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23"/>
  </p:notesMasterIdLst>
  <p:sldIdLst>
    <p:sldId id="256" r:id="rId2"/>
    <p:sldId id="373" r:id="rId3"/>
    <p:sldId id="341" r:id="rId4"/>
    <p:sldId id="343" r:id="rId5"/>
    <p:sldId id="375" r:id="rId6"/>
    <p:sldId id="346" r:id="rId7"/>
    <p:sldId id="342" r:id="rId8"/>
    <p:sldId id="362" r:id="rId9"/>
    <p:sldId id="363" r:id="rId10"/>
    <p:sldId id="364" r:id="rId11"/>
    <p:sldId id="347" r:id="rId12"/>
    <p:sldId id="348" r:id="rId13"/>
    <p:sldId id="350" r:id="rId14"/>
    <p:sldId id="351" r:id="rId15"/>
    <p:sldId id="355" r:id="rId16"/>
    <p:sldId id="356" r:id="rId17"/>
    <p:sldId id="357" r:id="rId18"/>
    <p:sldId id="358" r:id="rId19"/>
    <p:sldId id="359" r:id="rId20"/>
    <p:sldId id="360" r:id="rId21"/>
    <p:sldId id="365" r:id="rId22"/>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3" roundtripDataSignature="AMtx7miK9+cDRl7oBOjh9fLQ+Xzf40LhJ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ACF9C93-A2CB-45AE-A78C-FB8224D81E07}">
  <a:tblStyle styleId="{DACF9C93-A2CB-45AE-A78C-FB8224D81E07}"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B24DF248-CB36-4270-AEBD-AE40144F4325}" styleName="Table_1">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FAECE6"/>
          </a:solidFill>
        </a:fill>
      </a:tcStyle>
    </a:wholeTbl>
    <a:band1H>
      <a:tcTxStyle/>
      <a:tcStyle>
        <a:tcBdr/>
        <a:fill>
          <a:solidFill>
            <a:srgbClr val="F5D8CA"/>
          </a:solidFill>
        </a:fill>
      </a:tcStyle>
    </a:band1H>
    <a:band2H>
      <a:tcTxStyle/>
      <a:tcStyle>
        <a:tcBdr/>
      </a:tcStyle>
    </a:band2H>
    <a:band1V>
      <a:tcTxStyle/>
      <a:tcStyle>
        <a:tcBdr/>
        <a:fill>
          <a:solidFill>
            <a:srgbClr val="F5D8CA"/>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7" autoAdjust="0"/>
    <p:restoredTop sz="93735" autoAdjust="0"/>
  </p:normalViewPr>
  <p:slideViewPr>
    <p:cSldViewPr snapToGrid="0">
      <p:cViewPr varScale="1">
        <p:scale>
          <a:sx n="79" d="100"/>
          <a:sy n="79" d="100"/>
        </p:scale>
        <p:origin x="773" y="67"/>
      </p:cViewPr>
      <p:guideLst>
        <p:guide orient="horz" pos="2160"/>
        <p:guide pos="3840"/>
      </p:guideLst>
    </p:cSldViewPr>
  </p:slideViewPr>
  <p:notesTextViewPr>
    <p:cViewPr>
      <p:scale>
        <a:sx n="1" d="1"/>
        <a:sy n="1" d="1"/>
      </p:scale>
      <p:origin x="0" y="0"/>
    </p:cViewPr>
  </p:notesTextViewPr>
  <p:sorterViewPr>
    <p:cViewPr>
      <p:scale>
        <a:sx n="69" d="100"/>
        <a:sy n="69"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43" Type="http://customschemas.google.com/relationships/presentationmetadata" Target="meta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5" name="Google Shape;9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10</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397752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11</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456295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12</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649790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13</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343866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14</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775567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15</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233520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16</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577966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17</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902355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18</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123017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19</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324477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The </a:t>
            </a:r>
            <a:r>
              <a:rPr lang="en-GB" baseline="0" dirty="0" smtClean="0"/>
              <a:t>challenges is to have validated, reliable results, and to known  the uncertainty affecting them.</a:t>
            </a:r>
          </a:p>
          <a:p>
            <a:r>
              <a:rPr lang="en-GB" baseline="0" dirty="0" smtClean="0"/>
              <a:t>To do so we believe that this can be achieved through a physics-based computational approach  which discloses the </a:t>
            </a:r>
            <a:r>
              <a:rPr lang="en-GB" baseline="0" dirty="0" err="1" smtClean="0"/>
              <a:t>understaning</a:t>
            </a:r>
            <a:r>
              <a:rPr lang="en-GB" baseline="0" dirty="0" smtClean="0"/>
              <a:t> of fundamental mechanism and the cause-effect between macroscale and microscale behaviour. </a:t>
            </a:r>
            <a:endParaRPr lang="en-GB"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2</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807507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20</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432737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21</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592128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3</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380457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smtClean="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4</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754925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cap="none" dirty="0" smtClean="0">
              <a:solidFill>
                <a:schemeClr val="dk1"/>
              </a:solidFill>
              <a:effectLst/>
              <a:latin typeface="Calibri"/>
              <a:ea typeface="Calibri"/>
              <a:cs typeface="Calibri"/>
              <a:sym typeface="Calibri"/>
            </a:endParaRPr>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5</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388951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6</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369648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7</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209557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8</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267082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9</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811735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7"/>
        <p:cNvGrpSpPr/>
        <p:nvPr/>
      </p:nvGrpSpPr>
      <p:grpSpPr>
        <a:xfrm>
          <a:off x="0" y="0"/>
          <a:ext cx="0" cy="0"/>
          <a:chOff x="0" y="0"/>
          <a:chExt cx="0" cy="0"/>
        </a:xfrm>
      </p:grpSpPr>
      <p:sp>
        <p:nvSpPr>
          <p:cNvPr id="20" name="Google Shape;20;p12"/>
          <p:cNvSpPr txBox="1">
            <a:spLocks noGrp="1"/>
          </p:cNvSpPr>
          <p:nvPr>
            <p:ph type="ctrTitle"/>
          </p:nvPr>
        </p:nvSpPr>
        <p:spPr>
          <a:xfrm>
            <a:off x="1097280" y="758952"/>
            <a:ext cx="10058400" cy="2934206"/>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262626"/>
              </a:buClr>
              <a:buSzPts val="8000"/>
              <a:buFont typeface="Calibri"/>
              <a:buNone/>
              <a:defRPr sz="8000">
                <a:solidFill>
                  <a:srgbClr val="26262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12"/>
          <p:cNvSpPr txBox="1">
            <a:spLocks noGrp="1"/>
          </p:cNvSpPr>
          <p:nvPr>
            <p:ph type="subTitle" idx="1"/>
          </p:nvPr>
        </p:nvSpPr>
        <p:spPr>
          <a:xfrm>
            <a:off x="1100051" y="3754619"/>
            <a:ext cx="10058400" cy="2518236"/>
          </a:xfrm>
          <a:prstGeom prst="rect">
            <a:avLst/>
          </a:prstGeom>
          <a:noFill/>
          <a:ln>
            <a:noFill/>
          </a:ln>
        </p:spPr>
        <p:txBody>
          <a:bodyPr spcFirstLastPara="1" wrap="square" lIns="91425" tIns="45700" rIns="91425" bIns="45700" anchor="t" anchorCtr="0">
            <a:normAutofit/>
          </a:bodyPr>
          <a:lstStyle>
            <a:lvl1pPr lvl="0" algn="l">
              <a:lnSpc>
                <a:spcPct val="90000"/>
              </a:lnSpc>
              <a:spcBef>
                <a:spcPts val="1200"/>
              </a:spcBef>
              <a:spcAft>
                <a:spcPts val="0"/>
              </a:spcAft>
              <a:buSzPts val="2400"/>
              <a:buNone/>
              <a:defRPr sz="2400" cap="none">
                <a:solidFill>
                  <a:schemeClr val="dk2"/>
                </a:solidFill>
                <a:latin typeface="Calibri"/>
                <a:ea typeface="Calibri"/>
                <a:cs typeface="Calibri"/>
                <a:sym typeface="Calibri"/>
              </a:defRPr>
            </a:lvl1pPr>
            <a:lvl2pPr lvl="1" algn="ctr">
              <a:lnSpc>
                <a:spcPct val="90000"/>
              </a:lnSpc>
              <a:spcBef>
                <a:spcPts val="200"/>
              </a:spcBef>
              <a:spcAft>
                <a:spcPts val="0"/>
              </a:spcAft>
              <a:buSzPts val="2400"/>
              <a:buNone/>
              <a:defRPr sz="2400"/>
            </a:lvl2pPr>
            <a:lvl3pPr lvl="2" algn="ctr">
              <a:lnSpc>
                <a:spcPct val="90000"/>
              </a:lnSpc>
              <a:spcBef>
                <a:spcPts val="400"/>
              </a:spcBef>
              <a:spcAft>
                <a:spcPts val="0"/>
              </a:spcAft>
              <a:buSzPts val="2400"/>
              <a:buNone/>
              <a:defRPr sz="2400"/>
            </a:lvl3pPr>
            <a:lvl4pPr lvl="3" algn="ctr">
              <a:lnSpc>
                <a:spcPct val="90000"/>
              </a:lnSpc>
              <a:spcBef>
                <a:spcPts val="400"/>
              </a:spcBef>
              <a:spcAft>
                <a:spcPts val="0"/>
              </a:spcAft>
              <a:buSzPts val="2000"/>
              <a:buNone/>
              <a:defRPr sz="2000"/>
            </a:lvl4pPr>
            <a:lvl5pPr lvl="4" algn="ctr">
              <a:lnSpc>
                <a:spcPct val="90000"/>
              </a:lnSpc>
              <a:spcBef>
                <a:spcPts val="400"/>
              </a:spcBef>
              <a:spcAft>
                <a:spcPts val="0"/>
              </a:spcAft>
              <a:buSzPts val="2000"/>
              <a:buNone/>
              <a:defRPr sz="2000"/>
            </a:lvl5pPr>
            <a:lvl6pPr lvl="5" algn="ctr">
              <a:lnSpc>
                <a:spcPct val="90000"/>
              </a:lnSpc>
              <a:spcBef>
                <a:spcPts val="400"/>
              </a:spcBef>
              <a:spcAft>
                <a:spcPts val="0"/>
              </a:spcAft>
              <a:buSzPts val="2000"/>
              <a:buNone/>
              <a:defRPr sz="2000"/>
            </a:lvl6pPr>
            <a:lvl7pPr lvl="6" algn="ctr">
              <a:lnSpc>
                <a:spcPct val="90000"/>
              </a:lnSpc>
              <a:spcBef>
                <a:spcPts val="400"/>
              </a:spcBef>
              <a:spcAft>
                <a:spcPts val="0"/>
              </a:spcAft>
              <a:buSzPts val="2000"/>
              <a:buNone/>
              <a:defRPr sz="2000"/>
            </a:lvl7pPr>
            <a:lvl8pPr lvl="7" algn="ctr">
              <a:lnSpc>
                <a:spcPct val="90000"/>
              </a:lnSpc>
              <a:spcBef>
                <a:spcPts val="400"/>
              </a:spcBef>
              <a:spcAft>
                <a:spcPts val="0"/>
              </a:spcAft>
              <a:buSzPts val="2000"/>
              <a:buNone/>
              <a:defRPr sz="2000"/>
            </a:lvl8pPr>
            <a:lvl9pPr lvl="8" algn="ctr">
              <a:lnSpc>
                <a:spcPct val="90000"/>
              </a:lnSpc>
              <a:spcBef>
                <a:spcPts val="400"/>
              </a:spcBef>
              <a:spcAft>
                <a:spcPts val="400"/>
              </a:spcAft>
              <a:buSzPts val="2000"/>
              <a:buNone/>
              <a:defRPr sz="2000"/>
            </a:lvl9pPr>
          </a:lstStyle>
          <a:p>
            <a:endParaRPr/>
          </a:p>
        </p:txBody>
      </p:sp>
      <p:sp>
        <p:nvSpPr>
          <p:cNvPr id="22" name="Google Shape;22;p12"/>
          <p:cNvSpPr txBox="1">
            <a:spLocks noGrp="1"/>
          </p:cNvSpPr>
          <p:nvPr>
            <p:ph type="dt" idx="10"/>
          </p:nvPr>
        </p:nvSpPr>
        <p:spPr>
          <a:xfrm>
            <a:off x="216347" y="6459785"/>
            <a:ext cx="247227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12"/>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12"/>
          <p:cNvSpPr txBox="1">
            <a:spLocks noGrp="1"/>
          </p:cNvSpPr>
          <p:nvPr>
            <p:ph type="sldNum" idx="12"/>
          </p:nvPr>
        </p:nvSpPr>
        <p:spPr>
          <a:xfrm>
            <a:off x="9900458" y="6459785"/>
            <a:ext cx="2082536"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r>
              <a:rPr lang="en-GB"/>
              <a:t>C-MaPP</a:t>
            </a:r>
            <a:endParaRPr/>
          </a:p>
        </p:txBody>
      </p:sp>
      <p:cxnSp>
        <p:nvCxnSpPr>
          <p:cNvPr id="25" name="Google Shape;25;p12"/>
          <p:cNvCxnSpPr/>
          <p:nvPr/>
        </p:nvCxnSpPr>
        <p:spPr>
          <a:xfrm>
            <a:off x="1156652" y="3693160"/>
            <a:ext cx="9875520" cy="0"/>
          </a:xfrm>
          <a:prstGeom prst="straightConnector1">
            <a:avLst/>
          </a:prstGeom>
          <a:noFill/>
          <a:ln w="9525" cap="flat" cmpd="sng">
            <a:solidFill>
              <a:srgbClr val="7F7F7F"/>
            </a:solidFill>
            <a:prstDash val="solid"/>
            <a:round/>
            <a:headEnd type="none" w="sm" len="sm"/>
            <a:tailEnd type="none" w="sm" len="sm"/>
          </a:ln>
        </p:spPr>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1"/>
        <p:cNvGrpSpPr/>
        <p:nvPr/>
      </p:nvGrpSpPr>
      <p:grpSpPr>
        <a:xfrm>
          <a:off x="0" y="0"/>
          <a:ext cx="0" cy="0"/>
          <a:chOff x="0" y="0"/>
          <a:chExt cx="0" cy="0"/>
        </a:xfrm>
      </p:grpSpPr>
      <p:sp>
        <p:nvSpPr>
          <p:cNvPr id="42" name="Google Shape;42;p15"/>
          <p:cNvSpPr txBox="1">
            <a:spLocks noGrp="1"/>
          </p:cNvSpPr>
          <p:nvPr>
            <p:ph type="title"/>
          </p:nvPr>
        </p:nvSpPr>
        <p:spPr>
          <a:xfrm>
            <a:off x="680577" y="286604"/>
            <a:ext cx="7612933" cy="1008000"/>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43" name="Google Shape;43;p15"/>
          <p:cNvSpPr txBox="1">
            <a:spLocks noGrp="1"/>
          </p:cNvSpPr>
          <p:nvPr>
            <p:ph type="dt" idx="10"/>
          </p:nvPr>
        </p:nvSpPr>
        <p:spPr>
          <a:xfrm>
            <a:off x="216347" y="6459785"/>
            <a:ext cx="247227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15"/>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 name="Google Shape;45;p15"/>
          <p:cNvSpPr txBox="1">
            <a:spLocks noGrp="1"/>
          </p:cNvSpPr>
          <p:nvPr>
            <p:ph type="sldNum" idx="12"/>
          </p:nvPr>
        </p:nvSpPr>
        <p:spPr>
          <a:xfrm>
            <a:off x="9900458" y="6459785"/>
            <a:ext cx="2082536"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cxnSp>
        <p:nvCxnSpPr>
          <p:cNvPr id="46" name="Google Shape;46;p15"/>
          <p:cNvCxnSpPr/>
          <p:nvPr/>
        </p:nvCxnSpPr>
        <p:spPr>
          <a:xfrm>
            <a:off x="680577" y="1311125"/>
            <a:ext cx="10800000" cy="0"/>
          </a:xfrm>
          <a:prstGeom prst="straightConnector1">
            <a:avLst/>
          </a:prstGeom>
          <a:noFill/>
          <a:ln w="9525" cap="flat" cmpd="sng">
            <a:solidFill>
              <a:srgbClr val="7F7F7F"/>
            </a:solidFill>
            <a:prstDash val="solid"/>
            <a:round/>
            <a:headEnd type="none" w="sm" len="sm"/>
            <a:tailEnd type="none" w="sm" len="sm"/>
          </a:ln>
        </p:spPr>
      </p:cxn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35522" y="250178"/>
            <a:ext cx="2334605" cy="943200"/>
          </a:xfrm>
          <a:prstGeom prst="rect">
            <a:avLst/>
          </a:prstGeom>
        </p:spPr>
      </p:pic>
      <p:pic>
        <p:nvPicPr>
          <p:cNvPr id="9" name="Picture 8"/>
          <p:cNvPicPr>
            <a:picLocks noChangeAspect="1"/>
          </p:cNvPicPr>
          <p:nvPr userDrawn="1"/>
        </p:nvPicPr>
        <p:blipFill>
          <a:blip r:embed="rId3"/>
          <a:stretch>
            <a:fillRect/>
          </a:stretch>
        </p:blipFill>
        <p:spPr>
          <a:xfrm>
            <a:off x="10712139" y="26263"/>
            <a:ext cx="1319886" cy="1238261"/>
          </a:xfrm>
          <a:prstGeom prst="rect">
            <a:avLst/>
          </a:prstGeom>
        </p:spPr>
      </p:pic>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7"/>
        <p:cNvGrpSpPr/>
        <p:nvPr/>
      </p:nvGrpSpPr>
      <p:grpSpPr>
        <a:xfrm>
          <a:off x="0" y="0"/>
          <a:ext cx="0" cy="0"/>
          <a:chOff x="0" y="0"/>
          <a:chExt cx="0" cy="0"/>
        </a:xfrm>
      </p:grpSpPr>
      <p:sp>
        <p:nvSpPr>
          <p:cNvPr id="48" name="Google Shape;48;p16"/>
          <p:cNvSpPr txBox="1">
            <a:spLocks noGrp="1"/>
          </p:cNvSpPr>
          <p:nvPr>
            <p:ph type="title"/>
          </p:nvPr>
        </p:nvSpPr>
        <p:spPr>
          <a:xfrm>
            <a:off x="1097280" y="758952"/>
            <a:ext cx="10058400" cy="3566160"/>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262626"/>
              </a:buClr>
              <a:buSzPts val="8000"/>
              <a:buFont typeface="Calibri"/>
              <a:buNone/>
              <a:defRPr sz="8000" b="0">
                <a:solidFill>
                  <a:srgbClr val="26262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9" name="Google Shape;49;p16"/>
          <p:cNvSpPr txBox="1">
            <a:spLocks noGrp="1"/>
          </p:cNvSpPr>
          <p:nvPr>
            <p:ph type="body" idx="1"/>
          </p:nvPr>
        </p:nvSpPr>
        <p:spPr>
          <a:xfrm>
            <a:off x="1097280" y="4453128"/>
            <a:ext cx="10058400" cy="11430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200"/>
              </a:spcBef>
              <a:spcAft>
                <a:spcPts val="0"/>
              </a:spcAft>
              <a:buSzPts val="2400"/>
              <a:buNone/>
              <a:defRPr sz="2400" cap="none">
                <a:solidFill>
                  <a:schemeClr val="dk2"/>
                </a:solidFill>
                <a:latin typeface="Calibri"/>
                <a:ea typeface="Calibri"/>
                <a:cs typeface="Calibri"/>
                <a:sym typeface="Calibri"/>
              </a:defRPr>
            </a:lvl1pPr>
            <a:lvl2pPr marL="914400" lvl="1" indent="-228600" algn="l">
              <a:lnSpc>
                <a:spcPct val="90000"/>
              </a:lnSpc>
              <a:spcBef>
                <a:spcPts val="200"/>
              </a:spcBef>
              <a:spcAft>
                <a:spcPts val="0"/>
              </a:spcAft>
              <a:buSzPts val="1800"/>
              <a:buNone/>
              <a:defRPr sz="1800">
                <a:solidFill>
                  <a:srgbClr val="888888"/>
                </a:solidFill>
              </a:defRPr>
            </a:lvl2pPr>
            <a:lvl3pPr marL="1371600" lvl="2" indent="-228600" algn="l">
              <a:lnSpc>
                <a:spcPct val="90000"/>
              </a:lnSpc>
              <a:spcBef>
                <a:spcPts val="400"/>
              </a:spcBef>
              <a:spcAft>
                <a:spcPts val="0"/>
              </a:spcAft>
              <a:buSzPts val="1600"/>
              <a:buNone/>
              <a:defRPr sz="1600">
                <a:solidFill>
                  <a:srgbClr val="888888"/>
                </a:solidFill>
              </a:defRPr>
            </a:lvl3pPr>
            <a:lvl4pPr marL="1828800" lvl="3" indent="-228600" algn="l">
              <a:lnSpc>
                <a:spcPct val="90000"/>
              </a:lnSpc>
              <a:spcBef>
                <a:spcPts val="400"/>
              </a:spcBef>
              <a:spcAft>
                <a:spcPts val="0"/>
              </a:spcAft>
              <a:buSzPts val="1400"/>
              <a:buNone/>
              <a:defRPr sz="1400">
                <a:solidFill>
                  <a:srgbClr val="888888"/>
                </a:solidFill>
              </a:defRPr>
            </a:lvl4pPr>
            <a:lvl5pPr marL="2286000" lvl="4" indent="-228600" algn="l">
              <a:lnSpc>
                <a:spcPct val="90000"/>
              </a:lnSpc>
              <a:spcBef>
                <a:spcPts val="400"/>
              </a:spcBef>
              <a:spcAft>
                <a:spcPts val="0"/>
              </a:spcAft>
              <a:buSzPts val="1400"/>
              <a:buNone/>
              <a:defRPr sz="1400">
                <a:solidFill>
                  <a:srgbClr val="888888"/>
                </a:solidFill>
              </a:defRPr>
            </a:lvl5pPr>
            <a:lvl6pPr marL="2743200" lvl="5" indent="-228600" algn="l">
              <a:lnSpc>
                <a:spcPct val="90000"/>
              </a:lnSpc>
              <a:spcBef>
                <a:spcPts val="400"/>
              </a:spcBef>
              <a:spcAft>
                <a:spcPts val="0"/>
              </a:spcAft>
              <a:buSzPts val="1400"/>
              <a:buNone/>
              <a:defRPr sz="1400">
                <a:solidFill>
                  <a:srgbClr val="888888"/>
                </a:solidFill>
              </a:defRPr>
            </a:lvl6pPr>
            <a:lvl7pPr marL="3200400" lvl="6" indent="-228600" algn="l">
              <a:lnSpc>
                <a:spcPct val="90000"/>
              </a:lnSpc>
              <a:spcBef>
                <a:spcPts val="400"/>
              </a:spcBef>
              <a:spcAft>
                <a:spcPts val="0"/>
              </a:spcAft>
              <a:buSzPts val="1400"/>
              <a:buNone/>
              <a:defRPr sz="1400">
                <a:solidFill>
                  <a:srgbClr val="888888"/>
                </a:solidFill>
              </a:defRPr>
            </a:lvl7pPr>
            <a:lvl8pPr marL="3657600" lvl="7" indent="-228600" algn="l">
              <a:lnSpc>
                <a:spcPct val="90000"/>
              </a:lnSpc>
              <a:spcBef>
                <a:spcPts val="400"/>
              </a:spcBef>
              <a:spcAft>
                <a:spcPts val="0"/>
              </a:spcAft>
              <a:buSzPts val="1400"/>
              <a:buNone/>
              <a:defRPr sz="1400">
                <a:solidFill>
                  <a:srgbClr val="888888"/>
                </a:solidFill>
              </a:defRPr>
            </a:lvl8pPr>
            <a:lvl9pPr marL="4114800" lvl="8" indent="-228600" algn="l">
              <a:lnSpc>
                <a:spcPct val="90000"/>
              </a:lnSpc>
              <a:spcBef>
                <a:spcPts val="400"/>
              </a:spcBef>
              <a:spcAft>
                <a:spcPts val="400"/>
              </a:spcAft>
              <a:buSzPts val="1400"/>
              <a:buNone/>
              <a:defRPr sz="1400">
                <a:solidFill>
                  <a:srgbClr val="888888"/>
                </a:solidFill>
              </a:defRPr>
            </a:lvl9pPr>
          </a:lstStyle>
          <a:p>
            <a:endParaRPr/>
          </a:p>
        </p:txBody>
      </p:sp>
      <p:sp>
        <p:nvSpPr>
          <p:cNvPr id="50" name="Google Shape;50;p16"/>
          <p:cNvSpPr txBox="1">
            <a:spLocks noGrp="1"/>
          </p:cNvSpPr>
          <p:nvPr>
            <p:ph type="dt" idx="10"/>
          </p:nvPr>
        </p:nvSpPr>
        <p:spPr>
          <a:xfrm>
            <a:off x="216347" y="6459785"/>
            <a:ext cx="247227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16"/>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6"/>
          <p:cNvSpPr txBox="1">
            <a:spLocks noGrp="1"/>
          </p:cNvSpPr>
          <p:nvPr>
            <p:ph type="sldNum" idx="12"/>
          </p:nvPr>
        </p:nvSpPr>
        <p:spPr>
          <a:xfrm>
            <a:off x="9900458" y="6459785"/>
            <a:ext cx="2082536"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r>
              <a:rPr lang="en-GB"/>
              <a:t>C-MaPP</a:t>
            </a:r>
            <a:endParaRPr/>
          </a:p>
        </p:txBody>
      </p:sp>
      <p:cxnSp>
        <p:nvCxnSpPr>
          <p:cNvPr id="53" name="Google Shape;53;p16"/>
          <p:cNvCxnSpPr/>
          <p:nvPr/>
        </p:nvCxnSpPr>
        <p:spPr>
          <a:xfrm>
            <a:off x="1207658" y="4343400"/>
            <a:ext cx="9875520" cy="0"/>
          </a:xfrm>
          <a:prstGeom prst="straightConnector1">
            <a:avLst/>
          </a:prstGeom>
          <a:noFill/>
          <a:ln w="9525" cap="flat" cmpd="sng">
            <a:solidFill>
              <a:srgbClr val="7F7F7F"/>
            </a:solidFill>
            <a:prstDash val="solid"/>
            <a:round/>
            <a:headEnd type="none" w="sm" len="sm"/>
            <a:tailEnd type="none" w="sm" len="sm"/>
          </a:ln>
        </p:spPr>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4"/>
        <p:cNvGrpSpPr/>
        <p:nvPr/>
      </p:nvGrpSpPr>
      <p:grpSpPr>
        <a:xfrm>
          <a:off x="0" y="0"/>
          <a:ext cx="0" cy="0"/>
          <a:chOff x="0" y="0"/>
          <a:chExt cx="0" cy="0"/>
        </a:xfrm>
      </p:grpSpPr>
      <p:sp>
        <p:nvSpPr>
          <p:cNvPr id="55" name="Google Shape;55;p17"/>
          <p:cNvSpPr txBox="1">
            <a:spLocks noGrp="1"/>
          </p:cNvSpPr>
          <p:nvPr>
            <p:ph type="title"/>
          </p:nvPr>
        </p:nvSpPr>
        <p:spPr>
          <a:xfrm>
            <a:off x="1097280" y="286603"/>
            <a:ext cx="10058400" cy="973237"/>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17"/>
          <p:cNvSpPr txBox="1">
            <a:spLocks noGrp="1"/>
          </p:cNvSpPr>
          <p:nvPr>
            <p:ph type="body" idx="1"/>
          </p:nvPr>
        </p:nvSpPr>
        <p:spPr>
          <a:xfrm>
            <a:off x="1097280" y="1846052"/>
            <a:ext cx="4937760" cy="736282"/>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200"/>
              </a:spcBef>
              <a:spcAft>
                <a:spcPts val="0"/>
              </a:spcAft>
              <a:buSzPts val="2000"/>
              <a:buNone/>
              <a:defRPr sz="2000" b="0" cap="none">
                <a:solidFill>
                  <a:schemeClr val="dk2"/>
                </a:solidFill>
              </a:defRPr>
            </a:lvl1pPr>
            <a:lvl2pPr marL="914400" lvl="1" indent="-228600" algn="l">
              <a:lnSpc>
                <a:spcPct val="90000"/>
              </a:lnSpc>
              <a:spcBef>
                <a:spcPts val="200"/>
              </a:spcBef>
              <a:spcAft>
                <a:spcPts val="0"/>
              </a:spcAft>
              <a:buSzPts val="2000"/>
              <a:buNone/>
              <a:defRPr sz="2000" b="1"/>
            </a:lvl2pPr>
            <a:lvl3pPr marL="1371600" lvl="2" indent="-228600" algn="l">
              <a:lnSpc>
                <a:spcPct val="90000"/>
              </a:lnSpc>
              <a:spcBef>
                <a:spcPts val="400"/>
              </a:spcBef>
              <a:spcAft>
                <a:spcPts val="0"/>
              </a:spcAft>
              <a:buSzPts val="1800"/>
              <a:buNone/>
              <a:defRPr sz="1800" b="1"/>
            </a:lvl3pPr>
            <a:lvl4pPr marL="1828800" lvl="3" indent="-228600" algn="l">
              <a:lnSpc>
                <a:spcPct val="90000"/>
              </a:lnSpc>
              <a:spcBef>
                <a:spcPts val="400"/>
              </a:spcBef>
              <a:spcAft>
                <a:spcPts val="0"/>
              </a:spcAft>
              <a:buSzPts val="1600"/>
              <a:buNone/>
              <a:defRPr sz="1600" b="1"/>
            </a:lvl4pPr>
            <a:lvl5pPr marL="2286000" lvl="4" indent="-228600" algn="l">
              <a:lnSpc>
                <a:spcPct val="90000"/>
              </a:lnSpc>
              <a:spcBef>
                <a:spcPts val="400"/>
              </a:spcBef>
              <a:spcAft>
                <a:spcPts val="0"/>
              </a:spcAft>
              <a:buSzPts val="1600"/>
              <a:buNone/>
              <a:defRPr sz="1600" b="1"/>
            </a:lvl5pPr>
            <a:lvl6pPr marL="2743200" lvl="5" indent="-228600" algn="l">
              <a:lnSpc>
                <a:spcPct val="90000"/>
              </a:lnSpc>
              <a:spcBef>
                <a:spcPts val="400"/>
              </a:spcBef>
              <a:spcAft>
                <a:spcPts val="0"/>
              </a:spcAft>
              <a:buSzPts val="1600"/>
              <a:buNone/>
              <a:defRPr sz="1600" b="1"/>
            </a:lvl6pPr>
            <a:lvl7pPr marL="3200400" lvl="6" indent="-228600" algn="l">
              <a:lnSpc>
                <a:spcPct val="90000"/>
              </a:lnSpc>
              <a:spcBef>
                <a:spcPts val="400"/>
              </a:spcBef>
              <a:spcAft>
                <a:spcPts val="0"/>
              </a:spcAft>
              <a:buSzPts val="1600"/>
              <a:buNone/>
              <a:defRPr sz="1600" b="1"/>
            </a:lvl7pPr>
            <a:lvl8pPr marL="3657600" lvl="7" indent="-228600" algn="l">
              <a:lnSpc>
                <a:spcPct val="90000"/>
              </a:lnSpc>
              <a:spcBef>
                <a:spcPts val="400"/>
              </a:spcBef>
              <a:spcAft>
                <a:spcPts val="0"/>
              </a:spcAft>
              <a:buSzPts val="1600"/>
              <a:buNone/>
              <a:defRPr sz="1600" b="1"/>
            </a:lvl8pPr>
            <a:lvl9pPr marL="4114800" lvl="8" indent="-228600" algn="l">
              <a:lnSpc>
                <a:spcPct val="90000"/>
              </a:lnSpc>
              <a:spcBef>
                <a:spcPts val="400"/>
              </a:spcBef>
              <a:spcAft>
                <a:spcPts val="400"/>
              </a:spcAft>
              <a:buSzPts val="1600"/>
              <a:buNone/>
              <a:defRPr sz="1600" b="1"/>
            </a:lvl9pPr>
          </a:lstStyle>
          <a:p>
            <a:endParaRPr/>
          </a:p>
        </p:txBody>
      </p:sp>
      <p:sp>
        <p:nvSpPr>
          <p:cNvPr id="57" name="Google Shape;57;p17"/>
          <p:cNvSpPr txBox="1">
            <a:spLocks noGrp="1"/>
          </p:cNvSpPr>
          <p:nvPr>
            <p:ph type="body" idx="2"/>
          </p:nvPr>
        </p:nvSpPr>
        <p:spPr>
          <a:xfrm>
            <a:off x="1097280" y="2582334"/>
            <a:ext cx="4937760" cy="3378200"/>
          </a:xfrm>
          <a:prstGeom prst="rect">
            <a:avLst/>
          </a:prstGeom>
          <a:noFill/>
          <a:ln>
            <a:noFill/>
          </a:ln>
        </p:spPr>
        <p:txBody>
          <a:bodyPr spcFirstLastPara="1" wrap="square" lIns="0" tIns="45700" rIns="0" bIns="45700" anchor="t" anchorCtr="0">
            <a:normAutofit/>
          </a:bodyPr>
          <a:lstStyle>
            <a:lvl1pPr marL="457200" lvl="0" indent="-342900" algn="l">
              <a:lnSpc>
                <a:spcPct val="90000"/>
              </a:lnSpc>
              <a:spcBef>
                <a:spcPts val="1200"/>
              </a:spcBef>
              <a:spcAft>
                <a:spcPts val="0"/>
              </a:spcAft>
              <a:buSzPts val="1800"/>
              <a:buChar char=" "/>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58" name="Google Shape;58;p17"/>
          <p:cNvSpPr txBox="1">
            <a:spLocks noGrp="1"/>
          </p:cNvSpPr>
          <p:nvPr>
            <p:ph type="body" idx="3"/>
          </p:nvPr>
        </p:nvSpPr>
        <p:spPr>
          <a:xfrm>
            <a:off x="6217920" y="1846052"/>
            <a:ext cx="4937760" cy="736282"/>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200"/>
              </a:spcBef>
              <a:spcAft>
                <a:spcPts val="0"/>
              </a:spcAft>
              <a:buSzPts val="2000"/>
              <a:buNone/>
              <a:defRPr sz="2000" b="0" cap="none">
                <a:solidFill>
                  <a:schemeClr val="dk2"/>
                </a:solidFill>
              </a:defRPr>
            </a:lvl1pPr>
            <a:lvl2pPr marL="914400" lvl="1" indent="-228600" algn="l">
              <a:lnSpc>
                <a:spcPct val="90000"/>
              </a:lnSpc>
              <a:spcBef>
                <a:spcPts val="200"/>
              </a:spcBef>
              <a:spcAft>
                <a:spcPts val="0"/>
              </a:spcAft>
              <a:buSzPts val="2000"/>
              <a:buNone/>
              <a:defRPr sz="2000" b="1"/>
            </a:lvl2pPr>
            <a:lvl3pPr marL="1371600" lvl="2" indent="-228600" algn="l">
              <a:lnSpc>
                <a:spcPct val="90000"/>
              </a:lnSpc>
              <a:spcBef>
                <a:spcPts val="400"/>
              </a:spcBef>
              <a:spcAft>
                <a:spcPts val="0"/>
              </a:spcAft>
              <a:buSzPts val="1800"/>
              <a:buNone/>
              <a:defRPr sz="1800" b="1"/>
            </a:lvl3pPr>
            <a:lvl4pPr marL="1828800" lvl="3" indent="-228600" algn="l">
              <a:lnSpc>
                <a:spcPct val="90000"/>
              </a:lnSpc>
              <a:spcBef>
                <a:spcPts val="400"/>
              </a:spcBef>
              <a:spcAft>
                <a:spcPts val="0"/>
              </a:spcAft>
              <a:buSzPts val="1600"/>
              <a:buNone/>
              <a:defRPr sz="1600" b="1"/>
            </a:lvl4pPr>
            <a:lvl5pPr marL="2286000" lvl="4" indent="-228600" algn="l">
              <a:lnSpc>
                <a:spcPct val="90000"/>
              </a:lnSpc>
              <a:spcBef>
                <a:spcPts val="400"/>
              </a:spcBef>
              <a:spcAft>
                <a:spcPts val="0"/>
              </a:spcAft>
              <a:buSzPts val="1600"/>
              <a:buNone/>
              <a:defRPr sz="1600" b="1"/>
            </a:lvl5pPr>
            <a:lvl6pPr marL="2743200" lvl="5" indent="-228600" algn="l">
              <a:lnSpc>
                <a:spcPct val="90000"/>
              </a:lnSpc>
              <a:spcBef>
                <a:spcPts val="400"/>
              </a:spcBef>
              <a:spcAft>
                <a:spcPts val="0"/>
              </a:spcAft>
              <a:buSzPts val="1600"/>
              <a:buNone/>
              <a:defRPr sz="1600" b="1"/>
            </a:lvl6pPr>
            <a:lvl7pPr marL="3200400" lvl="6" indent="-228600" algn="l">
              <a:lnSpc>
                <a:spcPct val="90000"/>
              </a:lnSpc>
              <a:spcBef>
                <a:spcPts val="400"/>
              </a:spcBef>
              <a:spcAft>
                <a:spcPts val="0"/>
              </a:spcAft>
              <a:buSzPts val="1600"/>
              <a:buNone/>
              <a:defRPr sz="1600" b="1"/>
            </a:lvl7pPr>
            <a:lvl8pPr marL="3657600" lvl="7" indent="-228600" algn="l">
              <a:lnSpc>
                <a:spcPct val="90000"/>
              </a:lnSpc>
              <a:spcBef>
                <a:spcPts val="400"/>
              </a:spcBef>
              <a:spcAft>
                <a:spcPts val="0"/>
              </a:spcAft>
              <a:buSzPts val="1600"/>
              <a:buNone/>
              <a:defRPr sz="1600" b="1"/>
            </a:lvl8pPr>
            <a:lvl9pPr marL="4114800" lvl="8" indent="-228600" algn="l">
              <a:lnSpc>
                <a:spcPct val="90000"/>
              </a:lnSpc>
              <a:spcBef>
                <a:spcPts val="400"/>
              </a:spcBef>
              <a:spcAft>
                <a:spcPts val="400"/>
              </a:spcAft>
              <a:buSzPts val="1600"/>
              <a:buNone/>
              <a:defRPr sz="1600" b="1"/>
            </a:lvl9pPr>
          </a:lstStyle>
          <a:p>
            <a:endParaRPr/>
          </a:p>
        </p:txBody>
      </p:sp>
      <p:sp>
        <p:nvSpPr>
          <p:cNvPr id="59" name="Google Shape;59;p17"/>
          <p:cNvSpPr txBox="1">
            <a:spLocks noGrp="1"/>
          </p:cNvSpPr>
          <p:nvPr>
            <p:ph type="body" idx="4"/>
          </p:nvPr>
        </p:nvSpPr>
        <p:spPr>
          <a:xfrm>
            <a:off x="6217920" y="2582334"/>
            <a:ext cx="4937760" cy="3378200"/>
          </a:xfrm>
          <a:prstGeom prst="rect">
            <a:avLst/>
          </a:prstGeom>
          <a:noFill/>
          <a:ln>
            <a:noFill/>
          </a:ln>
        </p:spPr>
        <p:txBody>
          <a:bodyPr spcFirstLastPara="1" wrap="square" lIns="0" tIns="45700" rIns="0" bIns="45700" anchor="t" anchorCtr="0">
            <a:normAutofit/>
          </a:bodyPr>
          <a:lstStyle>
            <a:lvl1pPr marL="457200" lvl="0" indent="-342900" algn="l">
              <a:lnSpc>
                <a:spcPct val="90000"/>
              </a:lnSpc>
              <a:spcBef>
                <a:spcPts val="1200"/>
              </a:spcBef>
              <a:spcAft>
                <a:spcPts val="0"/>
              </a:spcAft>
              <a:buSzPts val="1800"/>
              <a:buChar char=" "/>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60" name="Google Shape;60;p17"/>
          <p:cNvSpPr txBox="1">
            <a:spLocks noGrp="1"/>
          </p:cNvSpPr>
          <p:nvPr>
            <p:ph type="dt" idx="10"/>
          </p:nvPr>
        </p:nvSpPr>
        <p:spPr>
          <a:xfrm>
            <a:off x="216347" y="6459785"/>
            <a:ext cx="247227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17"/>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 name="Google Shape;62;p17"/>
          <p:cNvSpPr txBox="1">
            <a:spLocks noGrp="1"/>
          </p:cNvSpPr>
          <p:nvPr>
            <p:ph type="sldNum" idx="12"/>
          </p:nvPr>
        </p:nvSpPr>
        <p:spPr>
          <a:xfrm>
            <a:off x="9900458" y="6459785"/>
            <a:ext cx="2082536"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cxnSp>
        <p:nvCxnSpPr>
          <p:cNvPr id="63" name="Google Shape;63;p17"/>
          <p:cNvCxnSpPr/>
          <p:nvPr/>
        </p:nvCxnSpPr>
        <p:spPr>
          <a:xfrm>
            <a:off x="680577" y="1311125"/>
            <a:ext cx="10800000" cy="0"/>
          </a:xfrm>
          <a:prstGeom prst="straightConnector1">
            <a:avLst/>
          </a:prstGeom>
          <a:noFill/>
          <a:ln w="9525" cap="flat" cmpd="sng">
            <a:solidFill>
              <a:srgbClr val="7F7F7F"/>
            </a:solidFill>
            <a:prstDash val="solid"/>
            <a:round/>
            <a:headEnd type="none" w="sm" len="sm"/>
            <a:tailEnd type="none" w="sm" len="sm"/>
          </a:ln>
        </p:spPr>
      </p:cxn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1791" y="238664"/>
            <a:ext cx="2334605" cy="943200"/>
          </a:xfrm>
          <a:prstGeom prst="rect">
            <a:avLst/>
          </a:prstGeom>
        </p:spPr>
      </p:pic>
      <p:pic>
        <p:nvPicPr>
          <p:cNvPr id="12" name="Picture 11"/>
          <p:cNvPicPr>
            <a:picLocks noChangeAspect="1"/>
          </p:cNvPicPr>
          <p:nvPr userDrawn="1"/>
        </p:nvPicPr>
        <p:blipFill>
          <a:blip r:embed="rId3"/>
          <a:stretch>
            <a:fillRect/>
          </a:stretch>
        </p:blipFill>
        <p:spPr>
          <a:xfrm>
            <a:off x="10888743" y="96781"/>
            <a:ext cx="1183668" cy="1245763"/>
          </a:xfrm>
          <a:prstGeom prst="rect">
            <a:avLst/>
          </a:prstGeom>
        </p:spPr>
      </p:pic>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8"/>
        <p:cNvGrpSpPr/>
        <p:nvPr/>
      </p:nvGrpSpPr>
      <p:grpSpPr>
        <a:xfrm>
          <a:off x="0" y="0"/>
          <a:ext cx="0" cy="0"/>
          <a:chOff x="0" y="0"/>
          <a:chExt cx="0" cy="0"/>
        </a:xfrm>
      </p:grpSpPr>
      <p:sp>
        <p:nvSpPr>
          <p:cNvPr id="69" name="Google Shape;69;p19"/>
          <p:cNvSpPr txBox="1">
            <a:spLocks noGrp="1"/>
          </p:cNvSpPr>
          <p:nvPr>
            <p:ph type="title"/>
          </p:nvPr>
        </p:nvSpPr>
        <p:spPr>
          <a:xfrm>
            <a:off x="457200" y="594359"/>
            <a:ext cx="3200400" cy="2286000"/>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FFFFFF"/>
              </a:buClr>
              <a:buSzPts val="3600"/>
              <a:buFont typeface="Calibri"/>
              <a:buNone/>
              <a:defRPr sz="3600" b="0">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9"/>
          <p:cNvSpPr txBox="1">
            <a:spLocks noGrp="1"/>
          </p:cNvSpPr>
          <p:nvPr>
            <p:ph type="body" idx="1"/>
          </p:nvPr>
        </p:nvSpPr>
        <p:spPr>
          <a:xfrm>
            <a:off x="4800600" y="731520"/>
            <a:ext cx="6492240" cy="5257800"/>
          </a:xfrm>
          <a:prstGeom prst="rect">
            <a:avLst/>
          </a:prstGeom>
          <a:noFill/>
          <a:ln>
            <a:noFill/>
          </a:ln>
        </p:spPr>
        <p:txBody>
          <a:bodyPr spcFirstLastPara="1" wrap="square" lIns="0" tIns="45700" rIns="0" bIns="45700" anchor="t" anchorCtr="0">
            <a:normAutofit/>
          </a:bodyPr>
          <a:lstStyle>
            <a:lvl1pPr marL="457200" lvl="0" indent="-342900" algn="l">
              <a:lnSpc>
                <a:spcPct val="90000"/>
              </a:lnSpc>
              <a:spcBef>
                <a:spcPts val="1200"/>
              </a:spcBef>
              <a:spcAft>
                <a:spcPts val="0"/>
              </a:spcAft>
              <a:buSzPts val="1800"/>
              <a:buChar char=" "/>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71" name="Google Shape;71;p19"/>
          <p:cNvSpPr txBox="1">
            <a:spLocks noGrp="1"/>
          </p:cNvSpPr>
          <p:nvPr>
            <p:ph type="body" idx="2"/>
          </p:nvPr>
        </p:nvSpPr>
        <p:spPr>
          <a:xfrm>
            <a:off x="457200" y="2926080"/>
            <a:ext cx="3200400" cy="337912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200"/>
              </a:spcBef>
              <a:spcAft>
                <a:spcPts val="0"/>
              </a:spcAft>
              <a:buSzPts val="1500"/>
              <a:buNone/>
              <a:defRPr sz="1500">
                <a:solidFill>
                  <a:srgbClr val="FFFFFF"/>
                </a:solidFill>
              </a:defRPr>
            </a:lvl1pPr>
            <a:lvl2pPr marL="914400" lvl="1" indent="-228600" algn="l">
              <a:lnSpc>
                <a:spcPct val="90000"/>
              </a:lnSpc>
              <a:spcBef>
                <a:spcPts val="200"/>
              </a:spcBef>
              <a:spcAft>
                <a:spcPts val="0"/>
              </a:spcAft>
              <a:buSzPts val="1200"/>
              <a:buNone/>
              <a:defRPr sz="1200"/>
            </a:lvl2pPr>
            <a:lvl3pPr marL="1371600" lvl="2" indent="-228600" algn="l">
              <a:lnSpc>
                <a:spcPct val="90000"/>
              </a:lnSpc>
              <a:spcBef>
                <a:spcPts val="400"/>
              </a:spcBef>
              <a:spcAft>
                <a:spcPts val="0"/>
              </a:spcAft>
              <a:buSzPts val="1000"/>
              <a:buNone/>
              <a:defRPr sz="1000"/>
            </a:lvl3pPr>
            <a:lvl4pPr marL="1828800" lvl="3" indent="-228600" algn="l">
              <a:lnSpc>
                <a:spcPct val="90000"/>
              </a:lnSpc>
              <a:spcBef>
                <a:spcPts val="400"/>
              </a:spcBef>
              <a:spcAft>
                <a:spcPts val="0"/>
              </a:spcAft>
              <a:buSzPts val="900"/>
              <a:buNone/>
              <a:defRPr sz="900"/>
            </a:lvl4pPr>
            <a:lvl5pPr marL="2286000" lvl="4" indent="-228600" algn="l">
              <a:lnSpc>
                <a:spcPct val="90000"/>
              </a:lnSpc>
              <a:spcBef>
                <a:spcPts val="400"/>
              </a:spcBef>
              <a:spcAft>
                <a:spcPts val="0"/>
              </a:spcAft>
              <a:buSzPts val="900"/>
              <a:buNone/>
              <a:defRPr sz="900"/>
            </a:lvl5pPr>
            <a:lvl6pPr marL="2743200" lvl="5" indent="-228600" algn="l">
              <a:lnSpc>
                <a:spcPct val="90000"/>
              </a:lnSpc>
              <a:spcBef>
                <a:spcPts val="400"/>
              </a:spcBef>
              <a:spcAft>
                <a:spcPts val="0"/>
              </a:spcAft>
              <a:buSzPts val="900"/>
              <a:buNone/>
              <a:defRPr sz="900"/>
            </a:lvl6pPr>
            <a:lvl7pPr marL="3200400" lvl="6" indent="-228600" algn="l">
              <a:lnSpc>
                <a:spcPct val="90000"/>
              </a:lnSpc>
              <a:spcBef>
                <a:spcPts val="400"/>
              </a:spcBef>
              <a:spcAft>
                <a:spcPts val="0"/>
              </a:spcAft>
              <a:buSzPts val="900"/>
              <a:buNone/>
              <a:defRPr sz="900"/>
            </a:lvl7pPr>
            <a:lvl8pPr marL="3657600" lvl="7" indent="-228600" algn="l">
              <a:lnSpc>
                <a:spcPct val="90000"/>
              </a:lnSpc>
              <a:spcBef>
                <a:spcPts val="400"/>
              </a:spcBef>
              <a:spcAft>
                <a:spcPts val="0"/>
              </a:spcAft>
              <a:buSzPts val="900"/>
              <a:buNone/>
              <a:defRPr sz="900"/>
            </a:lvl8pPr>
            <a:lvl9pPr marL="4114800" lvl="8" indent="-228600" algn="l">
              <a:lnSpc>
                <a:spcPct val="90000"/>
              </a:lnSpc>
              <a:spcBef>
                <a:spcPts val="400"/>
              </a:spcBef>
              <a:spcAft>
                <a:spcPts val="400"/>
              </a:spcAft>
              <a:buSzPts val="900"/>
              <a:buNone/>
              <a:defRPr sz="900"/>
            </a:lvl9pPr>
          </a:lstStyle>
          <a:p>
            <a:endParaRPr/>
          </a:p>
        </p:txBody>
      </p:sp>
      <p:sp>
        <p:nvSpPr>
          <p:cNvPr id="72" name="Google Shape;72;p19"/>
          <p:cNvSpPr txBox="1">
            <a:spLocks noGrp="1"/>
          </p:cNvSpPr>
          <p:nvPr>
            <p:ph type="dt" idx="10"/>
          </p:nvPr>
        </p:nvSpPr>
        <p:spPr>
          <a:xfrm>
            <a:off x="465512" y="6459785"/>
            <a:ext cx="261851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9"/>
          <p:cNvSpPr txBox="1">
            <a:spLocks noGrp="1"/>
          </p:cNvSpPr>
          <p:nvPr>
            <p:ph type="ftr" idx="11"/>
          </p:nvPr>
        </p:nvSpPr>
        <p:spPr>
          <a:xfrm>
            <a:off x="4800600" y="6459785"/>
            <a:ext cx="4648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19"/>
          <p:cNvSpPr txBox="1">
            <a:spLocks noGrp="1"/>
          </p:cNvSpPr>
          <p:nvPr>
            <p:ph type="sldNum" idx="12"/>
          </p:nvPr>
        </p:nvSpPr>
        <p:spPr>
          <a:xfrm>
            <a:off x="9900458" y="6459785"/>
            <a:ext cx="2082536"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1" i="1">
                <a:solidFill>
                  <a:schemeClr val="dk2"/>
                </a:solidFill>
                <a:latin typeface="Calibri"/>
                <a:ea typeface="Calibri"/>
                <a:cs typeface="Calibri"/>
                <a:sym typeface="Calibri"/>
              </a:defRPr>
            </a:lvl1pPr>
            <a:lvl2pPr marL="0" lvl="1" indent="0" algn="r">
              <a:spcBef>
                <a:spcPts val="0"/>
              </a:spcBef>
              <a:buNone/>
              <a:defRPr sz="1200" b="1" i="1">
                <a:solidFill>
                  <a:schemeClr val="dk2"/>
                </a:solidFill>
                <a:latin typeface="Calibri"/>
                <a:ea typeface="Calibri"/>
                <a:cs typeface="Calibri"/>
                <a:sym typeface="Calibri"/>
              </a:defRPr>
            </a:lvl2pPr>
            <a:lvl3pPr marL="0" lvl="2" indent="0" algn="r">
              <a:spcBef>
                <a:spcPts val="0"/>
              </a:spcBef>
              <a:buNone/>
              <a:defRPr sz="1200" b="1" i="1">
                <a:solidFill>
                  <a:schemeClr val="dk2"/>
                </a:solidFill>
                <a:latin typeface="Calibri"/>
                <a:ea typeface="Calibri"/>
                <a:cs typeface="Calibri"/>
                <a:sym typeface="Calibri"/>
              </a:defRPr>
            </a:lvl3pPr>
            <a:lvl4pPr marL="0" lvl="3" indent="0" algn="r">
              <a:spcBef>
                <a:spcPts val="0"/>
              </a:spcBef>
              <a:buNone/>
              <a:defRPr sz="1200" b="1" i="1">
                <a:solidFill>
                  <a:schemeClr val="dk2"/>
                </a:solidFill>
                <a:latin typeface="Calibri"/>
                <a:ea typeface="Calibri"/>
                <a:cs typeface="Calibri"/>
                <a:sym typeface="Calibri"/>
              </a:defRPr>
            </a:lvl4pPr>
            <a:lvl5pPr marL="0" lvl="4" indent="0" algn="r">
              <a:spcBef>
                <a:spcPts val="0"/>
              </a:spcBef>
              <a:buNone/>
              <a:defRPr sz="1200" b="1" i="1">
                <a:solidFill>
                  <a:schemeClr val="dk2"/>
                </a:solidFill>
                <a:latin typeface="Calibri"/>
                <a:ea typeface="Calibri"/>
                <a:cs typeface="Calibri"/>
                <a:sym typeface="Calibri"/>
              </a:defRPr>
            </a:lvl5pPr>
            <a:lvl6pPr marL="0" lvl="5" indent="0" algn="r">
              <a:spcBef>
                <a:spcPts val="0"/>
              </a:spcBef>
              <a:buNone/>
              <a:defRPr sz="1200" b="1" i="1">
                <a:solidFill>
                  <a:schemeClr val="dk2"/>
                </a:solidFill>
                <a:latin typeface="Calibri"/>
                <a:ea typeface="Calibri"/>
                <a:cs typeface="Calibri"/>
                <a:sym typeface="Calibri"/>
              </a:defRPr>
            </a:lvl6pPr>
            <a:lvl7pPr marL="0" lvl="6" indent="0" algn="r">
              <a:spcBef>
                <a:spcPts val="0"/>
              </a:spcBef>
              <a:buNone/>
              <a:defRPr sz="1200" b="1" i="1">
                <a:solidFill>
                  <a:schemeClr val="dk2"/>
                </a:solidFill>
                <a:latin typeface="Calibri"/>
                <a:ea typeface="Calibri"/>
                <a:cs typeface="Calibri"/>
                <a:sym typeface="Calibri"/>
              </a:defRPr>
            </a:lvl7pPr>
            <a:lvl8pPr marL="0" lvl="7" indent="0" algn="r">
              <a:spcBef>
                <a:spcPts val="0"/>
              </a:spcBef>
              <a:buNone/>
              <a:defRPr sz="1200" b="1" i="1">
                <a:solidFill>
                  <a:schemeClr val="dk2"/>
                </a:solidFill>
                <a:latin typeface="Calibri"/>
                <a:ea typeface="Calibri"/>
                <a:cs typeface="Calibri"/>
                <a:sym typeface="Calibri"/>
              </a:defRPr>
            </a:lvl8pPr>
            <a:lvl9pPr marL="0" lvl="8" indent="0" algn="r">
              <a:spcBef>
                <a:spcPts val="0"/>
              </a:spcBef>
              <a:buNone/>
              <a:defRPr sz="1200" b="1" i="1">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35522" y="250178"/>
            <a:ext cx="2334605" cy="943200"/>
          </a:xfrm>
          <a:prstGeom prst="rect">
            <a:avLst/>
          </a:prstGeom>
        </p:spPr>
      </p:pic>
      <p:pic>
        <p:nvPicPr>
          <p:cNvPr id="9" name="Picture 8"/>
          <p:cNvPicPr>
            <a:picLocks noChangeAspect="1"/>
          </p:cNvPicPr>
          <p:nvPr userDrawn="1"/>
        </p:nvPicPr>
        <p:blipFill>
          <a:blip r:embed="rId3"/>
          <a:stretch>
            <a:fillRect/>
          </a:stretch>
        </p:blipFill>
        <p:spPr>
          <a:xfrm>
            <a:off x="10712139" y="26263"/>
            <a:ext cx="1319886" cy="1238261"/>
          </a:xfrm>
          <a:prstGeom prst="rect">
            <a:avLst/>
          </a:prstGeom>
        </p:spPr>
      </p:pic>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Picture with Caption">
  <p:cSld name="Picture with Caption">
    <p:spTree>
      <p:nvGrpSpPr>
        <p:cNvPr id="1" name="Shape 75"/>
        <p:cNvGrpSpPr/>
        <p:nvPr/>
      </p:nvGrpSpPr>
      <p:grpSpPr>
        <a:xfrm>
          <a:off x="0" y="0"/>
          <a:ext cx="0" cy="0"/>
          <a:chOff x="0" y="0"/>
          <a:chExt cx="0" cy="0"/>
        </a:xfrm>
      </p:grpSpPr>
      <p:sp>
        <p:nvSpPr>
          <p:cNvPr id="76" name="Google Shape;76;p20"/>
          <p:cNvSpPr>
            <a:spLocks noGrp="1"/>
          </p:cNvSpPr>
          <p:nvPr>
            <p:ph type="pic" idx="2"/>
          </p:nvPr>
        </p:nvSpPr>
        <p:spPr>
          <a:xfrm>
            <a:off x="-3160" y="-24033"/>
            <a:ext cx="12191985" cy="6395016"/>
          </a:xfrm>
          <a:prstGeom prst="rect">
            <a:avLst/>
          </a:prstGeom>
          <a:blipFill rotWithShape="1">
            <a:blip r:embed="rId2">
              <a:alphaModFix/>
            </a:blip>
            <a:stretch>
              <a:fillRect/>
            </a:stretch>
          </a:blipFill>
          <a:ln>
            <a:noFill/>
          </a:ln>
        </p:spPr>
        <p:txBody>
          <a:bodyPr spcFirstLastPara="1" wrap="square" lIns="457200" tIns="457200" rIns="0" bIns="45700" anchor="t" anchorCtr="0">
            <a:normAutofit/>
          </a:bodyPr>
          <a:lstStyle>
            <a:lvl1pPr marR="0" lvl="0" algn="l" rtl="0">
              <a:lnSpc>
                <a:spcPct val="90000"/>
              </a:lnSpc>
              <a:spcBef>
                <a:spcPts val="1200"/>
              </a:spcBef>
              <a:spcAft>
                <a:spcPts val="0"/>
              </a:spcAft>
              <a:buClr>
                <a:schemeClr val="accent1"/>
              </a:buClr>
              <a:buSzPts val="3200"/>
              <a:buFont typeface="Calibri"/>
              <a:buNone/>
              <a:defRPr sz="3200" b="0" i="0" u="none" strike="noStrike" cap="none">
                <a:solidFill>
                  <a:schemeClr val="lt1"/>
                </a:solidFill>
                <a:latin typeface="Calibri"/>
                <a:ea typeface="Calibri"/>
                <a:cs typeface="Calibri"/>
                <a:sym typeface="Calibri"/>
              </a:defRPr>
            </a:lvl1pPr>
            <a:lvl2pPr marR="0" lvl="1" algn="l" rtl="0">
              <a:lnSpc>
                <a:spcPct val="90000"/>
              </a:lnSpc>
              <a:spcBef>
                <a:spcPts val="200"/>
              </a:spcBef>
              <a:spcAft>
                <a:spcPts val="0"/>
              </a:spcAft>
              <a:buClr>
                <a:schemeClr val="accent1"/>
              </a:buClr>
              <a:buSzPts val="2800"/>
              <a:buFont typeface="Calibri"/>
              <a:buNone/>
              <a:defRPr sz="2800" b="0" i="0" u="none" strike="noStrike" cap="none">
                <a:solidFill>
                  <a:srgbClr val="3F3F3F"/>
                </a:solidFill>
                <a:latin typeface="Calibri"/>
                <a:ea typeface="Calibri"/>
                <a:cs typeface="Calibri"/>
                <a:sym typeface="Calibri"/>
              </a:defRPr>
            </a:lvl2pPr>
            <a:lvl3pPr marR="0" lvl="2" algn="l" rtl="0">
              <a:lnSpc>
                <a:spcPct val="90000"/>
              </a:lnSpc>
              <a:spcBef>
                <a:spcPts val="400"/>
              </a:spcBef>
              <a:spcAft>
                <a:spcPts val="0"/>
              </a:spcAft>
              <a:buClr>
                <a:schemeClr val="accent1"/>
              </a:buClr>
              <a:buSzPts val="2400"/>
              <a:buFont typeface="Calibri"/>
              <a:buNone/>
              <a:defRPr sz="2400" b="0" i="0" u="none" strike="noStrike" cap="none">
                <a:solidFill>
                  <a:srgbClr val="3F3F3F"/>
                </a:solidFill>
                <a:latin typeface="Calibri"/>
                <a:ea typeface="Calibri"/>
                <a:cs typeface="Calibri"/>
                <a:sym typeface="Calibri"/>
              </a:defRPr>
            </a:lvl3pPr>
            <a:lvl4pPr marR="0" lvl="3" algn="l" rtl="0">
              <a:lnSpc>
                <a:spcPct val="90000"/>
              </a:lnSpc>
              <a:spcBef>
                <a:spcPts val="400"/>
              </a:spcBef>
              <a:spcAft>
                <a:spcPts val="0"/>
              </a:spcAft>
              <a:buClr>
                <a:schemeClr val="accent1"/>
              </a:buClr>
              <a:buSzPts val="2000"/>
              <a:buFont typeface="Calibri"/>
              <a:buNone/>
              <a:defRPr sz="2000" b="0" i="0" u="none" strike="noStrike" cap="none">
                <a:solidFill>
                  <a:srgbClr val="3F3F3F"/>
                </a:solidFill>
                <a:latin typeface="Calibri"/>
                <a:ea typeface="Calibri"/>
                <a:cs typeface="Calibri"/>
                <a:sym typeface="Calibri"/>
              </a:defRPr>
            </a:lvl4pPr>
            <a:lvl5pPr marR="0" lvl="4" algn="l" rtl="0">
              <a:lnSpc>
                <a:spcPct val="90000"/>
              </a:lnSpc>
              <a:spcBef>
                <a:spcPts val="400"/>
              </a:spcBef>
              <a:spcAft>
                <a:spcPts val="0"/>
              </a:spcAft>
              <a:buClr>
                <a:schemeClr val="accent1"/>
              </a:buClr>
              <a:buSzPts val="2000"/>
              <a:buFont typeface="Calibri"/>
              <a:buNone/>
              <a:defRPr sz="2000" b="0" i="0" u="none" strike="noStrike" cap="none">
                <a:solidFill>
                  <a:srgbClr val="3F3F3F"/>
                </a:solidFill>
                <a:latin typeface="Calibri"/>
                <a:ea typeface="Calibri"/>
                <a:cs typeface="Calibri"/>
                <a:sym typeface="Calibri"/>
              </a:defRPr>
            </a:lvl5pPr>
            <a:lvl6pPr marR="0" lvl="5" algn="l" rtl="0">
              <a:lnSpc>
                <a:spcPct val="90000"/>
              </a:lnSpc>
              <a:spcBef>
                <a:spcPts val="400"/>
              </a:spcBef>
              <a:spcAft>
                <a:spcPts val="0"/>
              </a:spcAft>
              <a:buClr>
                <a:schemeClr val="accent1"/>
              </a:buClr>
              <a:buSzPts val="2000"/>
              <a:buFont typeface="Calibri"/>
              <a:buNone/>
              <a:defRPr sz="2000" b="0" i="0" u="none" strike="noStrike" cap="none">
                <a:solidFill>
                  <a:srgbClr val="3F3F3F"/>
                </a:solidFill>
                <a:latin typeface="Calibri"/>
                <a:ea typeface="Calibri"/>
                <a:cs typeface="Calibri"/>
                <a:sym typeface="Calibri"/>
              </a:defRPr>
            </a:lvl6pPr>
            <a:lvl7pPr marR="0" lvl="6" algn="l" rtl="0">
              <a:lnSpc>
                <a:spcPct val="90000"/>
              </a:lnSpc>
              <a:spcBef>
                <a:spcPts val="400"/>
              </a:spcBef>
              <a:spcAft>
                <a:spcPts val="0"/>
              </a:spcAft>
              <a:buClr>
                <a:schemeClr val="accent1"/>
              </a:buClr>
              <a:buSzPts val="2000"/>
              <a:buFont typeface="Calibri"/>
              <a:buNone/>
              <a:defRPr sz="2000" b="0" i="0" u="none" strike="noStrike" cap="none">
                <a:solidFill>
                  <a:srgbClr val="3F3F3F"/>
                </a:solidFill>
                <a:latin typeface="Calibri"/>
                <a:ea typeface="Calibri"/>
                <a:cs typeface="Calibri"/>
                <a:sym typeface="Calibri"/>
              </a:defRPr>
            </a:lvl7pPr>
            <a:lvl8pPr marR="0" lvl="7" algn="l" rtl="0">
              <a:lnSpc>
                <a:spcPct val="90000"/>
              </a:lnSpc>
              <a:spcBef>
                <a:spcPts val="400"/>
              </a:spcBef>
              <a:spcAft>
                <a:spcPts val="0"/>
              </a:spcAft>
              <a:buClr>
                <a:schemeClr val="accent1"/>
              </a:buClr>
              <a:buSzPts val="2000"/>
              <a:buFont typeface="Calibri"/>
              <a:buNone/>
              <a:defRPr sz="2000" b="0" i="0" u="none" strike="noStrike" cap="none">
                <a:solidFill>
                  <a:srgbClr val="3F3F3F"/>
                </a:solidFill>
                <a:latin typeface="Calibri"/>
                <a:ea typeface="Calibri"/>
                <a:cs typeface="Calibri"/>
                <a:sym typeface="Calibri"/>
              </a:defRPr>
            </a:lvl8pPr>
            <a:lvl9pPr marR="0" lvl="8" algn="l" rtl="0">
              <a:lnSpc>
                <a:spcPct val="90000"/>
              </a:lnSpc>
              <a:spcBef>
                <a:spcPts val="400"/>
              </a:spcBef>
              <a:spcAft>
                <a:spcPts val="400"/>
              </a:spcAft>
              <a:buClr>
                <a:schemeClr val="accent1"/>
              </a:buClr>
              <a:buSzPts val="2000"/>
              <a:buFont typeface="Calibri"/>
              <a:buNone/>
              <a:defRPr sz="2000" b="0" i="0" u="none" strike="noStrike" cap="none">
                <a:solidFill>
                  <a:srgbClr val="3F3F3F"/>
                </a:solidFill>
                <a:latin typeface="Calibri"/>
                <a:ea typeface="Calibri"/>
                <a:cs typeface="Calibri"/>
                <a:sym typeface="Calibri"/>
              </a:defRPr>
            </a:lvl9pPr>
          </a:lstStyle>
          <a:p>
            <a:endParaRPr/>
          </a:p>
        </p:txBody>
      </p:sp>
      <p:sp>
        <p:nvSpPr>
          <p:cNvPr id="77" name="Google Shape;77;p20"/>
          <p:cNvSpPr txBox="1">
            <a:spLocks noGrp="1"/>
          </p:cNvSpPr>
          <p:nvPr>
            <p:ph type="dt" idx="10"/>
          </p:nvPr>
        </p:nvSpPr>
        <p:spPr>
          <a:xfrm>
            <a:off x="216347" y="6459785"/>
            <a:ext cx="247227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20"/>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20"/>
          <p:cNvSpPr txBox="1">
            <a:spLocks noGrp="1"/>
          </p:cNvSpPr>
          <p:nvPr>
            <p:ph type="sldNum" idx="12"/>
          </p:nvPr>
        </p:nvSpPr>
        <p:spPr>
          <a:xfrm>
            <a:off x="9900458" y="6459785"/>
            <a:ext cx="2082536"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Vertical Text">
  <p:cSld name="Title and Vertical Text">
    <p:spTree>
      <p:nvGrpSpPr>
        <p:cNvPr id="1" name="Shape 80"/>
        <p:cNvGrpSpPr/>
        <p:nvPr/>
      </p:nvGrpSpPr>
      <p:grpSpPr>
        <a:xfrm>
          <a:off x="0" y="0"/>
          <a:ext cx="0" cy="0"/>
          <a:chOff x="0" y="0"/>
          <a:chExt cx="0" cy="0"/>
        </a:xfrm>
      </p:grpSpPr>
      <p:sp>
        <p:nvSpPr>
          <p:cNvPr id="81" name="Google Shape;81;p21"/>
          <p:cNvSpPr txBox="1">
            <a:spLocks noGrp="1"/>
          </p:cNvSpPr>
          <p:nvPr>
            <p:ph type="body" idx="1"/>
          </p:nvPr>
        </p:nvSpPr>
        <p:spPr>
          <a:xfrm rot="5400000">
            <a:off x="3820844" y="-1790639"/>
            <a:ext cx="4519467" cy="10800000"/>
          </a:xfrm>
          <a:prstGeom prst="rect">
            <a:avLst/>
          </a:prstGeom>
          <a:noFill/>
          <a:ln>
            <a:noFill/>
          </a:ln>
        </p:spPr>
        <p:txBody>
          <a:bodyPr spcFirstLastPara="1" wrap="square" lIns="45700" tIns="0" rIns="45700" bIns="0" anchor="t" anchorCtr="0">
            <a:normAutofit/>
          </a:bodyPr>
          <a:lstStyle>
            <a:lvl1pPr marL="457200" lvl="0" indent="-342900" algn="l">
              <a:lnSpc>
                <a:spcPct val="90000"/>
              </a:lnSpc>
              <a:spcBef>
                <a:spcPts val="1200"/>
              </a:spcBef>
              <a:spcAft>
                <a:spcPts val="0"/>
              </a:spcAft>
              <a:buSzPts val="1800"/>
              <a:buChar char=" "/>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cxnSp>
        <p:nvCxnSpPr>
          <p:cNvPr id="82" name="Google Shape;82;p21"/>
          <p:cNvCxnSpPr/>
          <p:nvPr/>
        </p:nvCxnSpPr>
        <p:spPr>
          <a:xfrm>
            <a:off x="680577" y="1311125"/>
            <a:ext cx="10800000" cy="0"/>
          </a:xfrm>
          <a:prstGeom prst="straightConnector1">
            <a:avLst/>
          </a:prstGeom>
          <a:noFill/>
          <a:ln w="9525" cap="flat" cmpd="sng">
            <a:solidFill>
              <a:srgbClr val="7F7F7F"/>
            </a:solidFill>
            <a:prstDash val="solid"/>
            <a:round/>
            <a:headEnd type="none" w="sm" len="sm"/>
            <a:tailEnd type="none" w="sm" len="sm"/>
          </a:ln>
        </p:spPr>
      </p:cxnSp>
      <p:sp>
        <p:nvSpPr>
          <p:cNvPr id="83" name="Google Shape;83;p21"/>
          <p:cNvSpPr txBox="1">
            <a:spLocks noGrp="1"/>
          </p:cNvSpPr>
          <p:nvPr>
            <p:ph type="dt" idx="10"/>
          </p:nvPr>
        </p:nvSpPr>
        <p:spPr>
          <a:xfrm>
            <a:off x="216347" y="6459785"/>
            <a:ext cx="247227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 name="Google Shape;84;p21"/>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21"/>
          <p:cNvSpPr txBox="1">
            <a:spLocks noGrp="1"/>
          </p:cNvSpPr>
          <p:nvPr>
            <p:ph type="sldNum" idx="12"/>
          </p:nvPr>
        </p:nvSpPr>
        <p:spPr>
          <a:xfrm>
            <a:off x="9900458" y="6459785"/>
            <a:ext cx="2082536"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r>
              <a:rPr lang="en-GB"/>
              <a:t>C-MaPP_CAGG_001</a:t>
            </a:r>
            <a:endParaRPr/>
          </a:p>
        </p:txBody>
      </p:sp>
      <p:sp>
        <p:nvSpPr>
          <p:cNvPr id="86" name="Google Shape;86;p21"/>
          <p:cNvSpPr txBox="1">
            <a:spLocks noGrp="1"/>
          </p:cNvSpPr>
          <p:nvPr>
            <p:ph type="title"/>
          </p:nvPr>
        </p:nvSpPr>
        <p:spPr>
          <a:xfrm>
            <a:off x="680577" y="286604"/>
            <a:ext cx="7485113" cy="1008000"/>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35522" y="250178"/>
            <a:ext cx="2334605" cy="943200"/>
          </a:xfrm>
          <a:prstGeom prst="rect">
            <a:avLst/>
          </a:prstGeom>
        </p:spPr>
      </p:pic>
      <p:pic>
        <p:nvPicPr>
          <p:cNvPr id="9" name="Picture 8"/>
          <p:cNvPicPr>
            <a:picLocks noChangeAspect="1"/>
          </p:cNvPicPr>
          <p:nvPr userDrawn="1"/>
        </p:nvPicPr>
        <p:blipFill>
          <a:blip r:embed="rId3"/>
          <a:stretch>
            <a:fillRect/>
          </a:stretch>
        </p:blipFill>
        <p:spPr>
          <a:xfrm>
            <a:off x="10712139" y="26263"/>
            <a:ext cx="1319886" cy="1238261"/>
          </a:xfrm>
          <a:prstGeom prst="rect">
            <a:avLst/>
          </a:prstGeom>
        </p:spPr>
      </p:pic>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7"/>
        <p:cNvGrpSpPr/>
        <p:nvPr/>
      </p:nvGrpSpPr>
      <p:grpSpPr>
        <a:xfrm>
          <a:off x="0" y="0"/>
          <a:ext cx="0" cy="0"/>
          <a:chOff x="0" y="0"/>
          <a:chExt cx="0" cy="0"/>
        </a:xfrm>
      </p:grpSpPr>
      <p:sp>
        <p:nvSpPr>
          <p:cNvPr id="88" name="Google Shape;88;p22"/>
          <p:cNvSpPr txBox="1">
            <a:spLocks noGrp="1"/>
          </p:cNvSpPr>
          <p:nvPr>
            <p:ph type="title"/>
          </p:nvPr>
        </p:nvSpPr>
        <p:spPr>
          <a:xfrm rot="5400000">
            <a:off x="7160640" y="1979039"/>
            <a:ext cx="5757421" cy="2628900"/>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9" name="Google Shape;89;p22"/>
          <p:cNvSpPr txBox="1">
            <a:spLocks noGrp="1"/>
          </p:cNvSpPr>
          <p:nvPr>
            <p:ph type="body" idx="1"/>
          </p:nvPr>
        </p:nvSpPr>
        <p:spPr>
          <a:xfrm rot="5400000">
            <a:off x="1826639" y="-573661"/>
            <a:ext cx="5757422" cy="7734300"/>
          </a:xfrm>
          <a:prstGeom prst="rect">
            <a:avLst/>
          </a:prstGeom>
          <a:noFill/>
          <a:ln>
            <a:noFill/>
          </a:ln>
        </p:spPr>
        <p:txBody>
          <a:bodyPr spcFirstLastPara="1" wrap="square" lIns="45700" tIns="0" rIns="45700" bIns="0" anchor="t" anchorCtr="0">
            <a:normAutofit/>
          </a:bodyPr>
          <a:lstStyle>
            <a:lvl1pPr marL="457200" lvl="0" indent="-342900" algn="l">
              <a:lnSpc>
                <a:spcPct val="90000"/>
              </a:lnSpc>
              <a:spcBef>
                <a:spcPts val="1200"/>
              </a:spcBef>
              <a:spcAft>
                <a:spcPts val="0"/>
              </a:spcAft>
              <a:buSzPts val="1800"/>
              <a:buChar char=" "/>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90" name="Google Shape;90;p22"/>
          <p:cNvSpPr txBox="1">
            <a:spLocks noGrp="1"/>
          </p:cNvSpPr>
          <p:nvPr>
            <p:ph type="dt" idx="10"/>
          </p:nvPr>
        </p:nvSpPr>
        <p:spPr>
          <a:xfrm>
            <a:off x="216347" y="6459785"/>
            <a:ext cx="247227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1" name="Google Shape;91;p22"/>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2" name="Google Shape;92;p22"/>
          <p:cNvSpPr txBox="1">
            <a:spLocks noGrp="1"/>
          </p:cNvSpPr>
          <p:nvPr>
            <p:ph type="sldNum" idx="12"/>
          </p:nvPr>
        </p:nvSpPr>
        <p:spPr>
          <a:xfrm>
            <a:off x="9900458" y="6459785"/>
            <a:ext cx="2082536"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35522" y="250178"/>
            <a:ext cx="2334605" cy="943200"/>
          </a:xfrm>
          <a:prstGeom prst="rect">
            <a:avLst/>
          </a:prstGeom>
        </p:spPr>
      </p:pic>
      <p:pic>
        <p:nvPicPr>
          <p:cNvPr id="6" name="Picture 5"/>
          <p:cNvPicPr>
            <a:picLocks noChangeAspect="1"/>
          </p:cNvPicPr>
          <p:nvPr userDrawn="1"/>
        </p:nvPicPr>
        <p:blipFill>
          <a:blip r:embed="rId3"/>
          <a:stretch>
            <a:fillRect/>
          </a:stretch>
        </p:blipFill>
        <p:spPr>
          <a:xfrm>
            <a:off x="10712139" y="26263"/>
            <a:ext cx="1319886" cy="1238261"/>
          </a:xfrm>
          <a:prstGeom prst="rect">
            <a:avLst/>
          </a:prstGeom>
        </p:spPr>
      </p:pic>
    </p:spTree>
    <p:extLst>
      <p:ext uri="{BB962C8B-B14F-4D97-AF65-F5344CB8AC3E}">
        <p14:creationId xmlns:p14="http://schemas.microsoft.com/office/powerpoint/2010/main" val="36842278"/>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2" name="Google Shape;12;p11"/>
          <p:cNvSpPr txBox="1">
            <a:spLocks noGrp="1"/>
          </p:cNvSpPr>
          <p:nvPr>
            <p:ph type="title"/>
          </p:nvPr>
        </p:nvSpPr>
        <p:spPr>
          <a:xfrm>
            <a:off x="680577" y="286604"/>
            <a:ext cx="10800000" cy="1008000"/>
          </a:xfrm>
          <a:prstGeom prst="rect">
            <a:avLst/>
          </a:prstGeom>
          <a:noFill/>
          <a:ln>
            <a:noFill/>
          </a:ln>
        </p:spPr>
        <p:txBody>
          <a:bodyPr spcFirstLastPara="1" wrap="square" lIns="91425" tIns="45700" rIns="91425" bIns="45700" anchor="b" anchorCtr="0">
            <a:normAutofit/>
          </a:bodyPr>
          <a:lstStyle>
            <a:lvl1pPr marR="0" lvl="0" algn="l" rtl="0">
              <a:lnSpc>
                <a:spcPct val="85000"/>
              </a:lnSpc>
              <a:spcBef>
                <a:spcPts val="0"/>
              </a:spcBef>
              <a:spcAft>
                <a:spcPts val="0"/>
              </a:spcAft>
              <a:buClr>
                <a:srgbClr val="3F3F3F"/>
              </a:buClr>
              <a:buSzPts val="4800"/>
              <a:buFont typeface="Calibri"/>
              <a:buNone/>
              <a:defRPr sz="4800" b="0" i="0" u="none" strike="noStrike" cap="none">
                <a:solidFill>
                  <a:srgbClr val="3F3F3F"/>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3" name="Google Shape;13;p11"/>
          <p:cNvSpPr txBox="1">
            <a:spLocks noGrp="1"/>
          </p:cNvSpPr>
          <p:nvPr>
            <p:ph type="body" idx="1"/>
          </p:nvPr>
        </p:nvSpPr>
        <p:spPr>
          <a:xfrm>
            <a:off x="680577" y="1349627"/>
            <a:ext cx="10800000" cy="4519467"/>
          </a:xfrm>
          <a:prstGeom prst="rect">
            <a:avLst/>
          </a:prstGeom>
          <a:noFill/>
          <a:ln>
            <a:noFill/>
          </a:ln>
        </p:spPr>
        <p:txBody>
          <a:bodyPr spcFirstLastPara="1" wrap="square" lIns="0" tIns="45700" rIns="0" bIns="45700" anchor="t" anchorCtr="0">
            <a:normAutofit/>
          </a:bodyPr>
          <a:lstStyle>
            <a:lvl1pPr marL="457200" marR="0" lvl="0" indent="-355600" algn="l" rtl="0">
              <a:lnSpc>
                <a:spcPct val="90000"/>
              </a:lnSpc>
              <a:spcBef>
                <a:spcPts val="1200"/>
              </a:spcBef>
              <a:spcAft>
                <a:spcPts val="0"/>
              </a:spcAft>
              <a:buClr>
                <a:schemeClr val="accent1"/>
              </a:buClr>
              <a:buSzPts val="2000"/>
              <a:buFont typeface="Calibri"/>
              <a:buChar char=" "/>
              <a:defRPr sz="2000" b="0" i="0" u="none" strike="noStrike" cap="none">
                <a:solidFill>
                  <a:srgbClr val="3F3F3F"/>
                </a:solidFill>
                <a:latin typeface="Calibri"/>
                <a:ea typeface="Calibri"/>
                <a:cs typeface="Calibri"/>
                <a:sym typeface="Calibri"/>
              </a:defRPr>
            </a:lvl1pPr>
            <a:lvl2pPr marL="914400" marR="0" lvl="1" indent="-342900" algn="l" rtl="0">
              <a:lnSpc>
                <a:spcPct val="90000"/>
              </a:lnSpc>
              <a:spcBef>
                <a:spcPts val="200"/>
              </a:spcBef>
              <a:spcAft>
                <a:spcPts val="0"/>
              </a:spcAft>
              <a:buClr>
                <a:schemeClr val="accent1"/>
              </a:buClr>
              <a:buSzPts val="1800"/>
              <a:buFont typeface="Calibri"/>
              <a:buChar char="◦"/>
              <a:defRPr sz="1800" b="0" i="0" u="none" strike="noStrike" cap="none">
                <a:solidFill>
                  <a:srgbClr val="3F3F3F"/>
                </a:solidFill>
                <a:latin typeface="Calibri"/>
                <a:ea typeface="Calibri"/>
                <a:cs typeface="Calibri"/>
                <a:sym typeface="Calibri"/>
              </a:defRPr>
            </a:lvl2pPr>
            <a:lvl3pPr marL="1371600" marR="0" lvl="2"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8pPr>
            <a:lvl9pPr marL="4114800" marR="0" lvl="8" indent="-317500" algn="l" rtl="0">
              <a:lnSpc>
                <a:spcPct val="90000"/>
              </a:lnSpc>
              <a:spcBef>
                <a:spcPts val="400"/>
              </a:spcBef>
              <a:spcAft>
                <a:spcPts val="40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9pPr>
          </a:lstStyle>
          <a:p>
            <a:endParaRPr/>
          </a:p>
        </p:txBody>
      </p:sp>
      <p:sp>
        <p:nvSpPr>
          <p:cNvPr id="14" name="Google Shape;14;p11"/>
          <p:cNvSpPr txBox="1">
            <a:spLocks noGrp="1"/>
          </p:cNvSpPr>
          <p:nvPr>
            <p:ph type="dt" idx="10"/>
          </p:nvPr>
        </p:nvSpPr>
        <p:spPr>
          <a:xfrm>
            <a:off x="216347" y="6459785"/>
            <a:ext cx="2472271"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100" b="1" i="0" u="none" strike="noStrike" cap="none">
                <a:solidFill>
                  <a:srgbClr val="FFFFFF"/>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5" name="Google Shape;15;p11"/>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1" i="0" u="none" strike="noStrike" cap="none">
                <a:solidFill>
                  <a:srgbClr val="FFFFFF"/>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6" name="Google Shape;16;p11"/>
          <p:cNvSpPr txBox="1">
            <a:spLocks noGrp="1"/>
          </p:cNvSpPr>
          <p:nvPr>
            <p:ph type="sldNum" idx="12"/>
          </p:nvPr>
        </p:nvSpPr>
        <p:spPr>
          <a:xfrm>
            <a:off x="9900458" y="6459785"/>
            <a:ext cx="2082536"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1" i="1" u="none" strike="noStrike" cap="none">
                <a:solidFill>
                  <a:srgbClr val="FFFFFF"/>
                </a:solidFill>
                <a:latin typeface="Calibri"/>
                <a:ea typeface="Calibri"/>
                <a:cs typeface="Calibri"/>
                <a:sym typeface="Calibri"/>
              </a:defRPr>
            </a:lvl1pPr>
            <a:lvl2pPr marL="0" marR="0" lvl="1" indent="0" algn="r" rtl="0">
              <a:spcBef>
                <a:spcPts val="0"/>
              </a:spcBef>
              <a:buNone/>
              <a:defRPr sz="1200" b="1" i="1" u="none" strike="noStrike" cap="none">
                <a:solidFill>
                  <a:srgbClr val="FFFFFF"/>
                </a:solidFill>
                <a:latin typeface="Calibri"/>
                <a:ea typeface="Calibri"/>
                <a:cs typeface="Calibri"/>
                <a:sym typeface="Calibri"/>
              </a:defRPr>
            </a:lvl2pPr>
            <a:lvl3pPr marL="0" marR="0" lvl="2" indent="0" algn="r" rtl="0">
              <a:spcBef>
                <a:spcPts val="0"/>
              </a:spcBef>
              <a:buNone/>
              <a:defRPr sz="1200" b="1" i="1" u="none" strike="noStrike" cap="none">
                <a:solidFill>
                  <a:srgbClr val="FFFFFF"/>
                </a:solidFill>
                <a:latin typeface="Calibri"/>
                <a:ea typeface="Calibri"/>
                <a:cs typeface="Calibri"/>
                <a:sym typeface="Calibri"/>
              </a:defRPr>
            </a:lvl3pPr>
            <a:lvl4pPr marL="0" marR="0" lvl="3" indent="0" algn="r" rtl="0">
              <a:spcBef>
                <a:spcPts val="0"/>
              </a:spcBef>
              <a:buNone/>
              <a:defRPr sz="1200" b="1" i="1" u="none" strike="noStrike" cap="none">
                <a:solidFill>
                  <a:srgbClr val="FFFFFF"/>
                </a:solidFill>
                <a:latin typeface="Calibri"/>
                <a:ea typeface="Calibri"/>
                <a:cs typeface="Calibri"/>
                <a:sym typeface="Calibri"/>
              </a:defRPr>
            </a:lvl4pPr>
            <a:lvl5pPr marL="0" marR="0" lvl="4" indent="0" algn="r" rtl="0">
              <a:spcBef>
                <a:spcPts val="0"/>
              </a:spcBef>
              <a:buNone/>
              <a:defRPr sz="1200" b="1" i="1" u="none" strike="noStrike" cap="none">
                <a:solidFill>
                  <a:srgbClr val="FFFFFF"/>
                </a:solidFill>
                <a:latin typeface="Calibri"/>
                <a:ea typeface="Calibri"/>
                <a:cs typeface="Calibri"/>
                <a:sym typeface="Calibri"/>
              </a:defRPr>
            </a:lvl5pPr>
            <a:lvl6pPr marL="0" marR="0" lvl="5" indent="0" algn="r" rtl="0">
              <a:spcBef>
                <a:spcPts val="0"/>
              </a:spcBef>
              <a:buNone/>
              <a:defRPr sz="1200" b="1" i="1" u="none" strike="noStrike" cap="none">
                <a:solidFill>
                  <a:srgbClr val="FFFFFF"/>
                </a:solidFill>
                <a:latin typeface="Calibri"/>
                <a:ea typeface="Calibri"/>
                <a:cs typeface="Calibri"/>
                <a:sym typeface="Calibri"/>
              </a:defRPr>
            </a:lvl6pPr>
            <a:lvl7pPr marL="0" marR="0" lvl="6" indent="0" algn="r" rtl="0">
              <a:spcBef>
                <a:spcPts val="0"/>
              </a:spcBef>
              <a:buNone/>
              <a:defRPr sz="1200" b="1" i="1" u="none" strike="noStrike" cap="none">
                <a:solidFill>
                  <a:srgbClr val="FFFFFF"/>
                </a:solidFill>
                <a:latin typeface="Calibri"/>
                <a:ea typeface="Calibri"/>
                <a:cs typeface="Calibri"/>
                <a:sym typeface="Calibri"/>
              </a:defRPr>
            </a:lvl7pPr>
            <a:lvl8pPr marL="0" marR="0" lvl="7" indent="0" algn="r" rtl="0">
              <a:spcBef>
                <a:spcPts val="0"/>
              </a:spcBef>
              <a:buNone/>
              <a:defRPr sz="1200" b="1" i="1" u="none" strike="noStrike" cap="none">
                <a:solidFill>
                  <a:srgbClr val="FFFFFF"/>
                </a:solidFill>
                <a:latin typeface="Calibri"/>
                <a:ea typeface="Calibri"/>
                <a:cs typeface="Calibri"/>
                <a:sym typeface="Calibri"/>
              </a:defRPr>
            </a:lvl8pPr>
            <a:lvl9pPr marL="0" marR="0" lvl="8" indent="0" algn="r" rtl="0">
              <a:spcBef>
                <a:spcPts val="0"/>
              </a:spcBef>
              <a:buNone/>
              <a:defRPr sz="1200" b="1" i="1"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r>
              <a:rPr lang="en-GB"/>
              <a:t>C-MaPP_CAGG_001</a:t>
            </a:r>
            <a:endParaRPr sz="1400" b="0" i="0">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9" r:id="rId1"/>
    <p:sldLayoutId id="2147483652" r:id="rId2"/>
    <p:sldLayoutId id="2147483653" r:id="rId3"/>
    <p:sldLayoutId id="2147483654" r:id="rId4"/>
    <p:sldLayoutId id="2147483656" r:id="rId5"/>
    <p:sldLayoutId id="2147483657" r:id="rId6"/>
    <p:sldLayoutId id="2147483658" r:id="rId7"/>
    <p:sldLayoutId id="2147483659" r:id="rId8"/>
    <p:sldLayoutId id="2147483660" r:id="rId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2.gif"/><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5.jpg"/><Relationship Id="rId4" Type="http://schemas.openxmlformats.org/officeDocument/2006/relationships/image" Target="../media/image14.jp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7.jpg"/><Relationship Id="rId4" Type="http://schemas.openxmlformats.org/officeDocument/2006/relationships/image" Target="../media/image16.jp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9.jpg"/><Relationship Id="rId4" Type="http://schemas.openxmlformats.org/officeDocument/2006/relationships/image" Target="../media/image18.jp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1.jpg"/><Relationship Id="rId4" Type="http://schemas.openxmlformats.org/officeDocument/2006/relationships/image" Target="../media/image20.jp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3.jpg"/><Relationship Id="rId4" Type="http://schemas.openxmlformats.org/officeDocument/2006/relationships/image" Target="../media/image22.jp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5.jpg"/><Relationship Id="rId4" Type="http://schemas.openxmlformats.org/officeDocument/2006/relationships/image" Target="../media/image24.jp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7.jpg"/><Relationship Id="rId4" Type="http://schemas.openxmlformats.org/officeDocument/2006/relationships/image" Target="../media/image26.jp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16.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1"/>
          <p:cNvSpPr txBox="1">
            <a:spLocks noGrp="1"/>
          </p:cNvSpPr>
          <p:nvPr>
            <p:ph type="ctrTitle"/>
          </p:nvPr>
        </p:nvSpPr>
        <p:spPr>
          <a:xfrm>
            <a:off x="873649" y="608533"/>
            <a:ext cx="10774815" cy="2934206"/>
          </a:xfrm>
          <a:prstGeom prst="rect">
            <a:avLst/>
          </a:prstGeom>
          <a:noFill/>
          <a:ln>
            <a:noFill/>
          </a:ln>
        </p:spPr>
        <p:txBody>
          <a:bodyPr spcFirstLastPara="1" wrap="square" lIns="91425" tIns="45700" rIns="91425" bIns="45700" anchor="b" anchorCtr="0">
            <a:noAutofit/>
          </a:bodyPr>
          <a:lstStyle/>
          <a:p>
            <a:pPr lvl="0">
              <a:buSzPts val="4800"/>
            </a:pPr>
            <a:r>
              <a:rPr lang="en-GB" altLang="en-US" sz="3600" dirty="0"/>
              <a:t>THE SENSIVITY OF MECHANICAL PROPERTIES OF AISI 4140 STEEL </a:t>
            </a:r>
            <a:r>
              <a:rPr lang="en-GB" altLang="en-US" sz="3600" dirty="0" smtClean="0"/>
              <a:t>TO CHANGES </a:t>
            </a:r>
            <a:r>
              <a:rPr lang="en-GB" altLang="en-US" sz="3600" dirty="0"/>
              <a:t>IN COMPOSITION</a:t>
            </a:r>
            <a:endParaRPr sz="3600" dirty="0"/>
          </a:p>
        </p:txBody>
      </p:sp>
      <p:sp>
        <p:nvSpPr>
          <p:cNvPr id="98" name="Google Shape;98;p1"/>
          <p:cNvSpPr txBox="1"/>
          <p:nvPr/>
        </p:nvSpPr>
        <p:spPr>
          <a:xfrm>
            <a:off x="954930" y="3897617"/>
            <a:ext cx="9895800" cy="1938952"/>
          </a:xfrm>
          <a:prstGeom prst="rect">
            <a:avLst/>
          </a:prstGeom>
          <a:noFill/>
          <a:ln>
            <a:noFill/>
          </a:ln>
        </p:spPr>
        <p:txBody>
          <a:bodyPr spcFirstLastPara="1" wrap="square" lIns="91425" tIns="45700" rIns="91425" bIns="45700" anchor="t" anchorCtr="0">
            <a:spAutoFit/>
          </a:bodyPr>
          <a:lstStyle/>
          <a:p>
            <a:r>
              <a:rPr lang="en-GB" altLang="en-US" sz="2000" dirty="0">
                <a:latin typeface="Calibri" panose="020F0502020204030204" pitchFamily="34" charset="0"/>
                <a:cs typeface="Calibri" panose="020F0502020204030204" pitchFamily="34" charset="0"/>
              </a:rPr>
              <a:t>Dr L. SCOTTI , S. SUPANEKAR , Dr M. </a:t>
            </a:r>
            <a:r>
              <a:rPr lang="en-GB" altLang="en-US" sz="2000" dirty="0" smtClean="0">
                <a:latin typeface="Calibri" panose="020F0502020204030204" pitchFamily="34" charset="0"/>
                <a:cs typeface="Calibri" panose="020F0502020204030204" pitchFamily="34" charset="0"/>
              </a:rPr>
              <a:t>ANDERSON, </a:t>
            </a:r>
            <a:r>
              <a:rPr lang="en-GB" altLang="en-US" sz="2000" dirty="0" err="1">
                <a:latin typeface="Calibri" panose="020F0502020204030204" pitchFamily="34" charset="0"/>
                <a:cs typeface="Calibri" panose="020F0502020204030204" pitchFamily="34" charset="0"/>
              </a:rPr>
              <a:t>Prof.</a:t>
            </a:r>
            <a:r>
              <a:rPr lang="en-GB" altLang="en-US" sz="2000" dirty="0">
                <a:latin typeface="Calibri" panose="020F0502020204030204" pitchFamily="34" charset="0"/>
                <a:cs typeface="Calibri" panose="020F0502020204030204" pitchFamily="34" charset="0"/>
              </a:rPr>
              <a:t> H. C. BASOALTO-IBARRA , and </a:t>
            </a:r>
            <a:r>
              <a:rPr lang="en-GB" altLang="en-US" sz="2000" dirty="0" err="1">
                <a:latin typeface="Calibri" panose="020F0502020204030204" pitchFamily="34" charset="0"/>
                <a:cs typeface="Calibri" panose="020F0502020204030204" pitchFamily="34" charset="0"/>
              </a:rPr>
              <a:t>Prof.</a:t>
            </a:r>
            <a:r>
              <a:rPr lang="en-GB" altLang="en-US" sz="2000" dirty="0">
                <a:latin typeface="Calibri" panose="020F0502020204030204" pitchFamily="34" charset="0"/>
                <a:cs typeface="Calibri" panose="020F0502020204030204" pitchFamily="34" charset="0"/>
              </a:rPr>
              <a:t> D. </a:t>
            </a:r>
            <a:r>
              <a:rPr lang="en-GB" altLang="en-US" sz="2000" dirty="0" smtClean="0">
                <a:latin typeface="Calibri" panose="020F0502020204030204" pitchFamily="34" charset="0"/>
                <a:cs typeface="Calibri" panose="020F0502020204030204" pitchFamily="34" charset="0"/>
              </a:rPr>
              <a:t>COGSWELL</a:t>
            </a:r>
          </a:p>
          <a:p>
            <a:endParaRPr lang="en-GB" sz="2000" b="0" i="0" u="none" strike="noStrike" cap="none" dirty="0" smtClean="0">
              <a:solidFill>
                <a:srgbClr val="002060"/>
              </a:solidFill>
              <a:latin typeface="Calibri" panose="020F0502020204030204" pitchFamily="34" charset="0"/>
              <a:ea typeface="Calibri"/>
              <a:cs typeface="Calibri" panose="020F0502020204030204" pitchFamily="34" charset="0"/>
              <a:sym typeface="Calibri"/>
            </a:endParaRPr>
          </a:p>
          <a:p>
            <a:pPr lvl="0"/>
            <a:r>
              <a:rPr lang="en-GB" sz="2000" dirty="0">
                <a:solidFill>
                  <a:srgbClr val="002060"/>
                </a:solidFill>
                <a:latin typeface="Calibri" panose="020F0502020204030204" pitchFamily="34" charset="0"/>
                <a:ea typeface="Calibri"/>
                <a:cs typeface="Calibri" panose="020F0502020204030204" pitchFamily="34" charset="0"/>
                <a:sym typeface="Calibri"/>
              </a:rPr>
              <a:t>Multiscale materials informatics and innovation (M2i2)</a:t>
            </a:r>
            <a:endParaRPr lang="en-GB" sz="2000" b="0" i="0" u="none" strike="noStrike" cap="none" dirty="0" smtClean="0">
              <a:solidFill>
                <a:srgbClr val="002060"/>
              </a:solidFill>
              <a:latin typeface="Calibri" panose="020F0502020204030204" pitchFamily="34" charset="0"/>
              <a:ea typeface="Calibri"/>
              <a:cs typeface="Calibri" panose="020F0502020204030204" pitchFamily="34" charset="0"/>
              <a:sym typeface="Calibri"/>
            </a:endParaRPr>
          </a:p>
          <a:p>
            <a:pPr marL="0" marR="0" lvl="0" indent="0" algn="l" rtl="0">
              <a:lnSpc>
                <a:spcPct val="100000"/>
              </a:lnSpc>
              <a:spcBef>
                <a:spcPts val="0"/>
              </a:spcBef>
              <a:spcAft>
                <a:spcPts val="0"/>
              </a:spcAft>
              <a:buNone/>
            </a:pPr>
            <a:r>
              <a:rPr lang="en-GB" sz="2000" dirty="0" smtClean="0">
                <a:solidFill>
                  <a:srgbClr val="002060"/>
                </a:solidFill>
                <a:latin typeface="Calibri" panose="020F0502020204030204" pitchFamily="34" charset="0"/>
                <a:cs typeface="Calibri" panose="020F0502020204030204" pitchFamily="34" charset="0"/>
                <a:sym typeface="Calibri"/>
              </a:rPr>
              <a:t>Department of Materials Science and Engineering</a:t>
            </a:r>
            <a:endParaRPr dirty="0">
              <a:latin typeface="Calibri" panose="020F0502020204030204" pitchFamily="34" charset="0"/>
              <a:cs typeface="Calibri" panose="020F0502020204030204" pitchFamily="34" charset="0"/>
            </a:endParaRPr>
          </a:p>
          <a:p>
            <a:pPr marL="0" marR="0" lvl="0" indent="0" algn="l" rtl="0">
              <a:lnSpc>
                <a:spcPct val="100000"/>
              </a:lnSpc>
              <a:spcBef>
                <a:spcPts val="0"/>
              </a:spcBef>
              <a:spcAft>
                <a:spcPts val="0"/>
              </a:spcAft>
              <a:buNone/>
            </a:pPr>
            <a:r>
              <a:rPr lang="en-GB" sz="2000" b="0" i="0" u="none" strike="noStrike" cap="none" dirty="0">
                <a:solidFill>
                  <a:srgbClr val="002060"/>
                </a:solidFill>
                <a:latin typeface="Calibri" panose="020F0502020204030204" pitchFamily="34" charset="0"/>
                <a:ea typeface="Calibri"/>
                <a:cs typeface="Calibri" panose="020F0502020204030204" pitchFamily="34" charset="0"/>
                <a:sym typeface="Calibri"/>
              </a:rPr>
              <a:t>University of </a:t>
            </a:r>
            <a:r>
              <a:rPr lang="en-GB" sz="2000" b="0" i="0" u="none" strike="noStrike" cap="none" dirty="0" smtClean="0">
                <a:solidFill>
                  <a:srgbClr val="002060"/>
                </a:solidFill>
                <a:latin typeface="Calibri" panose="020F0502020204030204" pitchFamily="34" charset="0"/>
                <a:ea typeface="Calibri"/>
                <a:cs typeface="Calibri" panose="020F0502020204030204" pitchFamily="34" charset="0"/>
                <a:sym typeface="Calibri"/>
              </a:rPr>
              <a:t>Sheffield</a:t>
            </a:r>
            <a:endParaRPr dirty="0">
              <a:latin typeface="Calibri" panose="020F0502020204030204" pitchFamily="34" charset="0"/>
              <a:cs typeface="Calibri" panose="020F0502020204030204" pitchFamily="34" charset="0"/>
            </a:endParaRPr>
          </a:p>
        </p:txBody>
      </p:sp>
      <p:sp>
        <p:nvSpPr>
          <p:cNvPr id="99" name="Google Shape;99;p1"/>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GB"/>
              <a:t>COMPUTATIONAL MATERIALS AND PROCESSING PHYSICS (C-MAPP)</a:t>
            </a:r>
            <a:endParaRPr/>
          </a:p>
        </p:txBody>
      </p:sp>
      <p:sp>
        <p:nvSpPr>
          <p:cNvPr id="100" name="Google Shape;100;p1"/>
          <p:cNvSpPr txBox="1">
            <a:spLocks noGrp="1"/>
          </p:cNvSpPr>
          <p:nvPr>
            <p:ph type="sldNum" idx="12"/>
          </p:nvPr>
        </p:nvSpPr>
        <p:spPr>
          <a:xfrm>
            <a:off x="9900458" y="6459785"/>
            <a:ext cx="2082536"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en-GB"/>
              <a:t>C-MaPP</a:t>
            </a:r>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86868" y="244023"/>
            <a:ext cx="3381405" cy="1366116"/>
          </a:xfrm>
          <a:prstGeom prst="rect">
            <a:avLst/>
          </a:prstGeom>
        </p:spPr>
      </p:pic>
      <p:pic>
        <p:nvPicPr>
          <p:cNvPr id="10" name="Picture 9"/>
          <p:cNvPicPr>
            <a:picLocks noChangeAspect="1"/>
          </p:cNvPicPr>
          <p:nvPr/>
        </p:nvPicPr>
        <p:blipFill>
          <a:blip r:embed="rId4"/>
          <a:stretch>
            <a:fillRect/>
          </a:stretch>
        </p:blipFill>
        <p:spPr>
          <a:xfrm>
            <a:off x="209528" y="-46433"/>
            <a:ext cx="2051428" cy="1924563"/>
          </a:xfrm>
          <a:prstGeom prst="rect">
            <a:avLst/>
          </a:prstGeom>
        </p:spPr>
      </p:pic>
      <p:sp>
        <p:nvSpPr>
          <p:cNvPr id="11" name="TextBox 10"/>
          <p:cNvSpPr txBox="1"/>
          <p:nvPr/>
        </p:nvSpPr>
        <p:spPr>
          <a:xfrm>
            <a:off x="2305878" y="206506"/>
            <a:ext cx="3140766" cy="646331"/>
          </a:xfrm>
          <a:prstGeom prst="rect">
            <a:avLst/>
          </a:prstGeom>
          <a:noFill/>
        </p:spPr>
        <p:txBody>
          <a:bodyPr wrap="square" rtlCol="0">
            <a:spAutoFit/>
          </a:bodyPr>
          <a:lstStyle/>
          <a:p>
            <a:r>
              <a:rPr lang="en-GB" sz="1800" dirty="0" smtClean="0">
                <a:latin typeface="Bahnschrift" panose="020B0502040204020203" pitchFamily="34" charset="0"/>
              </a:rPr>
              <a:t>Multiscale Materials Informatics and Innovation</a:t>
            </a:r>
            <a:endParaRPr lang="en-GB" sz="1800" dirty="0">
              <a:latin typeface="Bahnschrift" panose="020B0502040204020203" pitchFamily="34" charset="0"/>
            </a:endParaRP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89133" y="5734207"/>
            <a:ext cx="2872989" cy="914479"/>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A screenshot of a computer&#10;&#10;Description automatically generated with low confidence">
            <a:extLst>
              <a:ext uri="{FF2B5EF4-FFF2-40B4-BE49-F238E27FC236}">
                <a16:creationId xmlns:a16="http://schemas.microsoft.com/office/drawing/2014/main" id="{C5B3CAC3-B375-44C9-4D2B-75FD6B6E2855}"/>
              </a:ext>
            </a:extLst>
          </p:cNvPr>
          <p:cNvPicPr>
            <a:picLocks noChangeAspect="1"/>
          </p:cNvPicPr>
          <p:nvPr/>
        </p:nvPicPr>
        <p:blipFill>
          <a:blip r:embed="rId3"/>
          <a:stretch>
            <a:fillRect/>
          </a:stretch>
        </p:blipFill>
        <p:spPr>
          <a:xfrm>
            <a:off x="0" y="1887047"/>
            <a:ext cx="12192000" cy="2169971"/>
          </a:xfrm>
          <a:prstGeom prst="rect">
            <a:avLst/>
          </a:prstGeom>
        </p:spPr>
      </p:pic>
      <p:sp>
        <p:nvSpPr>
          <p:cNvPr id="2" name="Title 1">
            <a:extLst>
              <a:ext uri="{FF2B5EF4-FFF2-40B4-BE49-F238E27FC236}">
                <a16:creationId xmlns:a16="http://schemas.microsoft.com/office/drawing/2014/main" id="{FE2D2B5A-40ED-FE1D-66D3-9E735EA515C1}"/>
              </a:ext>
            </a:extLst>
          </p:cNvPr>
          <p:cNvSpPr>
            <a:spLocks noGrp="1"/>
          </p:cNvSpPr>
          <p:nvPr>
            <p:ph type="title"/>
          </p:nvPr>
        </p:nvSpPr>
        <p:spPr/>
        <p:txBody>
          <a:bodyPr/>
          <a:lstStyle/>
          <a:p>
            <a:r>
              <a:rPr lang="en-GB" dirty="0"/>
              <a:t>Example Substitutional</a:t>
            </a:r>
          </a:p>
        </p:txBody>
      </p:sp>
      <p:sp>
        <p:nvSpPr>
          <p:cNvPr id="3" name="Slide Number Placeholder 2">
            <a:extLst>
              <a:ext uri="{FF2B5EF4-FFF2-40B4-BE49-F238E27FC236}">
                <a16:creationId xmlns:a16="http://schemas.microsoft.com/office/drawing/2014/main" id="{AE232E7A-DA86-8903-058F-897EF2F62B2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10</a:t>
            </a:fld>
            <a:endParaRPr lang="en-GB"/>
          </a:p>
        </p:txBody>
      </p:sp>
      <p:sp>
        <p:nvSpPr>
          <p:cNvPr id="18" name="TextBox 17">
            <a:extLst>
              <a:ext uri="{FF2B5EF4-FFF2-40B4-BE49-F238E27FC236}">
                <a16:creationId xmlns:a16="http://schemas.microsoft.com/office/drawing/2014/main" id="{B5EFBC5D-2E88-6C0D-DA7C-CE522C37231B}"/>
              </a:ext>
            </a:extLst>
          </p:cNvPr>
          <p:cNvSpPr txBox="1"/>
          <p:nvPr/>
        </p:nvSpPr>
        <p:spPr>
          <a:xfrm>
            <a:off x="0" y="1469585"/>
            <a:ext cx="12192000" cy="369332"/>
          </a:xfrm>
          <a:prstGeom prst="rect">
            <a:avLst/>
          </a:prstGeom>
          <a:noFill/>
        </p:spPr>
        <p:txBody>
          <a:bodyPr wrap="square" rtlCol="0">
            <a:spAutoFit/>
          </a:bodyPr>
          <a:lstStyle/>
          <a:p>
            <a:pPr algn="ctr"/>
            <a:r>
              <a:rPr lang="en-GB" sz="1800" dirty="0"/>
              <a:t>Aluminium</a:t>
            </a:r>
          </a:p>
        </p:txBody>
      </p:sp>
      <p:sp>
        <p:nvSpPr>
          <p:cNvPr id="25" name="TextBox 24">
            <a:extLst>
              <a:ext uri="{FF2B5EF4-FFF2-40B4-BE49-F238E27FC236}">
                <a16:creationId xmlns:a16="http://schemas.microsoft.com/office/drawing/2014/main" id="{2FDDE223-5636-603B-834E-4DC72C636C33}"/>
              </a:ext>
            </a:extLst>
          </p:cNvPr>
          <p:cNvSpPr txBox="1"/>
          <p:nvPr/>
        </p:nvSpPr>
        <p:spPr>
          <a:xfrm>
            <a:off x="0" y="4285607"/>
            <a:ext cx="12192000" cy="369332"/>
          </a:xfrm>
          <a:prstGeom prst="rect">
            <a:avLst/>
          </a:prstGeom>
          <a:noFill/>
        </p:spPr>
        <p:txBody>
          <a:bodyPr wrap="square" rtlCol="0">
            <a:spAutoFit/>
          </a:bodyPr>
          <a:lstStyle/>
          <a:p>
            <a:pPr algn="ctr"/>
            <a:r>
              <a:rPr lang="en-GB" sz="1800" dirty="0"/>
              <a:t>Nickel</a:t>
            </a:r>
          </a:p>
        </p:txBody>
      </p:sp>
      <p:pic>
        <p:nvPicPr>
          <p:cNvPr id="26" name="Picture 25" descr="A screenshot of a computer&#10;&#10;Description automatically generated with medium confidence">
            <a:extLst>
              <a:ext uri="{FF2B5EF4-FFF2-40B4-BE49-F238E27FC236}">
                <a16:creationId xmlns:a16="http://schemas.microsoft.com/office/drawing/2014/main" id="{AF47B4D1-47B2-D683-71B8-EB9E6766565D}"/>
              </a:ext>
            </a:extLst>
          </p:cNvPr>
          <p:cNvPicPr>
            <a:picLocks noChangeAspect="1"/>
          </p:cNvPicPr>
          <p:nvPr/>
        </p:nvPicPr>
        <p:blipFill>
          <a:blip r:embed="rId4"/>
          <a:stretch>
            <a:fillRect/>
          </a:stretch>
        </p:blipFill>
        <p:spPr>
          <a:xfrm>
            <a:off x="0" y="4654939"/>
            <a:ext cx="12192000" cy="2169971"/>
          </a:xfrm>
          <a:prstGeom prst="rect">
            <a:avLst/>
          </a:prstGeom>
        </p:spPr>
      </p:pic>
      <p:sp>
        <p:nvSpPr>
          <p:cNvPr id="4" name="Rectangle 3"/>
          <p:cNvSpPr/>
          <p:nvPr/>
        </p:nvSpPr>
        <p:spPr>
          <a:xfrm>
            <a:off x="2726336" y="3217205"/>
            <a:ext cx="6945549" cy="954107"/>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endParaRPr lang="en-GB" dirty="0"/>
          </a:p>
          <a:p>
            <a:r>
              <a:rPr lang="en-GB" dirty="0"/>
              <a:t>Due to the challenge of determining the thermodynamic factor present when measuring diffusivities, the composition dependence and uncertainty may be larger.</a:t>
            </a:r>
          </a:p>
          <a:p>
            <a:endParaRPr lang="en-GB" dirty="0"/>
          </a:p>
        </p:txBody>
      </p:sp>
    </p:spTree>
    <p:extLst>
      <p:ext uri="{BB962C8B-B14F-4D97-AF65-F5344CB8AC3E}">
        <p14:creationId xmlns:p14="http://schemas.microsoft.com/office/powerpoint/2010/main" val="1927800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6"/>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20"/>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5" grpId="0"/>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0576" y="286604"/>
            <a:ext cx="8210505" cy="1008000"/>
          </a:xfrm>
          <a:noFill/>
          <a:ln>
            <a:noFill/>
          </a:ln>
        </p:spPr>
        <p:txBody>
          <a:bodyPr spcFirstLastPara="1" wrap="square" lIns="91425" tIns="45700" rIns="91425" bIns="45700" anchor="b" anchorCtr="0">
            <a:normAutofit/>
          </a:bodyPr>
          <a:lstStyle/>
          <a:p>
            <a:r>
              <a:rPr lang="en-GB" altLang="en-US" dirty="0" smtClean="0"/>
              <a:t>Model Calibration</a:t>
            </a:r>
            <a:endParaRPr lang="en-GB" dirty="0"/>
          </a:p>
        </p:txBody>
      </p:sp>
      <p:sp>
        <p:nvSpPr>
          <p:cNvPr id="3" name="Slide Number Placeholder 2"/>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11</a:t>
            </a:fld>
            <a:endParaRPr lang="en-GB"/>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40112" y="6036906"/>
            <a:ext cx="1922010" cy="611780"/>
          </a:xfrm>
          <a:prstGeom prst="rect">
            <a:avLst/>
          </a:prstGeom>
        </p:spPr>
      </p:pic>
      <p:sp>
        <p:nvSpPr>
          <p:cNvPr id="6" name="Title 1"/>
          <p:cNvSpPr txBox="1">
            <a:spLocks/>
          </p:cNvSpPr>
          <p:nvPr/>
        </p:nvSpPr>
        <p:spPr>
          <a:xfrm>
            <a:off x="404751" y="1814915"/>
            <a:ext cx="11023479" cy="464487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endParaRPr lang="en-GB" sz="2500" dirty="0">
              <a:latin typeface="Calibri" panose="020F0502020204030204" pitchFamily="34" charset="0"/>
              <a:cs typeface="Calibri" panose="020F0502020204030204" pitchFamily="34" charset="0"/>
            </a:endParaRPr>
          </a:p>
        </p:txBody>
      </p:sp>
      <p:sp>
        <p:nvSpPr>
          <p:cNvPr id="10" name="Title 1"/>
          <p:cNvSpPr txBox="1">
            <a:spLocks/>
          </p:cNvSpPr>
          <p:nvPr/>
        </p:nvSpPr>
        <p:spPr>
          <a:xfrm>
            <a:off x="767553" y="1628438"/>
            <a:ext cx="6426349" cy="2716223"/>
          </a:xfrm>
          <a:prstGeom prst="rect">
            <a:avLst/>
          </a:prstGeom>
        </p:spPr>
        <p:txBody>
          <a:bodyPr vert="horz" lIns="91440" tIns="45720" rIns="91440" bIns="45720" rtlCol="0" anchor="t">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342900" algn="just">
              <a:buFont typeface="Arial" panose="020B0604020202020204" pitchFamily="34" charset="0"/>
              <a:buChar char="•"/>
            </a:pPr>
            <a:r>
              <a:rPr lang="en-US" sz="2500" dirty="0" smtClean="0">
                <a:latin typeface="Calibri" panose="020F0502020204030204" pitchFamily="34" charset="0"/>
                <a:cs typeface="Calibri" panose="020F0502020204030204" pitchFamily="34" charset="0"/>
              </a:rPr>
              <a:t>Initial parameter set derived from theory.</a:t>
            </a:r>
          </a:p>
          <a:p>
            <a:pPr marL="342900" indent="-342900" algn="just">
              <a:buFont typeface="Arial" panose="020B0604020202020204" pitchFamily="34" charset="0"/>
              <a:buChar char="•"/>
            </a:pPr>
            <a:endParaRPr lang="en-US" sz="2500" dirty="0" smtClean="0">
              <a:latin typeface="Calibri" panose="020F0502020204030204" pitchFamily="34" charset="0"/>
              <a:cs typeface="Calibri" panose="020F0502020204030204" pitchFamily="34" charset="0"/>
            </a:endParaRPr>
          </a:p>
          <a:p>
            <a:pPr marL="342900" indent="-342900" algn="just">
              <a:buFont typeface="Arial" panose="020B0604020202020204" pitchFamily="34" charset="0"/>
              <a:buChar char="•"/>
            </a:pPr>
            <a:r>
              <a:rPr lang="en-US" sz="2500" dirty="0" smtClean="0">
                <a:latin typeface="Calibri" panose="020F0502020204030204" pitchFamily="34" charset="0"/>
                <a:cs typeface="Calibri" panose="020F0502020204030204" pitchFamily="34" charset="0"/>
              </a:rPr>
              <a:t>This is a useful property of the theory – other constitutive models have empirical parameters and suffer non-uniqueness, i.e., there is a large number of parameter combinations that equally well represent the data. </a:t>
            </a:r>
            <a:endParaRPr lang="en-US" sz="2500" dirty="0">
              <a:latin typeface="Calibri" panose="020F0502020204030204" pitchFamily="34" charset="0"/>
              <a:cs typeface="Calibri" panose="020F0502020204030204" pitchFamily="34" charset="0"/>
            </a:endParaRPr>
          </a:p>
          <a:p>
            <a:pPr marL="342900" indent="-342900" algn="just">
              <a:buFont typeface="Arial" panose="020B0604020202020204" pitchFamily="34" charset="0"/>
              <a:buChar char="•"/>
            </a:pPr>
            <a:endParaRPr lang="en-US" sz="2500" dirty="0" smtClean="0">
              <a:latin typeface="Calibri" panose="020F0502020204030204" pitchFamily="34" charset="0"/>
              <a:cs typeface="Calibri" panose="020F0502020204030204" pitchFamily="34" charset="0"/>
            </a:endParaRPr>
          </a:p>
          <a:p>
            <a:pPr marL="342900" indent="-342900" algn="just">
              <a:buFont typeface="Arial" panose="020B0604020202020204" pitchFamily="34" charset="0"/>
              <a:buChar char="•"/>
            </a:pPr>
            <a:r>
              <a:rPr lang="en-US" sz="2500" dirty="0" smtClean="0">
                <a:latin typeface="Calibri" panose="020F0502020204030204" pitchFamily="34" charset="0"/>
                <a:cs typeface="Calibri" panose="020F0502020204030204" pitchFamily="34" charset="0"/>
              </a:rPr>
              <a:t>Fine-tuning of parameters to improve model representation of datasets.</a:t>
            </a:r>
          </a:p>
          <a:p>
            <a:pPr marL="342900" indent="-342900" algn="just">
              <a:buFont typeface="Arial" panose="020B0604020202020204" pitchFamily="34" charset="0"/>
              <a:buChar char="•"/>
            </a:pPr>
            <a:endParaRPr lang="en-US" sz="2500" dirty="0">
              <a:latin typeface="Calibri" panose="020F0502020204030204" pitchFamily="34" charset="0"/>
              <a:cs typeface="Calibri" panose="020F0502020204030204" pitchFamily="34" charset="0"/>
            </a:endParaRPr>
          </a:p>
          <a:p>
            <a:pPr marL="342900" indent="-342900" algn="just">
              <a:buFont typeface="Arial" panose="020B0604020202020204" pitchFamily="34" charset="0"/>
              <a:buChar char="•"/>
            </a:pPr>
            <a:endParaRPr lang="en-GB" sz="2500" dirty="0">
              <a:latin typeface="Calibri" panose="020F0502020204030204" pitchFamily="34" charset="0"/>
              <a:cs typeface="Calibri" panose="020F0502020204030204" pitchFamily="34" charset="0"/>
            </a:endParaRPr>
          </a:p>
        </p:txBody>
      </p:sp>
      <mc:AlternateContent xmlns:mc="http://schemas.openxmlformats.org/markup-compatibility/2006" xmlns:a14="http://schemas.microsoft.com/office/drawing/2010/main">
        <mc:Choice Requires="a14">
          <p:graphicFrame>
            <p:nvGraphicFramePr>
              <p:cNvPr id="11" name="Table 10"/>
              <p:cNvGraphicFramePr>
                <a:graphicFrameLocks noGrp="1"/>
              </p:cNvGraphicFramePr>
              <p:nvPr>
                <p:extLst>
                  <p:ext uri="{D42A27DB-BD31-4B8C-83A1-F6EECF244321}">
                    <p14:modId xmlns:p14="http://schemas.microsoft.com/office/powerpoint/2010/main" val="1421388358"/>
                  </p:ext>
                </p:extLst>
              </p:nvPr>
            </p:nvGraphicFramePr>
            <p:xfrm>
              <a:off x="344233" y="4845963"/>
              <a:ext cx="11617889" cy="1112520"/>
            </p:xfrm>
            <a:graphic>
              <a:graphicData uri="http://schemas.openxmlformats.org/drawingml/2006/table">
                <a:tbl>
                  <a:tblPr firstRow="1" bandRow="1">
                    <a:tableStyleId>{DACF9C93-A2CB-45AE-A78C-FB8224D81E07}</a:tableStyleId>
                  </a:tblPr>
                  <a:tblGrid>
                    <a:gridCol w="1072896">
                      <a:extLst>
                        <a:ext uri="{9D8B030D-6E8A-4147-A177-3AD203B41FA5}">
                          <a16:colId xmlns:a16="http://schemas.microsoft.com/office/drawing/2014/main" val="770443419"/>
                        </a:ext>
                      </a:extLst>
                    </a:gridCol>
                    <a:gridCol w="1050671">
                      <a:extLst>
                        <a:ext uri="{9D8B030D-6E8A-4147-A177-3AD203B41FA5}">
                          <a16:colId xmlns:a16="http://schemas.microsoft.com/office/drawing/2014/main" val="4045556695"/>
                        </a:ext>
                      </a:extLst>
                    </a:gridCol>
                    <a:gridCol w="1105091">
                      <a:extLst>
                        <a:ext uri="{9D8B030D-6E8A-4147-A177-3AD203B41FA5}">
                          <a16:colId xmlns:a16="http://schemas.microsoft.com/office/drawing/2014/main" val="1990674087"/>
                        </a:ext>
                      </a:extLst>
                    </a:gridCol>
                    <a:gridCol w="1050989">
                      <a:extLst>
                        <a:ext uri="{9D8B030D-6E8A-4147-A177-3AD203B41FA5}">
                          <a16:colId xmlns:a16="http://schemas.microsoft.com/office/drawing/2014/main" val="1965975319"/>
                        </a:ext>
                      </a:extLst>
                    </a:gridCol>
                    <a:gridCol w="917321">
                      <a:extLst>
                        <a:ext uri="{9D8B030D-6E8A-4147-A177-3AD203B41FA5}">
                          <a16:colId xmlns:a16="http://schemas.microsoft.com/office/drawing/2014/main" val="1274135031"/>
                        </a:ext>
                      </a:extLst>
                    </a:gridCol>
                    <a:gridCol w="917321">
                      <a:extLst>
                        <a:ext uri="{9D8B030D-6E8A-4147-A177-3AD203B41FA5}">
                          <a16:colId xmlns:a16="http://schemas.microsoft.com/office/drawing/2014/main" val="3647561209"/>
                        </a:ext>
                      </a:extLst>
                    </a:gridCol>
                    <a:gridCol w="1142619">
                      <a:extLst>
                        <a:ext uri="{9D8B030D-6E8A-4147-A177-3AD203B41FA5}">
                          <a16:colId xmlns:a16="http://schemas.microsoft.com/office/drawing/2014/main" val="2937961161"/>
                        </a:ext>
                      </a:extLst>
                    </a:gridCol>
                    <a:gridCol w="1183513">
                      <a:extLst>
                        <a:ext uri="{9D8B030D-6E8A-4147-A177-3AD203B41FA5}">
                          <a16:colId xmlns:a16="http://schemas.microsoft.com/office/drawing/2014/main" val="1912180801"/>
                        </a:ext>
                      </a:extLst>
                    </a:gridCol>
                    <a:gridCol w="1010983">
                      <a:extLst>
                        <a:ext uri="{9D8B030D-6E8A-4147-A177-3AD203B41FA5}">
                          <a16:colId xmlns:a16="http://schemas.microsoft.com/office/drawing/2014/main" val="3518411572"/>
                        </a:ext>
                      </a:extLst>
                    </a:gridCol>
                    <a:gridCol w="1010983">
                      <a:extLst>
                        <a:ext uri="{9D8B030D-6E8A-4147-A177-3AD203B41FA5}">
                          <a16:colId xmlns:a16="http://schemas.microsoft.com/office/drawing/2014/main" val="2291472913"/>
                        </a:ext>
                      </a:extLst>
                    </a:gridCol>
                    <a:gridCol w="1155502">
                      <a:extLst>
                        <a:ext uri="{9D8B030D-6E8A-4147-A177-3AD203B41FA5}">
                          <a16:colId xmlns:a16="http://schemas.microsoft.com/office/drawing/2014/main" val="1550846307"/>
                        </a:ext>
                      </a:extLst>
                    </a:gridCol>
                  </a:tblGrid>
                  <a:tr h="370840">
                    <a:tc>
                      <a:txBody>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a:ea typeface="Cambria Math"/>
                                      </a:rPr>
                                      <m:t>𝜌</m:t>
                                    </m:r>
                                  </m:e>
                                  <m:sub>
                                    <m:r>
                                      <a:rPr lang="en-GB" sz="1400" i="1">
                                        <a:latin typeface="Cambria Math"/>
                                      </a:rPr>
                                      <m:t>𝑚</m:t>
                                    </m:r>
                                  </m:sub>
                                </m:sSub>
                                <m:r>
                                  <a:rPr lang="en-GB" sz="1400" b="0" i="0" smtClean="0">
                                    <a:latin typeface="Cambria Math" panose="02040503050406030204" pitchFamily="18" charset="0"/>
                                  </a:rPr>
                                  <m:t> (1/</m:t>
                                </m:r>
                                <m:r>
                                  <m:rPr>
                                    <m:sty m:val="p"/>
                                  </m:rPr>
                                  <a:rPr lang="en-GB" sz="1400" b="0" i="0" smtClean="0">
                                    <a:latin typeface="Cambria Math" panose="02040503050406030204" pitchFamily="18" charset="0"/>
                                  </a:rPr>
                                  <m:t>m</m:t>
                                </m:r>
                                <m:r>
                                  <a:rPr lang="en-GB" sz="1400" b="0" i="0" smtClean="0">
                                    <a:latin typeface="Cambria Math" panose="02040503050406030204" pitchFamily="18" charset="0"/>
                                  </a:rPr>
                                  <m:t>)</m:t>
                                </m:r>
                              </m:oMath>
                            </m:oMathPara>
                          </a14:m>
                          <a:endParaRPr lang="en-GB" dirty="0"/>
                        </a:p>
                      </a:txBody>
                      <a:tcPr>
                        <a:solidFill>
                          <a:srgbClr val="00B0F0"/>
                        </a:solidFill>
                      </a:tcPr>
                    </a:tc>
                    <a:tc>
                      <a:txBody>
                        <a:bodyPr/>
                        <a:lstStyle/>
                        <a:p>
                          <a:pPr/>
                          <a14:m>
                            <m:oMathPara xmlns:m="http://schemas.openxmlformats.org/officeDocument/2006/math">
                              <m:oMathParaPr>
                                <m:jc m:val="centerGroup"/>
                              </m:oMathParaPr>
                              <m:oMath xmlns:m="http://schemas.openxmlformats.org/officeDocument/2006/math">
                                <m:r>
                                  <a:rPr lang="en-GB" sz="1400" i="1" smtClean="0">
                                    <a:latin typeface="Cambria Math"/>
                                  </a:rPr>
                                  <m:t>𝑏</m:t>
                                </m:r>
                                <m:r>
                                  <a:rPr lang="en-GB" sz="1400" b="0" i="0" smtClean="0">
                                    <a:latin typeface="Cambria Math" panose="02040503050406030204" pitchFamily="18" charset="0"/>
                                  </a:rPr>
                                  <m:t> (</m:t>
                                </m:r>
                                <m:r>
                                  <m:rPr>
                                    <m:sty m:val="p"/>
                                  </m:rPr>
                                  <a:rPr lang="en-GB" sz="1400" b="0" i="0" smtClean="0">
                                    <a:latin typeface="Cambria Math" panose="02040503050406030204" pitchFamily="18" charset="0"/>
                                  </a:rPr>
                                  <m:t>m</m:t>
                                </m:r>
                                <m:r>
                                  <a:rPr lang="en-GB" sz="1400" b="0" i="0" smtClean="0">
                                    <a:latin typeface="Cambria Math" panose="02040503050406030204" pitchFamily="18" charset="0"/>
                                  </a:rPr>
                                  <m:t>)</m:t>
                                </m:r>
                              </m:oMath>
                            </m:oMathPara>
                          </a14:m>
                          <a:endParaRPr lang="en-GB" dirty="0"/>
                        </a:p>
                      </a:txBody>
                      <a:tcPr>
                        <a:solidFill>
                          <a:srgbClr val="00B050"/>
                        </a:solidFill>
                      </a:tcPr>
                    </a:tc>
                    <a:tc>
                      <a:txBody>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b="0" i="1" smtClean="0">
                                        <a:latin typeface="Cambria Math" panose="02040503050406030204" pitchFamily="18" charset="0"/>
                                        <a:ea typeface="Cambria Math"/>
                                      </a:rPr>
                                      <m:t>𝐷</m:t>
                                    </m:r>
                                  </m:e>
                                  <m:sub>
                                    <m:r>
                                      <a:rPr lang="en-GB" sz="1400" b="0" i="1" smtClean="0">
                                        <a:latin typeface="Cambria Math" panose="02040503050406030204" pitchFamily="18" charset="0"/>
                                      </a:rPr>
                                      <m:t>𝑣</m:t>
                                    </m:r>
                                    <m:r>
                                      <a:rPr lang="en-GB" sz="1400" b="0" i="1" smtClean="0">
                                        <a:latin typeface="Cambria Math" panose="02040503050406030204" pitchFamily="18" charset="0"/>
                                      </a:rPr>
                                      <m:t>0</m:t>
                                    </m:r>
                                  </m:sub>
                                </m:sSub>
                                <m:r>
                                  <a:rPr lang="en-GB" sz="1400" b="0" i="1" smtClean="0">
                                    <a:latin typeface="Cambria Math" panose="02040503050406030204" pitchFamily="18" charset="0"/>
                                  </a:rPr>
                                  <m:t> (</m:t>
                                </m:r>
                                <m:f>
                                  <m:fPr>
                                    <m:type m:val="lin"/>
                                    <m:ctrlPr>
                                      <a:rPr lang="en-GB" sz="1400" b="0" i="1" smtClean="0">
                                        <a:latin typeface="Cambria Math" panose="02040503050406030204" pitchFamily="18" charset="0"/>
                                      </a:rPr>
                                    </m:ctrlPr>
                                  </m:fPr>
                                  <m:num>
                                    <m:sSup>
                                      <m:sSupPr>
                                        <m:ctrlPr>
                                          <a:rPr lang="en-GB" sz="1400" b="0" i="1" smtClean="0">
                                            <a:latin typeface="Cambria Math" panose="02040503050406030204" pitchFamily="18" charset="0"/>
                                          </a:rPr>
                                        </m:ctrlPr>
                                      </m:sSupPr>
                                      <m:e>
                                        <m:r>
                                          <a:rPr lang="en-GB" sz="1400" b="0" i="1" smtClean="0">
                                            <a:latin typeface="Cambria Math" panose="02040503050406030204" pitchFamily="18" charset="0"/>
                                          </a:rPr>
                                          <m:t>𝑚</m:t>
                                        </m:r>
                                      </m:e>
                                      <m:sup>
                                        <m:r>
                                          <a:rPr lang="en-GB" sz="1400" b="0" i="1" smtClean="0">
                                            <a:latin typeface="Cambria Math" panose="02040503050406030204" pitchFamily="18" charset="0"/>
                                          </a:rPr>
                                          <m:t>2</m:t>
                                        </m:r>
                                      </m:sup>
                                    </m:sSup>
                                  </m:num>
                                  <m:den>
                                    <m:r>
                                      <a:rPr lang="en-GB" sz="1400" b="0" i="1" smtClean="0">
                                        <a:latin typeface="Cambria Math" panose="02040503050406030204" pitchFamily="18" charset="0"/>
                                      </a:rPr>
                                      <m:t>𝑠</m:t>
                                    </m:r>
                                  </m:den>
                                </m:f>
                                <m:r>
                                  <a:rPr lang="en-GB" sz="1400" b="0" i="1" smtClean="0">
                                    <a:latin typeface="Cambria Math" panose="02040503050406030204" pitchFamily="18" charset="0"/>
                                  </a:rPr>
                                  <m:t>)</m:t>
                                </m:r>
                              </m:oMath>
                            </m:oMathPara>
                          </a14:m>
                          <a:endParaRPr lang="en-GB" dirty="0"/>
                        </a:p>
                      </a:txBody>
                      <a:tcPr>
                        <a:solidFill>
                          <a:srgbClr val="FFFF00"/>
                        </a:solidFill>
                      </a:tcPr>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b="0" i="1" smtClean="0">
                                        <a:latin typeface="Cambria Math" panose="02040503050406030204" pitchFamily="18" charset="0"/>
                                      </a:rPr>
                                      <m:t>𝑄</m:t>
                                    </m:r>
                                  </m:e>
                                  <m:sub>
                                    <m:r>
                                      <a:rPr lang="en-GB" sz="1400" i="1">
                                        <a:latin typeface="Cambria Math" panose="02040503050406030204" pitchFamily="18" charset="0"/>
                                      </a:rPr>
                                      <m:t>0</m:t>
                                    </m:r>
                                  </m:sub>
                                </m:sSub>
                                <m:r>
                                  <a:rPr lang="en-GB" sz="1400" b="0" i="1" smtClean="0">
                                    <a:latin typeface="Cambria Math" panose="02040503050406030204" pitchFamily="18" charset="0"/>
                                  </a:rPr>
                                  <m:t>(</m:t>
                                </m:r>
                                <m:f>
                                  <m:fPr>
                                    <m:type m:val="lin"/>
                                    <m:ctrlPr>
                                      <a:rPr lang="en-GB" sz="1400" b="0" i="1" smtClean="0">
                                        <a:latin typeface="Cambria Math" panose="02040503050406030204" pitchFamily="18" charset="0"/>
                                      </a:rPr>
                                    </m:ctrlPr>
                                  </m:fPr>
                                  <m:num>
                                    <m:r>
                                      <a:rPr lang="en-GB" sz="1400" b="0" i="1" smtClean="0">
                                        <a:latin typeface="Cambria Math" panose="02040503050406030204" pitchFamily="18" charset="0"/>
                                      </a:rPr>
                                      <m:t>𝐽</m:t>
                                    </m:r>
                                  </m:num>
                                  <m:den>
                                    <m:r>
                                      <a:rPr lang="en-GB" sz="1400" b="0" i="1" smtClean="0">
                                        <a:latin typeface="Cambria Math" panose="02040503050406030204" pitchFamily="18" charset="0"/>
                                      </a:rPr>
                                      <m:t>𝑚𝑜𝑙</m:t>
                                    </m:r>
                                  </m:den>
                                </m:f>
                                <m:r>
                                  <a:rPr lang="en-GB" sz="1400" b="0" i="1" smtClean="0">
                                    <a:latin typeface="Cambria Math" panose="02040503050406030204" pitchFamily="18" charset="0"/>
                                  </a:rPr>
                                  <m:t>)</m:t>
                                </m:r>
                              </m:oMath>
                            </m:oMathPara>
                          </a14:m>
                          <a:endParaRPr lang="en-GB" dirty="0"/>
                        </a:p>
                      </a:txBody>
                      <a:tcPr>
                        <a:solidFill>
                          <a:srgbClr val="FFFF00"/>
                        </a:solidFill>
                      </a:tcPr>
                    </a:tc>
                    <a:tc>
                      <a:txBody>
                        <a:bodyPr/>
                        <a:lstStyle/>
                        <a:p>
                          <a:pPr/>
                          <a14:m>
                            <m:oMathPara xmlns:m="http://schemas.openxmlformats.org/officeDocument/2006/math">
                              <m:oMathParaPr>
                                <m:jc m:val="centerGroup"/>
                              </m:oMathParaPr>
                              <m:oMath xmlns:m="http://schemas.openxmlformats.org/officeDocument/2006/math">
                                <m:sSup>
                                  <m:sSupPr>
                                    <m:ctrlPr>
                                      <a:rPr lang="en-GB" sz="1400" i="1" smtClean="0">
                                        <a:latin typeface="Cambria Math" panose="02040503050406030204" pitchFamily="18" charset="0"/>
                                      </a:rPr>
                                    </m:ctrlPr>
                                  </m:sSupPr>
                                  <m:e>
                                    <m:r>
                                      <a:rPr lang="en-GB" sz="1400" b="0" i="1" smtClean="0">
                                        <a:latin typeface="Cambria Math" panose="02040503050406030204" pitchFamily="18" charset="0"/>
                                      </a:rPr>
                                      <m:t>𝑃</m:t>
                                    </m:r>
                                  </m:e>
                                  <m:sup>
                                    <m:r>
                                      <a:rPr lang="en-GB" sz="1400" i="1">
                                        <a:latin typeface="Cambria Math"/>
                                      </a:rPr>
                                      <m:t>+</m:t>
                                    </m:r>
                                  </m:sup>
                                </m:sSup>
                              </m:oMath>
                            </m:oMathPara>
                          </a14:m>
                          <a:endParaRPr lang="en-GB" dirty="0"/>
                        </a:p>
                      </a:txBody>
                      <a:tcPr>
                        <a:solidFill>
                          <a:srgbClr val="00B0F0"/>
                        </a:solidFill>
                      </a:tcPr>
                    </a:tc>
                    <a:tc>
                      <a:txBody>
                        <a:bodyPr/>
                        <a:lstStyle/>
                        <a:p>
                          <a:pPr/>
                          <a14:m>
                            <m:oMathPara xmlns:m="http://schemas.openxmlformats.org/officeDocument/2006/math">
                              <m:oMathParaPr>
                                <m:jc m:val="centerGroup"/>
                              </m:oMathParaPr>
                              <m:oMath xmlns:m="http://schemas.openxmlformats.org/officeDocument/2006/math">
                                <m:sSup>
                                  <m:sSupPr>
                                    <m:ctrlPr>
                                      <a:rPr lang="en-GB" sz="1400" i="1" smtClean="0">
                                        <a:latin typeface="Cambria Math" panose="02040503050406030204" pitchFamily="18" charset="0"/>
                                      </a:rPr>
                                    </m:ctrlPr>
                                  </m:sSupPr>
                                  <m:e>
                                    <m:r>
                                      <a:rPr lang="en-GB" sz="1400" b="0" i="1" smtClean="0">
                                        <a:latin typeface="Cambria Math" panose="02040503050406030204" pitchFamily="18" charset="0"/>
                                      </a:rPr>
                                      <m:t>𝑃</m:t>
                                    </m:r>
                                  </m:e>
                                  <m:sup>
                                    <m:r>
                                      <a:rPr lang="en-GB" sz="1400" i="1">
                                        <a:latin typeface="Cambria Math"/>
                                      </a:rPr>
                                      <m:t>−</m:t>
                                    </m:r>
                                  </m:sup>
                                </m:sSup>
                              </m:oMath>
                            </m:oMathPara>
                          </a14:m>
                          <a:endParaRPr lang="en-GB" dirty="0"/>
                        </a:p>
                      </a:txBody>
                      <a:tcPr>
                        <a:solidFill>
                          <a:srgbClr val="00B0F0"/>
                        </a:solidFill>
                      </a:tcPr>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sSup>
                                  <m:sSupPr>
                                    <m:ctrlPr>
                                      <a:rPr lang="en-GB" sz="1400" i="1" smtClean="0">
                                        <a:latin typeface="Cambria Math" panose="02040503050406030204" pitchFamily="18" charset="0"/>
                                      </a:rPr>
                                    </m:ctrlPr>
                                  </m:sSupPr>
                                  <m:e>
                                    <m:sSub>
                                      <m:sSubPr>
                                        <m:ctrlPr>
                                          <a:rPr lang="en-GB" sz="1400" i="1" smtClean="0">
                                            <a:latin typeface="Cambria Math" panose="02040503050406030204" pitchFamily="18" charset="0"/>
                                          </a:rPr>
                                        </m:ctrlPr>
                                      </m:sSubPr>
                                      <m:e>
                                        <m:r>
                                          <a:rPr lang="en-GB" sz="1400" b="0" i="1" smtClean="0">
                                            <a:latin typeface="Cambria Math" panose="02040503050406030204" pitchFamily="18" charset="0"/>
                                            <a:ea typeface="Cambria Math"/>
                                          </a:rPr>
                                          <m:t>𝐷</m:t>
                                        </m:r>
                                      </m:e>
                                      <m:sub>
                                        <m:r>
                                          <a:rPr lang="en-GB" sz="1400" b="0" i="1" smtClean="0">
                                            <a:latin typeface="Cambria Math" panose="02040503050406030204" pitchFamily="18" charset="0"/>
                                          </a:rPr>
                                          <m:t>𝑣</m:t>
                                        </m:r>
                                        <m:r>
                                          <a:rPr lang="en-GB" sz="1400" b="0" i="1" smtClean="0">
                                            <a:latin typeface="Cambria Math" panose="02040503050406030204" pitchFamily="18" charset="0"/>
                                          </a:rPr>
                                          <m:t>0</m:t>
                                        </m:r>
                                      </m:sub>
                                    </m:sSub>
                                  </m:e>
                                  <m:sup>
                                    <m:r>
                                      <a:rPr lang="en-GB" sz="1400" b="0" i="1" smtClean="0">
                                        <a:latin typeface="Cambria Math" panose="02040503050406030204" pitchFamily="18" charset="0"/>
                                      </a:rPr>
                                      <m:t>𝐽</m:t>
                                    </m:r>
                                  </m:sup>
                                </m:sSup>
                                <m:r>
                                  <a:rPr lang="en-GB" sz="1400" b="0" i="1" smtClean="0">
                                    <a:latin typeface="Cambria Math" panose="02040503050406030204" pitchFamily="18" charset="0"/>
                                  </a:rPr>
                                  <m:t>(</m:t>
                                </m:r>
                                <m:f>
                                  <m:fPr>
                                    <m:type m:val="lin"/>
                                    <m:ctrlPr>
                                      <a:rPr lang="en-GB" sz="1400" b="0" i="1" smtClean="0">
                                        <a:latin typeface="Cambria Math" panose="02040503050406030204" pitchFamily="18" charset="0"/>
                                      </a:rPr>
                                    </m:ctrlPr>
                                  </m:fPr>
                                  <m:num>
                                    <m:sSup>
                                      <m:sSupPr>
                                        <m:ctrlPr>
                                          <a:rPr lang="en-GB" sz="1400" b="0" i="1" smtClean="0">
                                            <a:latin typeface="Cambria Math" panose="02040503050406030204" pitchFamily="18" charset="0"/>
                                          </a:rPr>
                                        </m:ctrlPr>
                                      </m:sSupPr>
                                      <m:e>
                                        <m:r>
                                          <a:rPr lang="en-GB" sz="1400" b="0" i="1" smtClean="0">
                                            <a:latin typeface="Cambria Math" panose="02040503050406030204" pitchFamily="18" charset="0"/>
                                          </a:rPr>
                                          <m:t>𝑚</m:t>
                                        </m:r>
                                      </m:e>
                                      <m:sup>
                                        <m:r>
                                          <a:rPr lang="en-GB" sz="1400" b="0" i="1" smtClean="0">
                                            <a:latin typeface="Cambria Math" panose="02040503050406030204" pitchFamily="18" charset="0"/>
                                          </a:rPr>
                                          <m:t>2</m:t>
                                        </m:r>
                                      </m:sup>
                                    </m:sSup>
                                  </m:num>
                                  <m:den>
                                    <m:r>
                                      <a:rPr lang="en-GB" sz="1400" b="0" i="1" smtClean="0">
                                        <a:latin typeface="Cambria Math" panose="02040503050406030204" pitchFamily="18" charset="0"/>
                                      </a:rPr>
                                      <m:t>𝑠</m:t>
                                    </m:r>
                                  </m:den>
                                </m:f>
                                <m:r>
                                  <a:rPr lang="en-GB" sz="1400" b="0" i="1" smtClean="0">
                                    <a:latin typeface="Cambria Math" panose="02040503050406030204" pitchFamily="18" charset="0"/>
                                  </a:rPr>
                                  <m:t>)</m:t>
                                </m:r>
                              </m:oMath>
                            </m:oMathPara>
                          </a14:m>
                          <a:endParaRPr lang="en-GB" dirty="0"/>
                        </a:p>
                      </a:txBody>
                      <a:tcPr>
                        <a:solidFill>
                          <a:srgbClr val="00B050"/>
                        </a:solidFill>
                      </a:tcPr>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sSubSup>
                                      <m:sSubSupPr>
                                        <m:ctrlPr>
                                          <a:rPr lang="en-GB" sz="1400" i="1" smtClean="0">
                                            <a:latin typeface="Cambria Math" panose="02040503050406030204" pitchFamily="18" charset="0"/>
                                          </a:rPr>
                                        </m:ctrlPr>
                                      </m:sSubSupPr>
                                      <m:e>
                                        <m:r>
                                          <a:rPr lang="en-GB" sz="1400" b="0" i="1" smtClean="0">
                                            <a:latin typeface="Cambria Math" panose="02040503050406030204" pitchFamily="18" charset="0"/>
                                          </a:rPr>
                                          <m:t>𝑄</m:t>
                                        </m:r>
                                      </m:e>
                                      <m:sub>
                                        <m:r>
                                          <a:rPr lang="en-GB" sz="1400" b="0" i="1" smtClean="0">
                                            <a:latin typeface="Cambria Math" panose="02040503050406030204" pitchFamily="18" charset="0"/>
                                          </a:rPr>
                                          <m:t>0</m:t>
                                        </m:r>
                                      </m:sub>
                                      <m:sup>
                                        <m:r>
                                          <a:rPr lang="en-GB" sz="1400" b="0" i="1" smtClean="0">
                                            <a:latin typeface="Cambria Math" panose="02040503050406030204" pitchFamily="18" charset="0"/>
                                          </a:rPr>
                                          <m:t>𝐽</m:t>
                                        </m:r>
                                      </m:sup>
                                    </m:sSubSup>
                                  </m:e>
                                  <m:sub/>
                                </m:sSub>
                                <m:r>
                                  <a:rPr lang="en-GB" sz="1400" b="0" i="1" smtClean="0">
                                    <a:latin typeface="Cambria Math" panose="02040503050406030204" pitchFamily="18" charset="0"/>
                                  </a:rPr>
                                  <m:t>(</m:t>
                                </m:r>
                                <m:f>
                                  <m:fPr>
                                    <m:type m:val="lin"/>
                                    <m:ctrlPr>
                                      <a:rPr lang="en-GB" sz="1400" b="0" i="1" smtClean="0">
                                        <a:latin typeface="Cambria Math" panose="02040503050406030204" pitchFamily="18" charset="0"/>
                                      </a:rPr>
                                    </m:ctrlPr>
                                  </m:fPr>
                                  <m:num>
                                    <m:r>
                                      <a:rPr lang="en-GB" sz="1400" b="0" i="1" smtClean="0">
                                        <a:latin typeface="Cambria Math" panose="02040503050406030204" pitchFamily="18" charset="0"/>
                                      </a:rPr>
                                      <m:t>𝐽</m:t>
                                    </m:r>
                                  </m:num>
                                  <m:den>
                                    <m:r>
                                      <a:rPr lang="en-GB" sz="1400" b="0" i="1" smtClean="0">
                                        <a:latin typeface="Cambria Math" panose="02040503050406030204" pitchFamily="18" charset="0"/>
                                      </a:rPr>
                                      <m:t>𝑚𝑜𝑙</m:t>
                                    </m:r>
                                  </m:den>
                                </m:f>
                                <m:r>
                                  <a:rPr lang="en-GB" sz="1400" b="0" i="1" smtClean="0">
                                    <a:latin typeface="Cambria Math" panose="02040503050406030204" pitchFamily="18" charset="0"/>
                                  </a:rPr>
                                  <m:t>)</m:t>
                                </m:r>
                              </m:oMath>
                            </m:oMathPara>
                          </a14:m>
                          <a:endParaRPr lang="en-GB" dirty="0"/>
                        </a:p>
                      </a:txBody>
                      <a:tcPr>
                        <a:solidFill>
                          <a:srgbClr val="00B050"/>
                        </a:solidFill>
                      </a:tcPr>
                    </a:tc>
                    <a:tc>
                      <a:txBody>
                        <a:bodyPr/>
                        <a:lstStyle/>
                        <a:p>
                          <a:pPr/>
                          <a14:m>
                            <m:oMathPara xmlns:m="http://schemas.openxmlformats.org/officeDocument/2006/math">
                              <m:oMathParaPr>
                                <m:jc m:val="centerGroup"/>
                              </m:oMathParaPr>
                              <m:oMath xmlns:m="http://schemas.openxmlformats.org/officeDocument/2006/math">
                                <m:sSup>
                                  <m:sSupPr>
                                    <m:ctrlPr>
                                      <a:rPr lang="en-GB" sz="1400" i="1" smtClean="0">
                                        <a:latin typeface="Cambria Math" panose="02040503050406030204" pitchFamily="18" charset="0"/>
                                      </a:rPr>
                                    </m:ctrlPr>
                                  </m:sSupPr>
                                  <m:e>
                                    <m:sSub>
                                      <m:sSubPr>
                                        <m:ctrlPr>
                                          <a:rPr lang="en-GB" sz="1400" i="1">
                                            <a:latin typeface="Cambria Math" panose="02040503050406030204" pitchFamily="18" charset="0"/>
                                          </a:rPr>
                                        </m:ctrlPr>
                                      </m:sSubPr>
                                      <m:e>
                                        <m:r>
                                          <a:rPr lang="en-GB" sz="1400" b="0" i="1" smtClean="0">
                                            <a:latin typeface="Cambria Math" panose="02040503050406030204" pitchFamily="18" charset="0"/>
                                          </a:rPr>
                                          <m:t>𝑃</m:t>
                                        </m:r>
                                      </m:e>
                                      <m:sub>
                                        <m:r>
                                          <a:rPr lang="en-GB" sz="1400" i="1">
                                            <a:latin typeface="Cambria Math"/>
                                            <a:ea typeface="Cambria Math"/>
                                          </a:rPr>
                                          <m:t>𝑗</m:t>
                                        </m:r>
                                      </m:sub>
                                    </m:sSub>
                                  </m:e>
                                  <m:sup>
                                    <m:r>
                                      <a:rPr lang="en-GB" sz="1400" i="1">
                                        <a:latin typeface="Cambria Math"/>
                                      </a:rPr>
                                      <m:t>+</m:t>
                                    </m:r>
                                  </m:sup>
                                </m:sSup>
                              </m:oMath>
                            </m:oMathPara>
                          </a14:m>
                          <a:endParaRPr lang="en-GB" dirty="0"/>
                        </a:p>
                      </a:txBody>
                      <a:tcPr>
                        <a:solidFill>
                          <a:srgbClr val="00B0F0"/>
                        </a:solidFill>
                      </a:tcPr>
                    </a:tc>
                    <a:tc>
                      <a:txBody>
                        <a:bodyPr/>
                        <a:lstStyle/>
                        <a:p>
                          <a:pPr/>
                          <a14:m>
                            <m:oMathPara xmlns:m="http://schemas.openxmlformats.org/officeDocument/2006/math">
                              <m:oMathParaPr>
                                <m:jc m:val="centerGroup"/>
                              </m:oMathParaPr>
                              <m:oMath xmlns:m="http://schemas.openxmlformats.org/officeDocument/2006/math">
                                <m:sSup>
                                  <m:sSupPr>
                                    <m:ctrlPr>
                                      <a:rPr lang="en-GB" sz="1400" i="1" smtClean="0">
                                        <a:latin typeface="Cambria Math" panose="02040503050406030204" pitchFamily="18" charset="0"/>
                                      </a:rPr>
                                    </m:ctrlPr>
                                  </m:sSupPr>
                                  <m:e>
                                    <m:sSub>
                                      <m:sSubPr>
                                        <m:ctrlPr>
                                          <a:rPr lang="en-GB" sz="1400" i="1">
                                            <a:latin typeface="Cambria Math" panose="02040503050406030204" pitchFamily="18" charset="0"/>
                                          </a:rPr>
                                        </m:ctrlPr>
                                      </m:sSubPr>
                                      <m:e>
                                        <m:r>
                                          <a:rPr lang="en-GB" sz="1400" b="0" i="1" smtClean="0">
                                            <a:latin typeface="Cambria Math" panose="02040503050406030204" pitchFamily="18" charset="0"/>
                                          </a:rPr>
                                          <m:t>𝑃</m:t>
                                        </m:r>
                                      </m:e>
                                      <m:sub>
                                        <m:r>
                                          <a:rPr lang="en-GB" sz="1400" i="1">
                                            <a:latin typeface="Cambria Math"/>
                                            <a:ea typeface="Cambria Math"/>
                                          </a:rPr>
                                          <m:t>𝑗</m:t>
                                        </m:r>
                                      </m:sub>
                                    </m:sSub>
                                  </m:e>
                                  <m:sup>
                                    <m:r>
                                      <a:rPr lang="en-GB" sz="1400" b="0" i="1" smtClean="0">
                                        <a:latin typeface="Cambria Math" panose="02040503050406030204" pitchFamily="18" charset="0"/>
                                      </a:rPr>
                                      <m:t>−</m:t>
                                    </m:r>
                                  </m:sup>
                                </m:sSup>
                              </m:oMath>
                            </m:oMathPara>
                          </a14:m>
                          <a:endParaRPr lang="en-GB" dirty="0"/>
                        </a:p>
                      </a:txBody>
                      <a:tcPr>
                        <a:solidFill>
                          <a:srgbClr val="00B0F0"/>
                        </a:solidFill>
                      </a:tcPr>
                    </a:tc>
                    <a:tc>
                      <a:txBody>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cs typeface="Times New Roman" panose="02020603050405020304" pitchFamily="18" charset="0"/>
                                      </a:rPr>
                                    </m:ctrlPr>
                                  </m:sSubPr>
                                  <m:e>
                                    <m:r>
                                      <a:rPr lang="en-GB" sz="1400" i="1" smtClean="0">
                                        <a:latin typeface="Cambria Math"/>
                                        <a:ea typeface="Cambria Math"/>
                                        <a:cs typeface="Times New Roman" panose="02020603050405020304" pitchFamily="18" charset="0"/>
                                      </a:rPr>
                                      <m:t>𝜆</m:t>
                                    </m:r>
                                  </m:e>
                                  <m:sub>
                                    <m:r>
                                      <a:rPr lang="en-GB" sz="1400" b="0" i="1" smtClean="0">
                                        <a:latin typeface="Cambria Math"/>
                                        <a:cs typeface="Times New Roman" panose="02020603050405020304" pitchFamily="18" charset="0"/>
                                      </a:rPr>
                                      <m:t>𝑝</m:t>
                                    </m:r>
                                  </m:sub>
                                </m:sSub>
                              </m:oMath>
                            </m:oMathPara>
                          </a14:m>
                          <a:endParaRPr lang="en-GB" dirty="0"/>
                        </a:p>
                      </a:txBody>
                      <a:tcPr>
                        <a:solidFill>
                          <a:srgbClr val="00B0F0"/>
                        </a:solidFill>
                      </a:tcPr>
                    </a:tc>
                    <a:extLst>
                      <a:ext uri="{0D108BD9-81ED-4DB2-BD59-A6C34878D82A}">
                        <a16:rowId xmlns:a16="http://schemas.microsoft.com/office/drawing/2014/main" val="1268400151"/>
                      </a:ext>
                    </a:extLst>
                  </a:tr>
                  <a:tr h="370840">
                    <a:tc>
                      <a:txBody>
                        <a:bodyPr/>
                        <a:lstStyle/>
                        <a:p>
                          <a:pPr/>
                          <a14:m>
                            <m:oMathPara xmlns:m="http://schemas.openxmlformats.org/officeDocument/2006/math">
                              <m:oMathParaPr>
                                <m:jc m:val="centerGroup"/>
                              </m:oMathParaPr>
                              <m:oMath xmlns:m="http://schemas.openxmlformats.org/officeDocument/2006/math">
                                <m:sSup>
                                  <m:sSupPr>
                                    <m:ctrlPr>
                                      <a:rPr lang="en-GB" i="1" smtClean="0">
                                        <a:latin typeface="Cambria Math" panose="02040503050406030204" pitchFamily="18" charset="0"/>
                                      </a:rPr>
                                    </m:ctrlPr>
                                  </m:sSupPr>
                                  <m:e>
                                    <m:r>
                                      <a:rPr lang="en-GB" b="0" i="1" smtClean="0">
                                        <a:latin typeface="Cambria Math" panose="02040503050406030204" pitchFamily="18" charset="0"/>
                                      </a:rPr>
                                      <m:t>10</m:t>
                                    </m:r>
                                  </m:e>
                                  <m:sup>
                                    <m:r>
                                      <a:rPr lang="en-GB" b="0" i="1" smtClean="0">
                                        <a:latin typeface="Cambria Math" panose="02040503050406030204" pitchFamily="18" charset="0"/>
                                      </a:rPr>
                                      <m:t>8</m:t>
                                    </m:r>
                                  </m:sup>
                                </m:sSup>
                                <m:r>
                                  <a:rPr lang="en-GB" b="0" i="1" smtClean="0">
                                    <a:latin typeface="Cambria Math" panose="02040503050406030204" pitchFamily="18" charset="0"/>
                                  </a:rPr>
                                  <m:t>−</m:t>
                                </m:r>
                                <m:sSup>
                                  <m:sSupPr>
                                    <m:ctrlPr>
                                      <a:rPr lang="en-GB" i="1" smtClean="0">
                                        <a:latin typeface="Cambria Math" panose="02040503050406030204" pitchFamily="18" charset="0"/>
                                      </a:rPr>
                                    </m:ctrlPr>
                                  </m:sSupPr>
                                  <m:e>
                                    <m:r>
                                      <a:rPr lang="en-GB" b="0" i="1" smtClean="0">
                                        <a:latin typeface="Cambria Math" panose="02040503050406030204" pitchFamily="18" charset="0"/>
                                      </a:rPr>
                                      <m:t>10</m:t>
                                    </m:r>
                                  </m:e>
                                  <m:sup>
                                    <m:r>
                                      <a:rPr lang="en-GB" b="0" i="1" smtClean="0">
                                        <a:latin typeface="Cambria Math" panose="02040503050406030204" pitchFamily="18" charset="0"/>
                                      </a:rPr>
                                      <m:t>12</m:t>
                                    </m:r>
                                  </m:sup>
                                </m:sSup>
                              </m:oMath>
                            </m:oMathPara>
                          </a14:m>
                          <a:endParaRPr lang="en-GB" dirty="0"/>
                        </a:p>
                      </a:txBody>
                      <a:tcPr>
                        <a:solidFill>
                          <a:srgbClr val="00B0F0"/>
                        </a:solidFill>
                      </a:tcPr>
                    </a:tc>
                    <a:tc>
                      <a:txBody>
                        <a:bodyPr/>
                        <a:lstStyle/>
                        <a:p>
                          <a:pPr/>
                          <a14:m>
                            <m:oMathPara xmlns:m="http://schemas.openxmlformats.org/officeDocument/2006/math">
                              <m:oMathParaPr>
                                <m:jc m:val="centerGroup"/>
                              </m:oMathParaPr>
                              <m:oMath xmlns:m="http://schemas.openxmlformats.org/officeDocument/2006/math">
                                <m:sSup>
                                  <m:sSupPr>
                                    <m:ctrlPr>
                                      <a:rPr lang="en-GB" i="1" smtClean="0">
                                        <a:latin typeface="Cambria Math" panose="02040503050406030204" pitchFamily="18" charset="0"/>
                                      </a:rPr>
                                    </m:ctrlPr>
                                  </m:sSupPr>
                                  <m:e>
                                    <m:r>
                                      <a:rPr lang="en-GB" b="0" i="1" smtClean="0">
                                        <a:latin typeface="Cambria Math" panose="02040503050406030204" pitchFamily="18" charset="0"/>
                                      </a:rPr>
                                      <m:t>2.54 10</m:t>
                                    </m:r>
                                  </m:e>
                                  <m:sup>
                                    <m:r>
                                      <a:rPr lang="en-GB" b="0" i="1" smtClean="0">
                                        <a:latin typeface="Cambria Math" panose="02040503050406030204" pitchFamily="18" charset="0"/>
                                      </a:rPr>
                                      <m:t>−10</m:t>
                                    </m:r>
                                  </m:sup>
                                </m:sSup>
                              </m:oMath>
                            </m:oMathPara>
                          </a14:m>
                          <a:endParaRPr lang="en-GB" dirty="0"/>
                        </a:p>
                      </a:txBody>
                      <a:tcPr>
                        <a:solidFill>
                          <a:srgbClr val="00B050"/>
                        </a:solidFill>
                      </a:tcPr>
                    </a:tc>
                    <a:tc>
                      <a:txBody>
                        <a:bodyPr/>
                        <a:lstStyle/>
                        <a:p>
                          <a:pPr/>
                          <a14:m>
                            <m:oMathPara xmlns:m="http://schemas.openxmlformats.org/officeDocument/2006/math">
                              <m:oMathParaPr>
                                <m:jc m:val="centerGroup"/>
                              </m:oMathParaPr>
                              <m:oMath xmlns:m="http://schemas.openxmlformats.org/officeDocument/2006/math">
                                <m:sSup>
                                  <m:sSupPr>
                                    <m:ctrlPr>
                                      <a:rPr lang="en-GB" i="1" smtClean="0">
                                        <a:latin typeface="Cambria Math" panose="02040503050406030204" pitchFamily="18" charset="0"/>
                                      </a:rPr>
                                    </m:ctrlPr>
                                  </m:sSupPr>
                                  <m:e>
                                    <m:r>
                                      <a:rPr lang="en-GB" b="0" i="1" smtClean="0">
                                        <a:latin typeface="Cambria Math" panose="02040503050406030204" pitchFamily="18" charset="0"/>
                                      </a:rPr>
                                      <m:t>6.7 10</m:t>
                                    </m:r>
                                  </m:e>
                                  <m:sup>
                                    <m:r>
                                      <a:rPr lang="en-GB" b="0" i="1" smtClean="0">
                                        <a:latin typeface="Cambria Math" panose="02040503050406030204" pitchFamily="18" charset="0"/>
                                      </a:rPr>
                                      <m:t>−5</m:t>
                                    </m:r>
                                  </m:sup>
                                </m:sSup>
                              </m:oMath>
                            </m:oMathPara>
                          </a14:m>
                          <a:endParaRPr lang="en-GB" dirty="0"/>
                        </a:p>
                      </a:txBody>
                      <a:tcPr>
                        <a:solidFill>
                          <a:srgbClr val="FFFF00"/>
                        </a:solidFill>
                      </a:tcPr>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sSup>
                                  <m:sSupPr>
                                    <m:ctrlPr>
                                      <a:rPr lang="en-GB" i="1" smtClean="0">
                                        <a:latin typeface="Cambria Math" panose="02040503050406030204" pitchFamily="18" charset="0"/>
                                      </a:rPr>
                                    </m:ctrlPr>
                                  </m:sSupPr>
                                  <m:e>
                                    <m:r>
                                      <a:rPr lang="en-GB" b="0" i="1" smtClean="0">
                                        <a:latin typeface="Cambria Math" panose="02040503050406030204" pitchFamily="18" charset="0"/>
                                      </a:rPr>
                                      <m:t>280 10</m:t>
                                    </m:r>
                                  </m:e>
                                  <m:sup>
                                    <m:r>
                                      <a:rPr lang="en-GB" b="0" i="1" smtClean="0">
                                        <a:latin typeface="Cambria Math" panose="02040503050406030204" pitchFamily="18" charset="0"/>
                                      </a:rPr>
                                      <m:t>3</m:t>
                                    </m:r>
                                  </m:sup>
                                </m:sSup>
                              </m:oMath>
                            </m:oMathPara>
                          </a14:m>
                          <a:endParaRPr lang="en-GB" dirty="0"/>
                        </a:p>
                      </a:txBody>
                      <a:tcPr>
                        <a:solidFill>
                          <a:srgbClr val="FFFF00"/>
                        </a:solidFill>
                      </a:tcPr>
                    </a:tc>
                    <a:tc>
                      <a:txBody>
                        <a:bodyPr/>
                        <a:lstStyle/>
                        <a:p>
                          <a:pPr/>
                          <a14:m>
                            <m:oMathPara xmlns:m="http://schemas.openxmlformats.org/officeDocument/2006/math">
                              <m:oMathParaPr>
                                <m:jc m:val="centerGroup"/>
                              </m:oMathParaPr>
                              <m:oMath xmlns:m="http://schemas.openxmlformats.org/officeDocument/2006/math">
                                <m:sSup>
                                  <m:sSupPr>
                                    <m:ctrlPr>
                                      <a:rPr lang="en-GB" i="1" smtClean="0">
                                        <a:latin typeface="Cambria Math" panose="02040503050406030204" pitchFamily="18" charset="0"/>
                                      </a:rPr>
                                    </m:ctrlPr>
                                  </m:sSupPr>
                                  <m:e>
                                    <m:r>
                                      <a:rPr lang="en-GB" b="0" i="1" smtClean="0">
                                        <a:latin typeface="Cambria Math" panose="02040503050406030204" pitchFamily="18" charset="0"/>
                                      </a:rPr>
                                      <m:t> 10</m:t>
                                    </m:r>
                                  </m:e>
                                  <m:sup>
                                    <m:r>
                                      <a:rPr lang="en-GB" b="0" i="1" smtClean="0">
                                        <a:latin typeface="Cambria Math" panose="02040503050406030204" pitchFamily="18" charset="0"/>
                                      </a:rPr>
                                      <m:t>−6</m:t>
                                    </m:r>
                                  </m:sup>
                                </m:sSup>
                                <m:r>
                                  <a:rPr lang="en-GB" b="0" i="1" smtClean="0">
                                    <a:latin typeface="Cambria Math" panose="02040503050406030204" pitchFamily="18" charset="0"/>
                                  </a:rPr>
                                  <m:t>−0.1</m:t>
                                </m:r>
                              </m:oMath>
                            </m:oMathPara>
                          </a14:m>
                          <a:endParaRPr lang="en-GB" dirty="0"/>
                        </a:p>
                      </a:txBody>
                      <a:tcPr>
                        <a:solidFill>
                          <a:srgbClr val="00B0F0"/>
                        </a:solidFill>
                      </a:tcPr>
                    </a:tc>
                    <a:tc>
                      <a:txBody>
                        <a:bodyPr/>
                        <a:lstStyle/>
                        <a:p>
                          <a:pPr/>
                          <a14:m>
                            <m:oMathPara xmlns:m="http://schemas.openxmlformats.org/officeDocument/2006/math">
                              <m:oMathParaPr>
                                <m:jc m:val="centerGroup"/>
                              </m:oMathParaPr>
                              <m:oMath xmlns:m="http://schemas.openxmlformats.org/officeDocument/2006/math">
                                <m:sSup>
                                  <m:sSupPr>
                                    <m:ctrlPr>
                                      <a:rPr lang="en-GB" i="1" smtClean="0">
                                        <a:latin typeface="Cambria Math" panose="02040503050406030204" pitchFamily="18" charset="0"/>
                                      </a:rPr>
                                    </m:ctrlPr>
                                  </m:sSupPr>
                                  <m:e>
                                    <m:r>
                                      <a:rPr lang="en-GB" b="0" i="1" smtClean="0">
                                        <a:latin typeface="Cambria Math" panose="02040503050406030204" pitchFamily="18" charset="0"/>
                                      </a:rPr>
                                      <m:t> 10</m:t>
                                    </m:r>
                                  </m:e>
                                  <m:sup>
                                    <m:r>
                                      <a:rPr lang="en-GB" b="0" i="1" smtClean="0">
                                        <a:latin typeface="Cambria Math" panose="02040503050406030204" pitchFamily="18" charset="0"/>
                                      </a:rPr>
                                      <m:t>−6</m:t>
                                    </m:r>
                                  </m:sup>
                                </m:sSup>
                                <m:r>
                                  <a:rPr lang="en-GB" b="0" i="1" smtClean="0">
                                    <a:latin typeface="Cambria Math" panose="02040503050406030204" pitchFamily="18" charset="0"/>
                                  </a:rPr>
                                  <m:t>−0.1</m:t>
                                </m:r>
                              </m:oMath>
                            </m:oMathPara>
                          </a14:m>
                          <a:endParaRPr lang="en-GB" dirty="0"/>
                        </a:p>
                      </a:txBody>
                      <a:tcPr>
                        <a:solidFill>
                          <a:srgbClr val="00B0F0"/>
                        </a:solidFill>
                      </a:tcPr>
                    </a:tc>
                    <a:tc>
                      <a:txBody>
                        <a:bodyPr/>
                        <a:lstStyle/>
                        <a:p>
                          <a:pPr/>
                          <a14:m>
                            <m:oMathPara xmlns:m="http://schemas.openxmlformats.org/officeDocument/2006/math">
                              <m:oMathParaPr>
                                <m:jc m:val="centerGroup"/>
                              </m:oMathParaPr>
                              <m:oMath xmlns:m="http://schemas.openxmlformats.org/officeDocument/2006/math">
                                <m:sSup>
                                  <m:sSupPr>
                                    <m:ctrlPr>
                                      <a:rPr lang="en-GB" i="1" smtClean="0">
                                        <a:latin typeface="Cambria Math" panose="02040503050406030204" pitchFamily="18" charset="0"/>
                                      </a:rPr>
                                    </m:ctrlPr>
                                  </m:sSupPr>
                                  <m:e>
                                    <m:r>
                                      <a:rPr lang="en-GB" b="0" i="1" smtClean="0">
                                        <a:latin typeface="Cambria Math" panose="02040503050406030204" pitchFamily="18" charset="0"/>
                                      </a:rPr>
                                      <m:t>5 10</m:t>
                                    </m:r>
                                  </m:e>
                                  <m:sup>
                                    <m:r>
                                      <a:rPr lang="en-GB" b="0" i="1" smtClean="0">
                                        <a:latin typeface="Cambria Math" panose="02040503050406030204" pitchFamily="18" charset="0"/>
                                      </a:rPr>
                                      <m:t>−5</m:t>
                                    </m:r>
                                  </m:sup>
                                </m:sSup>
                              </m:oMath>
                            </m:oMathPara>
                          </a14:m>
                          <a:endParaRPr lang="en-GB" dirty="0"/>
                        </a:p>
                      </a:txBody>
                      <a:tcPr>
                        <a:solidFill>
                          <a:srgbClr val="00B050"/>
                        </a:solidFill>
                      </a:tcPr>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sSup>
                                  <m:sSupPr>
                                    <m:ctrlPr>
                                      <a:rPr lang="en-GB" i="1" smtClean="0">
                                        <a:latin typeface="Cambria Math" panose="02040503050406030204" pitchFamily="18" charset="0"/>
                                      </a:rPr>
                                    </m:ctrlPr>
                                  </m:sSupPr>
                                  <m:e>
                                    <m:r>
                                      <a:rPr lang="en-GB" b="0" i="1" smtClean="0">
                                        <a:latin typeface="Cambria Math" panose="02040503050406030204" pitchFamily="18" charset="0"/>
                                      </a:rPr>
                                      <m:t>300 10</m:t>
                                    </m:r>
                                  </m:e>
                                  <m:sup>
                                    <m:r>
                                      <a:rPr lang="en-GB" b="0" i="1" smtClean="0">
                                        <a:latin typeface="Cambria Math" panose="02040503050406030204" pitchFamily="18" charset="0"/>
                                      </a:rPr>
                                      <m:t>3</m:t>
                                    </m:r>
                                  </m:sup>
                                </m:sSup>
                              </m:oMath>
                            </m:oMathPara>
                          </a14:m>
                          <a:endParaRPr lang="en-GB" dirty="0"/>
                        </a:p>
                      </a:txBody>
                      <a:tcPr>
                        <a:solidFill>
                          <a:srgbClr val="00B050"/>
                        </a:solidFill>
                      </a:tcPr>
                    </a:tc>
                    <a:tc>
                      <a:txBody>
                        <a:bodyPr/>
                        <a:lstStyle/>
                        <a:p>
                          <a:pPr/>
                          <a14:m>
                            <m:oMathPara xmlns:m="http://schemas.openxmlformats.org/officeDocument/2006/math">
                              <m:oMathParaPr>
                                <m:jc m:val="centerGroup"/>
                              </m:oMathParaPr>
                              <m:oMath xmlns:m="http://schemas.openxmlformats.org/officeDocument/2006/math">
                                <m:sSup>
                                  <m:sSupPr>
                                    <m:ctrlPr>
                                      <a:rPr lang="en-GB" i="1" smtClean="0">
                                        <a:latin typeface="Cambria Math" panose="02040503050406030204" pitchFamily="18" charset="0"/>
                                      </a:rPr>
                                    </m:ctrlPr>
                                  </m:sSupPr>
                                  <m:e>
                                    <m:r>
                                      <a:rPr lang="en-GB" b="0" i="1" smtClean="0">
                                        <a:latin typeface="Cambria Math" panose="02040503050406030204" pitchFamily="18" charset="0"/>
                                      </a:rPr>
                                      <m:t> 10</m:t>
                                    </m:r>
                                  </m:e>
                                  <m:sup>
                                    <m:r>
                                      <a:rPr lang="en-GB" b="0" i="1" smtClean="0">
                                        <a:latin typeface="Cambria Math" panose="02040503050406030204" pitchFamily="18" charset="0"/>
                                      </a:rPr>
                                      <m:t>−6</m:t>
                                    </m:r>
                                  </m:sup>
                                </m:sSup>
                                <m:r>
                                  <a:rPr lang="en-GB" b="0" i="1" smtClean="0">
                                    <a:latin typeface="Cambria Math" panose="02040503050406030204" pitchFamily="18" charset="0"/>
                                  </a:rPr>
                                  <m:t>−0.1</m:t>
                                </m:r>
                              </m:oMath>
                            </m:oMathPara>
                          </a14:m>
                          <a:endParaRPr lang="en-GB" dirty="0"/>
                        </a:p>
                      </a:txBody>
                      <a:tcPr>
                        <a:solidFill>
                          <a:srgbClr val="00B0F0"/>
                        </a:solidFill>
                      </a:tcPr>
                    </a:tc>
                    <a:tc>
                      <a:txBody>
                        <a:bodyPr/>
                        <a:lstStyle/>
                        <a:p>
                          <a:pPr/>
                          <a14:m>
                            <m:oMathPara xmlns:m="http://schemas.openxmlformats.org/officeDocument/2006/math">
                              <m:oMathParaPr>
                                <m:jc m:val="centerGroup"/>
                              </m:oMathParaPr>
                              <m:oMath xmlns:m="http://schemas.openxmlformats.org/officeDocument/2006/math">
                                <m:sSup>
                                  <m:sSupPr>
                                    <m:ctrlPr>
                                      <a:rPr lang="en-GB" i="1" smtClean="0">
                                        <a:latin typeface="Cambria Math" panose="02040503050406030204" pitchFamily="18" charset="0"/>
                                      </a:rPr>
                                    </m:ctrlPr>
                                  </m:sSupPr>
                                  <m:e>
                                    <m:r>
                                      <a:rPr lang="en-GB" b="0" i="1" smtClean="0">
                                        <a:latin typeface="Cambria Math" panose="02040503050406030204" pitchFamily="18" charset="0"/>
                                      </a:rPr>
                                      <m:t> 10</m:t>
                                    </m:r>
                                  </m:e>
                                  <m:sup>
                                    <m:r>
                                      <a:rPr lang="en-GB" b="0" i="1" smtClean="0">
                                        <a:latin typeface="Cambria Math" panose="02040503050406030204" pitchFamily="18" charset="0"/>
                                      </a:rPr>
                                      <m:t>−6</m:t>
                                    </m:r>
                                  </m:sup>
                                </m:sSup>
                                <m:r>
                                  <a:rPr lang="en-GB" b="0" i="1" smtClean="0">
                                    <a:latin typeface="Cambria Math" panose="02040503050406030204" pitchFamily="18" charset="0"/>
                                  </a:rPr>
                                  <m:t>−0.1</m:t>
                                </m:r>
                              </m:oMath>
                            </m:oMathPara>
                          </a14:m>
                          <a:endParaRPr lang="en-GB" dirty="0"/>
                        </a:p>
                      </a:txBody>
                      <a:tcPr>
                        <a:solidFill>
                          <a:srgbClr val="00B0F0"/>
                        </a:solidFill>
                      </a:tcPr>
                    </a:tc>
                    <a:tc>
                      <a:txBody>
                        <a:bodyPr/>
                        <a:lstStyle/>
                        <a:p>
                          <a:pPr/>
                          <a14:m>
                            <m:oMathPara xmlns:m="http://schemas.openxmlformats.org/officeDocument/2006/math">
                              <m:oMathParaPr>
                                <m:jc m:val="centerGroup"/>
                              </m:oMathParaPr>
                              <m:oMath xmlns:m="http://schemas.openxmlformats.org/officeDocument/2006/math">
                                <m:sSup>
                                  <m:sSupPr>
                                    <m:ctrlPr>
                                      <a:rPr lang="en-GB" i="1" smtClean="0">
                                        <a:latin typeface="Cambria Math" panose="02040503050406030204" pitchFamily="18" charset="0"/>
                                      </a:rPr>
                                    </m:ctrlPr>
                                  </m:sSupPr>
                                  <m:e>
                                    <m:r>
                                      <a:rPr lang="en-GB" b="0" i="1" smtClean="0">
                                        <a:latin typeface="Cambria Math" panose="02040503050406030204" pitchFamily="18" charset="0"/>
                                      </a:rPr>
                                      <m:t>10</m:t>
                                    </m:r>
                                  </m:e>
                                  <m:sup>
                                    <m:r>
                                      <a:rPr lang="en-GB" b="0" i="1" smtClean="0">
                                        <a:latin typeface="Cambria Math" panose="02040503050406030204" pitchFamily="18" charset="0"/>
                                      </a:rPr>
                                      <m:t>−9</m:t>
                                    </m:r>
                                  </m:sup>
                                </m:sSup>
                                <m:r>
                                  <a:rPr lang="en-GB" b="0" i="1" smtClean="0">
                                    <a:latin typeface="Cambria Math" panose="02040503050406030204" pitchFamily="18" charset="0"/>
                                  </a:rPr>
                                  <m:t>−</m:t>
                                </m:r>
                                <m:sSup>
                                  <m:sSupPr>
                                    <m:ctrlPr>
                                      <a:rPr lang="en-GB" i="1" smtClean="0">
                                        <a:latin typeface="Cambria Math" panose="02040503050406030204" pitchFamily="18" charset="0"/>
                                      </a:rPr>
                                    </m:ctrlPr>
                                  </m:sSupPr>
                                  <m:e>
                                    <m:r>
                                      <a:rPr lang="en-GB" b="0" i="1" smtClean="0">
                                        <a:latin typeface="Cambria Math" panose="02040503050406030204" pitchFamily="18" charset="0"/>
                                      </a:rPr>
                                      <m:t>10</m:t>
                                    </m:r>
                                  </m:e>
                                  <m:sup>
                                    <m:r>
                                      <a:rPr lang="en-GB" b="0" i="1" smtClean="0">
                                        <a:latin typeface="Cambria Math" panose="02040503050406030204" pitchFamily="18" charset="0"/>
                                      </a:rPr>
                                      <m:t>−7</m:t>
                                    </m:r>
                                  </m:sup>
                                </m:sSup>
                              </m:oMath>
                            </m:oMathPara>
                          </a14:m>
                          <a:endParaRPr lang="en-GB" dirty="0"/>
                        </a:p>
                      </a:txBody>
                      <a:tcPr>
                        <a:solidFill>
                          <a:srgbClr val="00B0F0"/>
                        </a:solidFill>
                      </a:tcPr>
                    </a:tc>
                    <a:extLst>
                      <a:ext uri="{0D108BD9-81ED-4DB2-BD59-A6C34878D82A}">
                        <a16:rowId xmlns:a16="http://schemas.microsoft.com/office/drawing/2014/main" val="2678793538"/>
                      </a:ext>
                    </a:extLst>
                  </a:tr>
                  <a:tr h="370840">
                    <a:tc>
                      <a:txBody>
                        <a:bodyPr/>
                        <a:lstStyle/>
                        <a:p>
                          <a:pPr/>
                          <a14:m>
                            <m:oMathPara xmlns:m="http://schemas.openxmlformats.org/officeDocument/2006/math">
                              <m:oMathParaPr>
                                <m:jc m:val="centerGroup"/>
                              </m:oMathParaPr>
                              <m:oMath xmlns:m="http://schemas.openxmlformats.org/officeDocument/2006/math">
                                <m:sSup>
                                  <m:sSupPr>
                                    <m:ctrlPr>
                                      <a:rPr lang="en-GB" i="1" smtClean="0">
                                        <a:latin typeface="Cambria Math" panose="02040503050406030204" pitchFamily="18" charset="0"/>
                                      </a:rPr>
                                    </m:ctrlPr>
                                  </m:sSupPr>
                                  <m:e>
                                    <m:r>
                                      <a:rPr lang="en-GB" b="0" i="1" smtClean="0">
                                        <a:latin typeface="Cambria Math" panose="02040503050406030204" pitchFamily="18" charset="0"/>
                                      </a:rPr>
                                      <m:t>10</m:t>
                                    </m:r>
                                  </m:e>
                                  <m:sup>
                                    <m:r>
                                      <a:rPr lang="en-GB" b="0" i="1" smtClean="0">
                                        <a:latin typeface="Cambria Math" panose="02040503050406030204" pitchFamily="18" charset="0"/>
                                      </a:rPr>
                                      <m:t>11</m:t>
                                    </m:r>
                                  </m:sup>
                                </m:sSup>
                              </m:oMath>
                            </m:oMathPara>
                          </a14:m>
                          <a:endParaRPr lang="en-GB" dirty="0"/>
                        </a:p>
                      </a:txBody>
                      <a:tcPr>
                        <a:solidFill>
                          <a:srgbClr val="00B0F0"/>
                        </a:solidFill>
                      </a:tcPr>
                    </a:tc>
                    <a:tc>
                      <a:txBody>
                        <a:bodyPr/>
                        <a:lstStyle/>
                        <a:p>
                          <a:pPr/>
                          <a14:m>
                            <m:oMathPara xmlns:m="http://schemas.openxmlformats.org/officeDocument/2006/math">
                              <m:oMathParaPr>
                                <m:jc m:val="centerGroup"/>
                              </m:oMathParaPr>
                              <m:oMath xmlns:m="http://schemas.openxmlformats.org/officeDocument/2006/math">
                                <m:sSup>
                                  <m:sSupPr>
                                    <m:ctrlPr>
                                      <a:rPr lang="en-GB" i="1" smtClean="0">
                                        <a:latin typeface="Cambria Math" panose="02040503050406030204" pitchFamily="18" charset="0"/>
                                      </a:rPr>
                                    </m:ctrlPr>
                                  </m:sSupPr>
                                  <m:e>
                                    <m:r>
                                      <a:rPr lang="en-GB" b="0" i="1" smtClean="0">
                                        <a:latin typeface="Cambria Math" panose="02040503050406030204" pitchFamily="18" charset="0"/>
                                      </a:rPr>
                                      <m:t>2.54 10</m:t>
                                    </m:r>
                                  </m:e>
                                  <m:sup>
                                    <m:r>
                                      <a:rPr lang="en-GB" b="0" i="1" smtClean="0">
                                        <a:latin typeface="Cambria Math" panose="02040503050406030204" pitchFamily="18" charset="0"/>
                                      </a:rPr>
                                      <m:t>−10</m:t>
                                    </m:r>
                                  </m:sup>
                                </m:sSup>
                              </m:oMath>
                            </m:oMathPara>
                          </a14:m>
                          <a:endParaRPr lang="en-GB" dirty="0"/>
                        </a:p>
                      </a:txBody>
                      <a:tcPr>
                        <a:solidFill>
                          <a:srgbClr val="00B050"/>
                        </a:solidFill>
                      </a:tcPr>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sSup>
                                  <m:sSupPr>
                                    <m:ctrlPr>
                                      <a:rPr lang="en-GB" i="1" smtClean="0">
                                        <a:latin typeface="Cambria Math" panose="02040503050406030204" pitchFamily="18" charset="0"/>
                                      </a:rPr>
                                    </m:ctrlPr>
                                  </m:sSupPr>
                                  <m:e>
                                    <m:r>
                                      <a:rPr lang="en-GB" b="0" i="1" smtClean="0">
                                        <a:latin typeface="Cambria Math" panose="02040503050406030204" pitchFamily="18" charset="0"/>
                                      </a:rPr>
                                      <m:t>6.7 10</m:t>
                                    </m:r>
                                  </m:e>
                                  <m:sup>
                                    <m:r>
                                      <a:rPr lang="en-GB" b="0" i="1" smtClean="0">
                                        <a:latin typeface="Cambria Math" panose="02040503050406030204" pitchFamily="18" charset="0"/>
                                      </a:rPr>
                                      <m:t>−5</m:t>
                                    </m:r>
                                  </m:sup>
                                </m:sSup>
                              </m:oMath>
                            </m:oMathPara>
                          </a14:m>
                          <a:endParaRPr lang="en-GB" dirty="0"/>
                        </a:p>
                      </a:txBody>
                      <a:tcPr>
                        <a:solidFill>
                          <a:srgbClr val="FFFF00"/>
                        </a:solidFill>
                      </a:tcPr>
                    </a:tc>
                    <a:tc>
                      <a:txBody>
                        <a:bodyPr/>
                        <a:lstStyle/>
                        <a:p>
                          <a:pPr/>
                          <a14:m>
                            <m:oMathPara xmlns:m="http://schemas.openxmlformats.org/officeDocument/2006/math">
                              <m:oMathParaPr>
                                <m:jc m:val="centerGroup"/>
                              </m:oMathParaPr>
                              <m:oMath xmlns:m="http://schemas.openxmlformats.org/officeDocument/2006/math">
                                <m:sSup>
                                  <m:sSupPr>
                                    <m:ctrlPr>
                                      <a:rPr lang="en-GB" i="1" smtClean="0">
                                        <a:latin typeface="Cambria Math" panose="02040503050406030204" pitchFamily="18" charset="0"/>
                                      </a:rPr>
                                    </m:ctrlPr>
                                  </m:sSupPr>
                                  <m:e>
                                    <m:r>
                                      <a:rPr lang="en-GB" b="0" i="1" smtClean="0">
                                        <a:latin typeface="Cambria Math" panose="02040503050406030204" pitchFamily="18" charset="0"/>
                                      </a:rPr>
                                      <m:t>280 10</m:t>
                                    </m:r>
                                  </m:e>
                                  <m:sup>
                                    <m:r>
                                      <a:rPr lang="en-GB" b="0" i="1" smtClean="0">
                                        <a:latin typeface="Cambria Math" panose="02040503050406030204" pitchFamily="18" charset="0"/>
                                      </a:rPr>
                                      <m:t>3</m:t>
                                    </m:r>
                                  </m:sup>
                                </m:sSup>
                              </m:oMath>
                            </m:oMathPara>
                          </a14:m>
                          <a:endParaRPr lang="en-GB" dirty="0"/>
                        </a:p>
                      </a:txBody>
                      <a:tcPr>
                        <a:solidFill>
                          <a:srgbClr val="FFFF00"/>
                        </a:solidFill>
                      </a:tcPr>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lang="en-GB" b="0" i="1" smtClean="0">
                                    <a:latin typeface="Cambria Math" panose="02040503050406030204" pitchFamily="18" charset="0"/>
                                  </a:rPr>
                                  <m:t>0.01</m:t>
                                </m:r>
                              </m:oMath>
                            </m:oMathPara>
                          </a14:m>
                          <a:endParaRPr lang="en-GB" dirty="0"/>
                        </a:p>
                      </a:txBody>
                      <a:tcPr>
                        <a:solidFill>
                          <a:srgbClr val="00B0F0"/>
                        </a:solidFill>
                      </a:tcPr>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lang="en-GB" b="0" i="1" smtClean="0">
                                    <a:latin typeface="Cambria Math" panose="02040503050406030204" pitchFamily="18" charset="0"/>
                                  </a:rPr>
                                  <m:t>0.1</m:t>
                                </m:r>
                              </m:oMath>
                            </m:oMathPara>
                          </a14:m>
                          <a:endParaRPr lang="en-GB" dirty="0"/>
                        </a:p>
                      </a:txBody>
                      <a:tcPr>
                        <a:solidFill>
                          <a:srgbClr val="00B0F0"/>
                        </a:solidFill>
                      </a:tcPr>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sSup>
                                  <m:sSupPr>
                                    <m:ctrlPr>
                                      <a:rPr lang="en-GB" i="1" smtClean="0">
                                        <a:latin typeface="Cambria Math" panose="02040503050406030204" pitchFamily="18" charset="0"/>
                                      </a:rPr>
                                    </m:ctrlPr>
                                  </m:sSupPr>
                                  <m:e>
                                    <m:r>
                                      <a:rPr lang="en-GB" b="0" i="1" smtClean="0">
                                        <a:latin typeface="Cambria Math" panose="02040503050406030204" pitchFamily="18" charset="0"/>
                                      </a:rPr>
                                      <m:t>5 10</m:t>
                                    </m:r>
                                  </m:e>
                                  <m:sup>
                                    <m:r>
                                      <a:rPr lang="en-GB" b="0" i="1" smtClean="0">
                                        <a:latin typeface="Cambria Math" panose="02040503050406030204" pitchFamily="18" charset="0"/>
                                      </a:rPr>
                                      <m:t>−5</m:t>
                                    </m:r>
                                  </m:sup>
                                </m:sSup>
                              </m:oMath>
                            </m:oMathPara>
                          </a14:m>
                          <a:endParaRPr lang="en-GB" dirty="0"/>
                        </a:p>
                      </a:txBody>
                      <a:tcPr>
                        <a:solidFill>
                          <a:srgbClr val="00B050"/>
                        </a:solidFill>
                      </a:tcPr>
                    </a:tc>
                    <a:tc>
                      <a:txBody>
                        <a:bodyPr/>
                        <a:lstStyle/>
                        <a:p>
                          <a:pPr/>
                          <a14:m>
                            <m:oMathPara xmlns:m="http://schemas.openxmlformats.org/officeDocument/2006/math">
                              <m:oMathParaPr>
                                <m:jc m:val="centerGroup"/>
                              </m:oMathParaPr>
                              <m:oMath xmlns:m="http://schemas.openxmlformats.org/officeDocument/2006/math">
                                <m:sSup>
                                  <m:sSupPr>
                                    <m:ctrlPr>
                                      <a:rPr lang="en-GB" i="1" smtClean="0">
                                        <a:latin typeface="Cambria Math" panose="02040503050406030204" pitchFamily="18" charset="0"/>
                                      </a:rPr>
                                    </m:ctrlPr>
                                  </m:sSupPr>
                                  <m:e>
                                    <m:r>
                                      <a:rPr lang="en-GB" b="0" i="1" smtClean="0">
                                        <a:latin typeface="Cambria Math" panose="02040503050406030204" pitchFamily="18" charset="0"/>
                                      </a:rPr>
                                      <m:t>300 10</m:t>
                                    </m:r>
                                  </m:e>
                                  <m:sup>
                                    <m:r>
                                      <a:rPr lang="en-GB" b="0" i="1" smtClean="0">
                                        <a:latin typeface="Cambria Math" panose="02040503050406030204" pitchFamily="18" charset="0"/>
                                      </a:rPr>
                                      <m:t>3</m:t>
                                    </m:r>
                                  </m:sup>
                                </m:sSup>
                              </m:oMath>
                            </m:oMathPara>
                          </a14:m>
                          <a:endParaRPr lang="en-GB" dirty="0"/>
                        </a:p>
                      </a:txBody>
                      <a:tcPr>
                        <a:solidFill>
                          <a:srgbClr val="00B050"/>
                        </a:solidFill>
                      </a:tcPr>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sSup>
                                  <m:sSupPr>
                                    <m:ctrlPr>
                                      <a:rPr lang="en-GB" i="1" smtClean="0">
                                        <a:latin typeface="Cambria Math" panose="02040503050406030204" pitchFamily="18" charset="0"/>
                                      </a:rPr>
                                    </m:ctrlPr>
                                  </m:sSupPr>
                                  <m:e>
                                    <m:r>
                                      <a:rPr lang="en-GB" b="0" i="1" smtClean="0">
                                        <a:latin typeface="Cambria Math" panose="02040503050406030204" pitchFamily="18" charset="0"/>
                                      </a:rPr>
                                      <m:t> 10</m:t>
                                    </m:r>
                                  </m:e>
                                  <m:sup>
                                    <m:r>
                                      <a:rPr lang="en-GB" b="0" i="1" smtClean="0">
                                        <a:latin typeface="Cambria Math" panose="02040503050406030204" pitchFamily="18" charset="0"/>
                                      </a:rPr>
                                      <m:t>−6</m:t>
                                    </m:r>
                                  </m:sup>
                                </m:sSup>
                              </m:oMath>
                            </m:oMathPara>
                          </a14:m>
                          <a:endParaRPr lang="en-GB" dirty="0"/>
                        </a:p>
                      </a:txBody>
                      <a:tcPr>
                        <a:solidFill>
                          <a:srgbClr val="00B0F0"/>
                        </a:solidFill>
                      </a:tcPr>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sSup>
                                  <m:sSupPr>
                                    <m:ctrlPr>
                                      <a:rPr lang="en-GB" i="1" smtClean="0">
                                        <a:latin typeface="Cambria Math" panose="02040503050406030204" pitchFamily="18" charset="0"/>
                                      </a:rPr>
                                    </m:ctrlPr>
                                  </m:sSupPr>
                                  <m:e>
                                    <m:r>
                                      <a:rPr lang="en-GB" b="0" i="1" smtClean="0">
                                        <a:latin typeface="Cambria Math" panose="02040503050406030204" pitchFamily="18" charset="0"/>
                                      </a:rPr>
                                      <m:t> 10</m:t>
                                    </m:r>
                                  </m:e>
                                  <m:sup>
                                    <m:r>
                                      <a:rPr lang="en-GB" b="0" i="1" smtClean="0">
                                        <a:latin typeface="Cambria Math" panose="02040503050406030204" pitchFamily="18" charset="0"/>
                                      </a:rPr>
                                      <m:t>−6</m:t>
                                    </m:r>
                                  </m:sup>
                                </m:sSup>
                              </m:oMath>
                            </m:oMathPara>
                          </a14:m>
                          <a:endParaRPr lang="en-GB" dirty="0"/>
                        </a:p>
                      </a:txBody>
                      <a:tcPr>
                        <a:solidFill>
                          <a:srgbClr val="00B0F0"/>
                        </a:solidFill>
                      </a:tcPr>
                    </a:tc>
                    <a:tc>
                      <a:txBody>
                        <a:bodyPr/>
                        <a:lstStyle/>
                        <a:p>
                          <a:pPr/>
                          <a14:m>
                            <m:oMathPara xmlns:m="http://schemas.openxmlformats.org/officeDocument/2006/math">
                              <m:oMathParaPr>
                                <m:jc m:val="centerGroup"/>
                              </m:oMathParaPr>
                              <m:oMath xmlns:m="http://schemas.openxmlformats.org/officeDocument/2006/math">
                                <m:sSup>
                                  <m:sSupPr>
                                    <m:ctrlPr>
                                      <a:rPr lang="en-GB" i="1" smtClean="0">
                                        <a:latin typeface="Cambria Math" panose="02040503050406030204" pitchFamily="18" charset="0"/>
                                      </a:rPr>
                                    </m:ctrlPr>
                                  </m:sSupPr>
                                  <m:e>
                                    <m:r>
                                      <a:rPr lang="en-GB" b="0" i="1" smtClean="0">
                                        <a:latin typeface="Cambria Math" panose="02040503050406030204" pitchFamily="18" charset="0"/>
                                      </a:rPr>
                                      <m:t>10</m:t>
                                    </m:r>
                                  </m:e>
                                  <m:sup>
                                    <m:r>
                                      <a:rPr lang="en-GB" b="0" i="1" smtClean="0">
                                        <a:latin typeface="Cambria Math" panose="02040503050406030204" pitchFamily="18" charset="0"/>
                                      </a:rPr>
                                      <m:t>−7</m:t>
                                    </m:r>
                                  </m:sup>
                                </m:sSup>
                              </m:oMath>
                            </m:oMathPara>
                          </a14:m>
                          <a:endParaRPr lang="en-GB" dirty="0"/>
                        </a:p>
                      </a:txBody>
                      <a:tcPr>
                        <a:solidFill>
                          <a:srgbClr val="00B0F0"/>
                        </a:solidFill>
                      </a:tcPr>
                    </a:tc>
                    <a:extLst>
                      <a:ext uri="{0D108BD9-81ED-4DB2-BD59-A6C34878D82A}">
                        <a16:rowId xmlns:a16="http://schemas.microsoft.com/office/drawing/2014/main" val="2764854375"/>
                      </a:ext>
                    </a:extLst>
                  </a:tr>
                </a:tbl>
              </a:graphicData>
            </a:graphic>
          </p:graphicFrame>
        </mc:Choice>
        <mc:Fallback xmlns="">
          <p:graphicFrame>
            <p:nvGraphicFramePr>
              <p:cNvPr id="11" name="Table 10"/>
              <p:cNvGraphicFramePr>
                <a:graphicFrameLocks noGrp="1"/>
              </p:cNvGraphicFramePr>
              <p:nvPr>
                <p:extLst>
                  <p:ext uri="{D42A27DB-BD31-4B8C-83A1-F6EECF244321}">
                    <p14:modId xmlns:p14="http://schemas.microsoft.com/office/powerpoint/2010/main" val="1421388358"/>
                  </p:ext>
                </p:extLst>
              </p:nvPr>
            </p:nvGraphicFramePr>
            <p:xfrm>
              <a:off x="344233" y="4845963"/>
              <a:ext cx="11617889" cy="1112520"/>
            </p:xfrm>
            <a:graphic>
              <a:graphicData uri="http://schemas.openxmlformats.org/drawingml/2006/table">
                <a:tbl>
                  <a:tblPr firstRow="1" bandRow="1">
                    <a:tableStyleId>{DACF9C93-A2CB-45AE-A78C-FB8224D81E07}</a:tableStyleId>
                  </a:tblPr>
                  <a:tblGrid>
                    <a:gridCol w="1072896">
                      <a:extLst>
                        <a:ext uri="{9D8B030D-6E8A-4147-A177-3AD203B41FA5}">
                          <a16:colId xmlns:a16="http://schemas.microsoft.com/office/drawing/2014/main" val="770443419"/>
                        </a:ext>
                      </a:extLst>
                    </a:gridCol>
                    <a:gridCol w="1050671">
                      <a:extLst>
                        <a:ext uri="{9D8B030D-6E8A-4147-A177-3AD203B41FA5}">
                          <a16:colId xmlns:a16="http://schemas.microsoft.com/office/drawing/2014/main" val="4045556695"/>
                        </a:ext>
                      </a:extLst>
                    </a:gridCol>
                    <a:gridCol w="1105091">
                      <a:extLst>
                        <a:ext uri="{9D8B030D-6E8A-4147-A177-3AD203B41FA5}">
                          <a16:colId xmlns:a16="http://schemas.microsoft.com/office/drawing/2014/main" val="1990674087"/>
                        </a:ext>
                      </a:extLst>
                    </a:gridCol>
                    <a:gridCol w="1050989">
                      <a:extLst>
                        <a:ext uri="{9D8B030D-6E8A-4147-A177-3AD203B41FA5}">
                          <a16:colId xmlns:a16="http://schemas.microsoft.com/office/drawing/2014/main" val="1965975319"/>
                        </a:ext>
                      </a:extLst>
                    </a:gridCol>
                    <a:gridCol w="917321">
                      <a:extLst>
                        <a:ext uri="{9D8B030D-6E8A-4147-A177-3AD203B41FA5}">
                          <a16:colId xmlns:a16="http://schemas.microsoft.com/office/drawing/2014/main" val="1274135031"/>
                        </a:ext>
                      </a:extLst>
                    </a:gridCol>
                    <a:gridCol w="917321">
                      <a:extLst>
                        <a:ext uri="{9D8B030D-6E8A-4147-A177-3AD203B41FA5}">
                          <a16:colId xmlns:a16="http://schemas.microsoft.com/office/drawing/2014/main" val="3647561209"/>
                        </a:ext>
                      </a:extLst>
                    </a:gridCol>
                    <a:gridCol w="1142619">
                      <a:extLst>
                        <a:ext uri="{9D8B030D-6E8A-4147-A177-3AD203B41FA5}">
                          <a16:colId xmlns:a16="http://schemas.microsoft.com/office/drawing/2014/main" val="2937961161"/>
                        </a:ext>
                      </a:extLst>
                    </a:gridCol>
                    <a:gridCol w="1183513">
                      <a:extLst>
                        <a:ext uri="{9D8B030D-6E8A-4147-A177-3AD203B41FA5}">
                          <a16:colId xmlns:a16="http://schemas.microsoft.com/office/drawing/2014/main" val="1912180801"/>
                        </a:ext>
                      </a:extLst>
                    </a:gridCol>
                    <a:gridCol w="1010983">
                      <a:extLst>
                        <a:ext uri="{9D8B030D-6E8A-4147-A177-3AD203B41FA5}">
                          <a16:colId xmlns:a16="http://schemas.microsoft.com/office/drawing/2014/main" val="3518411572"/>
                        </a:ext>
                      </a:extLst>
                    </a:gridCol>
                    <a:gridCol w="1010983">
                      <a:extLst>
                        <a:ext uri="{9D8B030D-6E8A-4147-A177-3AD203B41FA5}">
                          <a16:colId xmlns:a16="http://schemas.microsoft.com/office/drawing/2014/main" val="2291472913"/>
                        </a:ext>
                      </a:extLst>
                    </a:gridCol>
                    <a:gridCol w="1155502">
                      <a:extLst>
                        <a:ext uri="{9D8B030D-6E8A-4147-A177-3AD203B41FA5}">
                          <a16:colId xmlns:a16="http://schemas.microsoft.com/office/drawing/2014/main" val="1550846307"/>
                        </a:ext>
                      </a:extLst>
                    </a:gridCol>
                  </a:tblGrid>
                  <a:tr h="370840">
                    <a:tc>
                      <a:txBody>
                        <a:bodyPr/>
                        <a:lstStyle/>
                        <a:p>
                          <a:endParaRPr lang="en-US"/>
                        </a:p>
                      </a:txBody>
                      <a:tcPr>
                        <a:blipFill>
                          <a:blip r:embed="rId4"/>
                          <a:stretch>
                            <a:fillRect l="-568" t="-75410" r="-984659" b="-204918"/>
                          </a:stretch>
                        </a:blipFill>
                      </a:tcPr>
                    </a:tc>
                    <a:tc>
                      <a:txBody>
                        <a:bodyPr/>
                        <a:lstStyle/>
                        <a:p>
                          <a:endParaRPr lang="en-US"/>
                        </a:p>
                      </a:txBody>
                      <a:tcPr>
                        <a:blipFill>
                          <a:blip r:embed="rId4"/>
                          <a:stretch>
                            <a:fillRect l="-102312" t="-75410" r="-901734" b="-204918"/>
                          </a:stretch>
                        </a:blipFill>
                      </a:tcPr>
                    </a:tc>
                    <a:tc>
                      <a:txBody>
                        <a:bodyPr/>
                        <a:lstStyle/>
                        <a:p>
                          <a:endParaRPr lang="en-US"/>
                        </a:p>
                      </a:txBody>
                      <a:tcPr>
                        <a:blipFill>
                          <a:blip r:embed="rId4"/>
                          <a:stretch>
                            <a:fillRect l="-193370" t="-75410" r="-761878" b="-204918"/>
                          </a:stretch>
                        </a:blipFill>
                      </a:tcPr>
                    </a:tc>
                    <a:tc>
                      <a:txBody>
                        <a:bodyPr/>
                        <a:lstStyle/>
                        <a:p>
                          <a:endParaRPr lang="en-US"/>
                        </a:p>
                      </a:txBody>
                      <a:tcPr>
                        <a:blipFill>
                          <a:blip r:embed="rId4"/>
                          <a:stretch>
                            <a:fillRect l="-308721" t="-75410" r="-701744" b="-204918"/>
                          </a:stretch>
                        </a:blipFill>
                      </a:tcPr>
                    </a:tc>
                    <a:tc>
                      <a:txBody>
                        <a:bodyPr/>
                        <a:lstStyle/>
                        <a:p>
                          <a:endParaRPr lang="en-US"/>
                        </a:p>
                      </a:txBody>
                      <a:tcPr>
                        <a:blipFill>
                          <a:blip r:embed="rId4"/>
                          <a:stretch>
                            <a:fillRect l="-465563" t="-75410" r="-699338" b="-204918"/>
                          </a:stretch>
                        </a:blipFill>
                      </a:tcPr>
                    </a:tc>
                    <a:tc>
                      <a:txBody>
                        <a:bodyPr/>
                        <a:lstStyle/>
                        <a:p>
                          <a:endParaRPr lang="en-US"/>
                        </a:p>
                      </a:txBody>
                      <a:tcPr>
                        <a:blipFill>
                          <a:blip r:embed="rId4"/>
                          <a:stretch>
                            <a:fillRect l="-565563" t="-75410" r="-599338" b="-204918"/>
                          </a:stretch>
                        </a:blipFill>
                      </a:tcPr>
                    </a:tc>
                    <a:tc>
                      <a:txBody>
                        <a:bodyPr/>
                        <a:lstStyle/>
                        <a:p>
                          <a:endParaRPr lang="en-US"/>
                        </a:p>
                      </a:txBody>
                      <a:tcPr>
                        <a:blipFill>
                          <a:blip r:embed="rId4"/>
                          <a:stretch>
                            <a:fillRect l="-537433" t="-75410" r="-383957" b="-204918"/>
                          </a:stretch>
                        </a:blipFill>
                      </a:tcPr>
                    </a:tc>
                    <a:tc>
                      <a:txBody>
                        <a:bodyPr/>
                        <a:lstStyle/>
                        <a:p>
                          <a:endParaRPr lang="en-US"/>
                        </a:p>
                      </a:txBody>
                      <a:tcPr>
                        <a:blipFill>
                          <a:blip r:embed="rId4"/>
                          <a:stretch>
                            <a:fillRect l="-614433" t="-75410" r="-270103" b="-204918"/>
                          </a:stretch>
                        </a:blipFill>
                      </a:tcPr>
                    </a:tc>
                    <a:tc>
                      <a:txBody>
                        <a:bodyPr/>
                        <a:lstStyle/>
                        <a:p>
                          <a:endParaRPr lang="en-US"/>
                        </a:p>
                      </a:txBody>
                      <a:tcPr>
                        <a:blipFill>
                          <a:blip r:embed="rId4"/>
                          <a:stretch>
                            <a:fillRect l="-834940" t="-75410" r="-215663" b="-204918"/>
                          </a:stretch>
                        </a:blipFill>
                      </a:tcPr>
                    </a:tc>
                    <a:tc>
                      <a:txBody>
                        <a:bodyPr/>
                        <a:lstStyle/>
                        <a:p>
                          <a:endParaRPr lang="en-US"/>
                        </a:p>
                      </a:txBody>
                      <a:tcPr>
                        <a:blipFill>
                          <a:blip r:embed="rId4"/>
                          <a:stretch>
                            <a:fillRect l="-934940" t="-75410" r="-115663" b="-204918"/>
                          </a:stretch>
                        </a:blipFill>
                      </a:tcPr>
                    </a:tc>
                    <a:tc>
                      <a:txBody>
                        <a:bodyPr/>
                        <a:lstStyle/>
                        <a:p>
                          <a:endParaRPr lang="en-US"/>
                        </a:p>
                      </a:txBody>
                      <a:tcPr>
                        <a:blipFill>
                          <a:blip r:embed="rId4"/>
                          <a:stretch>
                            <a:fillRect l="-904211" t="-75410" r="-1053" b="-204918"/>
                          </a:stretch>
                        </a:blipFill>
                      </a:tcPr>
                    </a:tc>
                    <a:extLst>
                      <a:ext uri="{0D108BD9-81ED-4DB2-BD59-A6C34878D82A}">
                        <a16:rowId xmlns:a16="http://schemas.microsoft.com/office/drawing/2014/main" val="1268400151"/>
                      </a:ext>
                    </a:extLst>
                  </a:tr>
                  <a:tr h="370840">
                    <a:tc>
                      <a:txBody>
                        <a:bodyPr/>
                        <a:lstStyle/>
                        <a:p>
                          <a:endParaRPr lang="en-US"/>
                        </a:p>
                      </a:txBody>
                      <a:tcPr>
                        <a:blipFill>
                          <a:blip r:embed="rId4"/>
                          <a:stretch>
                            <a:fillRect l="-568" t="-172581" r="-984659" b="-101613"/>
                          </a:stretch>
                        </a:blipFill>
                      </a:tcPr>
                    </a:tc>
                    <a:tc>
                      <a:txBody>
                        <a:bodyPr/>
                        <a:lstStyle/>
                        <a:p>
                          <a:endParaRPr lang="en-US"/>
                        </a:p>
                      </a:txBody>
                      <a:tcPr>
                        <a:blipFill>
                          <a:blip r:embed="rId4"/>
                          <a:stretch>
                            <a:fillRect l="-102312" t="-172581" r="-901734" b="-101613"/>
                          </a:stretch>
                        </a:blipFill>
                      </a:tcPr>
                    </a:tc>
                    <a:tc>
                      <a:txBody>
                        <a:bodyPr/>
                        <a:lstStyle/>
                        <a:p>
                          <a:endParaRPr lang="en-US"/>
                        </a:p>
                      </a:txBody>
                      <a:tcPr>
                        <a:blipFill>
                          <a:blip r:embed="rId4"/>
                          <a:stretch>
                            <a:fillRect l="-193370" t="-172581" r="-761878" b="-101613"/>
                          </a:stretch>
                        </a:blipFill>
                      </a:tcPr>
                    </a:tc>
                    <a:tc>
                      <a:txBody>
                        <a:bodyPr/>
                        <a:lstStyle/>
                        <a:p>
                          <a:endParaRPr lang="en-US"/>
                        </a:p>
                      </a:txBody>
                      <a:tcPr>
                        <a:blipFill>
                          <a:blip r:embed="rId4"/>
                          <a:stretch>
                            <a:fillRect l="-308721" t="-172581" r="-701744" b="-101613"/>
                          </a:stretch>
                        </a:blipFill>
                      </a:tcPr>
                    </a:tc>
                    <a:tc>
                      <a:txBody>
                        <a:bodyPr/>
                        <a:lstStyle/>
                        <a:p>
                          <a:endParaRPr lang="en-US"/>
                        </a:p>
                      </a:txBody>
                      <a:tcPr>
                        <a:blipFill>
                          <a:blip r:embed="rId4"/>
                          <a:stretch>
                            <a:fillRect l="-465563" t="-172581" r="-699338" b="-101613"/>
                          </a:stretch>
                        </a:blipFill>
                      </a:tcPr>
                    </a:tc>
                    <a:tc>
                      <a:txBody>
                        <a:bodyPr/>
                        <a:lstStyle/>
                        <a:p>
                          <a:endParaRPr lang="en-US"/>
                        </a:p>
                      </a:txBody>
                      <a:tcPr>
                        <a:blipFill>
                          <a:blip r:embed="rId4"/>
                          <a:stretch>
                            <a:fillRect l="-565563" t="-172581" r="-599338" b="-101613"/>
                          </a:stretch>
                        </a:blipFill>
                      </a:tcPr>
                    </a:tc>
                    <a:tc>
                      <a:txBody>
                        <a:bodyPr/>
                        <a:lstStyle/>
                        <a:p>
                          <a:endParaRPr lang="en-US"/>
                        </a:p>
                      </a:txBody>
                      <a:tcPr>
                        <a:blipFill>
                          <a:blip r:embed="rId4"/>
                          <a:stretch>
                            <a:fillRect l="-537433" t="-172581" r="-383957" b="-101613"/>
                          </a:stretch>
                        </a:blipFill>
                      </a:tcPr>
                    </a:tc>
                    <a:tc>
                      <a:txBody>
                        <a:bodyPr/>
                        <a:lstStyle/>
                        <a:p>
                          <a:endParaRPr lang="en-US"/>
                        </a:p>
                      </a:txBody>
                      <a:tcPr>
                        <a:blipFill>
                          <a:blip r:embed="rId4"/>
                          <a:stretch>
                            <a:fillRect l="-614433" t="-172581" r="-270103" b="-101613"/>
                          </a:stretch>
                        </a:blipFill>
                      </a:tcPr>
                    </a:tc>
                    <a:tc>
                      <a:txBody>
                        <a:bodyPr/>
                        <a:lstStyle/>
                        <a:p>
                          <a:endParaRPr lang="en-US"/>
                        </a:p>
                      </a:txBody>
                      <a:tcPr>
                        <a:blipFill>
                          <a:blip r:embed="rId4"/>
                          <a:stretch>
                            <a:fillRect l="-834940" t="-172581" r="-215663" b="-101613"/>
                          </a:stretch>
                        </a:blipFill>
                      </a:tcPr>
                    </a:tc>
                    <a:tc>
                      <a:txBody>
                        <a:bodyPr/>
                        <a:lstStyle/>
                        <a:p>
                          <a:endParaRPr lang="en-US"/>
                        </a:p>
                      </a:txBody>
                      <a:tcPr>
                        <a:blipFill>
                          <a:blip r:embed="rId4"/>
                          <a:stretch>
                            <a:fillRect l="-934940" t="-172581" r="-115663" b="-101613"/>
                          </a:stretch>
                        </a:blipFill>
                      </a:tcPr>
                    </a:tc>
                    <a:tc>
                      <a:txBody>
                        <a:bodyPr/>
                        <a:lstStyle/>
                        <a:p>
                          <a:endParaRPr lang="en-US"/>
                        </a:p>
                      </a:txBody>
                      <a:tcPr>
                        <a:blipFill>
                          <a:blip r:embed="rId4"/>
                          <a:stretch>
                            <a:fillRect l="-904211" t="-172581" r="-1053" b="-101613"/>
                          </a:stretch>
                        </a:blipFill>
                      </a:tcPr>
                    </a:tc>
                    <a:extLst>
                      <a:ext uri="{0D108BD9-81ED-4DB2-BD59-A6C34878D82A}">
                        <a16:rowId xmlns:a16="http://schemas.microsoft.com/office/drawing/2014/main" val="2678793538"/>
                      </a:ext>
                    </a:extLst>
                  </a:tr>
                  <a:tr h="370840">
                    <a:tc>
                      <a:txBody>
                        <a:bodyPr/>
                        <a:lstStyle/>
                        <a:p>
                          <a:endParaRPr lang="en-US"/>
                        </a:p>
                      </a:txBody>
                      <a:tcPr>
                        <a:blipFill>
                          <a:blip r:embed="rId4"/>
                          <a:stretch>
                            <a:fillRect l="-568" t="-277049" r="-984659" b="-3279"/>
                          </a:stretch>
                        </a:blipFill>
                      </a:tcPr>
                    </a:tc>
                    <a:tc>
                      <a:txBody>
                        <a:bodyPr/>
                        <a:lstStyle/>
                        <a:p>
                          <a:endParaRPr lang="en-US"/>
                        </a:p>
                      </a:txBody>
                      <a:tcPr>
                        <a:blipFill>
                          <a:blip r:embed="rId4"/>
                          <a:stretch>
                            <a:fillRect l="-102312" t="-277049" r="-901734" b="-3279"/>
                          </a:stretch>
                        </a:blipFill>
                      </a:tcPr>
                    </a:tc>
                    <a:tc>
                      <a:txBody>
                        <a:bodyPr/>
                        <a:lstStyle/>
                        <a:p>
                          <a:endParaRPr lang="en-US"/>
                        </a:p>
                      </a:txBody>
                      <a:tcPr>
                        <a:blipFill>
                          <a:blip r:embed="rId4"/>
                          <a:stretch>
                            <a:fillRect l="-193370" t="-277049" r="-761878" b="-3279"/>
                          </a:stretch>
                        </a:blipFill>
                      </a:tcPr>
                    </a:tc>
                    <a:tc>
                      <a:txBody>
                        <a:bodyPr/>
                        <a:lstStyle/>
                        <a:p>
                          <a:endParaRPr lang="en-US"/>
                        </a:p>
                      </a:txBody>
                      <a:tcPr>
                        <a:blipFill>
                          <a:blip r:embed="rId4"/>
                          <a:stretch>
                            <a:fillRect l="-308721" t="-277049" r="-701744" b="-3279"/>
                          </a:stretch>
                        </a:blipFill>
                      </a:tcPr>
                    </a:tc>
                    <a:tc>
                      <a:txBody>
                        <a:bodyPr/>
                        <a:lstStyle/>
                        <a:p>
                          <a:endParaRPr lang="en-US"/>
                        </a:p>
                      </a:txBody>
                      <a:tcPr>
                        <a:blipFill>
                          <a:blip r:embed="rId4"/>
                          <a:stretch>
                            <a:fillRect l="-465563" t="-277049" r="-699338" b="-3279"/>
                          </a:stretch>
                        </a:blipFill>
                      </a:tcPr>
                    </a:tc>
                    <a:tc>
                      <a:txBody>
                        <a:bodyPr/>
                        <a:lstStyle/>
                        <a:p>
                          <a:endParaRPr lang="en-US"/>
                        </a:p>
                      </a:txBody>
                      <a:tcPr>
                        <a:blipFill>
                          <a:blip r:embed="rId4"/>
                          <a:stretch>
                            <a:fillRect l="-565563" t="-277049" r="-599338" b="-3279"/>
                          </a:stretch>
                        </a:blipFill>
                      </a:tcPr>
                    </a:tc>
                    <a:tc>
                      <a:txBody>
                        <a:bodyPr/>
                        <a:lstStyle/>
                        <a:p>
                          <a:endParaRPr lang="en-US"/>
                        </a:p>
                      </a:txBody>
                      <a:tcPr>
                        <a:blipFill>
                          <a:blip r:embed="rId4"/>
                          <a:stretch>
                            <a:fillRect l="-537433" t="-277049" r="-383957" b="-3279"/>
                          </a:stretch>
                        </a:blipFill>
                      </a:tcPr>
                    </a:tc>
                    <a:tc>
                      <a:txBody>
                        <a:bodyPr/>
                        <a:lstStyle/>
                        <a:p>
                          <a:endParaRPr lang="en-US"/>
                        </a:p>
                      </a:txBody>
                      <a:tcPr>
                        <a:blipFill>
                          <a:blip r:embed="rId4"/>
                          <a:stretch>
                            <a:fillRect l="-614433" t="-277049" r="-270103" b="-3279"/>
                          </a:stretch>
                        </a:blipFill>
                      </a:tcPr>
                    </a:tc>
                    <a:tc>
                      <a:txBody>
                        <a:bodyPr/>
                        <a:lstStyle/>
                        <a:p>
                          <a:endParaRPr lang="en-US"/>
                        </a:p>
                      </a:txBody>
                      <a:tcPr>
                        <a:blipFill>
                          <a:blip r:embed="rId4"/>
                          <a:stretch>
                            <a:fillRect l="-834940" t="-277049" r="-215663" b="-3279"/>
                          </a:stretch>
                        </a:blipFill>
                      </a:tcPr>
                    </a:tc>
                    <a:tc>
                      <a:txBody>
                        <a:bodyPr/>
                        <a:lstStyle/>
                        <a:p>
                          <a:endParaRPr lang="en-US"/>
                        </a:p>
                      </a:txBody>
                      <a:tcPr>
                        <a:blipFill>
                          <a:blip r:embed="rId4"/>
                          <a:stretch>
                            <a:fillRect l="-934940" t="-277049" r="-115663" b="-3279"/>
                          </a:stretch>
                        </a:blipFill>
                      </a:tcPr>
                    </a:tc>
                    <a:tc>
                      <a:txBody>
                        <a:bodyPr/>
                        <a:lstStyle/>
                        <a:p>
                          <a:endParaRPr lang="en-US"/>
                        </a:p>
                      </a:txBody>
                      <a:tcPr>
                        <a:blipFill>
                          <a:blip r:embed="rId4"/>
                          <a:stretch>
                            <a:fillRect l="-904211" t="-277049" r="-1053" b="-3279"/>
                          </a:stretch>
                        </a:blipFill>
                      </a:tcPr>
                    </a:tc>
                    <a:extLst>
                      <a:ext uri="{0D108BD9-81ED-4DB2-BD59-A6C34878D82A}">
                        <a16:rowId xmlns:a16="http://schemas.microsoft.com/office/drawing/2014/main" val="2764854375"/>
                      </a:ext>
                    </a:extLst>
                  </a:tr>
                </a:tbl>
              </a:graphicData>
            </a:graphic>
          </p:graphicFrame>
        </mc:Fallback>
      </mc:AlternateContent>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52225" y="1628438"/>
            <a:ext cx="4138191" cy="2697214"/>
          </a:xfrm>
          <a:prstGeom prst="rect">
            <a:avLst/>
          </a:prstGeom>
        </p:spPr>
      </p:pic>
    </p:spTree>
    <p:extLst>
      <p:ext uri="{BB962C8B-B14F-4D97-AF65-F5344CB8AC3E}">
        <p14:creationId xmlns:p14="http://schemas.microsoft.com/office/powerpoint/2010/main" val="842071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197" y="227696"/>
            <a:ext cx="7977041" cy="1008000"/>
          </a:xfrm>
          <a:noFill/>
          <a:ln>
            <a:noFill/>
          </a:ln>
        </p:spPr>
        <p:txBody>
          <a:bodyPr spcFirstLastPara="1" wrap="square" lIns="91425" tIns="45700" rIns="91425" bIns="45700" anchor="b" anchorCtr="0">
            <a:normAutofit/>
          </a:bodyPr>
          <a:lstStyle/>
          <a:p>
            <a:r>
              <a:rPr lang="en-GB" altLang="en-US" dirty="0" smtClean="0"/>
              <a:t>Calibration macro response</a:t>
            </a:r>
            <a:endParaRPr lang="en-GB" dirty="0"/>
          </a:p>
        </p:txBody>
      </p:sp>
      <p:sp>
        <p:nvSpPr>
          <p:cNvPr id="3" name="Slide Number Placeholder 2"/>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12</a:t>
            </a:fld>
            <a:endParaRPr lang="en-GB"/>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40112" y="6036906"/>
            <a:ext cx="1922010" cy="611780"/>
          </a:xfrm>
          <a:prstGeom prst="rect">
            <a:avLst/>
          </a:prstGeom>
        </p:spPr>
      </p:pic>
      <p:sp>
        <p:nvSpPr>
          <p:cNvPr id="6" name="Title 1"/>
          <p:cNvSpPr txBox="1">
            <a:spLocks/>
          </p:cNvSpPr>
          <p:nvPr/>
        </p:nvSpPr>
        <p:spPr>
          <a:xfrm>
            <a:off x="404751" y="1814915"/>
            <a:ext cx="11023479" cy="464487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endParaRPr lang="en-GB" sz="2500" dirty="0">
              <a:latin typeface="Calibri" panose="020F0502020204030204" pitchFamily="34" charset="0"/>
              <a:cs typeface="Calibri" panose="020F0502020204030204" pitchFamily="34" charset="0"/>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2717" y="1414869"/>
            <a:ext cx="10058400" cy="5044916"/>
          </a:xfrm>
          <a:prstGeom prst="rect">
            <a:avLst/>
          </a:prstGeom>
        </p:spPr>
      </p:pic>
      <p:sp>
        <p:nvSpPr>
          <p:cNvPr id="7" name="TextBox 6"/>
          <p:cNvSpPr txBox="1"/>
          <p:nvPr/>
        </p:nvSpPr>
        <p:spPr>
          <a:xfrm>
            <a:off x="98693" y="6363245"/>
            <a:ext cx="9801765" cy="461665"/>
          </a:xfrm>
          <a:prstGeom prst="rect">
            <a:avLst/>
          </a:prstGeom>
          <a:noFill/>
        </p:spPr>
        <p:txBody>
          <a:bodyPr wrap="square" rtlCol="0">
            <a:spAutoFit/>
          </a:bodyPr>
          <a:lstStyle/>
          <a:p>
            <a:r>
              <a:rPr lang="en-GB" sz="1200" dirty="0" smtClean="0"/>
              <a:t>[1] Kim</a:t>
            </a:r>
            <a:r>
              <a:rPr lang="en-GB" sz="1200" dirty="0"/>
              <a:t>, S. I., Y. Lee, and S. M. </a:t>
            </a:r>
            <a:r>
              <a:rPr lang="en-GB" sz="1200" dirty="0" err="1"/>
              <a:t>Byon</a:t>
            </a:r>
            <a:r>
              <a:rPr lang="en-GB" sz="1200" dirty="0"/>
              <a:t>. "Study on constitutive relation of AISI 4140 steel subject to large strain at elevated temperatures." </a:t>
            </a:r>
            <a:r>
              <a:rPr lang="en-GB" sz="1200" i="1" dirty="0"/>
              <a:t>Journal of Materials Processing Technology</a:t>
            </a:r>
            <a:r>
              <a:rPr lang="en-GB" sz="1200" dirty="0"/>
              <a:t> 140.1-3 (2003): 84-89.</a:t>
            </a:r>
          </a:p>
        </p:txBody>
      </p:sp>
      <p:sp>
        <p:nvSpPr>
          <p:cNvPr id="8" name="TextBox 7"/>
          <p:cNvSpPr txBox="1"/>
          <p:nvPr/>
        </p:nvSpPr>
        <p:spPr>
          <a:xfrm>
            <a:off x="4032474" y="4299882"/>
            <a:ext cx="514485" cy="281846"/>
          </a:xfrm>
          <a:prstGeom prst="rect">
            <a:avLst/>
          </a:prstGeom>
          <a:noFill/>
        </p:spPr>
        <p:txBody>
          <a:bodyPr wrap="square" rtlCol="0">
            <a:spAutoFit/>
          </a:bodyPr>
          <a:lstStyle/>
          <a:p>
            <a:r>
              <a:rPr lang="en-GB" sz="1200" dirty="0" smtClean="0"/>
              <a:t>[1]</a:t>
            </a:r>
            <a:endParaRPr lang="en-GB" sz="1200" dirty="0"/>
          </a:p>
        </p:txBody>
      </p:sp>
      <p:sp>
        <p:nvSpPr>
          <p:cNvPr id="9" name="TextBox 8"/>
          <p:cNvSpPr txBox="1"/>
          <p:nvPr/>
        </p:nvSpPr>
        <p:spPr>
          <a:xfrm>
            <a:off x="4036591" y="1884794"/>
            <a:ext cx="514485" cy="281846"/>
          </a:xfrm>
          <a:prstGeom prst="rect">
            <a:avLst/>
          </a:prstGeom>
          <a:noFill/>
        </p:spPr>
        <p:txBody>
          <a:bodyPr wrap="square" rtlCol="0">
            <a:spAutoFit/>
          </a:bodyPr>
          <a:lstStyle/>
          <a:p>
            <a:r>
              <a:rPr lang="en-GB" sz="1200" dirty="0" smtClean="0"/>
              <a:t>[1]</a:t>
            </a:r>
            <a:endParaRPr lang="en-GB" sz="1200" dirty="0"/>
          </a:p>
        </p:txBody>
      </p:sp>
      <p:sp>
        <p:nvSpPr>
          <p:cNvPr id="10" name="TextBox 9"/>
          <p:cNvSpPr txBox="1"/>
          <p:nvPr/>
        </p:nvSpPr>
        <p:spPr>
          <a:xfrm>
            <a:off x="6844642" y="1902643"/>
            <a:ext cx="514485" cy="281846"/>
          </a:xfrm>
          <a:prstGeom prst="rect">
            <a:avLst/>
          </a:prstGeom>
          <a:noFill/>
        </p:spPr>
        <p:txBody>
          <a:bodyPr wrap="square" rtlCol="0">
            <a:spAutoFit/>
          </a:bodyPr>
          <a:lstStyle/>
          <a:p>
            <a:r>
              <a:rPr lang="en-GB" sz="1200" dirty="0" smtClean="0"/>
              <a:t>[1]</a:t>
            </a:r>
            <a:endParaRPr lang="en-GB" sz="1200" dirty="0"/>
          </a:p>
        </p:txBody>
      </p:sp>
      <p:sp>
        <p:nvSpPr>
          <p:cNvPr id="11" name="TextBox 10"/>
          <p:cNvSpPr txBox="1"/>
          <p:nvPr/>
        </p:nvSpPr>
        <p:spPr>
          <a:xfrm>
            <a:off x="9672149" y="1896885"/>
            <a:ext cx="514485" cy="281846"/>
          </a:xfrm>
          <a:prstGeom prst="rect">
            <a:avLst/>
          </a:prstGeom>
          <a:noFill/>
        </p:spPr>
        <p:txBody>
          <a:bodyPr wrap="square" rtlCol="0">
            <a:spAutoFit/>
          </a:bodyPr>
          <a:lstStyle/>
          <a:p>
            <a:r>
              <a:rPr lang="en-GB" sz="1200" dirty="0" smtClean="0"/>
              <a:t>[1]</a:t>
            </a:r>
            <a:endParaRPr lang="en-GB" sz="1200" dirty="0"/>
          </a:p>
        </p:txBody>
      </p:sp>
      <p:sp>
        <p:nvSpPr>
          <p:cNvPr id="12" name="TextBox 11"/>
          <p:cNvSpPr txBox="1"/>
          <p:nvPr/>
        </p:nvSpPr>
        <p:spPr>
          <a:xfrm>
            <a:off x="6844641" y="4299882"/>
            <a:ext cx="514485" cy="281846"/>
          </a:xfrm>
          <a:prstGeom prst="rect">
            <a:avLst/>
          </a:prstGeom>
          <a:noFill/>
        </p:spPr>
        <p:txBody>
          <a:bodyPr wrap="square" rtlCol="0">
            <a:spAutoFit/>
          </a:bodyPr>
          <a:lstStyle/>
          <a:p>
            <a:r>
              <a:rPr lang="en-GB" sz="1200" dirty="0" smtClean="0"/>
              <a:t>[1]</a:t>
            </a:r>
            <a:endParaRPr lang="en-GB" sz="1200" dirty="0"/>
          </a:p>
        </p:txBody>
      </p:sp>
      <p:sp>
        <p:nvSpPr>
          <p:cNvPr id="13" name="TextBox 12"/>
          <p:cNvSpPr txBox="1"/>
          <p:nvPr/>
        </p:nvSpPr>
        <p:spPr>
          <a:xfrm>
            <a:off x="9672149" y="4299882"/>
            <a:ext cx="514485" cy="281846"/>
          </a:xfrm>
          <a:prstGeom prst="rect">
            <a:avLst/>
          </a:prstGeom>
          <a:noFill/>
        </p:spPr>
        <p:txBody>
          <a:bodyPr wrap="square" rtlCol="0">
            <a:spAutoFit/>
          </a:bodyPr>
          <a:lstStyle/>
          <a:p>
            <a:r>
              <a:rPr lang="en-GB" sz="1200" dirty="0" smtClean="0"/>
              <a:t>[1]</a:t>
            </a:r>
            <a:endParaRPr lang="en-GB" sz="1200" dirty="0"/>
          </a:p>
        </p:txBody>
      </p:sp>
    </p:spTree>
    <p:extLst>
      <p:ext uri="{BB962C8B-B14F-4D97-AF65-F5344CB8AC3E}">
        <p14:creationId xmlns:p14="http://schemas.microsoft.com/office/powerpoint/2010/main" val="362250361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0576" y="286604"/>
            <a:ext cx="7977041" cy="1008000"/>
          </a:xfrm>
          <a:noFill/>
          <a:ln>
            <a:noFill/>
          </a:ln>
        </p:spPr>
        <p:txBody>
          <a:bodyPr spcFirstLastPara="1" wrap="square" lIns="91425" tIns="45700" rIns="91425" bIns="45700" anchor="b" anchorCtr="0">
            <a:normAutofit/>
          </a:bodyPr>
          <a:lstStyle/>
          <a:p>
            <a:r>
              <a:rPr lang="en-GB" altLang="en-US" dirty="0" smtClean="0"/>
              <a:t>UQ: </a:t>
            </a:r>
            <a:r>
              <a:rPr lang="en-GB" altLang="en-US" dirty="0" err="1" smtClean="0"/>
              <a:t>mobilities</a:t>
            </a:r>
            <a:r>
              <a:rPr lang="en-GB" altLang="en-US" dirty="0" smtClean="0"/>
              <a:t> </a:t>
            </a:r>
            <a:endParaRPr lang="en-GB" dirty="0"/>
          </a:p>
        </p:txBody>
      </p:sp>
      <p:sp>
        <p:nvSpPr>
          <p:cNvPr id="3" name="Slide Number Placeholder 2"/>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13</a:t>
            </a:fld>
            <a:endParaRPr lang="en-GB"/>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40112" y="6036906"/>
            <a:ext cx="1922010" cy="611780"/>
          </a:xfrm>
          <a:prstGeom prst="rect">
            <a:avLst/>
          </a:prstGeom>
        </p:spPr>
      </p:pic>
      <p:sp>
        <p:nvSpPr>
          <p:cNvPr id="6" name="Title 1"/>
          <p:cNvSpPr txBox="1">
            <a:spLocks/>
          </p:cNvSpPr>
          <p:nvPr/>
        </p:nvSpPr>
        <p:spPr>
          <a:xfrm>
            <a:off x="404751" y="1814915"/>
            <a:ext cx="11023479" cy="464487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endParaRPr lang="en-GB" sz="2500" dirty="0">
              <a:latin typeface="Calibri" panose="020F0502020204030204" pitchFamily="34" charset="0"/>
              <a:cs typeface="Calibri" panose="020F0502020204030204" pitchFamily="34" charset="0"/>
            </a:endParaRPr>
          </a:p>
        </p:txBody>
      </p:sp>
      <p:sp>
        <p:nvSpPr>
          <p:cNvPr id="8" name="Title 1"/>
          <p:cNvSpPr txBox="1">
            <a:spLocks/>
          </p:cNvSpPr>
          <p:nvPr/>
        </p:nvSpPr>
        <p:spPr>
          <a:xfrm>
            <a:off x="1546337" y="2470198"/>
            <a:ext cx="3560684" cy="603250"/>
          </a:xfrm>
          <a:prstGeom prst="rect">
            <a:avLst/>
          </a:prstGeom>
        </p:spPr>
        <p:txBody>
          <a:bodyPr vert="horz" lIns="91440" tIns="45720" rIns="91440" bIns="45720" rtlCol="0" anchor="t">
            <a:normAutofit/>
          </a:bodyPr>
          <a:lstStyle>
            <a:defPPr marR="0" lvl="0" algn="l" rtl="0">
              <a:lnSpc>
                <a:spcPct val="100000"/>
              </a:lnSpc>
              <a:spcBef>
                <a:spcPts val="0"/>
              </a:spcBef>
              <a:spcAft>
                <a:spcPts val="0"/>
              </a:spcAft>
              <a:defRPr/>
            </a:defPPr>
            <a:lvl1pPr marL="0" indent="0" defTabSz="914400" eaLnBrk="1" latinLnBrk="0" hangingPunct="1">
              <a:lnSpc>
                <a:spcPct val="90000"/>
              </a:lnSpc>
              <a:spcBef>
                <a:spcPct val="0"/>
              </a:spcBef>
              <a:buFont typeface="Arial" panose="020B0604020202020204" pitchFamily="34" charset="0"/>
              <a:buNone/>
              <a:defRPr sz="2400" kern="1200">
                <a:solidFill>
                  <a:schemeClr val="tx1"/>
                </a:solidFill>
                <a:latin typeface="Calibri" panose="020F0502020204030204" pitchFamily="34" charset="0"/>
                <a:ea typeface="+mj-ea"/>
                <a:cs typeface="Calibri" panose="020F0502020204030204" pitchFamily="34" charset="0"/>
              </a:defRPr>
            </a:lvl1pPr>
          </a:lstStyle>
          <a:p>
            <a:r>
              <a:rPr lang="en-GB" dirty="0"/>
              <a:t>Normal distribution</a:t>
            </a:r>
          </a:p>
        </p:txBody>
      </p:sp>
      <p:sp>
        <p:nvSpPr>
          <p:cNvPr id="11" name="Title 1"/>
          <p:cNvSpPr txBox="1">
            <a:spLocks/>
          </p:cNvSpPr>
          <p:nvPr/>
        </p:nvSpPr>
        <p:spPr>
          <a:xfrm>
            <a:off x="8143808" y="2500223"/>
            <a:ext cx="3284422" cy="604838"/>
          </a:xfrm>
          <a:prstGeom prst="rect">
            <a:avLst/>
          </a:prstGeom>
        </p:spPr>
        <p:txBody>
          <a:bodyPr vert="horz" lIns="91440" tIns="45720" rIns="91440" bIns="45720" rtlCol="0" anchor="t">
            <a:normAutofit/>
          </a:bodyPr>
          <a:lstStyle>
            <a:defPPr marR="0" lvl="0" algn="l" rtl="0">
              <a:lnSpc>
                <a:spcPct val="100000"/>
              </a:lnSpc>
              <a:spcBef>
                <a:spcPts val="0"/>
              </a:spcBef>
              <a:spcAft>
                <a:spcPts val="0"/>
              </a:spcAft>
              <a:defRPr/>
            </a:defPPr>
            <a:lvl1pPr marL="0" indent="0" defTabSz="914400" eaLnBrk="1" latinLnBrk="0" hangingPunct="1">
              <a:lnSpc>
                <a:spcPct val="90000"/>
              </a:lnSpc>
              <a:spcBef>
                <a:spcPct val="0"/>
              </a:spcBef>
              <a:buFont typeface="Arial" panose="020B0604020202020204" pitchFamily="34" charset="0"/>
              <a:buNone/>
              <a:defRPr sz="2400" kern="1200">
                <a:solidFill>
                  <a:schemeClr val="tx1"/>
                </a:solidFill>
                <a:latin typeface="Calibri" panose="020F0502020204030204" pitchFamily="34" charset="0"/>
                <a:ea typeface="+mj-ea"/>
                <a:cs typeface="Calibri" panose="020F0502020204030204" pitchFamily="34" charset="0"/>
              </a:defRPr>
            </a:lvl1pPr>
          </a:lstStyle>
          <a:p>
            <a:r>
              <a:rPr lang="en-GB" dirty="0"/>
              <a:t>Uniform distribution</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762" y="3105061"/>
            <a:ext cx="5992238" cy="3005482"/>
          </a:xfrm>
          <a:prstGeom prst="rect">
            <a:avLst/>
          </a:prstGeom>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21497" y="3206101"/>
            <a:ext cx="5790789" cy="2904442"/>
          </a:xfrm>
          <a:prstGeom prst="rect">
            <a:avLst/>
          </a:prstGeom>
        </p:spPr>
      </p:pic>
      <p:sp>
        <p:nvSpPr>
          <p:cNvPr id="12" name="Title 1"/>
          <p:cNvSpPr txBox="1">
            <a:spLocks/>
          </p:cNvSpPr>
          <p:nvPr/>
        </p:nvSpPr>
        <p:spPr>
          <a:xfrm>
            <a:off x="580688" y="1503217"/>
            <a:ext cx="10671604" cy="604838"/>
          </a:xfrm>
          <a:prstGeom prst="rect">
            <a:avLst/>
          </a:prstGeom>
        </p:spPr>
        <p:txBody>
          <a:bodyPr vert="horz" lIns="91440" tIns="45720" rIns="91440" bIns="45720" rtlCol="0" anchor="t">
            <a:noAutofit/>
          </a:bodyPr>
          <a:lstStyle>
            <a:defPPr marR="0" lvl="0" algn="l" rtl="0">
              <a:lnSpc>
                <a:spcPct val="100000"/>
              </a:lnSpc>
              <a:spcBef>
                <a:spcPts val="0"/>
              </a:spcBef>
              <a:spcAft>
                <a:spcPts val="0"/>
              </a:spcAft>
            </a:defPPr>
            <a:lvl1pPr marL="342900" indent="-342900" defTabSz="914400" eaLnBrk="1" latinLnBrk="0" hangingPunct="1">
              <a:lnSpc>
                <a:spcPct val="90000"/>
              </a:lnSpc>
              <a:spcBef>
                <a:spcPct val="0"/>
              </a:spcBef>
              <a:buFont typeface="Arial" panose="020B0604020202020204" pitchFamily="34" charset="0"/>
              <a:buChar char="•"/>
              <a:defRPr sz="2400" kern="1200">
                <a:solidFill>
                  <a:schemeClr val="tx1"/>
                </a:solidFill>
                <a:latin typeface="Georgia" panose="02040502050405020303" pitchFamily="18" charset="0"/>
                <a:ea typeface="+mj-ea"/>
                <a:cs typeface="Times New Roman" panose="02020603050405020304" pitchFamily="18" charset="0"/>
              </a:defRPr>
            </a:lvl1pPr>
          </a:lstStyle>
          <a:p>
            <a:pPr marL="0" indent="0">
              <a:lnSpc>
                <a:spcPct val="120000"/>
              </a:lnSpc>
              <a:buNone/>
            </a:pPr>
            <a:r>
              <a:rPr lang="en-GB" sz="2000" dirty="0" smtClean="0">
                <a:latin typeface="Calibri" panose="020F0502020204030204" pitchFamily="34" charset="0"/>
                <a:cs typeface="Calibri" panose="020F0502020204030204" pitchFamily="34" charset="0"/>
              </a:rPr>
              <a:t>Model </a:t>
            </a:r>
            <a:r>
              <a:rPr lang="en-GB" sz="2000" dirty="0">
                <a:latin typeface="Calibri" panose="020F0502020204030204" pitchFamily="34" charset="0"/>
                <a:cs typeface="Calibri" panose="020F0502020204030204" pitchFamily="34" charset="0"/>
              </a:rPr>
              <a:t>error from the </a:t>
            </a:r>
            <a:r>
              <a:rPr lang="en-GB" sz="2000" dirty="0" err="1">
                <a:latin typeface="Calibri" panose="020F0502020204030204" pitchFamily="34" charset="0"/>
                <a:cs typeface="Calibri" panose="020F0502020204030204" pitchFamily="34" charset="0"/>
              </a:rPr>
              <a:t>Calphad</a:t>
            </a:r>
            <a:r>
              <a:rPr lang="en-GB" sz="2000" dirty="0">
                <a:latin typeface="Calibri" panose="020F0502020204030204" pitchFamily="34" charset="0"/>
                <a:cs typeface="Calibri" panose="020F0502020204030204" pitchFamily="34" charset="0"/>
              </a:rPr>
              <a:t> methodology </a:t>
            </a:r>
            <a:r>
              <a:rPr lang="en-GB" sz="2000" dirty="0" smtClean="0">
                <a:latin typeface="Calibri" panose="020F0502020204030204" pitchFamily="34" charset="0"/>
                <a:cs typeface="Calibri" panose="020F0502020204030204" pitchFamily="34" charset="0"/>
              </a:rPr>
              <a:t>estimated </a:t>
            </a:r>
            <a:r>
              <a:rPr lang="en-GB" sz="2000" dirty="0">
                <a:latin typeface="Calibri" panose="020F0502020204030204" pitchFamily="34" charset="0"/>
                <a:cs typeface="Calibri" panose="020F0502020204030204" pitchFamily="34" charset="0"/>
              </a:rPr>
              <a:t>to be 10% to the </a:t>
            </a:r>
            <a:r>
              <a:rPr lang="en-GB" sz="2000" dirty="0" smtClean="0">
                <a:latin typeface="Calibri" panose="020F0502020204030204" pitchFamily="34" charset="0"/>
                <a:cs typeface="Calibri" panose="020F0502020204030204" pitchFamily="34" charset="0"/>
              </a:rPr>
              <a:t>predict diffusion coefficient and activation energy.</a:t>
            </a:r>
            <a:endParaRPr lang="en-GB" sz="2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8262766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0576" y="286604"/>
            <a:ext cx="7977041" cy="1008000"/>
          </a:xfrm>
          <a:noFill/>
          <a:ln>
            <a:noFill/>
          </a:ln>
        </p:spPr>
        <p:txBody>
          <a:bodyPr spcFirstLastPara="1" wrap="square" lIns="91425" tIns="45700" rIns="91425" bIns="45700" anchor="b" anchorCtr="0">
            <a:normAutofit/>
          </a:bodyPr>
          <a:lstStyle/>
          <a:p>
            <a:r>
              <a:rPr lang="en-GB" altLang="en-US" dirty="0" smtClean="0"/>
              <a:t>UP: </a:t>
            </a:r>
            <a:r>
              <a:rPr lang="en-GB" altLang="en-US" dirty="0" err="1" smtClean="0"/>
              <a:t>mobilities</a:t>
            </a:r>
            <a:r>
              <a:rPr lang="en-GB" altLang="en-US" dirty="0" smtClean="0"/>
              <a:t> to yield stress </a:t>
            </a:r>
            <a:endParaRPr lang="en-GB" dirty="0"/>
          </a:p>
        </p:txBody>
      </p:sp>
      <p:sp>
        <p:nvSpPr>
          <p:cNvPr id="3" name="Slide Number Placeholder 2"/>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14</a:t>
            </a:fld>
            <a:endParaRPr lang="en-GB"/>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40112" y="6036906"/>
            <a:ext cx="1922010" cy="611780"/>
          </a:xfrm>
          <a:prstGeom prst="rect">
            <a:avLst/>
          </a:prstGeom>
        </p:spPr>
      </p:pic>
      <p:sp>
        <p:nvSpPr>
          <p:cNvPr id="6" name="Title 1"/>
          <p:cNvSpPr txBox="1">
            <a:spLocks/>
          </p:cNvSpPr>
          <p:nvPr/>
        </p:nvSpPr>
        <p:spPr>
          <a:xfrm>
            <a:off x="404751" y="1814915"/>
            <a:ext cx="11023479" cy="464487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endParaRPr lang="en-GB" sz="2500" dirty="0">
              <a:latin typeface="Calibri" panose="020F0502020204030204" pitchFamily="34" charset="0"/>
              <a:cs typeface="Calibri" panose="020F0502020204030204" pitchFamily="34" charset="0"/>
            </a:endParaRPr>
          </a:p>
        </p:txBody>
      </p:sp>
      <p:sp>
        <p:nvSpPr>
          <p:cNvPr id="10" name="Title 1"/>
          <p:cNvSpPr txBox="1">
            <a:spLocks/>
          </p:cNvSpPr>
          <p:nvPr/>
        </p:nvSpPr>
        <p:spPr>
          <a:xfrm>
            <a:off x="404751" y="1814915"/>
            <a:ext cx="11023479" cy="464487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endParaRPr lang="en-GB" sz="2500" dirty="0">
              <a:latin typeface="Calibri" panose="020F0502020204030204" pitchFamily="34" charset="0"/>
              <a:cs typeface="Calibri" panose="020F0502020204030204" pitchFamily="34" charset="0"/>
            </a:endParaRPr>
          </a:p>
        </p:txBody>
      </p:sp>
      <p:sp>
        <p:nvSpPr>
          <p:cNvPr id="12" name="Title 1"/>
          <p:cNvSpPr txBox="1">
            <a:spLocks/>
          </p:cNvSpPr>
          <p:nvPr/>
        </p:nvSpPr>
        <p:spPr>
          <a:xfrm>
            <a:off x="1643614" y="1721903"/>
            <a:ext cx="3093756" cy="603250"/>
          </a:xfrm>
          <a:prstGeom prst="rect">
            <a:avLst/>
          </a:prstGeom>
        </p:spPr>
        <p:txBody>
          <a:bodyPr vert="horz" lIns="91440" tIns="45720" rIns="91440" bIns="45720" rtlCol="0" anchor="t">
            <a:normAutofit/>
          </a:bodyPr>
          <a:lstStyle>
            <a:defPPr marR="0" lvl="0" algn="l" rtl="0">
              <a:lnSpc>
                <a:spcPct val="100000"/>
              </a:lnSpc>
              <a:spcBef>
                <a:spcPts val="0"/>
              </a:spcBef>
              <a:spcAft>
                <a:spcPts val="0"/>
              </a:spcAft>
              <a:defRPr/>
            </a:defPPr>
            <a:lvl1pPr marL="0" indent="0" defTabSz="914400" eaLnBrk="1" latinLnBrk="0" hangingPunct="1">
              <a:lnSpc>
                <a:spcPct val="90000"/>
              </a:lnSpc>
              <a:spcBef>
                <a:spcPct val="0"/>
              </a:spcBef>
              <a:buFont typeface="Arial" panose="020B0604020202020204" pitchFamily="34" charset="0"/>
              <a:buNone/>
              <a:defRPr sz="2400" kern="1200">
                <a:solidFill>
                  <a:schemeClr val="tx1"/>
                </a:solidFill>
                <a:latin typeface="Georgia" panose="02040502050405020303" pitchFamily="18" charset="0"/>
                <a:ea typeface="+mj-ea"/>
                <a:cs typeface="Times New Roman" panose="02020603050405020304" pitchFamily="18" charset="0"/>
              </a:defRPr>
            </a:lvl1pPr>
          </a:lstStyle>
          <a:p>
            <a:r>
              <a:rPr lang="en-GB" dirty="0">
                <a:latin typeface="Calibri" panose="020F0502020204030204" pitchFamily="34" charset="0"/>
                <a:cs typeface="Calibri" panose="020F0502020204030204" pitchFamily="34" charset="0"/>
              </a:rPr>
              <a:t>Normal distribution</a:t>
            </a:r>
          </a:p>
        </p:txBody>
      </p:sp>
      <p:sp>
        <p:nvSpPr>
          <p:cNvPr id="13" name="Title 1"/>
          <p:cNvSpPr txBox="1">
            <a:spLocks/>
          </p:cNvSpPr>
          <p:nvPr/>
        </p:nvSpPr>
        <p:spPr>
          <a:xfrm>
            <a:off x="8143807" y="1633728"/>
            <a:ext cx="3432107" cy="604838"/>
          </a:xfrm>
          <a:prstGeom prst="rect">
            <a:avLst/>
          </a:prstGeom>
        </p:spPr>
        <p:txBody>
          <a:bodyPr vert="horz" lIns="91440" tIns="45720" rIns="91440" bIns="45720" rtlCol="0" anchor="t">
            <a:normAutofit/>
          </a:bodyPr>
          <a:lstStyle>
            <a:defPPr marR="0" lvl="0" algn="l" rtl="0">
              <a:lnSpc>
                <a:spcPct val="100000"/>
              </a:lnSpc>
              <a:spcBef>
                <a:spcPts val="0"/>
              </a:spcBef>
              <a:spcAft>
                <a:spcPts val="0"/>
              </a:spcAft>
              <a:defRPr/>
            </a:defPPr>
            <a:lvl1pPr marL="0" indent="0" defTabSz="914400" eaLnBrk="1" latinLnBrk="0" hangingPunct="1">
              <a:lnSpc>
                <a:spcPct val="90000"/>
              </a:lnSpc>
              <a:spcBef>
                <a:spcPct val="0"/>
              </a:spcBef>
              <a:buFont typeface="Arial" panose="020B0604020202020204" pitchFamily="34" charset="0"/>
              <a:buNone/>
              <a:defRPr sz="2400" kern="1200">
                <a:solidFill>
                  <a:schemeClr val="tx1"/>
                </a:solidFill>
                <a:latin typeface="Georgia" panose="02040502050405020303" pitchFamily="18" charset="0"/>
                <a:ea typeface="+mj-ea"/>
                <a:cs typeface="Times New Roman" panose="02020603050405020304" pitchFamily="18" charset="0"/>
              </a:defRPr>
            </a:lvl1pPr>
          </a:lstStyle>
          <a:p>
            <a:r>
              <a:rPr lang="en-GB" dirty="0">
                <a:latin typeface="Calibri" panose="020F0502020204030204" pitchFamily="34" charset="0"/>
                <a:cs typeface="Calibri" panose="020F0502020204030204" pitchFamily="34" charset="0"/>
              </a:rPr>
              <a:t>Uniform distribution</a:t>
            </a:r>
          </a:p>
        </p:txBody>
      </p:sp>
      <p:pic>
        <p:nvPicPr>
          <p:cNvPr id="14" name="Picture 13"/>
          <p:cNvPicPr>
            <a:picLocks noChangeAspect="1"/>
          </p:cNvPicPr>
          <p:nvPr/>
        </p:nvPicPr>
        <p:blipFill rotWithShape="1">
          <a:blip r:embed="rId4">
            <a:extLst>
              <a:ext uri="{28A0092B-C50C-407E-A947-70E740481C1C}">
                <a14:useLocalDpi xmlns:a14="http://schemas.microsoft.com/office/drawing/2010/main" val="0"/>
              </a:ext>
            </a:extLst>
          </a:blip>
          <a:srcRect l="7231" r="7822"/>
          <a:stretch/>
        </p:blipFill>
        <p:spPr>
          <a:xfrm>
            <a:off x="164050" y="2325153"/>
            <a:ext cx="6041823" cy="3567309"/>
          </a:xfrm>
          <a:prstGeom prst="rect">
            <a:avLst/>
          </a:prstGeom>
        </p:spPr>
      </p:pic>
      <p:pic>
        <p:nvPicPr>
          <p:cNvPr id="15" name="Picture 14"/>
          <p:cNvPicPr>
            <a:picLocks noChangeAspect="1"/>
          </p:cNvPicPr>
          <p:nvPr/>
        </p:nvPicPr>
        <p:blipFill rotWithShape="1">
          <a:blip r:embed="rId5">
            <a:extLst>
              <a:ext uri="{28A0092B-C50C-407E-A947-70E740481C1C}">
                <a14:useLocalDpi xmlns:a14="http://schemas.microsoft.com/office/drawing/2010/main" val="0"/>
              </a:ext>
            </a:extLst>
          </a:blip>
          <a:srcRect l="6576" r="8510"/>
          <a:stretch/>
        </p:blipFill>
        <p:spPr>
          <a:xfrm>
            <a:off x="6286597" y="2419752"/>
            <a:ext cx="5804883" cy="3428819"/>
          </a:xfrm>
          <a:prstGeom prst="rect">
            <a:avLst/>
          </a:prstGeom>
        </p:spPr>
      </p:pic>
      <p:sp>
        <p:nvSpPr>
          <p:cNvPr id="16" name="Rectangle 15"/>
          <p:cNvSpPr/>
          <p:nvPr/>
        </p:nvSpPr>
        <p:spPr>
          <a:xfrm>
            <a:off x="164050" y="1633729"/>
            <a:ext cx="6041823" cy="440317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p:cNvSpPr/>
          <p:nvPr/>
        </p:nvSpPr>
        <p:spPr>
          <a:xfrm>
            <a:off x="6236336" y="1635345"/>
            <a:ext cx="5905403" cy="440317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96809452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0576" y="286604"/>
            <a:ext cx="7977041" cy="1008000"/>
          </a:xfrm>
          <a:noFill/>
          <a:ln>
            <a:noFill/>
          </a:ln>
        </p:spPr>
        <p:txBody>
          <a:bodyPr spcFirstLastPara="1" wrap="square" lIns="91425" tIns="45700" rIns="91425" bIns="45700" anchor="b" anchorCtr="0">
            <a:normAutofit/>
          </a:bodyPr>
          <a:lstStyle/>
          <a:p>
            <a:r>
              <a:rPr lang="en-GB" altLang="en-US" dirty="0" smtClean="0"/>
              <a:t>UP: </a:t>
            </a:r>
            <a:r>
              <a:rPr lang="en-GB" altLang="en-US" dirty="0" err="1" smtClean="0"/>
              <a:t>mobilities</a:t>
            </a:r>
            <a:r>
              <a:rPr lang="en-GB" altLang="en-US" dirty="0" smtClean="0"/>
              <a:t> to flow stress </a:t>
            </a:r>
            <a:endParaRPr lang="en-GB" dirty="0"/>
          </a:p>
        </p:txBody>
      </p:sp>
      <p:sp>
        <p:nvSpPr>
          <p:cNvPr id="3" name="Slide Number Placeholder 2"/>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15</a:t>
            </a:fld>
            <a:endParaRPr lang="en-GB"/>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40112" y="6036906"/>
            <a:ext cx="1922010" cy="611780"/>
          </a:xfrm>
          <a:prstGeom prst="rect">
            <a:avLst/>
          </a:prstGeom>
        </p:spPr>
      </p:pic>
      <p:sp>
        <p:nvSpPr>
          <p:cNvPr id="9" name="Title 1"/>
          <p:cNvSpPr txBox="1">
            <a:spLocks/>
          </p:cNvSpPr>
          <p:nvPr/>
        </p:nvSpPr>
        <p:spPr>
          <a:xfrm>
            <a:off x="1643614" y="1721903"/>
            <a:ext cx="3045118" cy="603250"/>
          </a:xfrm>
          <a:prstGeom prst="rect">
            <a:avLst/>
          </a:prstGeom>
        </p:spPr>
        <p:txBody>
          <a:bodyPr vert="horz" lIns="91440" tIns="45720" rIns="91440" bIns="45720" rtlCol="0" anchor="t">
            <a:normAutofit/>
          </a:bodyPr>
          <a:lstStyle>
            <a:defPPr marR="0" lvl="0" algn="l" rtl="0">
              <a:lnSpc>
                <a:spcPct val="100000"/>
              </a:lnSpc>
              <a:spcBef>
                <a:spcPts val="0"/>
              </a:spcBef>
              <a:spcAft>
                <a:spcPts val="0"/>
              </a:spcAft>
              <a:defRPr/>
            </a:defPPr>
            <a:lvl1pPr marL="0" indent="0" defTabSz="914400" eaLnBrk="1" latinLnBrk="0" hangingPunct="1">
              <a:lnSpc>
                <a:spcPct val="90000"/>
              </a:lnSpc>
              <a:spcBef>
                <a:spcPct val="0"/>
              </a:spcBef>
              <a:buFont typeface="Arial" panose="020B0604020202020204" pitchFamily="34" charset="0"/>
              <a:buNone/>
              <a:defRPr sz="2400" kern="1200">
                <a:solidFill>
                  <a:schemeClr val="tx1"/>
                </a:solidFill>
                <a:latin typeface="Calibri" panose="020F0502020204030204" pitchFamily="34" charset="0"/>
                <a:ea typeface="+mj-ea"/>
                <a:cs typeface="Calibri" panose="020F0502020204030204" pitchFamily="34" charset="0"/>
              </a:defRPr>
            </a:lvl1pPr>
          </a:lstStyle>
          <a:p>
            <a:r>
              <a:rPr lang="en-GB" dirty="0"/>
              <a:t>Normal distribution</a:t>
            </a:r>
          </a:p>
        </p:txBody>
      </p:sp>
      <p:sp>
        <p:nvSpPr>
          <p:cNvPr id="10" name="Title 1"/>
          <p:cNvSpPr txBox="1">
            <a:spLocks/>
          </p:cNvSpPr>
          <p:nvPr/>
        </p:nvSpPr>
        <p:spPr>
          <a:xfrm>
            <a:off x="8143808" y="1633728"/>
            <a:ext cx="3179188" cy="604838"/>
          </a:xfrm>
          <a:prstGeom prst="rect">
            <a:avLst/>
          </a:prstGeom>
        </p:spPr>
        <p:txBody>
          <a:bodyPr vert="horz" lIns="91440" tIns="45720" rIns="91440" bIns="45720" rtlCol="0" anchor="t">
            <a:normAutofit/>
          </a:bodyPr>
          <a:lstStyle>
            <a:defPPr marR="0" lvl="0" algn="l" rtl="0">
              <a:lnSpc>
                <a:spcPct val="100000"/>
              </a:lnSpc>
              <a:spcBef>
                <a:spcPts val="0"/>
              </a:spcBef>
              <a:spcAft>
                <a:spcPts val="0"/>
              </a:spcAft>
              <a:defRPr/>
            </a:defPPr>
            <a:lvl1pPr marL="0" indent="0" defTabSz="914400" eaLnBrk="1" latinLnBrk="0" hangingPunct="1">
              <a:lnSpc>
                <a:spcPct val="90000"/>
              </a:lnSpc>
              <a:spcBef>
                <a:spcPct val="0"/>
              </a:spcBef>
              <a:buFont typeface="Arial" panose="020B0604020202020204" pitchFamily="34" charset="0"/>
              <a:buNone/>
              <a:defRPr sz="2400" kern="1200">
                <a:solidFill>
                  <a:schemeClr val="tx1"/>
                </a:solidFill>
                <a:latin typeface="Calibri" panose="020F0502020204030204" pitchFamily="34" charset="0"/>
                <a:ea typeface="+mj-ea"/>
                <a:cs typeface="Calibri" panose="020F0502020204030204" pitchFamily="34" charset="0"/>
              </a:defRPr>
            </a:lvl1pPr>
          </a:lstStyle>
          <a:p>
            <a:r>
              <a:rPr lang="en-GB" dirty="0"/>
              <a:t>Uniform distribution</a:t>
            </a:r>
          </a:p>
        </p:txBody>
      </p:sp>
      <p:pic>
        <p:nvPicPr>
          <p:cNvPr id="12" name="Picture 11"/>
          <p:cNvPicPr>
            <a:picLocks noChangeAspect="1"/>
          </p:cNvPicPr>
          <p:nvPr/>
        </p:nvPicPr>
        <p:blipFill rotWithShape="1">
          <a:blip r:embed="rId4">
            <a:extLst>
              <a:ext uri="{28A0092B-C50C-407E-A947-70E740481C1C}">
                <a14:useLocalDpi xmlns:a14="http://schemas.microsoft.com/office/drawing/2010/main" val="0"/>
              </a:ext>
            </a:extLst>
          </a:blip>
          <a:srcRect l="6866" r="7157"/>
          <a:stretch/>
        </p:blipFill>
        <p:spPr>
          <a:xfrm>
            <a:off x="153263" y="2417454"/>
            <a:ext cx="5979495" cy="3488256"/>
          </a:xfrm>
          <a:prstGeom prst="rect">
            <a:avLst/>
          </a:prstGeom>
        </p:spPr>
      </p:pic>
      <p:pic>
        <p:nvPicPr>
          <p:cNvPr id="13" name="Picture 12"/>
          <p:cNvPicPr>
            <a:picLocks noChangeAspect="1"/>
          </p:cNvPicPr>
          <p:nvPr/>
        </p:nvPicPr>
        <p:blipFill rotWithShape="1">
          <a:blip r:embed="rId5">
            <a:extLst>
              <a:ext uri="{28A0092B-C50C-407E-A947-70E740481C1C}">
                <a14:useLocalDpi xmlns:a14="http://schemas.microsoft.com/office/drawing/2010/main" val="0"/>
              </a:ext>
            </a:extLst>
          </a:blip>
          <a:srcRect l="6286" r="7157"/>
          <a:stretch/>
        </p:blipFill>
        <p:spPr>
          <a:xfrm>
            <a:off x="6226068" y="2461918"/>
            <a:ext cx="5865411" cy="3398764"/>
          </a:xfrm>
          <a:prstGeom prst="rect">
            <a:avLst/>
          </a:prstGeom>
        </p:spPr>
      </p:pic>
      <p:sp>
        <p:nvSpPr>
          <p:cNvPr id="14" name="Rectangle 13"/>
          <p:cNvSpPr/>
          <p:nvPr/>
        </p:nvSpPr>
        <p:spPr>
          <a:xfrm>
            <a:off x="164050" y="1633729"/>
            <a:ext cx="6041823" cy="440317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p:cNvSpPr/>
          <p:nvPr/>
        </p:nvSpPr>
        <p:spPr>
          <a:xfrm>
            <a:off x="6236336" y="1635345"/>
            <a:ext cx="5905403" cy="440317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69097665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0576" y="286604"/>
            <a:ext cx="7977041" cy="1008000"/>
          </a:xfrm>
          <a:noFill/>
          <a:ln>
            <a:noFill/>
          </a:ln>
        </p:spPr>
        <p:txBody>
          <a:bodyPr spcFirstLastPara="1" wrap="square" lIns="91425" tIns="45700" rIns="91425" bIns="45700" anchor="b" anchorCtr="0">
            <a:normAutofit/>
          </a:bodyPr>
          <a:lstStyle/>
          <a:p>
            <a:r>
              <a:rPr lang="en-GB" altLang="en-US" dirty="0" smtClean="0"/>
              <a:t>UQ: initial dislocation density</a:t>
            </a:r>
            <a:endParaRPr lang="en-GB" dirty="0"/>
          </a:p>
        </p:txBody>
      </p:sp>
      <p:sp>
        <p:nvSpPr>
          <p:cNvPr id="3" name="Slide Number Placeholder 2"/>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16</a:t>
            </a:fld>
            <a:endParaRPr lang="en-GB"/>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40112" y="6036906"/>
            <a:ext cx="1922010" cy="611780"/>
          </a:xfrm>
          <a:prstGeom prst="rect">
            <a:avLst/>
          </a:prstGeom>
        </p:spPr>
      </p:pic>
      <p:sp>
        <p:nvSpPr>
          <p:cNvPr id="6" name="Title 1"/>
          <p:cNvSpPr txBox="1">
            <a:spLocks/>
          </p:cNvSpPr>
          <p:nvPr/>
        </p:nvSpPr>
        <p:spPr>
          <a:xfrm>
            <a:off x="404751" y="1814915"/>
            <a:ext cx="11023479" cy="464487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endParaRPr lang="en-GB" sz="2500" dirty="0">
              <a:latin typeface="Calibri" panose="020F0502020204030204" pitchFamily="34" charset="0"/>
              <a:cs typeface="Calibri" panose="020F0502020204030204" pitchFamily="34" charset="0"/>
            </a:endParaRPr>
          </a:p>
        </p:txBody>
      </p:sp>
      <p:sp>
        <p:nvSpPr>
          <p:cNvPr id="8" name="Title 1"/>
          <p:cNvSpPr txBox="1">
            <a:spLocks/>
          </p:cNvSpPr>
          <p:nvPr/>
        </p:nvSpPr>
        <p:spPr>
          <a:xfrm>
            <a:off x="1643614" y="1721903"/>
            <a:ext cx="3560684" cy="603250"/>
          </a:xfrm>
          <a:prstGeom prst="rect">
            <a:avLst/>
          </a:prstGeom>
        </p:spPr>
        <p:txBody>
          <a:bodyPr vert="horz" lIns="91440" tIns="45720" rIns="91440" bIns="45720" rtlCol="0" anchor="t">
            <a:normAutofit/>
          </a:bodyPr>
          <a:lstStyle>
            <a:defPPr marR="0" lvl="0" algn="l" rtl="0">
              <a:lnSpc>
                <a:spcPct val="100000"/>
              </a:lnSpc>
              <a:spcBef>
                <a:spcPts val="0"/>
              </a:spcBef>
              <a:spcAft>
                <a:spcPts val="0"/>
              </a:spcAft>
              <a:defRPr/>
            </a:defPPr>
            <a:lvl1pPr marL="0" indent="0" defTabSz="914400" eaLnBrk="1" latinLnBrk="0" hangingPunct="1">
              <a:lnSpc>
                <a:spcPct val="90000"/>
              </a:lnSpc>
              <a:spcBef>
                <a:spcPct val="0"/>
              </a:spcBef>
              <a:buFont typeface="Arial" panose="020B0604020202020204" pitchFamily="34" charset="0"/>
              <a:buNone/>
              <a:defRPr sz="2400" kern="1200">
                <a:solidFill>
                  <a:schemeClr val="tx1"/>
                </a:solidFill>
                <a:latin typeface="Calibri" panose="020F0502020204030204" pitchFamily="34" charset="0"/>
                <a:ea typeface="+mj-ea"/>
                <a:cs typeface="Calibri" panose="020F0502020204030204" pitchFamily="34" charset="0"/>
              </a:defRPr>
            </a:lvl1pPr>
          </a:lstStyle>
          <a:p>
            <a:r>
              <a:rPr lang="en-GB" dirty="0"/>
              <a:t>Normal distribution</a:t>
            </a:r>
          </a:p>
        </p:txBody>
      </p:sp>
      <p:sp>
        <p:nvSpPr>
          <p:cNvPr id="11" name="Title 1"/>
          <p:cNvSpPr txBox="1">
            <a:spLocks/>
          </p:cNvSpPr>
          <p:nvPr/>
        </p:nvSpPr>
        <p:spPr>
          <a:xfrm>
            <a:off x="8143808" y="1633728"/>
            <a:ext cx="3284422" cy="604838"/>
          </a:xfrm>
          <a:prstGeom prst="rect">
            <a:avLst/>
          </a:prstGeom>
        </p:spPr>
        <p:txBody>
          <a:bodyPr vert="horz" lIns="91440" tIns="45720" rIns="91440" bIns="45720" rtlCol="0" anchor="t">
            <a:normAutofit/>
          </a:bodyPr>
          <a:lstStyle>
            <a:defPPr marR="0" lvl="0" algn="l" rtl="0">
              <a:lnSpc>
                <a:spcPct val="100000"/>
              </a:lnSpc>
              <a:spcBef>
                <a:spcPts val="0"/>
              </a:spcBef>
              <a:spcAft>
                <a:spcPts val="0"/>
              </a:spcAft>
              <a:defRPr/>
            </a:defPPr>
            <a:lvl1pPr marL="0" indent="0" defTabSz="914400" eaLnBrk="1" latinLnBrk="0" hangingPunct="1">
              <a:lnSpc>
                <a:spcPct val="90000"/>
              </a:lnSpc>
              <a:spcBef>
                <a:spcPct val="0"/>
              </a:spcBef>
              <a:buFont typeface="Arial" panose="020B0604020202020204" pitchFamily="34" charset="0"/>
              <a:buNone/>
              <a:defRPr sz="2400" kern="1200">
                <a:solidFill>
                  <a:schemeClr val="tx1"/>
                </a:solidFill>
                <a:latin typeface="Calibri" panose="020F0502020204030204" pitchFamily="34" charset="0"/>
                <a:ea typeface="+mj-ea"/>
                <a:cs typeface="Calibri" panose="020F0502020204030204" pitchFamily="34" charset="0"/>
              </a:defRPr>
            </a:lvl1pPr>
          </a:lstStyle>
          <a:p>
            <a:r>
              <a:rPr lang="en-GB" dirty="0"/>
              <a:t>Uniform distribution</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8768" y="2735630"/>
            <a:ext cx="6163216" cy="3091238"/>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16490" y="2735630"/>
            <a:ext cx="6331984" cy="3175886"/>
          </a:xfrm>
          <a:prstGeom prst="rect">
            <a:avLst/>
          </a:prstGeom>
        </p:spPr>
      </p:pic>
    </p:spTree>
    <p:extLst>
      <p:ext uri="{BB962C8B-B14F-4D97-AF65-F5344CB8AC3E}">
        <p14:creationId xmlns:p14="http://schemas.microsoft.com/office/powerpoint/2010/main" val="70983401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0576" y="286604"/>
            <a:ext cx="7977041" cy="1008000"/>
          </a:xfrm>
          <a:noFill/>
          <a:ln>
            <a:noFill/>
          </a:ln>
        </p:spPr>
        <p:txBody>
          <a:bodyPr spcFirstLastPara="1" wrap="square" lIns="91425" tIns="45700" rIns="91425" bIns="45700" anchor="b" anchorCtr="0">
            <a:normAutofit fontScale="90000"/>
          </a:bodyPr>
          <a:lstStyle/>
          <a:p>
            <a:r>
              <a:rPr lang="en-GB" altLang="en-US" dirty="0" smtClean="0"/>
              <a:t>UP: </a:t>
            </a:r>
            <a:r>
              <a:rPr lang="en-GB" altLang="en-US" dirty="0"/>
              <a:t>initial dislocation density</a:t>
            </a:r>
            <a:r>
              <a:rPr lang="en-GB" altLang="en-US" dirty="0" smtClean="0"/>
              <a:t> to yield stress </a:t>
            </a:r>
            <a:endParaRPr lang="en-GB" dirty="0"/>
          </a:p>
        </p:txBody>
      </p:sp>
      <p:sp>
        <p:nvSpPr>
          <p:cNvPr id="3" name="Slide Number Placeholder 2"/>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17</a:t>
            </a:fld>
            <a:endParaRPr lang="en-GB"/>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40112" y="6036906"/>
            <a:ext cx="1922010" cy="611780"/>
          </a:xfrm>
          <a:prstGeom prst="rect">
            <a:avLst/>
          </a:prstGeom>
        </p:spPr>
      </p:pic>
      <p:sp>
        <p:nvSpPr>
          <p:cNvPr id="6" name="Title 1"/>
          <p:cNvSpPr txBox="1">
            <a:spLocks/>
          </p:cNvSpPr>
          <p:nvPr/>
        </p:nvSpPr>
        <p:spPr>
          <a:xfrm>
            <a:off x="404751" y="1814915"/>
            <a:ext cx="11023479" cy="464487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endParaRPr lang="en-GB" sz="2500" dirty="0">
              <a:latin typeface="Calibri" panose="020F0502020204030204" pitchFamily="34" charset="0"/>
              <a:cs typeface="Calibri" panose="020F0502020204030204" pitchFamily="34" charset="0"/>
            </a:endParaRPr>
          </a:p>
        </p:txBody>
      </p:sp>
      <p:sp>
        <p:nvSpPr>
          <p:cNvPr id="10" name="Title 1"/>
          <p:cNvSpPr txBox="1">
            <a:spLocks/>
          </p:cNvSpPr>
          <p:nvPr/>
        </p:nvSpPr>
        <p:spPr>
          <a:xfrm>
            <a:off x="1643614" y="1721903"/>
            <a:ext cx="3093756" cy="603250"/>
          </a:xfrm>
          <a:prstGeom prst="rect">
            <a:avLst/>
          </a:prstGeom>
        </p:spPr>
        <p:txBody>
          <a:bodyPr vert="horz" lIns="91440" tIns="45720" rIns="91440" bIns="45720" rtlCol="0" anchor="t">
            <a:normAutofit/>
          </a:bodyPr>
          <a:lstStyle>
            <a:defPPr marR="0" lvl="0" algn="l" rtl="0">
              <a:lnSpc>
                <a:spcPct val="100000"/>
              </a:lnSpc>
              <a:spcBef>
                <a:spcPts val="0"/>
              </a:spcBef>
              <a:spcAft>
                <a:spcPts val="0"/>
              </a:spcAft>
              <a:defRPr/>
            </a:defPPr>
            <a:lvl1pPr marL="0" indent="0" defTabSz="914400" eaLnBrk="1" latinLnBrk="0" hangingPunct="1">
              <a:lnSpc>
                <a:spcPct val="90000"/>
              </a:lnSpc>
              <a:spcBef>
                <a:spcPct val="0"/>
              </a:spcBef>
              <a:buFont typeface="Arial" panose="020B0604020202020204" pitchFamily="34" charset="0"/>
              <a:buNone/>
              <a:defRPr sz="2400" kern="1200">
                <a:solidFill>
                  <a:schemeClr val="tx1"/>
                </a:solidFill>
                <a:latin typeface="Calibri" panose="020F0502020204030204" pitchFamily="34" charset="0"/>
                <a:ea typeface="+mj-ea"/>
                <a:cs typeface="Calibri" panose="020F0502020204030204" pitchFamily="34" charset="0"/>
              </a:defRPr>
            </a:lvl1pPr>
          </a:lstStyle>
          <a:p>
            <a:r>
              <a:rPr lang="en-GB" dirty="0"/>
              <a:t>Normal distribution</a:t>
            </a:r>
          </a:p>
        </p:txBody>
      </p:sp>
      <p:sp>
        <p:nvSpPr>
          <p:cNvPr id="12" name="Title 1"/>
          <p:cNvSpPr txBox="1">
            <a:spLocks/>
          </p:cNvSpPr>
          <p:nvPr/>
        </p:nvSpPr>
        <p:spPr>
          <a:xfrm>
            <a:off x="8143807" y="1633728"/>
            <a:ext cx="3432107" cy="604838"/>
          </a:xfrm>
          <a:prstGeom prst="rect">
            <a:avLst/>
          </a:prstGeom>
        </p:spPr>
        <p:txBody>
          <a:bodyPr vert="horz" lIns="91440" tIns="45720" rIns="91440" bIns="45720" rtlCol="0" anchor="t">
            <a:normAutofit/>
          </a:bodyPr>
          <a:lstStyle>
            <a:defPPr marR="0" lvl="0" algn="l" rtl="0">
              <a:lnSpc>
                <a:spcPct val="100000"/>
              </a:lnSpc>
              <a:spcBef>
                <a:spcPts val="0"/>
              </a:spcBef>
              <a:spcAft>
                <a:spcPts val="0"/>
              </a:spcAft>
              <a:defRPr/>
            </a:defPPr>
            <a:lvl1pPr marL="0" indent="0" defTabSz="914400" eaLnBrk="1" latinLnBrk="0" hangingPunct="1">
              <a:lnSpc>
                <a:spcPct val="90000"/>
              </a:lnSpc>
              <a:spcBef>
                <a:spcPct val="0"/>
              </a:spcBef>
              <a:buFont typeface="Arial" panose="020B0604020202020204" pitchFamily="34" charset="0"/>
              <a:buNone/>
              <a:defRPr sz="2400" kern="1200">
                <a:solidFill>
                  <a:schemeClr val="tx1"/>
                </a:solidFill>
                <a:latin typeface="Calibri" panose="020F0502020204030204" pitchFamily="34" charset="0"/>
                <a:ea typeface="+mj-ea"/>
                <a:cs typeface="Calibri" panose="020F0502020204030204" pitchFamily="34" charset="0"/>
              </a:defRPr>
            </a:lvl1pPr>
          </a:lstStyle>
          <a:p>
            <a:r>
              <a:rPr lang="en-GB" dirty="0"/>
              <a:t>Uniform distribution</a:t>
            </a:r>
          </a:p>
        </p:txBody>
      </p:sp>
      <p:pic>
        <p:nvPicPr>
          <p:cNvPr id="13" name="Picture 12"/>
          <p:cNvPicPr>
            <a:picLocks noChangeAspect="1"/>
          </p:cNvPicPr>
          <p:nvPr/>
        </p:nvPicPr>
        <p:blipFill rotWithShape="1">
          <a:blip r:embed="rId4">
            <a:extLst>
              <a:ext uri="{28A0092B-C50C-407E-A947-70E740481C1C}">
                <a14:useLocalDpi xmlns:a14="http://schemas.microsoft.com/office/drawing/2010/main" val="0"/>
              </a:ext>
            </a:extLst>
          </a:blip>
          <a:srcRect l="5655" r="6833"/>
          <a:stretch/>
        </p:blipFill>
        <p:spPr>
          <a:xfrm>
            <a:off x="84278" y="2434970"/>
            <a:ext cx="6092786" cy="3491987"/>
          </a:xfrm>
          <a:prstGeom prst="rect">
            <a:avLst/>
          </a:prstGeom>
        </p:spPr>
      </p:pic>
      <p:pic>
        <p:nvPicPr>
          <p:cNvPr id="14" name="Picture 13"/>
          <p:cNvPicPr>
            <a:picLocks noChangeAspect="1"/>
          </p:cNvPicPr>
          <p:nvPr/>
        </p:nvPicPr>
        <p:blipFill rotWithShape="1">
          <a:blip r:embed="rId5">
            <a:extLst>
              <a:ext uri="{28A0092B-C50C-407E-A947-70E740481C1C}">
                <a14:useLocalDpi xmlns:a14="http://schemas.microsoft.com/office/drawing/2010/main" val="0"/>
              </a:ext>
            </a:extLst>
          </a:blip>
          <a:srcRect l="5682" r="8239"/>
          <a:stretch/>
        </p:blipFill>
        <p:spPr>
          <a:xfrm>
            <a:off x="6177064" y="2434970"/>
            <a:ext cx="5894962" cy="3434836"/>
          </a:xfrm>
          <a:prstGeom prst="rect">
            <a:avLst/>
          </a:prstGeom>
        </p:spPr>
      </p:pic>
      <p:sp>
        <p:nvSpPr>
          <p:cNvPr id="15" name="Rectangle 14"/>
          <p:cNvSpPr/>
          <p:nvPr/>
        </p:nvSpPr>
        <p:spPr>
          <a:xfrm>
            <a:off x="164050" y="1633729"/>
            <a:ext cx="6041823" cy="440317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p:cNvSpPr/>
          <p:nvPr/>
        </p:nvSpPr>
        <p:spPr>
          <a:xfrm>
            <a:off x="6236336" y="1635345"/>
            <a:ext cx="5905403" cy="440317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73574942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0576" y="286604"/>
            <a:ext cx="7977041" cy="1008000"/>
          </a:xfrm>
          <a:noFill/>
          <a:ln>
            <a:noFill/>
          </a:ln>
        </p:spPr>
        <p:txBody>
          <a:bodyPr spcFirstLastPara="1" wrap="square" lIns="91425" tIns="45700" rIns="91425" bIns="45700" anchor="b" anchorCtr="0">
            <a:normAutofit fontScale="90000"/>
          </a:bodyPr>
          <a:lstStyle/>
          <a:p>
            <a:r>
              <a:rPr lang="en-GB" altLang="en-US" dirty="0" smtClean="0"/>
              <a:t>UP:</a:t>
            </a:r>
            <a:r>
              <a:rPr lang="en-GB" altLang="en-US" dirty="0"/>
              <a:t> initial dislocation density </a:t>
            </a:r>
            <a:r>
              <a:rPr lang="en-GB" altLang="en-US" dirty="0" smtClean="0"/>
              <a:t>to flow stress </a:t>
            </a:r>
            <a:endParaRPr lang="en-GB" dirty="0"/>
          </a:p>
        </p:txBody>
      </p:sp>
      <p:sp>
        <p:nvSpPr>
          <p:cNvPr id="3" name="Slide Number Placeholder 2"/>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18</a:t>
            </a:fld>
            <a:endParaRPr lang="en-GB"/>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40112" y="6036906"/>
            <a:ext cx="1922010" cy="611780"/>
          </a:xfrm>
          <a:prstGeom prst="rect">
            <a:avLst/>
          </a:prstGeom>
        </p:spPr>
      </p:pic>
      <p:sp>
        <p:nvSpPr>
          <p:cNvPr id="9" name="Title 1"/>
          <p:cNvSpPr txBox="1">
            <a:spLocks/>
          </p:cNvSpPr>
          <p:nvPr/>
        </p:nvSpPr>
        <p:spPr>
          <a:xfrm>
            <a:off x="1643614" y="1721903"/>
            <a:ext cx="3045118" cy="603250"/>
          </a:xfrm>
          <a:prstGeom prst="rect">
            <a:avLst/>
          </a:prstGeom>
        </p:spPr>
        <p:txBody>
          <a:bodyPr vert="horz" lIns="91440" tIns="45720" rIns="91440" bIns="45720" rtlCol="0" anchor="t">
            <a:normAutofit/>
          </a:bodyPr>
          <a:lstStyle>
            <a:defPPr marR="0" lvl="0" algn="l" rtl="0">
              <a:lnSpc>
                <a:spcPct val="100000"/>
              </a:lnSpc>
              <a:spcBef>
                <a:spcPts val="0"/>
              </a:spcBef>
              <a:spcAft>
                <a:spcPts val="0"/>
              </a:spcAft>
              <a:defRPr/>
            </a:defPPr>
            <a:lvl1pPr marL="0" indent="0" defTabSz="914400" eaLnBrk="1" latinLnBrk="0" hangingPunct="1">
              <a:lnSpc>
                <a:spcPct val="90000"/>
              </a:lnSpc>
              <a:spcBef>
                <a:spcPct val="0"/>
              </a:spcBef>
              <a:buFont typeface="Arial" panose="020B0604020202020204" pitchFamily="34" charset="0"/>
              <a:buNone/>
              <a:defRPr sz="2400" kern="1200">
                <a:solidFill>
                  <a:schemeClr val="tx1"/>
                </a:solidFill>
                <a:latin typeface="Calibri" panose="020F0502020204030204" pitchFamily="34" charset="0"/>
                <a:ea typeface="+mj-ea"/>
                <a:cs typeface="Calibri" panose="020F0502020204030204" pitchFamily="34" charset="0"/>
              </a:defRPr>
            </a:lvl1pPr>
          </a:lstStyle>
          <a:p>
            <a:r>
              <a:rPr lang="en-GB" dirty="0"/>
              <a:t>Normal distribution</a:t>
            </a:r>
          </a:p>
        </p:txBody>
      </p:sp>
      <p:sp>
        <p:nvSpPr>
          <p:cNvPr id="10" name="Title 1"/>
          <p:cNvSpPr txBox="1">
            <a:spLocks/>
          </p:cNvSpPr>
          <p:nvPr/>
        </p:nvSpPr>
        <p:spPr>
          <a:xfrm>
            <a:off x="8143808" y="1633728"/>
            <a:ext cx="3179188" cy="604838"/>
          </a:xfrm>
          <a:prstGeom prst="rect">
            <a:avLst/>
          </a:prstGeom>
        </p:spPr>
        <p:txBody>
          <a:bodyPr vert="horz" lIns="91440" tIns="45720" rIns="91440" bIns="45720" rtlCol="0" anchor="t">
            <a:normAutofit/>
          </a:bodyPr>
          <a:lstStyle>
            <a:defPPr marR="0" lvl="0" algn="l" rtl="0">
              <a:lnSpc>
                <a:spcPct val="100000"/>
              </a:lnSpc>
              <a:spcBef>
                <a:spcPts val="0"/>
              </a:spcBef>
              <a:spcAft>
                <a:spcPts val="0"/>
              </a:spcAft>
              <a:defRPr/>
            </a:defPPr>
            <a:lvl1pPr marL="0" indent="0" defTabSz="914400" eaLnBrk="1" latinLnBrk="0" hangingPunct="1">
              <a:lnSpc>
                <a:spcPct val="90000"/>
              </a:lnSpc>
              <a:spcBef>
                <a:spcPct val="0"/>
              </a:spcBef>
              <a:buFont typeface="Arial" panose="020B0604020202020204" pitchFamily="34" charset="0"/>
              <a:buNone/>
              <a:defRPr sz="2400" kern="1200">
                <a:solidFill>
                  <a:schemeClr val="tx1"/>
                </a:solidFill>
                <a:latin typeface="Calibri" panose="020F0502020204030204" pitchFamily="34" charset="0"/>
                <a:ea typeface="+mj-ea"/>
                <a:cs typeface="Calibri" panose="020F0502020204030204" pitchFamily="34" charset="0"/>
              </a:defRPr>
            </a:lvl1pPr>
          </a:lstStyle>
          <a:p>
            <a:r>
              <a:rPr lang="en-GB" dirty="0"/>
              <a:t>Uniform distribution</a:t>
            </a:r>
          </a:p>
        </p:txBody>
      </p:sp>
      <p:pic>
        <p:nvPicPr>
          <p:cNvPr id="12" name="Picture 11"/>
          <p:cNvPicPr>
            <a:picLocks noChangeAspect="1"/>
          </p:cNvPicPr>
          <p:nvPr/>
        </p:nvPicPr>
        <p:blipFill rotWithShape="1">
          <a:blip r:embed="rId4">
            <a:extLst>
              <a:ext uri="{28A0092B-C50C-407E-A947-70E740481C1C}">
                <a14:useLocalDpi xmlns:a14="http://schemas.microsoft.com/office/drawing/2010/main" val="0"/>
              </a:ext>
            </a:extLst>
          </a:blip>
          <a:srcRect l="5834" r="6497"/>
          <a:stretch/>
        </p:blipFill>
        <p:spPr>
          <a:xfrm>
            <a:off x="114875" y="2325153"/>
            <a:ext cx="5961669" cy="3410777"/>
          </a:xfrm>
          <a:prstGeom prst="rect">
            <a:avLst/>
          </a:prstGeom>
        </p:spPr>
      </p:pic>
      <p:pic>
        <p:nvPicPr>
          <p:cNvPr id="13" name="Picture 12"/>
          <p:cNvPicPr>
            <a:picLocks noChangeAspect="1"/>
          </p:cNvPicPr>
          <p:nvPr/>
        </p:nvPicPr>
        <p:blipFill rotWithShape="1">
          <a:blip r:embed="rId5">
            <a:extLst>
              <a:ext uri="{28A0092B-C50C-407E-A947-70E740481C1C}">
                <a14:useLocalDpi xmlns:a14="http://schemas.microsoft.com/office/drawing/2010/main" val="0"/>
              </a:ext>
            </a:extLst>
          </a:blip>
          <a:srcRect l="5996" r="6383"/>
          <a:stretch/>
        </p:blipFill>
        <p:spPr>
          <a:xfrm>
            <a:off x="6076545" y="2325153"/>
            <a:ext cx="6107488" cy="3496069"/>
          </a:xfrm>
          <a:prstGeom prst="rect">
            <a:avLst/>
          </a:prstGeom>
        </p:spPr>
      </p:pic>
      <p:sp>
        <p:nvSpPr>
          <p:cNvPr id="14" name="Rectangle 13"/>
          <p:cNvSpPr/>
          <p:nvPr/>
        </p:nvSpPr>
        <p:spPr>
          <a:xfrm>
            <a:off x="164050" y="1633729"/>
            <a:ext cx="5870201" cy="440317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p:cNvSpPr/>
          <p:nvPr/>
        </p:nvSpPr>
        <p:spPr>
          <a:xfrm>
            <a:off x="6118838" y="1635345"/>
            <a:ext cx="6022901" cy="440317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55272136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0576" y="286604"/>
            <a:ext cx="7977041" cy="1008000"/>
          </a:xfrm>
          <a:noFill/>
          <a:ln>
            <a:noFill/>
          </a:ln>
        </p:spPr>
        <p:txBody>
          <a:bodyPr spcFirstLastPara="1" wrap="square" lIns="91425" tIns="45700" rIns="91425" bIns="45700" anchor="b" anchorCtr="0">
            <a:normAutofit/>
          </a:bodyPr>
          <a:lstStyle/>
          <a:p>
            <a:r>
              <a:rPr lang="en-GB" altLang="en-US" dirty="0" smtClean="0"/>
              <a:t>Discussion</a:t>
            </a:r>
            <a:endParaRPr lang="en-GB" dirty="0"/>
          </a:p>
        </p:txBody>
      </p:sp>
      <p:sp>
        <p:nvSpPr>
          <p:cNvPr id="3" name="Slide Number Placeholder 2"/>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19</a:t>
            </a:fld>
            <a:endParaRPr lang="en-GB"/>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40112" y="6036906"/>
            <a:ext cx="1922010" cy="611780"/>
          </a:xfrm>
          <a:prstGeom prst="rect">
            <a:avLst/>
          </a:prstGeom>
        </p:spPr>
      </p:pic>
      <p:sp>
        <p:nvSpPr>
          <p:cNvPr id="8" name="Title 1"/>
          <p:cNvSpPr txBox="1">
            <a:spLocks/>
          </p:cNvSpPr>
          <p:nvPr/>
        </p:nvSpPr>
        <p:spPr>
          <a:xfrm>
            <a:off x="583618" y="1478765"/>
            <a:ext cx="8731204" cy="544642"/>
          </a:xfrm>
          <a:prstGeom prst="rect">
            <a:avLst/>
          </a:prstGeom>
        </p:spPr>
        <p:txBody>
          <a:bodyPr vert="horz" lIns="91440" tIns="45720" rIns="91440" bIns="45720" rtlCol="0" anchor="t">
            <a:normAutofit/>
          </a:bodyPr>
          <a:lstStyle>
            <a:defPPr marR="0" lvl="0" algn="l" rtl="0">
              <a:lnSpc>
                <a:spcPct val="100000"/>
              </a:lnSpc>
              <a:spcBef>
                <a:spcPts val="0"/>
              </a:spcBef>
              <a:spcAft>
                <a:spcPts val="0"/>
              </a:spcAft>
              <a:defRPr/>
            </a:defPPr>
            <a:lvl1pPr marL="0" indent="0" defTabSz="914400" eaLnBrk="1" latinLnBrk="0" hangingPunct="1">
              <a:lnSpc>
                <a:spcPct val="90000"/>
              </a:lnSpc>
              <a:spcBef>
                <a:spcPct val="0"/>
              </a:spcBef>
              <a:buFont typeface="Arial" panose="020B0604020202020204" pitchFamily="34" charset="0"/>
              <a:buNone/>
              <a:defRPr sz="2400" kern="1200">
                <a:solidFill>
                  <a:schemeClr val="tx1"/>
                </a:solidFill>
                <a:latin typeface="Calibri" panose="020F0502020204030204" pitchFamily="34" charset="0"/>
                <a:ea typeface="+mj-ea"/>
                <a:cs typeface="Calibri" panose="020F0502020204030204" pitchFamily="34" charset="0"/>
              </a:defRPr>
            </a:lvl1pPr>
          </a:lstStyle>
          <a:p>
            <a:r>
              <a:rPr lang="en-GB" dirty="0" smtClean="0"/>
              <a:t>Best fitted pdf of YS scatter from </a:t>
            </a:r>
            <a:r>
              <a:rPr lang="en-GB" dirty="0" err="1" smtClean="0"/>
              <a:t>mobilities</a:t>
            </a:r>
            <a:r>
              <a:rPr lang="en-GB" dirty="0" smtClean="0"/>
              <a:t> variation</a:t>
            </a:r>
            <a:endParaRPr lang="en-GB" dirty="0"/>
          </a:p>
        </p:txBody>
      </p:sp>
      <p:sp>
        <p:nvSpPr>
          <p:cNvPr id="9" name="Title 1"/>
          <p:cNvSpPr txBox="1">
            <a:spLocks/>
          </p:cNvSpPr>
          <p:nvPr/>
        </p:nvSpPr>
        <p:spPr>
          <a:xfrm>
            <a:off x="386099" y="6187464"/>
            <a:ext cx="8731204" cy="544642"/>
          </a:xfrm>
          <a:prstGeom prst="rect">
            <a:avLst/>
          </a:prstGeom>
        </p:spPr>
        <p:txBody>
          <a:bodyPr vert="horz" lIns="91440" tIns="45720" rIns="91440" bIns="45720" rtlCol="0" anchor="t">
            <a:normAutofit/>
          </a:bodyPr>
          <a:lstStyle>
            <a:defPPr marR="0" lvl="0" algn="l" rtl="0">
              <a:lnSpc>
                <a:spcPct val="100000"/>
              </a:lnSpc>
              <a:spcBef>
                <a:spcPts val="0"/>
              </a:spcBef>
              <a:spcAft>
                <a:spcPts val="0"/>
              </a:spcAft>
              <a:defRPr/>
            </a:defPPr>
            <a:lvl1pPr marL="0" indent="0" defTabSz="914400" eaLnBrk="1" latinLnBrk="0" hangingPunct="1">
              <a:lnSpc>
                <a:spcPct val="90000"/>
              </a:lnSpc>
              <a:spcBef>
                <a:spcPct val="0"/>
              </a:spcBef>
              <a:buFont typeface="Arial" panose="020B0604020202020204" pitchFamily="34" charset="0"/>
              <a:buNone/>
              <a:defRPr sz="2400" kern="1200">
                <a:solidFill>
                  <a:schemeClr val="tx1"/>
                </a:solidFill>
                <a:latin typeface="Calibri" panose="020F0502020204030204" pitchFamily="34" charset="0"/>
                <a:ea typeface="+mj-ea"/>
                <a:cs typeface="Calibri" panose="020F0502020204030204" pitchFamily="34" charset="0"/>
              </a:defRPr>
            </a:lvl1pPr>
          </a:lstStyle>
          <a:p>
            <a:r>
              <a:rPr lang="en-GB" dirty="0" smtClean="0"/>
              <a:t>The final distribution function may not be always the same </a:t>
            </a:r>
            <a:endParaRPr lang="en-GB" dirty="0"/>
          </a:p>
        </p:txBody>
      </p:sp>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l="7115" r="7870"/>
          <a:stretch/>
        </p:blipFill>
        <p:spPr>
          <a:xfrm>
            <a:off x="6167634" y="2506508"/>
            <a:ext cx="5815360" cy="3430886"/>
          </a:xfrm>
          <a:prstGeom prst="rect">
            <a:avLst/>
          </a:prstGeom>
        </p:spPr>
      </p:pic>
      <p:pic>
        <p:nvPicPr>
          <p:cNvPr id="12" name="Picture 11"/>
          <p:cNvPicPr>
            <a:picLocks noChangeAspect="1"/>
          </p:cNvPicPr>
          <p:nvPr/>
        </p:nvPicPr>
        <p:blipFill rotWithShape="1">
          <a:blip r:embed="rId5">
            <a:extLst>
              <a:ext uri="{28A0092B-C50C-407E-A947-70E740481C1C}">
                <a14:useLocalDpi xmlns:a14="http://schemas.microsoft.com/office/drawing/2010/main" val="0"/>
              </a:ext>
            </a:extLst>
          </a:blip>
          <a:srcRect l="6327" t="-877" r="6243" b="877"/>
          <a:stretch/>
        </p:blipFill>
        <p:spPr>
          <a:xfrm>
            <a:off x="100484" y="2441898"/>
            <a:ext cx="5888334" cy="3377999"/>
          </a:xfrm>
          <a:prstGeom prst="rect">
            <a:avLst/>
          </a:prstGeom>
        </p:spPr>
      </p:pic>
      <p:sp>
        <p:nvSpPr>
          <p:cNvPr id="13" name="Rectangle 12"/>
          <p:cNvSpPr/>
          <p:nvPr/>
        </p:nvSpPr>
        <p:spPr>
          <a:xfrm>
            <a:off x="164051" y="2157527"/>
            <a:ext cx="5824768" cy="396163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p:cNvSpPr/>
          <p:nvPr/>
        </p:nvSpPr>
        <p:spPr>
          <a:xfrm>
            <a:off x="6096000" y="2159143"/>
            <a:ext cx="6045739" cy="396002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itle 1"/>
          <p:cNvSpPr txBox="1">
            <a:spLocks/>
          </p:cNvSpPr>
          <p:nvPr/>
        </p:nvSpPr>
        <p:spPr>
          <a:xfrm>
            <a:off x="1904102" y="2235595"/>
            <a:ext cx="3045118" cy="603250"/>
          </a:xfrm>
          <a:prstGeom prst="rect">
            <a:avLst/>
          </a:prstGeom>
        </p:spPr>
        <p:txBody>
          <a:bodyPr vert="horz" lIns="91440" tIns="45720" rIns="91440" bIns="45720" rtlCol="0" anchor="t">
            <a:normAutofit/>
          </a:bodyPr>
          <a:lstStyle>
            <a:defPPr marR="0" lvl="0" algn="l" rtl="0">
              <a:lnSpc>
                <a:spcPct val="100000"/>
              </a:lnSpc>
              <a:spcBef>
                <a:spcPts val="0"/>
              </a:spcBef>
              <a:spcAft>
                <a:spcPts val="0"/>
              </a:spcAft>
              <a:defRPr/>
            </a:defPPr>
            <a:lvl1pPr marL="0" indent="0" defTabSz="914400" eaLnBrk="1" latinLnBrk="0" hangingPunct="1">
              <a:lnSpc>
                <a:spcPct val="90000"/>
              </a:lnSpc>
              <a:spcBef>
                <a:spcPct val="0"/>
              </a:spcBef>
              <a:buFont typeface="Arial" panose="020B0604020202020204" pitchFamily="34" charset="0"/>
              <a:buNone/>
              <a:defRPr sz="2400" kern="1200">
                <a:solidFill>
                  <a:schemeClr val="tx1"/>
                </a:solidFill>
                <a:latin typeface="Calibri" panose="020F0502020204030204" pitchFamily="34" charset="0"/>
                <a:ea typeface="+mj-ea"/>
                <a:cs typeface="Calibri" panose="020F0502020204030204" pitchFamily="34" charset="0"/>
              </a:defRPr>
            </a:lvl1pPr>
          </a:lstStyle>
          <a:p>
            <a:r>
              <a:rPr lang="en-GB" sz="1800" dirty="0"/>
              <a:t>Normal distribution</a:t>
            </a:r>
          </a:p>
        </p:txBody>
      </p:sp>
      <p:sp>
        <p:nvSpPr>
          <p:cNvPr id="16" name="Title 1"/>
          <p:cNvSpPr txBox="1">
            <a:spLocks/>
          </p:cNvSpPr>
          <p:nvPr/>
        </p:nvSpPr>
        <p:spPr>
          <a:xfrm>
            <a:off x="7995709" y="2204089"/>
            <a:ext cx="3179188" cy="604838"/>
          </a:xfrm>
          <a:prstGeom prst="rect">
            <a:avLst/>
          </a:prstGeom>
        </p:spPr>
        <p:txBody>
          <a:bodyPr vert="horz" lIns="91440" tIns="45720" rIns="91440" bIns="45720" rtlCol="0" anchor="t">
            <a:normAutofit/>
          </a:bodyPr>
          <a:lstStyle>
            <a:defPPr marR="0" lvl="0" algn="l" rtl="0">
              <a:lnSpc>
                <a:spcPct val="100000"/>
              </a:lnSpc>
              <a:spcBef>
                <a:spcPts val="0"/>
              </a:spcBef>
              <a:spcAft>
                <a:spcPts val="0"/>
              </a:spcAft>
              <a:defRPr/>
            </a:defPPr>
            <a:lvl1pPr marL="0" indent="0" defTabSz="914400" eaLnBrk="1" latinLnBrk="0" hangingPunct="1">
              <a:lnSpc>
                <a:spcPct val="90000"/>
              </a:lnSpc>
              <a:spcBef>
                <a:spcPct val="0"/>
              </a:spcBef>
              <a:buFont typeface="Arial" panose="020B0604020202020204" pitchFamily="34" charset="0"/>
              <a:buNone/>
              <a:defRPr sz="2400" kern="1200">
                <a:solidFill>
                  <a:schemeClr val="tx1"/>
                </a:solidFill>
                <a:latin typeface="Calibri" panose="020F0502020204030204" pitchFamily="34" charset="0"/>
                <a:ea typeface="+mj-ea"/>
                <a:cs typeface="Calibri" panose="020F0502020204030204" pitchFamily="34" charset="0"/>
              </a:defRPr>
            </a:lvl1pPr>
          </a:lstStyle>
          <a:p>
            <a:r>
              <a:rPr lang="en-GB" sz="1800" dirty="0"/>
              <a:t>Uniform distribution</a:t>
            </a:r>
          </a:p>
        </p:txBody>
      </p:sp>
    </p:spTree>
    <p:extLst>
      <p:ext uri="{BB962C8B-B14F-4D97-AF65-F5344CB8AC3E}">
        <p14:creationId xmlns:p14="http://schemas.microsoft.com/office/powerpoint/2010/main" val="171153716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0576" y="286604"/>
            <a:ext cx="7780081" cy="1008000"/>
          </a:xfrm>
        </p:spPr>
        <p:txBody>
          <a:bodyPr/>
          <a:lstStyle/>
          <a:p>
            <a:r>
              <a:rPr lang="en-GB" dirty="0" smtClean="0"/>
              <a:t>Contents</a:t>
            </a:r>
            <a:endParaRPr lang="en-GB" dirty="0"/>
          </a:p>
        </p:txBody>
      </p:sp>
      <p:sp>
        <p:nvSpPr>
          <p:cNvPr id="3" name="Slide Number Placeholder 2"/>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2</a:t>
            </a:fld>
            <a:endParaRPr lang="en-GB"/>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40112" y="6036906"/>
            <a:ext cx="1922010" cy="611780"/>
          </a:xfrm>
          <a:prstGeom prst="rect">
            <a:avLst/>
          </a:prstGeom>
        </p:spPr>
      </p:pic>
      <p:sp>
        <p:nvSpPr>
          <p:cNvPr id="6" name="Content Placeholder 2"/>
          <p:cNvSpPr txBox="1">
            <a:spLocks/>
          </p:cNvSpPr>
          <p:nvPr/>
        </p:nvSpPr>
        <p:spPr>
          <a:xfrm>
            <a:off x="610584" y="1522045"/>
            <a:ext cx="10970831" cy="4338637"/>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1600200" lvl="2" indent="-285750">
              <a:lnSpc>
                <a:spcPct val="150000"/>
              </a:lnSpc>
              <a:buFont typeface="Arial" panose="020B0604020202020204" pitchFamily="34" charset="0"/>
              <a:buChar char="•"/>
            </a:pPr>
            <a:r>
              <a:rPr lang="en-GB" altLang="en-US" sz="1800" dirty="0" smtClean="0">
                <a:latin typeface="Calibri" panose="020F0502020204030204" pitchFamily="34" charset="0"/>
                <a:cs typeface="Calibri" panose="020F0502020204030204" pitchFamily="34" charset="0"/>
              </a:rPr>
              <a:t>Motivation behind the work</a:t>
            </a:r>
          </a:p>
          <a:p>
            <a:pPr marL="1600200" lvl="2" indent="-285750">
              <a:lnSpc>
                <a:spcPct val="150000"/>
              </a:lnSpc>
              <a:buFont typeface="Arial" panose="020B0604020202020204" pitchFamily="34" charset="0"/>
              <a:buChar char="•"/>
            </a:pPr>
            <a:r>
              <a:rPr lang="en-GB" altLang="en-US" sz="1800" dirty="0" smtClean="0">
                <a:latin typeface="Calibri" panose="020F0502020204030204" pitchFamily="34" charset="0"/>
                <a:cs typeface="Calibri" panose="020F0502020204030204" pitchFamily="34" charset="0"/>
              </a:rPr>
              <a:t>Definition of uncertainty</a:t>
            </a:r>
          </a:p>
          <a:p>
            <a:pPr marL="1600200" lvl="2" indent="-285750">
              <a:lnSpc>
                <a:spcPct val="150000"/>
              </a:lnSpc>
              <a:buFont typeface="Arial" panose="020B0604020202020204" pitchFamily="34" charset="0"/>
              <a:buChar char="•"/>
            </a:pPr>
            <a:r>
              <a:rPr lang="en-GB" altLang="en-US" sz="1800" dirty="0" smtClean="0">
                <a:latin typeface="Calibri" panose="020F0502020204030204" pitchFamily="34" charset="0"/>
                <a:cs typeface="Calibri" panose="020F0502020204030204" pitchFamily="34" charset="0"/>
              </a:rPr>
              <a:t>Description of the model</a:t>
            </a:r>
          </a:p>
          <a:p>
            <a:pPr marL="1600200" lvl="2" indent="-285750">
              <a:lnSpc>
                <a:spcPct val="150000"/>
              </a:lnSpc>
              <a:buFont typeface="Arial" panose="020B0604020202020204" pitchFamily="34" charset="0"/>
              <a:buChar char="•"/>
            </a:pPr>
            <a:r>
              <a:rPr lang="en-GB" altLang="en-US" sz="1800" smtClean="0">
                <a:latin typeface="Calibri" panose="020F0502020204030204" pitchFamily="34" charset="0"/>
                <a:cs typeface="Calibri" panose="020F0502020204030204" pitchFamily="34" charset="0"/>
              </a:rPr>
              <a:t>Material</a:t>
            </a:r>
            <a:endParaRPr lang="en-GB" altLang="en-US" sz="1800" dirty="0">
              <a:latin typeface="Calibri" panose="020F0502020204030204" pitchFamily="34" charset="0"/>
              <a:cs typeface="Calibri" panose="020F0502020204030204" pitchFamily="34" charset="0"/>
            </a:endParaRPr>
          </a:p>
          <a:p>
            <a:pPr marL="1600200" lvl="2" indent="-285750">
              <a:lnSpc>
                <a:spcPct val="150000"/>
              </a:lnSpc>
              <a:buFont typeface="Arial" panose="020B0604020202020204" pitchFamily="34" charset="0"/>
              <a:buChar char="•"/>
            </a:pPr>
            <a:r>
              <a:rPr lang="en-GB" altLang="en-US" sz="1800" dirty="0" smtClean="0">
                <a:latin typeface="Calibri" panose="020F0502020204030204" pitchFamily="34" charset="0"/>
                <a:cs typeface="Calibri" panose="020F0502020204030204" pitchFamily="34" charset="0"/>
              </a:rPr>
              <a:t>Thermodynamics calculations</a:t>
            </a:r>
          </a:p>
          <a:p>
            <a:pPr marL="1600200" lvl="2" indent="-285750">
              <a:lnSpc>
                <a:spcPct val="150000"/>
              </a:lnSpc>
              <a:buFont typeface="Arial" panose="020B0604020202020204" pitchFamily="34" charset="0"/>
              <a:buChar char="•"/>
            </a:pPr>
            <a:r>
              <a:rPr lang="en-GB" altLang="en-US" sz="1800" dirty="0" smtClean="0">
                <a:latin typeface="Calibri" panose="020F0502020204030204" pitchFamily="34" charset="0"/>
                <a:cs typeface="Calibri" panose="020F0502020204030204" pitchFamily="34" charset="0"/>
              </a:rPr>
              <a:t>Model parameter calibration</a:t>
            </a:r>
          </a:p>
          <a:p>
            <a:pPr marL="1600200" lvl="2" indent="-285750">
              <a:lnSpc>
                <a:spcPct val="150000"/>
              </a:lnSpc>
              <a:buFont typeface="Arial" panose="020B0604020202020204" pitchFamily="34" charset="0"/>
              <a:buChar char="•"/>
            </a:pPr>
            <a:r>
              <a:rPr lang="en-GB" altLang="en-US" sz="1800" dirty="0" smtClean="0">
                <a:latin typeface="Calibri" panose="020F0502020204030204" pitchFamily="34" charset="0"/>
                <a:cs typeface="Calibri" panose="020F0502020204030204" pitchFamily="34" charset="0"/>
              </a:rPr>
              <a:t>Uncertainty propagation of  </a:t>
            </a:r>
            <a:r>
              <a:rPr lang="en-GB" altLang="en-US" sz="1800" dirty="0" err="1" smtClean="0">
                <a:latin typeface="Calibri" panose="020F0502020204030204" pitchFamily="34" charset="0"/>
                <a:cs typeface="Calibri" panose="020F0502020204030204" pitchFamily="34" charset="0"/>
              </a:rPr>
              <a:t>mobilities</a:t>
            </a:r>
            <a:r>
              <a:rPr lang="en-GB" altLang="en-US" sz="1800" dirty="0" smtClean="0">
                <a:latin typeface="Calibri" panose="020F0502020204030204" pitchFamily="34" charset="0"/>
                <a:cs typeface="Calibri" panose="020F0502020204030204" pitchFamily="34" charset="0"/>
              </a:rPr>
              <a:t> scatter on the yield stress and flow stresses</a:t>
            </a:r>
          </a:p>
          <a:p>
            <a:pPr marL="1600200" lvl="2" indent="-285750">
              <a:lnSpc>
                <a:spcPct val="150000"/>
              </a:lnSpc>
              <a:buFont typeface="Arial" panose="020B0604020202020204" pitchFamily="34" charset="0"/>
              <a:buChar char="•"/>
            </a:pPr>
            <a:r>
              <a:rPr lang="en-GB" altLang="en-US" sz="1800" dirty="0">
                <a:latin typeface="Calibri" panose="020F0502020204030204" pitchFamily="34" charset="0"/>
                <a:cs typeface="Calibri" panose="020F0502020204030204" pitchFamily="34" charset="0"/>
              </a:rPr>
              <a:t>Uncertainty propagation of  </a:t>
            </a:r>
            <a:r>
              <a:rPr lang="en-GB" altLang="en-US" sz="1800" dirty="0" smtClean="0">
                <a:latin typeface="Calibri" panose="020F0502020204030204" pitchFamily="34" charset="0"/>
                <a:cs typeface="Calibri" panose="020F0502020204030204" pitchFamily="34" charset="0"/>
              </a:rPr>
              <a:t>plastic variation on </a:t>
            </a:r>
            <a:r>
              <a:rPr lang="en-GB" altLang="en-US" sz="1800" dirty="0">
                <a:latin typeface="Calibri" panose="020F0502020204030204" pitchFamily="34" charset="0"/>
                <a:cs typeface="Calibri" panose="020F0502020204030204" pitchFamily="34" charset="0"/>
              </a:rPr>
              <a:t>the yield stress and flow </a:t>
            </a:r>
            <a:r>
              <a:rPr lang="en-GB" altLang="en-US" sz="1800" dirty="0" smtClean="0">
                <a:latin typeface="Calibri" panose="020F0502020204030204" pitchFamily="34" charset="0"/>
                <a:cs typeface="Calibri" panose="020F0502020204030204" pitchFamily="34" charset="0"/>
              </a:rPr>
              <a:t>stresses</a:t>
            </a:r>
          </a:p>
          <a:p>
            <a:pPr marL="1600200" lvl="2" indent="-285750">
              <a:lnSpc>
                <a:spcPct val="150000"/>
              </a:lnSpc>
              <a:buFont typeface="Arial" panose="020B0604020202020204" pitchFamily="34" charset="0"/>
              <a:buChar char="•"/>
            </a:pPr>
            <a:r>
              <a:rPr lang="en-GB" altLang="en-US" sz="1800" dirty="0" smtClean="0">
                <a:latin typeface="Calibri" panose="020F0502020204030204" pitchFamily="34" charset="0"/>
                <a:cs typeface="Calibri" panose="020F0502020204030204" pitchFamily="34" charset="0"/>
              </a:rPr>
              <a:t>Discussion</a:t>
            </a:r>
          </a:p>
          <a:p>
            <a:pPr marL="1600200" lvl="2" indent="-285750">
              <a:lnSpc>
                <a:spcPct val="150000"/>
              </a:lnSpc>
              <a:buFont typeface="Arial" panose="020B0604020202020204" pitchFamily="34" charset="0"/>
              <a:buChar char="•"/>
            </a:pPr>
            <a:r>
              <a:rPr lang="en-GB" altLang="en-US" sz="1800" dirty="0" smtClean="0">
                <a:latin typeface="Calibri" panose="020F0502020204030204" pitchFamily="34" charset="0"/>
                <a:cs typeface="Calibri" panose="020F0502020204030204" pitchFamily="34" charset="0"/>
              </a:rPr>
              <a:t>Conclusions</a:t>
            </a:r>
            <a:endParaRPr lang="en-GB" altLang="en-US" sz="1800" dirty="0">
              <a:latin typeface="Calibri" panose="020F0502020204030204" pitchFamily="34" charset="0"/>
              <a:cs typeface="Calibri" panose="020F0502020204030204" pitchFamily="34" charset="0"/>
            </a:endParaRPr>
          </a:p>
          <a:p>
            <a:pPr marL="1600200" lvl="2" indent="-285750">
              <a:lnSpc>
                <a:spcPct val="150000"/>
              </a:lnSpc>
              <a:buFont typeface="Arial" panose="020B0604020202020204" pitchFamily="34" charset="0"/>
              <a:buChar char="•"/>
            </a:pPr>
            <a:endParaRPr lang="en-GB" altLang="en-US" sz="1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8524398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0576" y="286604"/>
            <a:ext cx="7977041" cy="1008000"/>
          </a:xfrm>
          <a:noFill/>
          <a:ln>
            <a:noFill/>
          </a:ln>
        </p:spPr>
        <p:txBody>
          <a:bodyPr spcFirstLastPara="1" wrap="square" lIns="91425" tIns="45700" rIns="91425" bIns="45700" anchor="b" anchorCtr="0">
            <a:normAutofit/>
          </a:bodyPr>
          <a:lstStyle/>
          <a:p>
            <a:r>
              <a:rPr lang="en-GB" altLang="en-US" dirty="0" smtClean="0"/>
              <a:t>Conclusions</a:t>
            </a:r>
            <a:endParaRPr lang="en-GB" dirty="0"/>
          </a:p>
        </p:txBody>
      </p:sp>
      <p:sp>
        <p:nvSpPr>
          <p:cNvPr id="3" name="Slide Number Placeholder 2"/>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20</a:t>
            </a:fld>
            <a:endParaRPr lang="en-GB"/>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40112" y="6036906"/>
            <a:ext cx="1922010" cy="611780"/>
          </a:xfrm>
          <a:prstGeom prst="rect">
            <a:avLst/>
          </a:prstGeom>
        </p:spPr>
      </p:pic>
      <p:sp>
        <p:nvSpPr>
          <p:cNvPr id="8" name="Title 1"/>
          <p:cNvSpPr txBox="1">
            <a:spLocks/>
          </p:cNvSpPr>
          <p:nvPr/>
        </p:nvSpPr>
        <p:spPr>
          <a:xfrm>
            <a:off x="573571" y="1751086"/>
            <a:ext cx="11216352" cy="4824812"/>
          </a:xfrm>
          <a:prstGeom prst="rect">
            <a:avLst/>
          </a:prstGeom>
        </p:spPr>
        <p:txBody>
          <a:bodyPr vert="horz" lIns="91440" tIns="45720" rIns="91440" bIns="45720" rtlCol="0" anchor="t">
            <a:normAutofit lnSpcReduction="10000"/>
          </a:bodyPr>
          <a:lstStyle>
            <a:defPPr marR="0" lvl="0" algn="l" rtl="0">
              <a:lnSpc>
                <a:spcPct val="100000"/>
              </a:lnSpc>
              <a:spcBef>
                <a:spcPts val="0"/>
              </a:spcBef>
              <a:spcAft>
                <a:spcPts val="0"/>
              </a:spcAft>
              <a:defRPr/>
            </a:defPPr>
            <a:lvl1pPr marL="0" indent="0" defTabSz="914400" eaLnBrk="1" latinLnBrk="0" hangingPunct="1">
              <a:lnSpc>
                <a:spcPct val="90000"/>
              </a:lnSpc>
              <a:spcBef>
                <a:spcPct val="0"/>
              </a:spcBef>
              <a:buFont typeface="Arial" panose="020B0604020202020204" pitchFamily="34" charset="0"/>
              <a:buNone/>
              <a:defRPr sz="2400" kern="1200">
                <a:solidFill>
                  <a:schemeClr val="tx1"/>
                </a:solidFill>
                <a:latin typeface="Calibri" panose="020F0502020204030204" pitchFamily="34" charset="0"/>
                <a:ea typeface="+mj-ea"/>
                <a:cs typeface="Calibri" panose="020F0502020204030204" pitchFamily="34" charset="0"/>
              </a:defRPr>
            </a:lvl1pPr>
          </a:lstStyle>
          <a:p>
            <a:r>
              <a:rPr lang="en-GB" dirty="0"/>
              <a:t>The effect of the natural uncertainties of material parameters on the materials behaviour was examined:</a:t>
            </a:r>
          </a:p>
          <a:p>
            <a:pPr marL="342900" indent="-342900">
              <a:buFont typeface="Arial" panose="020B0604020202020204" pitchFamily="34" charset="0"/>
              <a:buChar char="•"/>
            </a:pPr>
            <a:r>
              <a:rPr lang="en-GB" dirty="0"/>
              <a:t>mobility </a:t>
            </a:r>
            <a:r>
              <a:rPr lang="en-GB" dirty="0" smtClean="0"/>
              <a:t>uncertainty </a:t>
            </a:r>
            <a:r>
              <a:rPr lang="en-GB" dirty="0"/>
              <a:t>are derived from process-induced composition scatter.</a:t>
            </a:r>
          </a:p>
          <a:p>
            <a:pPr marL="342900" indent="-342900">
              <a:buFont typeface="Arial" panose="020B0604020202020204" pitchFamily="34" charset="0"/>
              <a:buChar char="•"/>
            </a:pPr>
            <a:r>
              <a:rPr lang="en-GB" dirty="0"/>
              <a:t>Plastic variations derived from heterogeneous thermomechanical histories. </a:t>
            </a:r>
          </a:p>
          <a:p>
            <a:endParaRPr lang="en-GB" dirty="0"/>
          </a:p>
          <a:p>
            <a:r>
              <a:rPr lang="en-GB" dirty="0"/>
              <a:t>UP will result in a different distribution of the materials properties.</a:t>
            </a:r>
          </a:p>
          <a:p>
            <a:endParaRPr lang="en-GB" dirty="0"/>
          </a:p>
          <a:p>
            <a:endParaRPr lang="en-GB" dirty="0"/>
          </a:p>
          <a:p>
            <a:r>
              <a:rPr lang="en-GB" dirty="0"/>
              <a:t>Natural </a:t>
            </a:r>
            <a:r>
              <a:rPr lang="en-GB" dirty="0" smtClean="0"/>
              <a:t>uncertainties </a:t>
            </a:r>
            <a:r>
              <a:rPr lang="en-GB" dirty="0"/>
              <a:t>are </a:t>
            </a:r>
            <a:r>
              <a:rPr lang="en-GB" dirty="0" smtClean="0"/>
              <a:t>important </a:t>
            </a:r>
            <a:r>
              <a:rPr lang="en-GB" dirty="0"/>
              <a:t>because they lead to the observed scatter the materials behaviour</a:t>
            </a:r>
          </a:p>
          <a:p>
            <a:endParaRPr lang="en-GB" dirty="0"/>
          </a:p>
          <a:p>
            <a:r>
              <a:rPr lang="en-GB" dirty="0"/>
              <a:t>To link the property scatter to the natural uncertainties we need physics-based model.</a:t>
            </a:r>
          </a:p>
          <a:p>
            <a:endParaRPr lang="en-GB" dirty="0"/>
          </a:p>
          <a:p>
            <a:r>
              <a:rPr lang="en-GB" dirty="0"/>
              <a:t>Physic model are able to predict the propagated uncertainty. </a:t>
            </a:r>
            <a:endParaRPr lang="en-GB" dirty="0" smtClean="0"/>
          </a:p>
          <a:p>
            <a:r>
              <a:rPr lang="en-GB" dirty="0" smtClean="0"/>
              <a:t> </a:t>
            </a:r>
          </a:p>
          <a:p>
            <a:r>
              <a:rPr lang="en-GB" b="1" dirty="0" smtClean="0"/>
              <a:t>Future work </a:t>
            </a:r>
            <a:r>
              <a:rPr lang="en-GB" dirty="0" smtClean="0"/>
              <a:t>is to extend this work to creep and fatigue</a:t>
            </a:r>
            <a:endParaRPr lang="en-GB" dirty="0"/>
          </a:p>
          <a:p>
            <a:endParaRPr lang="en-GB" dirty="0"/>
          </a:p>
        </p:txBody>
      </p:sp>
    </p:spTree>
    <p:extLst>
      <p:ext uri="{BB962C8B-B14F-4D97-AF65-F5344CB8AC3E}">
        <p14:creationId xmlns:p14="http://schemas.microsoft.com/office/powerpoint/2010/main" val="58886580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21</a:t>
            </a:fld>
            <a:endParaRPr lang="en-GB"/>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40112" y="6036906"/>
            <a:ext cx="1922010" cy="611780"/>
          </a:xfrm>
          <a:prstGeom prst="rect">
            <a:avLst/>
          </a:prstGeom>
        </p:spPr>
      </p:pic>
      <p:sp>
        <p:nvSpPr>
          <p:cNvPr id="5" name="Title 4"/>
          <p:cNvSpPr>
            <a:spLocks noGrp="1"/>
          </p:cNvSpPr>
          <p:nvPr>
            <p:ph type="title"/>
          </p:nvPr>
        </p:nvSpPr>
        <p:spPr>
          <a:xfrm>
            <a:off x="2091088" y="1887166"/>
            <a:ext cx="7612933" cy="3093396"/>
          </a:xfrm>
        </p:spPr>
        <p:txBody>
          <a:bodyPr>
            <a:normAutofit/>
          </a:bodyPr>
          <a:lstStyle/>
          <a:p>
            <a:pPr algn="ctr"/>
            <a:r>
              <a:rPr lang="en-GB" sz="7200" dirty="0" smtClean="0"/>
              <a:t>Thank you….</a:t>
            </a:r>
            <a:br>
              <a:rPr lang="en-GB" sz="7200" dirty="0" smtClean="0"/>
            </a:br>
            <a:r>
              <a:rPr lang="en-GB" sz="7200" dirty="0" smtClean="0"/>
              <a:t/>
            </a:r>
            <a:br>
              <a:rPr lang="en-GB" sz="7200" dirty="0" smtClean="0"/>
            </a:br>
            <a:r>
              <a:rPr lang="en-GB" sz="7200" dirty="0" smtClean="0"/>
              <a:t>Questions?</a:t>
            </a:r>
            <a:endParaRPr lang="en-GB" sz="7200" dirty="0"/>
          </a:p>
        </p:txBody>
      </p:sp>
    </p:spTree>
    <p:extLst>
      <p:ext uri="{BB962C8B-B14F-4D97-AF65-F5344CB8AC3E}">
        <p14:creationId xmlns:p14="http://schemas.microsoft.com/office/powerpoint/2010/main" val="30923014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0576" y="286604"/>
            <a:ext cx="7780081" cy="1008000"/>
          </a:xfrm>
        </p:spPr>
        <p:txBody>
          <a:bodyPr/>
          <a:lstStyle/>
          <a:p>
            <a:r>
              <a:rPr lang="en-GB" dirty="0" smtClean="0"/>
              <a:t>Motivation</a:t>
            </a:r>
            <a:endParaRPr lang="en-GB" dirty="0"/>
          </a:p>
        </p:txBody>
      </p:sp>
      <p:sp>
        <p:nvSpPr>
          <p:cNvPr id="3" name="Slide Number Placeholder 2"/>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3</a:t>
            </a:fld>
            <a:endParaRPr lang="en-GB"/>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40112" y="6036906"/>
            <a:ext cx="1922010" cy="611780"/>
          </a:xfrm>
          <a:prstGeom prst="rect">
            <a:avLst/>
          </a:prstGeom>
        </p:spPr>
      </p:pic>
      <p:sp>
        <p:nvSpPr>
          <p:cNvPr id="6" name="Content Placeholder 2"/>
          <p:cNvSpPr txBox="1">
            <a:spLocks/>
          </p:cNvSpPr>
          <p:nvPr/>
        </p:nvSpPr>
        <p:spPr>
          <a:xfrm>
            <a:off x="610584" y="1944924"/>
            <a:ext cx="10970831" cy="4338637"/>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342900" lvl="1" indent="-342900">
              <a:lnSpc>
                <a:spcPct val="150000"/>
              </a:lnSpc>
            </a:pPr>
            <a:r>
              <a:rPr lang="en-GB" altLang="en-US" sz="1800" b="1" dirty="0" smtClean="0">
                <a:latin typeface="Calibri" panose="020F0502020204030204" pitchFamily="34" charset="0"/>
                <a:cs typeface="Calibri" panose="020F0502020204030204" pitchFamily="34" charset="0"/>
              </a:rPr>
              <a:t>Challenge: </a:t>
            </a:r>
            <a:r>
              <a:rPr lang="en-GB" altLang="en-US" sz="1800" dirty="0" smtClean="0">
                <a:latin typeface="Calibri" panose="020F0502020204030204" pitchFamily="34" charset="0"/>
                <a:cs typeface="Calibri" panose="020F0502020204030204" pitchFamily="34" charset="0"/>
              </a:rPr>
              <a:t>Qualitative prediction for materials design and qualification process </a:t>
            </a:r>
          </a:p>
          <a:p>
            <a:pPr marL="1600200" lvl="2" indent="-285750">
              <a:lnSpc>
                <a:spcPct val="150000"/>
              </a:lnSpc>
              <a:buFont typeface="Arial" panose="020B0604020202020204" pitchFamily="34" charset="0"/>
              <a:buChar char="•"/>
            </a:pPr>
            <a:r>
              <a:rPr lang="en-GB" altLang="en-US" sz="1800" dirty="0" smtClean="0">
                <a:latin typeface="Calibri" panose="020F0502020204030204" pitchFamily="34" charset="0"/>
                <a:cs typeface="Calibri" panose="020F0502020204030204" pitchFamily="34" charset="0"/>
              </a:rPr>
              <a:t>This required  meaningful Validation of the model:</a:t>
            </a:r>
          </a:p>
          <a:p>
            <a:pPr marL="1600200" lvl="2" indent="-285750">
              <a:lnSpc>
                <a:spcPct val="150000"/>
              </a:lnSpc>
              <a:buFont typeface="Arial" panose="020B0604020202020204" pitchFamily="34" charset="0"/>
              <a:buChar char="•"/>
            </a:pPr>
            <a:r>
              <a:rPr lang="en-GB" altLang="en-US" sz="1800" dirty="0" smtClean="0">
                <a:latin typeface="Calibri" panose="020F0502020204030204" pitchFamily="34" charset="0"/>
                <a:cs typeface="Calibri" panose="020F0502020204030204" pitchFamily="34" charset="0"/>
              </a:rPr>
              <a:t>Understand the reliability of the model prediction is essential</a:t>
            </a:r>
          </a:p>
          <a:p>
            <a:pPr marL="1600200" lvl="2" indent="-285750">
              <a:lnSpc>
                <a:spcPct val="150000"/>
              </a:lnSpc>
              <a:buFont typeface="Arial" panose="020B0604020202020204" pitchFamily="34" charset="0"/>
              <a:buChar char="•"/>
            </a:pPr>
            <a:r>
              <a:rPr lang="en-GB" altLang="en-US" sz="1800" dirty="0" smtClean="0">
                <a:latin typeface="Calibri" panose="020F0502020204030204" pitchFamily="34" charset="0"/>
                <a:cs typeface="Calibri" panose="020F0502020204030204" pitchFamily="34" charset="0"/>
              </a:rPr>
              <a:t>How we can capture the uncertainty in the process (i.e. variation in microstructure and properties)</a:t>
            </a:r>
          </a:p>
          <a:p>
            <a:pPr>
              <a:lnSpc>
                <a:spcPct val="150000"/>
              </a:lnSpc>
            </a:pPr>
            <a:r>
              <a:rPr lang="en-GB" altLang="en-US" sz="1800" b="1" dirty="0" smtClean="0">
                <a:latin typeface="Calibri" panose="020F0502020204030204" pitchFamily="34" charset="0"/>
                <a:cs typeface="Calibri" panose="020F0502020204030204" pitchFamily="34" charset="0"/>
              </a:rPr>
              <a:t>Approach: </a:t>
            </a:r>
            <a:r>
              <a:rPr lang="en-GB" altLang="en-US" sz="1800" dirty="0" smtClean="0">
                <a:latin typeface="Calibri" panose="020F0502020204030204" pitchFamily="34" charset="0"/>
                <a:cs typeface="Calibri" panose="020F0502020204030204" pitchFamily="34" charset="0"/>
              </a:rPr>
              <a:t>a physics-based computational framework will:</a:t>
            </a:r>
          </a:p>
          <a:p>
            <a:pPr marL="1600200" lvl="2" indent="-285750">
              <a:lnSpc>
                <a:spcPct val="150000"/>
              </a:lnSpc>
              <a:buFont typeface="Arial" panose="020B0604020202020204" pitchFamily="34" charset="0"/>
              <a:buChar char="•"/>
            </a:pPr>
            <a:r>
              <a:rPr lang="en-GB" altLang="en-US" sz="1800" dirty="0">
                <a:latin typeface="Calibri" panose="020F0502020204030204" pitchFamily="34" charset="0"/>
                <a:cs typeface="Calibri" panose="020F0502020204030204" pitchFamily="34" charset="0"/>
              </a:rPr>
              <a:t>Qualitative understanding of fundamental mechanisms controlling materials </a:t>
            </a:r>
            <a:r>
              <a:rPr lang="en-GB" altLang="en-US" sz="1800" dirty="0" smtClean="0">
                <a:latin typeface="Calibri" panose="020F0502020204030204" pitchFamily="34" charset="0"/>
                <a:cs typeface="Calibri" panose="020F0502020204030204" pitchFamily="34" charset="0"/>
              </a:rPr>
              <a:t>behaviour</a:t>
            </a:r>
            <a:endParaRPr lang="en-GB" altLang="en-US" sz="1800" dirty="0">
              <a:latin typeface="Calibri" panose="020F0502020204030204" pitchFamily="34" charset="0"/>
              <a:cs typeface="Calibri" panose="020F0502020204030204" pitchFamily="34" charset="0"/>
            </a:endParaRPr>
          </a:p>
          <a:p>
            <a:pPr marL="1600200" lvl="2" indent="-285750">
              <a:lnSpc>
                <a:spcPct val="150000"/>
              </a:lnSpc>
              <a:buFont typeface="Arial" panose="020B0604020202020204" pitchFamily="34" charset="0"/>
              <a:buChar char="•"/>
            </a:pPr>
            <a:r>
              <a:rPr lang="en-GB" altLang="en-US" sz="1800" dirty="0">
                <a:latin typeface="Calibri" panose="020F0502020204030204" pitchFamily="34" charset="0"/>
                <a:cs typeface="Calibri" panose="020F0502020204030204" pitchFamily="34" charset="0"/>
              </a:rPr>
              <a:t>Understand the cause-effect relations between macroscale behaviour and the lower scale mechanisms (including microstructure)</a:t>
            </a:r>
          </a:p>
        </p:txBody>
      </p:sp>
    </p:spTree>
    <p:extLst>
      <p:ext uri="{BB962C8B-B14F-4D97-AF65-F5344CB8AC3E}">
        <p14:creationId xmlns:p14="http://schemas.microsoft.com/office/powerpoint/2010/main" val="148434300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0576" y="286604"/>
            <a:ext cx="7780081" cy="1008000"/>
          </a:xfrm>
        </p:spPr>
        <p:txBody>
          <a:bodyPr/>
          <a:lstStyle/>
          <a:p>
            <a:r>
              <a:rPr lang="en-GB" dirty="0" smtClean="0"/>
              <a:t>Uncertainty</a:t>
            </a:r>
            <a:endParaRPr lang="en-GB" dirty="0"/>
          </a:p>
        </p:txBody>
      </p:sp>
      <p:sp>
        <p:nvSpPr>
          <p:cNvPr id="3" name="Slide Number Placeholder 2"/>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4</a:t>
            </a:fld>
            <a:endParaRPr lang="en-GB"/>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40112" y="6036906"/>
            <a:ext cx="1922010" cy="611780"/>
          </a:xfrm>
          <a:prstGeom prst="rect">
            <a:avLst/>
          </a:prstGeom>
        </p:spPr>
      </p:pic>
      <p:sp>
        <p:nvSpPr>
          <p:cNvPr id="7" name="Content Placeholder 2"/>
          <p:cNvSpPr txBox="1">
            <a:spLocks/>
          </p:cNvSpPr>
          <p:nvPr/>
        </p:nvSpPr>
        <p:spPr>
          <a:xfrm>
            <a:off x="256201" y="1698268"/>
            <a:ext cx="10685525" cy="4338638"/>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457200" lvl="1" indent="0">
              <a:buFont typeface="TUOS Stephenson" pitchFamily="18" charset="0"/>
              <a:buNone/>
            </a:pPr>
            <a:r>
              <a:rPr lang="en-GB" altLang="en-US" sz="1600" b="1" dirty="0">
                <a:latin typeface="Calibri" panose="020F0502020204030204" pitchFamily="34" charset="0"/>
                <a:cs typeface="Calibri" panose="020F0502020204030204" pitchFamily="34" charset="0"/>
              </a:rPr>
              <a:t>DEFINITION</a:t>
            </a:r>
            <a:r>
              <a:rPr lang="en-GB" altLang="en-US" sz="1600" dirty="0">
                <a:latin typeface="Calibri" panose="020F0502020204030204" pitchFamily="34" charset="0"/>
                <a:cs typeface="Calibri" panose="020F0502020204030204" pitchFamily="34" charset="0"/>
              </a:rPr>
              <a:t>: Uncertainty refers to the spread of values that could be reasonably attributed to a measured quantity</a:t>
            </a:r>
            <a:r>
              <a:rPr lang="en-GB" altLang="en-US" sz="1600" dirty="0" smtClean="0">
                <a:latin typeface="Calibri" panose="020F0502020204030204" pitchFamily="34" charset="0"/>
                <a:cs typeface="Calibri" panose="020F0502020204030204" pitchFamily="34" charset="0"/>
              </a:rPr>
              <a:t>.</a:t>
            </a:r>
          </a:p>
          <a:p>
            <a:pPr marL="457200" lvl="1" indent="0">
              <a:buFont typeface="TUOS Stephenson" pitchFamily="18" charset="0"/>
              <a:buNone/>
            </a:pPr>
            <a:endParaRPr lang="en-GB" altLang="en-US" sz="1600" b="1" dirty="0">
              <a:latin typeface="Calibri" panose="020F0502020204030204" pitchFamily="34" charset="0"/>
              <a:cs typeface="Calibri" panose="020F0502020204030204" pitchFamily="34" charset="0"/>
            </a:endParaRPr>
          </a:p>
          <a:p>
            <a:pPr marL="457200" lvl="1" indent="0">
              <a:buFont typeface="TUOS Stephenson" pitchFamily="18" charset="0"/>
              <a:buNone/>
            </a:pPr>
            <a:r>
              <a:rPr lang="en-GB" altLang="en-US" sz="1600" b="1" dirty="0">
                <a:latin typeface="Calibri" panose="020F0502020204030204" pitchFamily="34" charset="0"/>
                <a:cs typeface="Calibri" panose="020F0502020204030204" pitchFamily="34" charset="0"/>
              </a:rPr>
              <a:t>CLASSIFICATION</a:t>
            </a:r>
            <a:r>
              <a:rPr lang="en-GB" altLang="en-US" sz="1600" b="1" dirty="0" smtClean="0">
                <a:latin typeface="Calibri" panose="020F0502020204030204" pitchFamily="34" charset="0"/>
                <a:cs typeface="Calibri" panose="020F0502020204030204" pitchFamily="34" charset="0"/>
              </a:rPr>
              <a:t>:</a:t>
            </a:r>
          </a:p>
          <a:p>
            <a:pPr marL="457200" lvl="1" indent="0">
              <a:buFont typeface="TUOS Stephenson" pitchFamily="18" charset="0"/>
              <a:buNone/>
            </a:pPr>
            <a:endParaRPr lang="en-GB" altLang="en-US" sz="1600" b="1" dirty="0">
              <a:latin typeface="Calibri" panose="020F0502020204030204" pitchFamily="34" charset="0"/>
              <a:cs typeface="Calibri" panose="020F0502020204030204" pitchFamily="34" charset="0"/>
            </a:endParaRPr>
          </a:p>
          <a:p>
            <a:pPr marL="457200" lvl="1" indent="0">
              <a:buFont typeface="TUOS Stephenson" pitchFamily="18" charset="0"/>
              <a:buNone/>
            </a:pPr>
            <a:r>
              <a:rPr lang="en-GB" altLang="en-US" sz="1600" b="1" dirty="0">
                <a:latin typeface="Calibri" panose="020F0502020204030204" pitchFamily="34" charset="0"/>
                <a:cs typeface="Calibri" panose="020F0502020204030204" pitchFamily="34" charset="0"/>
              </a:rPr>
              <a:t>Natural uncertainty (NU) </a:t>
            </a:r>
            <a:r>
              <a:rPr lang="en-GB" altLang="en-US" sz="1600" dirty="0">
                <a:latin typeface="Calibri" panose="020F0502020204030204" pitchFamily="34" charset="0"/>
                <a:cs typeface="Calibri" panose="020F0502020204030204" pitchFamily="34" charset="0"/>
              </a:rPr>
              <a:t>– refers to inherent random variability in the material structure or behaviour. NU are specified through a probability distribution;</a:t>
            </a:r>
          </a:p>
          <a:p>
            <a:pPr marL="457200" lvl="1" indent="0">
              <a:buFont typeface="TUOS Stephenson" pitchFamily="18" charset="0"/>
              <a:buNone/>
            </a:pPr>
            <a:endParaRPr lang="en-GB" altLang="en-US" sz="1600" b="1" dirty="0">
              <a:latin typeface="Calibri" panose="020F0502020204030204" pitchFamily="34" charset="0"/>
              <a:cs typeface="Calibri" panose="020F0502020204030204" pitchFamily="34" charset="0"/>
            </a:endParaRPr>
          </a:p>
          <a:p>
            <a:pPr marL="457200" lvl="1" indent="0">
              <a:buFont typeface="TUOS Stephenson" pitchFamily="18" charset="0"/>
              <a:buNone/>
            </a:pPr>
            <a:r>
              <a:rPr lang="en-GB" altLang="en-US" sz="1600" b="1" dirty="0">
                <a:latin typeface="Calibri" panose="020F0502020204030204" pitchFamily="34" charset="0"/>
                <a:cs typeface="Calibri" panose="020F0502020204030204" pitchFamily="34" charset="0"/>
              </a:rPr>
              <a:t>Model parameter uncertainty (MPU) </a:t>
            </a:r>
            <a:r>
              <a:rPr lang="en-GB" altLang="en-US" sz="1600" dirty="0">
                <a:latin typeface="Calibri" panose="020F0502020204030204" pitchFamily="34" charset="0"/>
                <a:cs typeface="Calibri" panose="020F0502020204030204" pitchFamily="34" charset="0"/>
              </a:rPr>
              <a:t>- arises from insufficient or inaccurate information about the parameters with considerable influence on the response of the model. This type of uncertainty can be reduced by obtaining more data or more precise </a:t>
            </a:r>
            <a:r>
              <a:rPr lang="en-GB" altLang="en-US" sz="1600" dirty="0" smtClean="0">
                <a:latin typeface="Calibri" panose="020F0502020204030204" pitchFamily="34" charset="0"/>
                <a:cs typeface="Calibri" panose="020F0502020204030204" pitchFamily="34" charset="0"/>
              </a:rPr>
              <a:t>experiments/measurements; (sensitivity to model parameters)</a:t>
            </a:r>
            <a:endParaRPr lang="en-GB" altLang="en-US" sz="1600" dirty="0">
              <a:latin typeface="Calibri" panose="020F0502020204030204" pitchFamily="34" charset="0"/>
              <a:cs typeface="Calibri" panose="020F0502020204030204" pitchFamily="34" charset="0"/>
            </a:endParaRPr>
          </a:p>
          <a:p>
            <a:pPr marL="457200" lvl="1" indent="0">
              <a:buFont typeface="TUOS Stephenson" pitchFamily="18" charset="0"/>
              <a:buNone/>
            </a:pPr>
            <a:endParaRPr lang="en-GB" altLang="en-US" sz="1600" b="1" dirty="0">
              <a:latin typeface="Calibri" panose="020F0502020204030204" pitchFamily="34" charset="0"/>
              <a:cs typeface="Calibri" panose="020F0502020204030204" pitchFamily="34" charset="0"/>
            </a:endParaRPr>
          </a:p>
          <a:p>
            <a:pPr marL="457200" lvl="1" indent="0">
              <a:buFont typeface="TUOS Stephenson" pitchFamily="18" charset="0"/>
              <a:buNone/>
            </a:pPr>
            <a:r>
              <a:rPr lang="en-GB" altLang="en-US" sz="1600" b="1" dirty="0">
                <a:latin typeface="Calibri" panose="020F0502020204030204" pitchFamily="34" charset="0"/>
                <a:cs typeface="Calibri" panose="020F0502020204030204" pitchFamily="34" charset="0"/>
              </a:rPr>
              <a:t>Model structure (MSU) </a:t>
            </a:r>
            <a:r>
              <a:rPr lang="en-GB" altLang="en-US" sz="1600" dirty="0">
                <a:latin typeface="Calibri" panose="020F0502020204030204" pitchFamily="34" charset="0"/>
                <a:cs typeface="Calibri" panose="020F0502020204030204" pitchFamily="34" charset="0"/>
              </a:rPr>
              <a:t>- results from incomplete physics of the problem, incorrect assumptions or simplifications, and/or numerical inaccuracies;</a:t>
            </a:r>
          </a:p>
          <a:p>
            <a:pPr marL="457200" lvl="1" indent="0">
              <a:buFont typeface="TUOS Stephenson" pitchFamily="18" charset="0"/>
              <a:buNone/>
            </a:pPr>
            <a:endParaRPr lang="en-GB" altLang="en-US" sz="1600" dirty="0">
              <a:latin typeface="Calibri" panose="020F0502020204030204" pitchFamily="34" charset="0"/>
              <a:cs typeface="Calibri" panose="020F0502020204030204" pitchFamily="34" charset="0"/>
            </a:endParaRPr>
          </a:p>
          <a:p>
            <a:pPr marL="457200" lvl="1" indent="0">
              <a:buFont typeface="TUOS Stephenson" pitchFamily="18" charset="0"/>
              <a:buNone/>
            </a:pPr>
            <a:r>
              <a:rPr lang="en-GB" altLang="en-US" sz="1600" b="1" dirty="0">
                <a:latin typeface="Calibri" panose="020F0502020204030204" pitchFamily="34" charset="0"/>
                <a:cs typeface="Calibri" panose="020F0502020204030204" pitchFamily="34" charset="0"/>
              </a:rPr>
              <a:t>Propagated uncertainty (PU) </a:t>
            </a:r>
            <a:r>
              <a:rPr lang="en-GB" altLang="en-US" sz="1600" dirty="0">
                <a:latin typeface="Calibri" panose="020F0502020204030204" pitchFamily="34" charset="0"/>
                <a:cs typeface="Calibri" panose="020F0502020204030204" pitchFamily="34" charset="0"/>
              </a:rPr>
              <a:t>- uncertainty that can be propagated along a chain of computational models to generate variations (scatter) in the final outputs</a:t>
            </a:r>
          </a:p>
        </p:txBody>
      </p:sp>
    </p:spTree>
    <p:extLst>
      <p:ext uri="{BB962C8B-B14F-4D97-AF65-F5344CB8AC3E}">
        <p14:creationId xmlns:p14="http://schemas.microsoft.com/office/powerpoint/2010/main" val="143836437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0576" y="286604"/>
            <a:ext cx="7780081" cy="1008000"/>
          </a:xfrm>
          <a:noFill/>
          <a:ln>
            <a:noFill/>
          </a:ln>
        </p:spPr>
        <p:txBody>
          <a:bodyPr spcFirstLastPara="1" wrap="square" lIns="91425" tIns="45700" rIns="91425" bIns="45700" anchor="b" anchorCtr="0">
            <a:normAutofit fontScale="90000"/>
          </a:bodyPr>
          <a:lstStyle/>
          <a:p>
            <a:r>
              <a:rPr lang="en-GB" dirty="0" smtClean="0"/>
              <a:t>Model: Crystallographic </a:t>
            </a:r>
            <a:r>
              <a:rPr lang="en-GB" dirty="0"/>
              <a:t>slip rate</a:t>
            </a:r>
          </a:p>
        </p:txBody>
      </p:sp>
      <p:sp>
        <p:nvSpPr>
          <p:cNvPr id="3" name="Slide Number Placeholder 2"/>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5</a:t>
            </a:fld>
            <a:endParaRPr lang="en-GB"/>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40112" y="6036906"/>
            <a:ext cx="1922010" cy="611780"/>
          </a:xfrm>
          <a:prstGeom prst="rect">
            <a:avLst/>
          </a:prstGeom>
        </p:spPr>
      </p:pic>
      <p:sp>
        <p:nvSpPr>
          <p:cNvPr id="6" name="Title 1"/>
          <p:cNvSpPr txBox="1">
            <a:spLocks/>
          </p:cNvSpPr>
          <p:nvPr/>
        </p:nvSpPr>
        <p:spPr>
          <a:xfrm>
            <a:off x="357215" y="1480898"/>
            <a:ext cx="11023479" cy="464487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endParaRPr lang="en-GB" sz="2500" dirty="0">
              <a:latin typeface="Calibri" panose="020F0502020204030204" pitchFamily="34" charset="0"/>
              <a:cs typeface="Calibri" panose="020F0502020204030204" pitchFamily="34" charset="0"/>
            </a:endParaRPr>
          </a:p>
        </p:txBody>
      </p:sp>
      <p:sp>
        <p:nvSpPr>
          <p:cNvPr id="29" name="TextBox 28"/>
          <p:cNvSpPr txBox="1"/>
          <p:nvPr/>
        </p:nvSpPr>
        <p:spPr>
          <a:xfrm>
            <a:off x="1055474" y="2481273"/>
            <a:ext cx="11136526" cy="2308324"/>
          </a:xfrm>
          <a:prstGeom prst="rect">
            <a:avLst/>
          </a:prstGeom>
          <a:noFill/>
        </p:spPr>
        <p:txBody>
          <a:bodyPr wrap="square" rtlCol="0">
            <a:spAutoFit/>
          </a:bodyPr>
          <a:lstStyle/>
          <a:p>
            <a:r>
              <a:rPr lang="en-GB" sz="2400" dirty="0" err="1">
                <a:latin typeface="Calibri" panose="020F0502020204030204" pitchFamily="34" charset="0"/>
                <a:cs typeface="Calibri" panose="020F0502020204030204" pitchFamily="34" charset="0"/>
              </a:rPr>
              <a:t>Viscoplastic</a:t>
            </a:r>
            <a:r>
              <a:rPr lang="en-GB" sz="2400" dirty="0">
                <a:latin typeface="Calibri" panose="020F0502020204030204" pitchFamily="34" charset="0"/>
                <a:cs typeface="Calibri" panose="020F0502020204030204" pitchFamily="34" charset="0"/>
              </a:rPr>
              <a:t> </a:t>
            </a:r>
            <a:r>
              <a:rPr lang="en-GB" sz="2400" dirty="0" smtClean="0">
                <a:latin typeface="Calibri" panose="020F0502020204030204" pitchFamily="34" charset="0"/>
                <a:cs typeface="Calibri" panose="020F0502020204030204" pitchFamily="34" charset="0"/>
              </a:rPr>
              <a:t> framework </a:t>
            </a:r>
            <a:r>
              <a:rPr lang="en-GB" sz="2400" dirty="0" smtClean="0">
                <a:latin typeface="Calibri" panose="020F0502020204030204" pitchFamily="34" charset="0"/>
                <a:cs typeface="Calibri" panose="020F0502020204030204" pitchFamily="34" charset="0"/>
              </a:rPr>
              <a:t>consists of</a:t>
            </a:r>
          </a:p>
          <a:p>
            <a:pPr marL="285750" indent="-285750">
              <a:buFont typeface="Arial" panose="020B0604020202020204" pitchFamily="34" charset="0"/>
              <a:buChar char="•"/>
            </a:pPr>
            <a:r>
              <a:rPr lang="en-GB" sz="2400" dirty="0" smtClean="0">
                <a:latin typeface="Calibri" panose="020F0502020204030204" pitchFamily="34" charset="0"/>
                <a:cs typeface="Calibri" panose="020F0502020204030204" pitchFamily="34" charset="0"/>
              </a:rPr>
              <a:t> micro scale models to calculated </a:t>
            </a:r>
            <a:r>
              <a:rPr lang="en-GB" sz="2400" dirty="0">
                <a:latin typeface="Calibri" panose="020F0502020204030204" pitchFamily="34" charset="0"/>
                <a:cs typeface="Calibri" panose="020F0502020204030204" pitchFamily="34" charset="0"/>
              </a:rPr>
              <a:t>the </a:t>
            </a:r>
            <a:r>
              <a:rPr lang="en-GB" sz="2400" dirty="0" smtClean="0">
                <a:latin typeface="Calibri" panose="020F0502020204030204" pitchFamily="34" charset="0"/>
                <a:cs typeface="Calibri" panose="020F0502020204030204" pitchFamily="34" charset="0"/>
              </a:rPr>
              <a:t>shear strain rate considering </a:t>
            </a:r>
            <a:endParaRPr lang="en-GB" sz="2400" dirty="0" smtClean="0">
              <a:latin typeface="Calibri" panose="020F0502020204030204" pitchFamily="34" charset="0"/>
              <a:cs typeface="Calibri" panose="020F0502020204030204" pitchFamily="34" charset="0"/>
            </a:endParaRPr>
          </a:p>
          <a:p>
            <a:pPr marL="622300" indent="-261938">
              <a:buFont typeface="Arial" panose="020B0604020202020204" pitchFamily="34" charset="0"/>
              <a:buChar char="•"/>
            </a:pPr>
            <a:r>
              <a:rPr lang="en-GB" sz="2400" dirty="0" smtClean="0">
                <a:latin typeface="Calibri" panose="020F0502020204030204" pitchFamily="34" charset="0"/>
                <a:cs typeface="Calibri" panose="020F0502020204030204" pitchFamily="34" charset="0"/>
              </a:rPr>
              <a:t>Thermally activated jerky-glide</a:t>
            </a:r>
          </a:p>
          <a:p>
            <a:pPr marL="622300" indent="-261938">
              <a:buFont typeface="Arial" panose="020B0604020202020204" pitchFamily="34" charset="0"/>
              <a:buChar char="•"/>
            </a:pPr>
            <a:r>
              <a:rPr lang="en-GB" sz="2400" dirty="0" smtClean="0">
                <a:latin typeface="Calibri" panose="020F0502020204030204" pitchFamily="34" charset="0"/>
                <a:cs typeface="Calibri" panose="020F0502020204030204" pitchFamily="34" charset="0"/>
              </a:rPr>
              <a:t>Dislocations slip events and dislocation vacancy interactions</a:t>
            </a:r>
          </a:p>
          <a:p>
            <a:pPr marL="622300" indent="-261938">
              <a:buFont typeface="Arial" panose="020B0604020202020204" pitchFamily="34" charset="0"/>
              <a:buChar char="•"/>
            </a:pPr>
            <a:r>
              <a:rPr lang="en-GB" sz="2400" dirty="0" err="1" smtClean="0">
                <a:latin typeface="Calibri" panose="020F0502020204030204" pitchFamily="34" charset="0"/>
                <a:cs typeface="Calibri" panose="020F0502020204030204" pitchFamily="34" charset="0"/>
              </a:rPr>
              <a:t>Mobilities</a:t>
            </a:r>
            <a:r>
              <a:rPr lang="en-GB" sz="2400" dirty="0" smtClean="0">
                <a:latin typeface="Calibri" panose="020F0502020204030204" pitchFamily="34" charset="0"/>
                <a:cs typeface="Calibri" panose="020F0502020204030204" pitchFamily="34" charset="0"/>
              </a:rPr>
              <a:t> effect</a:t>
            </a:r>
          </a:p>
          <a:p>
            <a:pPr marL="285750" indent="-285750">
              <a:buFont typeface="Arial" panose="020B0604020202020204" pitchFamily="34" charset="0"/>
              <a:buChar char="•"/>
            </a:pPr>
            <a:r>
              <a:rPr lang="en-GB" sz="2400" dirty="0" smtClean="0">
                <a:latin typeface="Calibri" panose="020F0502020204030204" pitchFamily="34" charset="0"/>
                <a:cs typeface="Calibri" panose="020F0502020204030204" pitchFamily="34" charset="0"/>
              </a:rPr>
              <a:t> Crystal plasticity model at the macroscale level inferred with shear strain rate</a:t>
            </a:r>
            <a:endParaRPr lang="en-GB"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392134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0576" y="286604"/>
            <a:ext cx="8210505" cy="1008000"/>
          </a:xfrm>
          <a:noFill/>
          <a:ln>
            <a:noFill/>
          </a:ln>
        </p:spPr>
        <p:txBody>
          <a:bodyPr spcFirstLastPara="1" wrap="square" lIns="91425" tIns="45700" rIns="91425" bIns="45700" anchor="b" anchorCtr="0">
            <a:normAutofit fontScale="90000"/>
          </a:bodyPr>
          <a:lstStyle/>
          <a:p>
            <a:r>
              <a:rPr lang="en-GB" dirty="0"/>
              <a:t>Model: </a:t>
            </a:r>
            <a:r>
              <a:rPr lang="en-GB" altLang="en-US" dirty="0" smtClean="0"/>
              <a:t>CP formulation summary</a:t>
            </a:r>
            <a:endParaRPr lang="en-GB" dirty="0"/>
          </a:p>
        </p:txBody>
      </p:sp>
      <p:sp>
        <p:nvSpPr>
          <p:cNvPr id="3" name="Slide Number Placeholder 2"/>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6</a:t>
            </a:fld>
            <a:endParaRPr lang="en-GB"/>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40112" y="6036906"/>
            <a:ext cx="1922010" cy="611780"/>
          </a:xfrm>
          <a:prstGeom prst="rect">
            <a:avLst/>
          </a:prstGeom>
        </p:spPr>
      </p:pic>
      <p:sp>
        <p:nvSpPr>
          <p:cNvPr id="6" name="Title 1"/>
          <p:cNvSpPr txBox="1">
            <a:spLocks/>
          </p:cNvSpPr>
          <p:nvPr/>
        </p:nvSpPr>
        <p:spPr>
          <a:xfrm>
            <a:off x="404751" y="1814915"/>
            <a:ext cx="11023479" cy="464487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endParaRPr lang="en-GB" sz="2500" dirty="0">
              <a:latin typeface="Calibri" panose="020F0502020204030204" pitchFamily="34" charset="0"/>
              <a:cs typeface="Calibri" panose="020F0502020204030204" pitchFamily="34" charset="0"/>
            </a:endParaRPr>
          </a:p>
        </p:txBody>
      </p:sp>
      <mc:AlternateContent xmlns:mc="http://schemas.openxmlformats.org/markup-compatibility/2006">
        <mc:Choice xmlns:a14="http://schemas.microsoft.com/office/drawing/2010/main" Requires="a14">
          <p:sp>
            <p:nvSpPr>
              <p:cNvPr id="9" name="Title 1"/>
              <p:cNvSpPr txBox="1">
                <a:spLocks/>
              </p:cNvSpPr>
              <p:nvPr/>
            </p:nvSpPr>
            <p:spPr>
              <a:xfrm>
                <a:off x="297668" y="1637882"/>
                <a:ext cx="5511739" cy="4644870"/>
              </a:xfrm>
              <a:prstGeom prst="rect">
                <a:avLst/>
              </a:prstGeom>
            </p:spPr>
            <p:txBody>
              <a:bodyPr vert="horz" lIns="91440" tIns="45720" rIns="91440" bIns="45720" rtlCol="0" anchor="t">
                <a:normAutofit fontScale="7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457200" indent="-457200">
                  <a:lnSpc>
                    <a:spcPct val="150000"/>
                  </a:lnSpc>
                  <a:buFont typeface="Arial" panose="020B0604020202020204" pitchFamily="34" charset="0"/>
                  <a:buChar char="•"/>
                </a:pPr>
                <a:r>
                  <a:rPr lang="en-GB" sz="2800" dirty="0" smtClean="0">
                    <a:latin typeface="Calibri" panose="020F0502020204030204" pitchFamily="34" charset="0"/>
                    <a:cs typeface="Calibri" panose="020F0502020204030204" pitchFamily="34" charset="0"/>
                  </a:rPr>
                  <a:t>Plastic velocity gradient</a:t>
                </a:r>
              </a:p>
              <a:p>
                <a:pPr>
                  <a:lnSpc>
                    <a:spcPct val="120000"/>
                  </a:lnSpc>
                </a:pPr>
                <a14:m>
                  <m:oMathPara xmlns:m="http://schemas.openxmlformats.org/officeDocument/2006/math">
                    <m:oMathParaPr>
                      <m:jc m:val="centerGroup"/>
                    </m:oMathParaPr>
                    <m:oMath xmlns:m="http://schemas.openxmlformats.org/officeDocument/2006/math">
                      <m:sSup>
                        <m:sSupPr>
                          <m:ctrlPr>
                            <a:rPr lang="en-GB" sz="2800" i="1">
                              <a:latin typeface="Cambria Math" panose="02040503050406030204" pitchFamily="18" charset="0"/>
                            </a:rPr>
                          </m:ctrlPr>
                        </m:sSupPr>
                        <m:e>
                          <m:r>
                            <a:rPr lang="en-GB" sz="2800" b="1" i="1">
                              <a:latin typeface="Cambria Math"/>
                            </a:rPr>
                            <m:t>𝑳</m:t>
                          </m:r>
                        </m:e>
                        <m:sup>
                          <m:r>
                            <a:rPr lang="en-GB" sz="2800" i="1">
                              <a:latin typeface="Cambria Math"/>
                            </a:rPr>
                            <m:t>𝑃</m:t>
                          </m:r>
                        </m:sup>
                      </m:sSup>
                      <m:r>
                        <a:rPr lang="en-GB" sz="2800" i="1">
                          <a:latin typeface="Cambria Math"/>
                        </a:rPr>
                        <m:t>= </m:t>
                      </m:r>
                      <m:nary>
                        <m:naryPr>
                          <m:chr m:val="∑"/>
                          <m:ctrlPr>
                            <a:rPr lang="en-GB" sz="2800" i="1">
                              <a:latin typeface="Cambria Math" panose="02040503050406030204" pitchFamily="18" charset="0"/>
                            </a:rPr>
                          </m:ctrlPr>
                        </m:naryPr>
                        <m:sub>
                          <m:r>
                            <m:rPr>
                              <m:brk m:alnAt="23"/>
                            </m:rPr>
                            <a:rPr lang="en-GB" sz="2800" i="1">
                              <a:latin typeface="Cambria Math"/>
                              <a:ea typeface="Cambria Math"/>
                            </a:rPr>
                            <m:t>𝛼</m:t>
                          </m:r>
                          <m:r>
                            <a:rPr lang="en-GB" sz="2800" i="1">
                              <a:latin typeface="Cambria Math"/>
                              <a:ea typeface="Cambria Math"/>
                            </a:rPr>
                            <m:t>=1</m:t>
                          </m:r>
                        </m:sub>
                        <m:sup>
                          <m:r>
                            <a:rPr lang="en-GB" sz="2800" i="1">
                              <a:latin typeface="Cambria Math"/>
                            </a:rPr>
                            <m:t>𝑛</m:t>
                          </m:r>
                        </m:sup>
                        <m:e>
                          <m:acc>
                            <m:accPr>
                              <m:chr m:val="̇"/>
                              <m:ctrlPr>
                                <a:rPr lang="en-GB" sz="2800" i="1">
                                  <a:latin typeface="Cambria Math" panose="02040503050406030204" pitchFamily="18" charset="0"/>
                                </a:rPr>
                              </m:ctrlPr>
                            </m:accPr>
                            <m:e>
                              <m:r>
                                <a:rPr lang="en-GB" sz="2800" i="1">
                                  <a:latin typeface="Cambria Math"/>
                                  <a:ea typeface="Cambria Math"/>
                                </a:rPr>
                                <m:t>𝛾</m:t>
                              </m:r>
                            </m:e>
                          </m:acc>
                          <m:r>
                            <a:rPr lang="en-GB" sz="2800" i="1">
                              <a:latin typeface="Cambria Math"/>
                            </a:rPr>
                            <m:t> </m:t>
                          </m:r>
                          <m:sSub>
                            <m:sSubPr>
                              <m:ctrlPr>
                                <a:rPr lang="en-GB" sz="2800" i="1">
                                  <a:latin typeface="Cambria Math" panose="02040503050406030204" pitchFamily="18" charset="0"/>
                                </a:rPr>
                              </m:ctrlPr>
                            </m:sSubPr>
                            <m:e>
                              <m:r>
                                <a:rPr lang="en-GB" sz="2800" b="1" i="1">
                                  <a:latin typeface="Cambria Math"/>
                                </a:rPr>
                                <m:t>𝒔</m:t>
                              </m:r>
                            </m:e>
                            <m:sub>
                              <m:r>
                                <a:rPr lang="en-GB" sz="2800" i="1">
                                  <a:latin typeface="Cambria Math"/>
                                  <a:ea typeface="Cambria Math"/>
                                </a:rPr>
                                <m:t>𝛼</m:t>
                              </m:r>
                            </m:sub>
                          </m:sSub>
                          <m:r>
                            <a:rPr lang="en-GB" sz="2800" i="1">
                              <a:latin typeface="Cambria Math"/>
                              <a:ea typeface="Cambria Math"/>
                            </a:rPr>
                            <m:t>⨂</m:t>
                          </m:r>
                          <m:sSub>
                            <m:sSubPr>
                              <m:ctrlPr>
                                <a:rPr lang="en-GB" sz="2800" i="1">
                                  <a:latin typeface="Cambria Math" panose="02040503050406030204" pitchFamily="18" charset="0"/>
                                </a:rPr>
                              </m:ctrlPr>
                            </m:sSubPr>
                            <m:e>
                              <m:r>
                                <a:rPr lang="en-GB" sz="2800" b="1" i="1">
                                  <a:latin typeface="Cambria Math"/>
                                </a:rPr>
                                <m:t>𝒏</m:t>
                              </m:r>
                            </m:e>
                            <m:sub>
                              <m:r>
                                <a:rPr lang="en-GB" sz="2800" i="1">
                                  <a:latin typeface="Cambria Math"/>
                                  <a:ea typeface="Cambria Math"/>
                                </a:rPr>
                                <m:t>𝛼</m:t>
                              </m:r>
                            </m:sub>
                          </m:sSub>
                        </m:e>
                      </m:nary>
                    </m:oMath>
                  </m:oMathPara>
                </a14:m>
                <a:endParaRPr lang="en-GB" sz="2800" dirty="0" smtClean="0">
                  <a:latin typeface="Calibri" panose="020F0502020204030204" pitchFamily="34" charset="0"/>
                  <a:cs typeface="Calibri" panose="020F0502020204030204" pitchFamily="34" charset="0"/>
                </a:endParaRPr>
              </a:p>
              <a:p>
                <a:pPr marL="457200" indent="-457200">
                  <a:lnSpc>
                    <a:spcPct val="150000"/>
                  </a:lnSpc>
                  <a:buFont typeface="Arial" panose="020B0604020202020204" pitchFamily="34" charset="0"/>
                  <a:buChar char="•"/>
                </a:pPr>
                <a:r>
                  <a:rPr lang="en-GB" sz="2800" dirty="0">
                    <a:latin typeface="Calibri" panose="020F0502020204030204" pitchFamily="34" charset="0"/>
                    <a:cs typeface="Calibri" panose="020F0502020204030204" pitchFamily="34" charset="0"/>
                  </a:rPr>
                  <a:t>Find </a:t>
                </a:r>
                <a14:m>
                  <m:oMath xmlns:m="http://schemas.openxmlformats.org/officeDocument/2006/math">
                    <m:sSup>
                      <m:sSupPr>
                        <m:ctrlPr>
                          <a:rPr lang="en-GB" sz="2800" i="1">
                            <a:latin typeface="Cambria Math" panose="02040503050406030204" pitchFamily="18" charset="0"/>
                          </a:rPr>
                        </m:ctrlPr>
                      </m:sSupPr>
                      <m:e>
                        <m:r>
                          <a:rPr lang="en-GB" sz="2800" b="1" i="1">
                            <a:latin typeface="Cambria Math"/>
                          </a:rPr>
                          <m:t>𝑭</m:t>
                        </m:r>
                      </m:e>
                      <m:sup>
                        <m:r>
                          <a:rPr lang="en-GB" sz="2800" i="1">
                            <a:latin typeface="Cambria Math"/>
                          </a:rPr>
                          <m:t>𝑃</m:t>
                        </m:r>
                      </m:sup>
                    </m:sSup>
                  </m:oMath>
                </a14:m>
                <a:r>
                  <a:rPr lang="en-GB" sz="2800" dirty="0" smtClean="0">
                    <a:latin typeface="Calibri" panose="020F0502020204030204" pitchFamily="34" charset="0"/>
                    <a:cs typeface="Calibri" panose="020F0502020204030204" pitchFamily="34" charset="0"/>
                  </a:rPr>
                  <a:t> by solving the following ODE</a:t>
                </a:r>
              </a:p>
              <a:p>
                <a:pPr>
                  <a:lnSpc>
                    <a:spcPct val="150000"/>
                  </a:lnSpc>
                </a:pPr>
                <a14:m>
                  <m:oMathPara xmlns:m="http://schemas.openxmlformats.org/officeDocument/2006/math">
                    <m:oMathParaPr>
                      <m:jc m:val="centerGroup"/>
                    </m:oMathParaPr>
                    <m:oMath xmlns:m="http://schemas.openxmlformats.org/officeDocument/2006/math">
                      <m:sSup>
                        <m:sSupPr>
                          <m:ctrlPr>
                            <a:rPr lang="en-GB" sz="2800" i="1">
                              <a:latin typeface="Cambria Math" panose="02040503050406030204" pitchFamily="18" charset="0"/>
                            </a:rPr>
                          </m:ctrlPr>
                        </m:sSupPr>
                        <m:e>
                          <m:acc>
                            <m:accPr>
                              <m:chr m:val="̇"/>
                              <m:ctrlPr>
                                <a:rPr lang="en-GB" sz="2800" i="1">
                                  <a:latin typeface="Cambria Math" panose="02040503050406030204" pitchFamily="18" charset="0"/>
                                </a:rPr>
                              </m:ctrlPr>
                            </m:accPr>
                            <m:e>
                              <m:r>
                                <a:rPr lang="en-GB" sz="2800" b="1" i="1">
                                  <a:latin typeface="Cambria Math"/>
                                </a:rPr>
                                <m:t>𝑭</m:t>
                              </m:r>
                            </m:e>
                          </m:acc>
                        </m:e>
                        <m:sup>
                          <m:r>
                            <a:rPr lang="en-GB" sz="2800" i="1">
                              <a:latin typeface="Cambria Math"/>
                            </a:rPr>
                            <m:t>𝑃</m:t>
                          </m:r>
                        </m:sup>
                      </m:sSup>
                      <m:r>
                        <a:rPr lang="en-US" sz="2800" b="0" i="1" smtClean="0">
                          <a:latin typeface="Cambria Math" panose="02040503050406030204" pitchFamily="18" charset="0"/>
                        </a:rPr>
                        <m:t>=</m:t>
                      </m:r>
                      <m:sSup>
                        <m:sSupPr>
                          <m:ctrlPr>
                            <a:rPr lang="en-GB" sz="2800" i="1">
                              <a:latin typeface="Cambria Math" panose="02040503050406030204" pitchFamily="18" charset="0"/>
                            </a:rPr>
                          </m:ctrlPr>
                        </m:sSupPr>
                        <m:e>
                          <m:r>
                            <a:rPr lang="en-GB" sz="2800" b="1" i="1">
                              <a:latin typeface="Cambria Math"/>
                            </a:rPr>
                            <m:t>𝑳</m:t>
                          </m:r>
                        </m:e>
                        <m:sup>
                          <m:r>
                            <a:rPr lang="en-GB" sz="2800" i="1">
                              <a:latin typeface="Cambria Math"/>
                            </a:rPr>
                            <m:t>𝑃</m:t>
                          </m:r>
                        </m:sup>
                      </m:sSup>
                      <m:r>
                        <a:rPr lang="en-GB" sz="2800" i="1">
                          <a:latin typeface="Cambria Math"/>
                        </a:rPr>
                        <m:t> </m:t>
                      </m:r>
                      <m:r>
                        <a:rPr lang="en-US" sz="2800" b="0" i="1" smtClean="0">
                          <a:latin typeface="Cambria Math" panose="02040503050406030204" pitchFamily="18" charset="0"/>
                        </a:rPr>
                        <m:t>⋅</m:t>
                      </m:r>
                      <m:sSup>
                        <m:sSupPr>
                          <m:ctrlPr>
                            <a:rPr lang="en-US" sz="2800" b="0" i="1" smtClean="0">
                              <a:latin typeface="Cambria Math" panose="02040503050406030204" pitchFamily="18" charset="0"/>
                            </a:rPr>
                          </m:ctrlPr>
                        </m:sSupPr>
                        <m:e>
                          <m:r>
                            <a:rPr lang="en-US" sz="2800" b="1" i="1" smtClean="0">
                              <a:latin typeface="Cambria Math" panose="02040503050406030204" pitchFamily="18" charset="0"/>
                            </a:rPr>
                            <m:t>𝑭</m:t>
                          </m:r>
                        </m:e>
                        <m:sup>
                          <m:r>
                            <a:rPr lang="en-US" sz="2800" b="0" i="1" smtClean="0">
                              <a:latin typeface="Cambria Math" panose="02040503050406030204" pitchFamily="18" charset="0"/>
                            </a:rPr>
                            <m:t>𝑝</m:t>
                          </m:r>
                        </m:sup>
                      </m:sSup>
                    </m:oMath>
                  </m:oMathPara>
                </a14:m>
                <a:endParaRPr lang="en-GB" sz="2800" dirty="0">
                  <a:latin typeface="Calibri" panose="020F0502020204030204" pitchFamily="34" charset="0"/>
                  <a:cs typeface="Calibri" panose="020F0502020204030204" pitchFamily="34" charset="0"/>
                </a:endParaRPr>
              </a:p>
              <a:p>
                <a:pPr marL="457200" indent="-457200">
                  <a:lnSpc>
                    <a:spcPct val="150000"/>
                  </a:lnSpc>
                  <a:buFont typeface="Arial" panose="020B0604020202020204" pitchFamily="34" charset="0"/>
                  <a:buChar char="•"/>
                </a:pPr>
                <a:r>
                  <a:rPr lang="en-GB" sz="2800" dirty="0" smtClean="0">
                    <a:latin typeface="Calibri" panose="020F0502020204030204" pitchFamily="34" charset="0"/>
                    <a:cs typeface="Calibri" panose="020F0502020204030204" pitchFamily="34" charset="0"/>
                  </a:rPr>
                  <a:t>Elastic distortions </a:t>
                </a:r>
                <a14:m>
                  <m:oMath xmlns:m="http://schemas.openxmlformats.org/officeDocument/2006/math">
                    <m:sSup>
                      <m:sSupPr>
                        <m:ctrlPr>
                          <a:rPr lang="en-GB" sz="2800" i="1">
                            <a:latin typeface="Cambria Math" panose="02040503050406030204" pitchFamily="18" charset="0"/>
                          </a:rPr>
                        </m:ctrlPr>
                      </m:sSupPr>
                      <m:e>
                        <m:r>
                          <a:rPr lang="en-GB" sz="2800" b="1" i="1">
                            <a:latin typeface="Cambria Math"/>
                          </a:rPr>
                          <m:t>𝑭</m:t>
                        </m:r>
                      </m:e>
                      <m:sup>
                        <m:r>
                          <a:rPr lang="en-GB" sz="2800" i="1">
                            <a:latin typeface="Cambria Math"/>
                          </a:rPr>
                          <m:t>𝐸</m:t>
                        </m:r>
                      </m:sup>
                    </m:sSup>
                  </m:oMath>
                </a14:m>
                <a:r>
                  <a:rPr lang="en-GB" sz="2800" dirty="0">
                    <a:latin typeface="Calibri" panose="020F0502020204030204" pitchFamily="34" charset="0"/>
                    <a:cs typeface="Calibri" panose="020F0502020204030204" pitchFamily="34" charset="0"/>
                  </a:rPr>
                  <a:t> </a:t>
                </a:r>
                <a:r>
                  <a:rPr lang="en-GB" sz="2800" dirty="0" smtClean="0">
                    <a:latin typeface="Calibri" panose="020F0502020204030204" pitchFamily="34" charset="0"/>
                    <a:cs typeface="Calibri" panose="020F0502020204030204" pitchFamily="34" charset="0"/>
                  </a:rPr>
                  <a:t>determined from </a:t>
                </a:r>
                <a:endParaRPr lang="en-GB" sz="2800" dirty="0">
                  <a:latin typeface="Calibri" panose="020F0502020204030204" pitchFamily="34" charset="0"/>
                  <a:cs typeface="Calibri" panose="020F0502020204030204" pitchFamily="34" charset="0"/>
                </a:endParaRPr>
              </a:p>
              <a:p>
                <a:pPr>
                  <a:lnSpc>
                    <a:spcPct val="150000"/>
                  </a:lnSpc>
                </a:pPr>
                <a14:m>
                  <m:oMathPara xmlns:m="http://schemas.openxmlformats.org/officeDocument/2006/math">
                    <m:oMathParaPr>
                      <m:jc m:val="centerGroup"/>
                    </m:oMathParaPr>
                    <m:oMath xmlns:m="http://schemas.openxmlformats.org/officeDocument/2006/math">
                      <m:r>
                        <a:rPr lang="en-GB" sz="2800" b="1" i="1">
                          <a:latin typeface="Cambria Math"/>
                        </a:rPr>
                        <m:t>𝑭</m:t>
                      </m:r>
                      <m:r>
                        <a:rPr lang="en-GB" sz="2800" i="1">
                          <a:latin typeface="Cambria Math"/>
                        </a:rPr>
                        <m:t>=</m:t>
                      </m:r>
                      <m:sSup>
                        <m:sSupPr>
                          <m:ctrlPr>
                            <a:rPr lang="en-GB" sz="2800" i="1">
                              <a:latin typeface="Cambria Math" panose="02040503050406030204" pitchFamily="18" charset="0"/>
                            </a:rPr>
                          </m:ctrlPr>
                        </m:sSupPr>
                        <m:e>
                          <m:r>
                            <a:rPr lang="en-GB" sz="2800" b="1" i="1">
                              <a:latin typeface="Cambria Math"/>
                            </a:rPr>
                            <m:t>𝑭</m:t>
                          </m:r>
                        </m:e>
                        <m:sup>
                          <m:r>
                            <a:rPr lang="en-GB" sz="2800" i="1">
                              <a:latin typeface="Cambria Math"/>
                            </a:rPr>
                            <m:t>𝐸</m:t>
                          </m:r>
                        </m:sup>
                      </m:sSup>
                      <m:r>
                        <a:rPr lang="en-GB" sz="2800" i="1">
                          <a:latin typeface="Cambria Math"/>
                        </a:rPr>
                        <m:t>.</m:t>
                      </m:r>
                      <m:sSup>
                        <m:sSupPr>
                          <m:ctrlPr>
                            <a:rPr lang="en-GB" sz="2800" i="1">
                              <a:latin typeface="Cambria Math" panose="02040503050406030204" pitchFamily="18" charset="0"/>
                            </a:rPr>
                          </m:ctrlPr>
                        </m:sSupPr>
                        <m:e>
                          <m:r>
                            <a:rPr lang="en-GB" sz="2800" b="1" i="1">
                              <a:latin typeface="Cambria Math"/>
                            </a:rPr>
                            <m:t>𝑭</m:t>
                          </m:r>
                        </m:e>
                        <m:sup>
                          <m:r>
                            <a:rPr lang="en-GB" sz="2800" i="1">
                              <a:latin typeface="Cambria Math"/>
                            </a:rPr>
                            <m:t>𝑃</m:t>
                          </m:r>
                        </m:sup>
                      </m:sSup>
                    </m:oMath>
                  </m:oMathPara>
                </a14:m>
                <a:endParaRPr lang="en-GB" sz="2800" dirty="0">
                  <a:latin typeface="Calibri" panose="020F0502020204030204" pitchFamily="34" charset="0"/>
                  <a:cs typeface="Calibri" panose="020F0502020204030204" pitchFamily="34" charset="0"/>
                </a:endParaRPr>
              </a:p>
              <a:p>
                <a:pPr marL="457200" indent="-457200">
                  <a:lnSpc>
                    <a:spcPct val="150000"/>
                  </a:lnSpc>
                  <a:buFont typeface="Arial" panose="020B0604020202020204" pitchFamily="34" charset="0"/>
                  <a:buChar char="•"/>
                </a:pPr>
                <a:r>
                  <a:rPr lang="en-GB" sz="2800" dirty="0" smtClean="0">
                    <a:latin typeface="Calibri" panose="020F0502020204030204" pitchFamily="34" charset="0"/>
                    <a:cs typeface="Calibri" panose="020F0502020204030204" pitchFamily="34" charset="0"/>
                  </a:rPr>
                  <a:t>Stress tensor </a:t>
                </a:r>
                <a:endParaRPr lang="en-GB" sz="2800" dirty="0">
                  <a:latin typeface="Calibri" panose="020F0502020204030204" pitchFamily="34" charset="0"/>
                  <a:cs typeface="Calibri" panose="020F0502020204030204" pitchFamily="34" charset="0"/>
                </a:endParaRPr>
              </a:p>
              <a:p>
                <a:pPr>
                  <a:lnSpc>
                    <a:spcPct val="150000"/>
                  </a:lnSpc>
                </a:pPr>
                <a14:m>
                  <m:oMathPara xmlns:m="http://schemas.openxmlformats.org/officeDocument/2006/math">
                    <m:oMathParaPr>
                      <m:jc m:val="centerGroup"/>
                    </m:oMathParaPr>
                    <m:oMath xmlns:m="http://schemas.openxmlformats.org/officeDocument/2006/math">
                      <m:r>
                        <a:rPr lang="en-GB" sz="2800" b="1" i="1">
                          <a:latin typeface="Cambria Math"/>
                          <a:ea typeface="Cambria Math"/>
                        </a:rPr>
                        <m:t>𝝈</m:t>
                      </m:r>
                      <m:r>
                        <a:rPr lang="en-GB" sz="2800" i="1">
                          <a:latin typeface="Cambria Math"/>
                          <a:ea typeface="Cambria Math"/>
                        </a:rPr>
                        <m:t>= </m:t>
                      </m:r>
                      <m:r>
                        <a:rPr lang="en-GB" sz="2800" i="1">
                          <a:latin typeface="Cambria Math"/>
                          <a:ea typeface="Cambria Math"/>
                        </a:rPr>
                        <m:t>ℂ</m:t>
                      </m:r>
                      <m:r>
                        <a:rPr lang="en-GB" sz="2800" i="1">
                          <a:latin typeface="Cambria Math"/>
                          <a:ea typeface="Cambria Math"/>
                        </a:rPr>
                        <m:t> : </m:t>
                      </m:r>
                      <m:f>
                        <m:fPr>
                          <m:ctrlPr>
                            <a:rPr lang="en-GB" sz="2800" i="1">
                              <a:latin typeface="Cambria Math" panose="02040503050406030204" pitchFamily="18" charset="0"/>
                              <a:ea typeface="Cambria Math"/>
                            </a:rPr>
                          </m:ctrlPr>
                        </m:fPr>
                        <m:num>
                          <m:r>
                            <a:rPr lang="en-GB" sz="2800" i="1">
                              <a:latin typeface="Cambria Math"/>
                              <a:ea typeface="Cambria Math"/>
                            </a:rPr>
                            <m:t>1</m:t>
                          </m:r>
                        </m:num>
                        <m:den>
                          <m:r>
                            <a:rPr lang="en-GB" sz="2800" i="1">
                              <a:latin typeface="Cambria Math"/>
                              <a:ea typeface="Cambria Math"/>
                            </a:rPr>
                            <m:t>2</m:t>
                          </m:r>
                        </m:den>
                      </m:f>
                      <m:d>
                        <m:dPr>
                          <m:ctrlPr>
                            <a:rPr lang="en-GB" sz="2800" i="1">
                              <a:latin typeface="Cambria Math" panose="02040503050406030204" pitchFamily="18" charset="0"/>
                              <a:ea typeface="Cambria Math"/>
                            </a:rPr>
                          </m:ctrlPr>
                        </m:dPr>
                        <m:e>
                          <m:sSup>
                            <m:sSupPr>
                              <m:ctrlPr>
                                <a:rPr lang="en-GB" sz="2800" i="1">
                                  <a:latin typeface="Cambria Math" panose="02040503050406030204" pitchFamily="18" charset="0"/>
                                  <a:ea typeface="Cambria Math"/>
                                </a:rPr>
                              </m:ctrlPr>
                            </m:sSupPr>
                            <m:e>
                              <m:sSup>
                                <m:sSupPr>
                                  <m:ctrlPr>
                                    <a:rPr lang="en-GB" sz="2800" i="1">
                                      <a:latin typeface="Cambria Math" panose="02040503050406030204" pitchFamily="18" charset="0"/>
                                      <a:ea typeface="Cambria Math"/>
                                    </a:rPr>
                                  </m:ctrlPr>
                                </m:sSupPr>
                                <m:e>
                                  <m:r>
                                    <a:rPr lang="en-GB" sz="2800" b="1" i="1">
                                      <a:latin typeface="Cambria Math"/>
                                      <a:ea typeface="Cambria Math"/>
                                    </a:rPr>
                                    <m:t>𝑭</m:t>
                                  </m:r>
                                </m:e>
                                <m:sup>
                                  <m:r>
                                    <a:rPr lang="en-GB" sz="2800" i="1">
                                      <a:latin typeface="Cambria Math"/>
                                      <a:ea typeface="Cambria Math"/>
                                    </a:rPr>
                                    <m:t>𝐸</m:t>
                                  </m:r>
                                </m:sup>
                              </m:sSup>
                            </m:e>
                            <m:sup>
                              <m:r>
                                <a:rPr lang="en-GB" sz="2800" i="1">
                                  <a:latin typeface="Cambria Math"/>
                                  <a:ea typeface="Cambria Math"/>
                                </a:rPr>
                                <m:t>𝑇</m:t>
                              </m:r>
                            </m:sup>
                          </m:sSup>
                          <m:sSup>
                            <m:sSupPr>
                              <m:ctrlPr>
                                <a:rPr lang="en-GB" sz="2800" i="1">
                                  <a:latin typeface="Cambria Math" panose="02040503050406030204" pitchFamily="18" charset="0"/>
                                  <a:ea typeface="Cambria Math"/>
                                </a:rPr>
                              </m:ctrlPr>
                            </m:sSupPr>
                            <m:e>
                              <m:r>
                                <a:rPr lang="en-GB" sz="2800" b="1" i="1">
                                  <a:latin typeface="Cambria Math"/>
                                  <a:ea typeface="Cambria Math"/>
                                </a:rPr>
                                <m:t>𝑭</m:t>
                              </m:r>
                            </m:e>
                            <m:sup>
                              <m:r>
                                <a:rPr lang="en-GB" sz="2800" i="1">
                                  <a:latin typeface="Cambria Math"/>
                                  <a:ea typeface="Cambria Math"/>
                                </a:rPr>
                                <m:t>𝐸</m:t>
                              </m:r>
                            </m:sup>
                          </m:sSup>
                          <m:r>
                            <a:rPr lang="en-GB" sz="2800" i="1">
                              <a:latin typeface="Cambria Math"/>
                              <a:ea typeface="Cambria Math"/>
                            </a:rPr>
                            <m:t> −</m:t>
                          </m:r>
                          <m:r>
                            <a:rPr lang="en-GB" sz="2800" b="1" i="1">
                              <a:latin typeface="Cambria Math"/>
                              <a:ea typeface="Cambria Math"/>
                            </a:rPr>
                            <m:t>𝑰</m:t>
                          </m:r>
                        </m:e>
                      </m:d>
                    </m:oMath>
                  </m:oMathPara>
                </a14:m>
                <a:endParaRPr lang="en-GB" sz="2800" dirty="0">
                  <a:latin typeface="Calibri" panose="020F0502020204030204" pitchFamily="34" charset="0"/>
                  <a:cs typeface="Calibri" panose="020F0502020204030204" pitchFamily="34" charset="0"/>
                </a:endParaRPr>
              </a:p>
            </p:txBody>
          </p:sp>
        </mc:Choice>
        <mc:Fallback>
          <p:sp>
            <p:nvSpPr>
              <p:cNvPr id="9" name="Title 1"/>
              <p:cNvSpPr txBox="1">
                <a:spLocks noRot="1" noChangeAspect="1" noMove="1" noResize="1" noEditPoints="1" noAdjustHandles="1" noChangeArrowheads="1" noChangeShapeType="1" noTextEdit="1"/>
              </p:cNvSpPr>
              <p:nvPr/>
            </p:nvSpPr>
            <p:spPr>
              <a:xfrm>
                <a:off x="297668" y="1637882"/>
                <a:ext cx="5511739" cy="4644870"/>
              </a:xfrm>
              <a:prstGeom prst="rect">
                <a:avLst/>
              </a:prstGeom>
              <a:blipFill>
                <a:blip r:embed="rId4"/>
                <a:stretch>
                  <a:fillRect l="-996"/>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 name="Title 1"/>
              <p:cNvSpPr txBox="1">
                <a:spLocks/>
              </p:cNvSpPr>
              <p:nvPr/>
            </p:nvSpPr>
            <p:spPr>
              <a:xfrm>
                <a:off x="6135211" y="1755904"/>
                <a:ext cx="5511739" cy="464487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457200" indent="-457200">
                  <a:lnSpc>
                    <a:spcPct val="150000"/>
                  </a:lnSpc>
                  <a:buFont typeface="Arial" panose="020B0604020202020204" pitchFamily="34" charset="0"/>
                  <a:buChar char="•"/>
                </a:pPr>
                <a:r>
                  <a:rPr lang="en-GB" sz="2000" dirty="0" smtClean="0">
                    <a:latin typeface="Calibri" panose="020F0502020204030204" pitchFamily="34" charset="0"/>
                    <a:cs typeface="Calibri" panose="020F0502020204030204" pitchFamily="34" charset="0"/>
                  </a:rPr>
                  <a:t>Updating slip and normal vectors</a:t>
                </a:r>
              </a:p>
              <a:p>
                <a:pPr>
                  <a:lnSpc>
                    <a:spcPct val="150000"/>
                  </a:lnSpc>
                </a:pPr>
                <a14:m>
                  <m:oMathPara xmlns:m="http://schemas.openxmlformats.org/officeDocument/2006/math">
                    <m:oMathParaPr>
                      <m:jc m:val="centerGroup"/>
                    </m:oMathParaPr>
                    <m:oMath xmlns:m="http://schemas.openxmlformats.org/officeDocument/2006/math">
                      <m:sSub>
                        <m:sSubPr>
                          <m:ctrlPr>
                            <a:rPr lang="en-GB" sz="2000" i="1">
                              <a:latin typeface="Cambria Math" panose="02040503050406030204" pitchFamily="18" charset="0"/>
                            </a:rPr>
                          </m:ctrlPr>
                        </m:sSubPr>
                        <m:e>
                          <m:r>
                            <a:rPr lang="en-GB" sz="2000" b="1" i="1">
                              <a:latin typeface="Cambria Math"/>
                            </a:rPr>
                            <m:t>𝒔</m:t>
                          </m:r>
                        </m:e>
                        <m:sub>
                          <m:r>
                            <a:rPr lang="en-GB" sz="2000" i="1">
                              <a:latin typeface="Cambria Math"/>
                              <a:ea typeface="Cambria Math"/>
                            </a:rPr>
                            <m:t>𝛼</m:t>
                          </m:r>
                        </m:sub>
                      </m:sSub>
                      <m:r>
                        <a:rPr lang="en-GB" sz="2000" i="1">
                          <a:latin typeface="Cambria Math"/>
                        </a:rPr>
                        <m:t>= </m:t>
                      </m:r>
                      <m:sSup>
                        <m:sSupPr>
                          <m:ctrlPr>
                            <a:rPr lang="en-GB" sz="2000" i="1">
                              <a:latin typeface="Cambria Math" panose="02040503050406030204" pitchFamily="18" charset="0"/>
                            </a:rPr>
                          </m:ctrlPr>
                        </m:sSupPr>
                        <m:e>
                          <m:r>
                            <a:rPr lang="en-GB" sz="2000" b="1" i="1">
                              <a:latin typeface="Cambria Math"/>
                            </a:rPr>
                            <m:t>𝑭</m:t>
                          </m:r>
                        </m:e>
                        <m:sup>
                          <m:r>
                            <a:rPr lang="en-GB" sz="2000" i="1">
                              <a:latin typeface="Cambria Math"/>
                            </a:rPr>
                            <m:t>𝐸</m:t>
                          </m:r>
                        </m:sup>
                      </m:sSup>
                      <m:sSub>
                        <m:sSubPr>
                          <m:ctrlPr>
                            <a:rPr lang="en-GB" sz="2000" i="1">
                              <a:latin typeface="Cambria Math" panose="02040503050406030204" pitchFamily="18" charset="0"/>
                            </a:rPr>
                          </m:ctrlPr>
                        </m:sSubPr>
                        <m:e>
                          <m:sSub>
                            <m:sSubPr>
                              <m:ctrlPr>
                                <a:rPr lang="en-GB" sz="2000" i="1">
                                  <a:latin typeface="Cambria Math" panose="02040503050406030204" pitchFamily="18" charset="0"/>
                                </a:rPr>
                              </m:ctrlPr>
                            </m:sSubPr>
                            <m:e>
                              <m:r>
                                <a:rPr lang="en-GB" sz="2000" i="1">
                                  <a:latin typeface="Cambria Math"/>
                                </a:rPr>
                                <m:t>.</m:t>
                              </m:r>
                              <m:r>
                                <a:rPr lang="en-GB" sz="2000" b="1" i="1">
                                  <a:latin typeface="Cambria Math"/>
                                </a:rPr>
                                <m:t>𝒔</m:t>
                              </m:r>
                            </m:e>
                            <m:sub>
                              <m:r>
                                <a:rPr lang="en-GB" sz="2000" i="1">
                                  <a:latin typeface="Cambria Math"/>
                                  <a:ea typeface="Cambria Math"/>
                                </a:rPr>
                                <m:t>𝛼</m:t>
                              </m:r>
                            </m:sub>
                          </m:sSub>
                        </m:e>
                        <m:sub>
                          <m:r>
                            <a:rPr lang="en-GB" sz="2000" i="1">
                              <a:latin typeface="Cambria Math"/>
                            </a:rPr>
                            <m:t>0</m:t>
                          </m:r>
                        </m:sub>
                      </m:sSub>
                    </m:oMath>
                  </m:oMathPara>
                </a14:m>
                <a:endParaRPr lang="en-GB" sz="2000" dirty="0">
                  <a:latin typeface="Calibri" panose="020F0502020204030204" pitchFamily="34" charset="0"/>
                  <a:cs typeface="Calibri" panose="020F0502020204030204" pitchFamily="34" charset="0"/>
                </a:endParaRPr>
              </a:p>
              <a:p>
                <a:pPr>
                  <a:lnSpc>
                    <a:spcPct val="150000"/>
                  </a:lnSpc>
                </a:pPr>
                <a14:m>
                  <m:oMathPara xmlns:m="http://schemas.openxmlformats.org/officeDocument/2006/math">
                    <m:oMathParaPr>
                      <m:jc m:val="centerGroup"/>
                    </m:oMathParaPr>
                    <m:oMath xmlns:m="http://schemas.openxmlformats.org/officeDocument/2006/math">
                      <m:sSub>
                        <m:sSubPr>
                          <m:ctrlPr>
                            <a:rPr lang="en-GB" sz="2000" i="1">
                              <a:latin typeface="Cambria Math" panose="02040503050406030204" pitchFamily="18" charset="0"/>
                            </a:rPr>
                          </m:ctrlPr>
                        </m:sSubPr>
                        <m:e>
                          <m:r>
                            <a:rPr lang="en-GB" sz="2000" b="1" i="1">
                              <a:latin typeface="Cambria Math"/>
                            </a:rPr>
                            <m:t>𝒏</m:t>
                          </m:r>
                        </m:e>
                        <m:sub>
                          <m:r>
                            <a:rPr lang="en-GB" sz="2000" i="1">
                              <a:latin typeface="Cambria Math"/>
                              <a:ea typeface="Cambria Math"/>
                            </a:rPr>
                            <m:t>𝛼</m:t>
                          </m:r>
                        </m:sub>
                      </m:sSub>
                      <m:r>
                        <a:rPr lang="en-GB" sz="2000" i="1">
                          <a:latin typeface="Cambria Math"/>
                        </a:rPr>
                        <m:t>= </m:t>
                      </m:r>
                      <m:sSub>
                        <m:sSubPr>
                          <m:ctrlPr>
                            <a:rPr lang="en-GB" sz="2000" i="1">
                              <a:latin typeface="Cambria Math" panose="02040503050406030204" pitchFamily="18" charset="0"/>
                            </a:rPr>
                          </m:ctrlPr>
                        </m:sSubPr>
                        <m:e>
                          <m:sSub>
                            <m:sSubPr>
                              <m:ctrlPr>
                                <a:rPr lang="en-GB" sz="2000" i="1">
                                  <a:latin typeface="Cambria Math" panose="02040503050406030204" pitchFamily="18" charset="0"/>
                                </a:rPr>
                              </m:ctrlPr>
                            </m:sSubPr>
                            <m:e>
                              <m:r>
                                <a:rPr lang="en-GB" sz="2000" b="1" i="1">
                                  <a:latin typeface="Cambria Math"/>
                                </a:rPr>
                                <m:t>𝒏</m:t>
                              </m:r>
                            </m:e>
                            <m:sub>
                              <m:r>
                                <a:rPr lang="en-GB" sz="2000" i="1">
                                  <a:latin typeface="Cambria Math"/>
                                  <a:ea typeface="Cambria Math"/>
                                </a:rPr>
                                <m:t>𝛼</m:t>
                              </m:r>
                            </m:sub>
                          </m:sSub>
                        </m:e>
                        <m:sub>
                          <m:r>
                            <a:rPr lang="en-GB" sz="2000" i="1">
                              <a:latin typeface="Cambria Math"/>
                            </a:rPr>
                            <m:t>0</m:t>
                          </m:r>
                        </m:sub>
                      </m:sSub>
                      <m:sSup>
                        <m:sSupPr>
                          <m:ctrlPr>
                            <a:rPr lang="en-GB" sz="2000" i="1">
                              <a:latin typeface="Cambria Math" panose="02040503050406030204" pitchFamily="18" charset="0"/>
                            </a:rPr>
                          </m:ctrlPr>
                        </m:sSupPr>
                        <m:e>
                          <m:sSup>
                            <m:sSupPr>
                              <m:ctrlPr>
                                <a:rPr lang="en-GB" sz="2000" i="1">
                                  <a:latin typeface="Cambria Math" panose="02040503050406030204" pitchFamily="18" charset="0"/>
                                </a:rPr>
                              </m:ctrlPr>
                            </m:sSupPr>
                            <m:e>
                              <m:r>
                                <a:rPr lang="en-GB" sz="2000" i="1">
                                  <a:latin typeface="Cambria Math"/>
                                </a:rPr>
                                <m:t>.</m:t>
                              </m:r>
                              <m:r>
                                <a:rPr lang="en-GB" sz="2000" b="1" i="1">
                                  <a:latin typeface="Cambria Math"/>
                                </a:rPr>
                                <m:t>𝑭</m:t>
                              </m:r>
                            </m:e>
                            <m:sup>
                              <m:r>
                                <a:rPr lang="en-GB" sz="2000" i="1">
                                  <a:latin typeface="Cambria Math"/>
                                </a:rPr>
                                <m:t>𝐸</m:t>
                              </m:r>
                            </m:sup>
                          </m:sSup>
                        </m:e>
                        <m:sup>
                          <m:r>
                            <a:rPr lang="en-GB" sz="2000" i="1">
                              <a:latin typeface="Cambria Math"/>
                            </a:rPr>
                            <m:t>−1</m:t>
                          </m:r>
                        </m:sup>
                      </m:sSup>
                    </m:oMath>
                  </m:oMathPara>
                </a14:m>
                <a:endParaRPr lang="en-GB" sz="2000" dirty="0">
                  <a:latin typeface="Calibri" panose="020F0502020204030204" pitchFamily="34" charset="0"/>
                  <a:cs typeface="Calibri" panose="020F0502020204030204" pitchFamily="34" charset="0"/>
                </a:endParaRPr>
              </a:p>
              <a:p>
                <a:pPr marL="342900" indent="-342900">
                  <a:lnSpc>
                    <a:spcPct val="150000"/>
                  </a:lnSpc>
                  <a:buFont typeface="Arial" panose="020B0604020202020204" pitchFamily="34" charset="0"/>
                  <a:buChar char="•"/>
                </a:pPr>
                <a:r>
                  <a:rPr lang="en-GB" sz="2000" dirty="0">
                    <a:latin typeface="Calibri" panose="020F0502020204030204" pitchFamily="34" charset="0"/>
                    <a:cs typeface="Calibri" panose="020F0502020204030204" pitchFamily="34" charset="0"/>
                  </a:rPr>
                  <a:t>Objectivity</a:t>
                </a:r>
              </a:p>
              <a:p>
                <a:pPr>
                  <a:lnSpc>
                    <a:spcPct val="150000"/>
                  </a:lnSpc>
                </a:pPr>
                <a14:m>
                  <m:oMathPara xmlns:m="http://schemas.openxmlformats.org/officeDocument/2006/math">
                    <m:oMathParaPr>
                      <m:jc m:val="centerGroup"/>
                    </m:oMathParaPr>
                    <m:oMath xmlns:m="http://schemas.openxmlformats.org/officeDocument/2006/math">
                      <m:acc>
                        <m:accPr>
                          <m:chr m:val="̇"/>
                          <m:ctrlPr>
                            <a:rPr lang="en-GB" sz="2000" i="1">
                              <a:latin typeface="Cambria Math" panose="02040503050406030204" pitchFamily="18" charset="0"/>
                            </a:rPr>
                          </m:ctrlPr>
                        </m:accPr>
                        <m:e>
                          <m:r>
                            <a:rPr lang="en-GB" sz="2000" b="1" i="1">
                              <a:latin typeface="Cambria Math"/>
                              <a:ea typeface="Cambria Math"/>
                              <a:cs typeface="Calibri" panose="020F0502020204030204" pitchFamily="34" charset="0"/>
                            </a:rPr>
                            <m:t>𝝈</m:t>
                          </m:r>
                        </m:e>
                      </m:acc>
                      <m:r>
                        <a:rPr lang="en-GB" sz="2000" b="0" i="1" smtClean="0">
                          <a:latin typeface="Cambria Math"/>
                        </a:rPr>
                        <m:t>=</m:t>
                      </m:r>
                      <m:acc>
                        <m:accPr>
                          <m:chr m:val="̌"/>
                          <m:ctrlPr>
                            <a:rPr lang="en-GB" sz="2000" b="0" i="1" smtClean="0">
                              <a:latin typeface="Cambria Math" panose="02040503050406030204" pitchFamily="18" charset="0"/>
                            </a:rPr>
                          </m:ctrlPr>
                        </m:accPr>
                        <m:e>
                          <m:r>
                            <a:rPr lang="en-US" sz="2000" b="1" i="1" smtClean="0">
                              <a:latin typeface="Cambria Math" panose="02040503050406030204" pitchFamily="18" charset="0"/>
                            </a:rPr>
                            <m:t>𝝈</m:t>
                          </m:r>
                        </m:e>
                      </m:acc>
                      <m:r>
                        <a:rPr lang="en-US" sz="2000" b="0" i="1" smtClean="0">
                          <a:latin typeface="Cambria Math" panose="02040503050406030204" pitchFamily="18" charset="0"/>
                        </a:rPr>
                        <m:t> </m:t>
                      </m:r>
                      <m:r>
                        <a:rPr lang="en-GB" sz="2000" b="0" i="1" smtClean="0">
                          <a:latin typeface="Cambria Math"/>
                        </a:rPr>
                        <m:t>+</m:t>
                      </m:r>
                      <m:r>
                        <a:rPr lang="en-GB" sz="2000" b="1" i="1" smtClean="0">
                          <a:latin typeface="Cambria Math"/>
                        </a:rPr>
                        <m:t>𝑾</m:t>
                      </m:r>
                      <m:r>
                        <a:rPr lang="en-US" sz="2000" b="0" i="1" smtClean="0">
                          <a:latin typeface="Cambria Math" panose="02040503050406030204" pitchFamily="18" charset="0"/>
                        </a:rPr>
                        <m:t>⋅</m:t>
                      </m:r>
                      <m:r>
                        <a:rPr lang="en-GB" sz="2000" b="1" i="1">
                          <a:latin typeface="Cambria Math"/>
                          <a:ea typeface="Cambria Math"/>
                          <a:cs typeface="Calibri" panose="020F0502020204030204" pitchFamily="34" charset="0"/>
                        </a:rPr>
                        <m:t>𝝈</m:t>
                      </m:r>
                      <m:r>
                        <a:rPr lang="en-GB" sz="2000" b="0" i="0" smtClean="0">
                          <a:latin typeface="Cambria Math"/>
                          <a:ea typeface="Cambria Math"/>
                          <a:cs typeface="Calibri" panose="020F0502020204030204" pitchFamily="34" charset="0"/>
                        </a:rPr>
                        <m:t>−</m:t>
                      </m:r>
                      <m:r>
                        <a:rPr lang="en-GB" sz="2000" b="1" i="1">
                          <a:latin typeface="Cambria Math"/>
                          <a:ea typeface="Cambria Math"/>
                          <a:cs typeface="Calibri" panose="020F0502020204030204" pitchFamily="34" charset="0"/>
                        </a:rPr>
                        <m:t>𝝈</m:t>
                      </m:r>
                      <m:r>
                        <a:rPr lang="en-US" sz="2000" b="1" i="1" smtClean="0">
                          <a:latin typeface="Cambria Math" panose="02040503050406030204" pitchFamily="18" charset="0"/>
                          <a:ea typeface="Cambria Math"/>
                          <a:cs typeface="Calibri" panose="020F0502020204030204" pitchFamily="34" charset="0"/>
                        </a:rPr>
                        <m:t>⋅</m:t>
                      </m:r>
                      <m:r>
                        <a:rPr lang="en-GB" sz="2000" b="1" i="1" smtClean="0">
                          <a:latin typeface="Cambria Math"/>
                          <a:ea typeface="Cambria Math"/>
                          <a:cs typeface="Calibri" panose="020F0502020204030204" pitchFamily="34" charset="0"/>
                        </a:rPr>
                        <m:t>𝑾</m:t>
                      </m:r>
                    </m:oMath>
                  </m:oMathPara>
                </a14:m>
                <a:endParaRPr lang="en-GB" sz="2000" b="1" dirty="0">
                  <a:latin typeface="Calibri" panose="020F0502020204030204" pitchFamily="34" charset="0"/>
                  <a:cs typeface="Calibri" panose="020F0502020204030204" pitchFamily="34" charset="0"/>
                </a:endParaRPr>
              </a:p>
              <a:p>
                <a:pPr>
                  <a:lnSpc>
                    <a:spcPct val="150000"/>
                  </a:lnSpc>
                </a:pPr>
                <a14:m>
                  <m:oMathPara xmlns:m="http://schemas.openxmlformats.org/officeDocument/2006/math">
                    <m:oMathParaPr>
                      <m:jc m:val="centerGroup"/>
                    </m:oMathParaPr>
                    <m:oMath xmlns:m="http://schemas.openxmlformats.org/officeDocument/2006/math">
                      <m:acc>
                        <m:accPr>
                          <m:chr m:val="̌"/>
                          <m:ctrlPr>
                            <a:rPr lang="en-GB" sz="2000" i="1">
                              <a:latin typeface="Cambria Math" panose="02040503050406030204" pitchFamily="18" charset="0"/>
                            </a:rPr>
                          </m:ctrlPr>
                        </m:accPr>
                        <m:e>
                          <m:r>
                            <a:rPr lang="en-US" sz="2000" b="1" i="1">
                              <a:latin typeface="Cambria Math" panose="02040503050406030204" pitchFamily="18" charset="0"/>
                            </a:rPr>
                            <m:t>𝝈</m:t>
                          </m:r>
                        </m:e>
                      </m:acc>
                      <m:r>
                        <a:rPr lang="en-GB" sz="2000" b="0" i="0" smtClean="0">
                          <a:latin typeface="Cambria Math"/>
                        </a:rPr>
                        <m:t>=</m:t>
                      </m:r>
                      <m:r>
                        <a:rPr lang="en-GB" sz="2000" i="1">
                          <a:latin typeface="Cambria Math"/>
                          <a:ea typeface="Cambria Math"/>
                        </a:rPr>
                        <m:t>ℂ</m:t>
                      </m:r>
                      <m:r>
                        <a:rPr lang="en-US" sz="2000" b="0" i="1" smtClean="0">
                          <a:latin typeface="Cambria Math" panose="02040503050406030204" pitchFamily="18" charset="0"/>
                          <a:ea typeface="Cambria Math"/>
                        </a:rPr>
                        <m:t> </m:t>
                      </m:r>
                      <m:r>
                        <a:rPr lang="en-GB" sz="2000" b="0" i="1" smtClean="0">
                          <a:latin typeface="Cambria Math"/>
                        </a:rPr>
                        <m:t>:(</m:t>
                      </m:r>
                      <m:r>
                        <a:rPr lang="en-GB" sz="2000" b="1" i="1" smtClean="0">
                          <a:latin typeface="Cambria Math"/>
                        </a:rPr>
                        <m:t>𝑫</m:t>
                      </m:r>
                      <m:r>
                        <a:rPr lang="en-GB" sz="2000" b="0" i="1" smtClean="0">
                          <a:latin typeface="Cambria Math"/>
                        </a:rPr>
                        <m:t>−</m:t>
                      </m:r>
                      <m:sSup>
                        <m:sSupPr>
                          <m:ctrlPr>
                            <a:rPr lang="en-GB" sz="2000" b="0" i="1" smtClean="0">
                              <a:latin typeface="Cambria Math" panose="02040503050406030204" pitchFamily="18" charset="0"/>
                            </a:rPr>
                          </m:ctrlPr>
                        </m:sSupPr>
                        <m:e>
                          <m:r>
                            <a:rPr lang="en-GB" sz="2000" b="1" i="1" smtClean="0">
                              <a:latin typeface="Cambria Math"/>
                            </a:rPr>
                            <m:t>𝑫</m:t>
                          </m:r>
                        </m:e>
                        <m:sup>
                          <m:r>
                            <a:rPr lang="en-GB" sz="2000" b="0" i="1" smtClean="0">
                              <a:latin typeface="Cambria Math"/>
                            </a:rPr>
                            <m:t>𝑃</m:t>
                          </m:r>
                        </m:sup>
                      </m:sSup>
                      <m:r>
                        <a:rPr lang="en-GB" sz="2000" b="0" i="1" smtClean="0">
                          <a:latin typeface="Cambria Math"/>
                        </a:rPr>
                        <m:t>)</m:t>
                      </m:r>
                    </m:oMath>
                  </m:oMathPara>
                </a14:m>
                <a:endParaRPr lang="en-GB" sz="2000" dirty="0">
                  <a:latin typeface="Calibri" panose="020F0502020204030204" pitchFamily="34" charset="0"/>
                  <a:cs typeface="Calibri" panose="020F0502020204030204" pitchFamily="34" charset="0"/>
                </a:endParaRPr>
              </a:p>
              <a:p>
                <a:pPr>
                  <a:lnSpc>
                    <a:spcPct val="150000"/>
                  </a:lnSpc>
                </a:pPr>
                <a:r>
                  <a:rPr lang="en-GB" sz="2000" dirty="0">
                    <a:latin typeface="Calibri" panose="020F0502020204030204" pitchFamily="34" charset="0"/>
                    <a:cs typeface="Calibri" panose="020F0502020204030204" pitchFamily="34" charset="0"/>
                  </a:rPr>
                  <a:t>where </a:t>
                </a:r>
                <a14:m>
                  <m:oMath xmlns:m="http://schemas.openxmlformats.org/officeDocument/2006/math">
                    <m:r>
                      <a:rPr lang="en-GB" sz="2000" b="1" i="1">
                        <a:latin typeface="Cambria Math"/>
                      </a:rPr>
                      <m:t>𝑫</m:t>
                    </m:r>
                  </m:oMath>
                </a14:m>
                <a:r>
                  <a:rPr lang="en-GB" sz="2000" dirty="0">
                    <a:latin typeface="Calibri" panose="020F0502020204030204" pitchFamily="34" charset="0"/>
                    <a:cs typeface="Calibri" panose="020F0502020204030204" pitchFamily="34" charset="0"/>
                  </a:rPr>
                  <a:t> and </a:t>
                </a:r>
                <a14:m>
                  <m:oMath xmlns:m="http://schemas.openxmlformats.org/officeDocument/2006/math">
                    <m:r>
                      <a:rPr lang="en-GB" sz="2000" b="1" i="1">
                        <a:latin typeface="Cambria Math"/>
                      </a:rPr>
                      <m:t>𝑾</m:t>
                    </m:r>
                  </m:oMath>
                </a14:m>
                <a:r>
                  <a:rPr lang="en-GB" sz="2000" dirty="0">
                    <a:latin typeface="Calibri" panose="020F0502020204030204" pitchFamily="34" charset="0"/>
                    <a:cs typeface="Calibri" panose="020F0502020204030204" pitchFamily="34" charset="0"/>
                  </a:rPr>
                  <a:t> are rate of stretch and spin tensors.</a:t>
                </a:r>
              </a:p>
            </p:txBody>
          </p:sp>
        </mc:Choice>
        <mc:Fallback xmlns="">
          <p:sp>
            <p:nvSpPr>
              <p:cNvPr id="10" name="Title 1"/>
              <p:cNvSpPr txBox="1">
                <a:spLocks noRot="1" noChangeAspect="1" noMove="1" noResize="1" noEditPoints="1" noAdjustHandles="1" noChangeArrowheads="1" noChangeShapeType="1" noTextEdit="1"/>
              </p:cNvSpPr>
              <p:nvPr/>
            </p:nvSpPr>
            <p:spPr>
              <a:xfrm>
                <a:off x="6135211" y="1755904"/>
                <a:ext cx="5511739" cy="4644870"/>
              </a:xfrm>
              <a:prstGeom prst="rect">
                <a:avLst/>
              </a:prstGeom>
              <a:blipFill>
                <a:blip r:embed="rId5"/>
                <a:stretch>
                  <a:fillRect l="-1105"/>
                </a:stretch>
              </a:blipFill>
            </p:spPr>
            <p:txBody>
              <a:bodyPr/>
              <a:lstStyle/>
              <a:p>
                <a:r>
                  <a:rPr lang="en-GB">
                    <a:noFill/>
                  </a:rPr>
                  <a:t> </a:t>
                </a:r>
              </a:p>
            </p:txBody>
          </p:sp>
        </mc:Fallback>
      </mc:AlternateContent>
      <p:pic>
        <p:nvPicPr>
          <p:cNvPr id="11" name="Picture 10"/>
          <p:cNvPicPr>
            <a:picLocks noChangeAspect="1"/>
          </p:cNvPicPr>
          <p:nvPr/>
        </p:nvPicPr>
        <p:blipFill>
          <a:blip r:embed="rId6"/>
          <a:stretch>
            <a:fillRect/>
          </a:stretch>
        </p:blipFill>
        <p:spPr>
          <a:xfrm>
            <a:off x="10040112" y="1755904"/>
            <a:ext cx="1963082" cy="2097206"/>
          </a:xfrm>
          <a:prstGeom prst="rect">
            <a:avLst/>
          </a:prstGeom>
        </p:spPr>
      </p:pic>
    </p:spTree>
    <p:extLst>
      <p:ext uri="{BB962C8B-B14F-4D97-AF65-F5344CB8AC3E}">
        <p14:creationId xmlns:p14="http://schemas.microsoft.com/office/powerpoint/2010/main" val="10625822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0576" y="286604"/>
            <a:ext cx="7780081" cy="1008000"/>
          </a:xfrm>
        </p:spPr>
        <p:txBody>
          <a:bodyPr/>
          <a:lstStyle/>
          <a:p>
            <a:r>
              <a:rPr lang="en-GB" dirty="0" smtClean="0"/>
              <a:t>Materials</a:t>
            </a:r>
            <a:endParaRPr lang="en-GB" dirty="0"/>
          </a:p>
        </p:txBody>
      </p:sp>
      <p:sp>
        <p:nvSpPr>
          <p:cNvPr id="3" name="Slide Number Placeholder 2"/>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7</a:t>
            </a:fld>
            <a:endParaRPr lang="en-GB"/>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40112" y="6036906"/>
            <a:ext cx="1922010" cy="611780"/>
          </a:xfrm>
          <a:prstGeom prst="rect">
            <a:avLst/>
          </a:prstGeom>
        </p:spPr>
      </p:pic>
      <p:sp>
        <p:nvSpPr>
          <p:cNvPr id="7" name="Content Placeholder 2"/>
          <p:cNvSpPr txBox="1">
            <a:spLocks/>
          </p:cNvSpPr>
          <p:nvPr/>
        </p:nvSpPr>
        <p:spPr>
          <a:xfrm>
            <a:off x="323850" y="1879600"/>
            <a:ext cx="8829877" cy="4338638"/>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285750" indent="-285750">
              <a:lnSpc>
                <a:spcPct val="150000"/>
              </a:lnSpc>
              <a:buFont typeface="Arial" panose="020B0604020202020204" pitchFamily="34" charset="0"/>
              <a:buChar char="•"/>
            </a:pPr>
            <a:r>
              <a:rPr lang="en-US" altLang="en-US" sz="1800" dirty="0">
                <a:latin typeface="Calibri" panose="020F0502020204030204" pitchFamily="34" charset="0"/>
                <a:cs typeface="Calibri" panose="020F0502020204030204" pitchFamily="34" charset="0"/>
              </a:rPr>
              <a:t>AISI 4140 is a hypo-eutectoid low alloy steel (%C &lt;0.85):</a:t>
            </a:r>
          </a:p>
          <a:p>
            <a:pPr marL="895350" lvl="2" indent="-285750">
              <a:lnSpc>
                <a:spcPct val="150000"/>
              </a:lnSpc>
              <a:buFont typeface="Arial" panose="020B0604020202020204" pitchFamily="34" charset="0"/>
              <a:buChar char="•"/>
            </a:pPr>
            <a:r>
              <a:rPr lang="en-US" altLang="en-US" sz="1800" dirty="0">
                <a:latin typeface="Calibri" panose="020F0502020204030204" pitchFamily="34" charset="0"/>
                <a:cs typeface="Calibri" panose="020F0502020204030204" pitchFamily="34" charset="0"/>
              </a:rPr>
              <a:t>with ferrite stabilizer  Cr and Mo to increase hardenability.</a:t>
            </a:r>
          </a:p>
          <a:p>
            <a:pPr marL="895350" lvl="2" indent="-285750">
              <a:lnSpc>
                <a:spcPct val="150000"/>
              </a:lnSpc>
              <a:buFont typeface="Arial" panose="020B0604020202020204" pitchFamily="34" charset="0"/>
              <a:buChar char="•"/>
            </a:pPr>
            <a:r>
              <a:rPr lang="en-US" altLang="en-US" sz="1800" dirty="0">
                <a:latin typeface="Calibri" panose="020F0502020204030204" pitchFamily="34" charset="0"/>
                <a:cs typeface="Calibri" panose="020F0502020204030204" pitchFamily="34" charset="0"/>
              </a:rPr>
              <a:t>Addition of </a:t>
            </a:r>
            <a:r>
              <a:rPr lang="en-US" altLang="en-US" sz="1800" dirty="0" err="1">
                <a:latin typeface="Calibri" panose="020F0502020204030204" pitchFamily="34" charset="0"/>
                <a:cs typeface="Calibri" panose="020F0502020204030204" pitchFamily="34" charset="0"/>
              </a:rPr>
              <a:t>Mn</a:t>
            </a:r>
            <a:r>
              <a:rPr lang="en-US" altLang="en-US" sz="1800" dirty="0">
                <a:latin typeface="Calibri" panose="020F0502020204030204" pitchFamily="34" charset="0"/>
                <a:cs typeface="Calibri" panose="020F0502020204030204" pitchFamily="34" charset="0"/>
              </a:rPr>
              <a:t> to improve strength</a:t>
            </a:r>
            <a:endParaRPr lang="en-GB" altLang="en-US" sz="1800" dirty="0">
              <a:latin typeface="Calibri" panose="020F0502020204030204" pitchFamily="34" charset="0"/>
              <a:cs typeface="Calibri" panose="020F0502020204030204" pitchFamily="34" charset="0"/>
            </a:endParaRPr>
          </a:p>
          <a:p>
            <a:pPr marL="285750" indent="-285750">
              <a:lnSpc>
                <a:spcPct val="150000"/>
              </a:lnSpc>
              <a:buFont typeface="Arial" panose="020B0604020202020204" pitchFamily="34" charset="0"/>
              <a:buChar char="•"/>
            </a:pPr>
            <a:r>
              <a:rPr lang="en-US" altLang="en-US" sz="1800" dirty="0">
                <a:latin typeface="Calibri" panose="020F0502020204030204" pitchFamily="34" charset="0"/>
                <a:cs typeface="Calibri" panose="020F0502020204030204" pitchFamily="34" charset="0"/>
              </a:rPr>
              <a:t>It is used in structural applications taking advantages of its good ductility and toughness as well as high strength. </a:t>
            </a:r>
          </a:p>
          <a:p>
            <a:pPr marL="285750" indent="-285750">
              <a:lnSpc>
                <a:spcPct val="150000"/>
              </a:lnSpc>
              <a:buFont typeface="Arial" panose="020B0604020202020204" pitchFamily="34" charset="0"/>
              <a:buChar char="•"/>
            </a:pPr>
            <a:r>
              <a:rPr lang="en-US" altLang="en-US" sz="1800" dirty="0">
                <a:latin typeface="Calibri" panose="020F0502020204030204" pitchFamily="34" charset="0"/>
                <a:cs typeface="Calibri" panose="020F0502020204030204" pitchFamily="34" charset="0"/>
              </a:rPr>
              <a:t>It is forged in the Austenitic state at temperatures between 1100 and 1200° C, and then slowly cooled. </a:t>
            </a:r>
          </a:p>
          <a:p>
            <a:pPr marL="285750" indent="-285750">
              <a:lnSpc>
                <a:spcPct val="150000"/>
              </a:lnSpc>
              <a:buFont typeface="Arial" panose="020B0604020202020204" pitchFamily="34" charset="0"/>
              <a:buChar char="•"/>
            </a:pPr>
            <a:r>
              <a:rPr lang="en-US" altLang="en-US" sz="1800" dirty="0">
                <a:latin typeface="Calibri" panose="020F0502020204030204" pitchFamily="34" charset="0"/>
                <a:cs typeface="Calibri" panose="020F0502020204030204" pitchFamily="34" charset="0"/>
              </a:rPr>
              <a:t>The mechanical </a:t>
            </a:r>
            <a:r>
              <a:rPr lang="en-US" altLang="en-US" sz="1800" dirty="0" err="1">
                <a:latin typeface="Calibri" panose="020F0502020204030204" pitchFamily="34" charset="0"/>
                <a:cs typeface="Calibri" panose="020F0502020204030204" pitchFamily="34" charset="0"/>
              </a:rPr>
              <a:t>behaviour</a:t>
            </a:r>
            <a:r>
              <a:rPr lang="en-US" altLang="en-US" sz="1800" dirty="0">
                <a:latin typeface="Calibri" panose="020F0502020204030204" pitchFamily="34" charset="0"/>
                <a:cs typeface="Calibri" panose="020F0502020204030204" pitchFamily="34" charset="0"/>
              </a:rPr>
              <a:t> depends on the chemical segregation through its impact on microstructures following the heat treatment. </a:t>
            </a:r>
            <a:endParaRPr lang="en-GB" altLang="en-US" sz="1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7790387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40112" y="6036906"/>
            <a:ext cx="1922010" cy="611780"/>
          </a:xfrm>
          <a:prstGeom prst="rect">
            <a:avLst/>
          </a:prstGeom>
        </p:spPr>
      </p:pic>
      <p:sp>
        <p:nvSpPr>
          <p:cNvPr id="2" name="Title 1">
            <a:extLst>
              <a:ext uri="{FF2B5EF4-FFF2-40B4-BE49-F238E27FC236}">
                <a16:creationId xmlns:a16="http://schemas.microsoft.com/office/drawing/2014/main" id="{FE2D2B5A-40ED-FE1D-66D3-9E735EA515C1}"/>
              </a:ext>
            </a:extLst>
          </p:cNvPr>
          <p:cNvSpPr>
            <a:spLocks noGrp="1"/>
          </p:cNvSpPr>
          <p:nvPr>
            <p:ph type="title"/>
          </p:nvPr>
        </p:nvSpPr>
        <p:spPr/>
        <p:txBody>
          <a:bodyPr/>
          <a:lstStyle/>
          <a:p>
            <a:r>
              <a:rPr lang="en-GB" dirty="0"/>
              <a:t>4140 CALPHAD diffusivities</a:t>
            </a:r>
          </a:p>
        </p:txBody>
      </p:sp>
      <p:sp>
        <p:nvSpPr>
          <p:cNvPr id="3" name="Slide Number Placeholder 2">
            <a:extLst>
              <a:ext uri="{FF2B5EF4-FFF2-40B4-BE49-F238E27FC236}">
                <a16:creationId xmlns:a16="http://schemas.microsoft.com/office/drawing/2014/main" id="{AE232E7A-DA86-8903-058F-897EF2F62B2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8</a:t>
            </a:fld>
            <a:endParaRPr lang="en-GB"/>
          </a:p>
        </p:txBody>
      </p:sp>
      <p:graphicFrame>
        <p:nvGraphicFramePr>
          <p:cNvPr id="6" name="Table 5">
            <a:extLst>
              <a:ext uri="{FF2B5EF4-FFF2-40B4-BE49-F238E27FC236}">
                <a16:creationId xmlns:a16="http://schemas.microsoft.com/office/drawing/2014/main" id="{E1633F8C-08E9-5246-AA09-BCF595487E5B}"/>
              </a:ext>
            </a:extLst>
          </p:cNvPr>
          <p:cNvGraphicFramePr>
            <a:graphicFrameLocks noGrp="1"/>
          </p:cNvGraphicFramePr>
          <p:nvPr>
            <p:extLst>
              <p:ext uri="{D42A27DB-BD31-4B8C-83A1-F6EECF244321}">
                <p14:modId xmlns:p14="http://schemas.microsoft.com/office/powerpoint/2010/main" val="2583807437"/>
              </p:ext>
            </p:extLst>
          </p:nvPr>
        </p:nvGraphicFramePr>
        <p:xfrm>
          <a:off x="436597" y="1510309"/>
          <a:ext cx="11318805" cy="1008000"/>
        </p:xfrm>
        <a:graphic>
          <a:graphicData uri="http://schemas.openxmlformats.org/drawingml/2006/table">
            <a:tbl>
              <a:tblPr/>
              <a:tblGrid>
                <a:gridCol w="754587">
                  <a:extLst>
                    <a:ext uri="{9D8B030D-6E8A-4147-A177-3AD203B41FA5}">
                      <a16:colId xmlns:a16="http://schemas.microsoft.com/office/drawing/2014/main" val="3570920695"/>
                    </a:ext>
                  </a:extLst>
                </a:gridCol>
                <a:gridCol w="754587">
                  <a:extLst>
                    <a:ext uri="{9D8B030D-6E8A-4147-A177-3AD203B41FA5}">
                      <a16:colId xmlns:a16="http://schemas.microsoft.com/office/drawing/2014/main" val="2303417706"/>
                    </a:ext>
                  </a:extLst>
                </a:gridCol>
                <a:gridCol w="754587">
                  <a:extLst>
                    <a:ext uri="{9D8B030D-6E8A-4147-A177-3AD203B41FA5}">
                      <a16:colId xmlns:a16="http://schemas.microsoft.com/office/drawing/2014/main" val="3143960365"/>
                    </a:ext>
                  </a:extLst>
                </a:gridCol>
                <a:gridCol w="754587">
                  <a:extLst>
                    <a:ext uri="{9D8B030D-6E8A-4147-A177-3AD203B41FA5}">
                      <a16:colId xmlns:a16="http://schemas.microsoft.com/office/drawing/2014/main" val="463274148"/>
                    </a:ext>
                  </a:extLst>
                </a:gridCol>
                <a:gridCol w="754587">
                  <a:extLst>
                    <a:ext uri="{9D8B030D-6E8A-4147-A177-3AD203B41FA5}">
                      <a16:colId xmlns:a16="http://schemas.microsoft.com/office/drawing/2014/main" val="2054134804"/>
                    </a:ext>
                  </a:extLst>
                </a:gridCol>
                <a:gridCol w="754587">
                  <a:extLst>
                    <a:ext uri="{9D8B030D-6E8A-4147-A177-3AD203B41FA5}">
                      <a16:colId xmlns:a16="http://schemas.microsoft.com/office/drawing/2014/main" val="3748145110"/>
                    </a:ext>
                  </a:extLst>
                </a:gridCol>
                <a:gridCol w="754587">
                  <a:extLst>
                    <a:ext uri="{9D8B030D-6E8A-4147-A177-3AD203B41FA5}">
                      <a16:colId xmlns:a16="http://schemas.microsoft.com/office/drawing/2014/main" val="1124577303"/>
                    </a:ext>
                  </a:extLst>
                </a:gridCol>
                <a:gridCol w="754587">
                  <a:extLst>
                    <a:ext uri="{9D8B030D-6E8A-4147-A177-3AD203B41FA5}">
                      <a16:colId xmlns:a16="http://schemas.microsoft.com/office/drawing/2014/main" val="2903644988"/>
                    </a:ext>
                  </a:extLst>
                </a:gridCol>
                <a:gridCol w="754587">
                  <a:extLst>
                    <a:ext uri="{9D8B030D-6E8A-4147-A177-3AD203B41FA5}">
                      <a16:colId xmlns:a16="http://schemas.microsoft.com/office/drawing/2014/main" val="912180359"/>
                    </a:ext>
                  </a:extLst>
                </a:gridCol>
                <a:gridCol w="754587">
                  <a:extLst>
                    <a:ext uri="{9D8B030D-6E8A-4147-A177-3AD203B41FA5}">
                      <a16:colId xmlns:a16="http://schemas.microsoft.com/office/drawing/2014/main" val="3867523001"/>
                    </a:ext>
                  </a:extLst>
                </a:gridCol>
                <a:gridCol w="754587">
                  <a:extLst>
                    <a:ext uri="{9D8B030D-6E8A-4147-A177-3AD203B41FA5}">
                      <a16:colId xmlns:a16="http://schemas.microsoft.com/office/drawing/2014/main" val="1275651993"/>
                    </a:ext>
                  </a:extLst>
                </a:gridCol>
                <a:gridCol w="754587">
                  <a:extLst>
                    <a:ext uri="{9D8B030D-6E8A-4147-A177-3AD203B41FA5}">
                      <a16:colId xmlns:a16="http://schemas.microsoft.com/office/drawing/2014/main" val="2442487861"/>
                    </a:ext>
                  </a:extLst>
                </a:gridCol>
                <a:gridCol w="754587">
                  <a:extLst>
                    <a:ext uri="{9D8B030D-6E8A-4147-A177-3AD203B41FA5}">
                      <a16:colId xmlns:a16="http://schemas.microsoft.com/office/drawing/2014/main" val="2874500920"/>
                    </a:ext>
                  </a:extLst>
                </a:gridCol>
                <a:gridCol w="754587">
                  <a:extLst>
                    <a:ext uri="{9D8B030D-6E8A-4147-A177-3AD203B41FA5}">
                      <a16:colId xmlns:a16="http://schemas.microsoft.com/office/drawing/2014/main" val="3878706174"/>
                    </a:ext>
                  </a:extLst>
                </a:gridCol>
                <a:gridCol w="754587">
                  <a:extLst>
                    <a:ext uri="{9D8B030D-6E8A-4147-A177-3AD203B41FA5}">
                      <a16:colId xmlns:a16="http://schemas.microsoft.com/office/drawing/2014/main" val="947479412"/>
                    </a:ext>
                  </a:extLst>
                </a:gridCol>
              </a:tblGrid>
              <a:tr h="336000">
                <a:tc>
                  <a:txBody>
                    <a:bodyPr/>
                    <a:lstStyle/>
                    <a:p>
                      <a:pPr algn="l" fontAlgn="b"/>
                      <a:r>
                        <a:rPr lang="en-GB" sz="1600" b="0" i="0" u="none" strike="noStrike" dirty="0">
                          <a:solidFill>
                            <a:srgbClr val="000000"/>
                          </a:solidFill>
                          <a:effectLst/>
                          <a:latin typeface="Calibri" panose="020F0502020204030204" pitchFamily="34" charset="0"/>
                        </a:rPr>
                        <a:t>wt.%</a:t>
                      </a:r>
                    </a:p>
                  </a:txBody>
                  <a:tcPr marL="9525" marR="9525" marT="9525"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GB" sz="1600" b="0" i="0" u="none" strike="noStrike" dirty="0">
                          <a:solidFill>
                            <a:srgbClr val="000000"/>
                          </a:solidFill>
                          <a:effectLst/>
                          <a:latin typeface="Calibri" panose="020F0502020204030204" pitchFamily="34" charset="0"/>
                        </a:rPr>
                        <a:t>Al</a:t>
                      </a:r>
                    </a:p>
                  </a:txBody>
                  <a:tcPr marL="9525" marR="9525" marT="9525"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GB" sz="1600" b="0" i="0" u="none" strike="noStrike">
                          <a:solidFill>
                            <a:srgbClr val="000000"/>
                          </a:solidFill>
                          <a:effectLst/>
                          <a:latin typeface="Calibri" panose="020F0502020204030204" pitchFamily="34" charset="0"/>
                        </a:rPr>
                        <a:t>C</a:t>
                      </a:r>
                    </a:p>
                  </a:txBody>
                  <a:tcPr marL="9525" marR="9525" marT="9525"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GB" sz="1600" b="0" i="0" u="none" strike="noStrike">
                          <a:solidFill>
                            <a:srgbClr val="000000"/>
                          </a:solidFill>
                          <a:effectLst/>
                          <a:latin typeface="Calibri" panose="020F0502020204030204" pitchFamily="34" charset="0"/>
                        </a:rPr>
                        <a:t>Cr</a:t>
                      </a:r>
                    </a:p>
                  </a:txBody>
                  <a:tcPr marL="9525" marR="9525" marT="9525"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GB" sz="1600" b="0" i="0" u="none" strike="noStrike">
                          <a:solidFill>
                            <a:srgbClr val="000000"/>
                          </a:solidFill>
                          <a:effectLst/>
                          <a:latin typeface="Calibri" panose="020F0502020204030204" pitchFamily="34" charset="0"/>
                        </a:rPr>
                        <a:t>Cu</a:t>
                      </a:r>
                    </a:p>
                  </a:txBody>
                  <a:tcPr marL="9525" marR="9525" marT="9525"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GB" sz="1600" b="0" i="0" u="none" strike="noStrike">
                          <a:solidFill>
                            <a:srgbClr val="000000"/>
                          </a:solidFill>
                          <a:effectLst/>
                          <a:latin typeface="Calibri" panose="020F0502020204030204" pitchFamily="34" charset="0"/>
                        </a:rPr>
                        <a:t>Fe</a:t>
                      </a:r>
                    </a:p>
                  </a:txBody>
                  <a:tcPr marL="9525" marR="9525" marT="9525"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GB" sz="1600" b="0" i="0" u="none" strike="noStrike">
                          <a:solidFill>
                            <a:srgbClr val="000000"/>
                          </a:solidFill>
                          <a:effectLst/>
                          <a:latin typeface="Calibri" panose="020F0502020204030204" pitchFamily="34" charset="0"/>
                        </a:rPr>
                        <a:t>H</a:t>
                      </a:r>
                    </a:p>
                  </a:txBody>
                  <a:tcPr marL="9525" marR="9525" marT="9525"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GB" sz="1600" b="0" i="0" u="none" strike="noStrike">
                          <a:solidFill>
                            <a:srgbClr val="000000"/>
                          </a:solidFill>
                          <a:effectLst/>
                          <a:latin typeface="Calibri" panose="020F0502020204030204" pitchFamily="34" charset="0"/>
                        </a:rPr>
                        <a:t>Mn</a:t>
                      </a:r>
                    </a:p>
                  </a:txBody>
                  <a:tcPr marL="9525" marR="9525" marT="9525"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GB" sz="1600" b="0" i="0" u="none" strike="noStrike">
                          <a:solidFill>
                            <a:srgbClr val="000000"/>
                          </a:solidFill>
                          <a:effectLst/>
                          <a:latin typeface="Calibri" panose="020F0502020204030204" pitchFamily="34" charset="0"/>
                        </a:rPr>
                        <a:t>Mo</a:t>
                      </a:r>
                    </a:p>
                  </a:txBody>
                  <a:tcPr marL="9525" marR="9525" marT="9525"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GB" sz="1600" b="0" i="0" u="none" strike="noStrike">
                          <a:solidFill>
                            <a:srgbClr val="000000"/>
                          </a:solidFill>
                          <a:effectLst/>
                          <a:latin typeface="Calibri" panose="020F0502020204030204" pitchFamily="34" charset="0"/>
                        </a:rPr>
                        <a:t>Ni</a:t>
                      </a:r>
                    </a:p>
                  </a:txBody>
                  <a:tcPr marL="9525" marR="9525" marT="9525"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GB" sz="1600" b="0" i="0" u="none" strike="noStrike" dirty="0">
                          <a:solidFill>
                            <a:srgbClr val="000000"/>
                          </a:solidFill>
                          <a:effectLst/>
                          <a:latin typeface="Calibri" panose="020F0502020204030204" pitchFamily="34" charset="0"/>
                        </a:rPr>
                        <a:t>P</a:t>
                      </a:r>
                    </a:p>
                  </a:txBody>
                  <a:tcPr marL="9525" marR="9525" marT="9525"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GB" sz="1600" b="0" i="0" u="none" strike="noStrike">
                          <a:solidFill>
                            <a:srgbClr val="000000"/>
                          </a:solidFill>
                          <a:effectLst/>
                          <a:latin typeface="Calibri" panose="020F0502020204030204" pitchFamily="34" charset="0"/>
                        </a:rPr>
                        <a:t>S</a:t>
                      </a:r>
                    </a:p>
                  </a:txBody>
                  <a:tcPr marL="9525" marR="9525" marT="9525"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GB" sz="1600" b="0" i="0" u="none" strike="noStrike">
                          <a:solidFill>
                            <a:srgbClr val="000000"/>
                          </a:solidFill>
                          <a:effectLst/>
                          <a:latin typeface="Calibri" panose="020F0502020204030204" pitchFamily="34" charset="0"/>
                        </a:rPr>
                        <a:t>Si</a:t>
                      </a:r>
                    </a:p>
                  </a:txBody>
                  <a:tcPr marL="9525" marR="9525" marT="9525"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GB" sz="1600" b="0" i="0" u="none" strike="noStrike">
                          <a:solidFill>
                            <a:srgbClr val="000000"/>
                          </a:solidFill>
                          <a:effectLst/>
                          <a:latin typeface="Calibri" panose="020F0502020204030204" pitchFamily="34" charset="0"/>
                        </a:rPr>
                        <a:t>Sn</a:t>
                      </a:r>
                    </a:p>
                  </a:txBody>
                  <a:tcPr marL="9525" marR="9525" marT="9525"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GB" sz="1600" b="0" i="0" u="none" strike="noStrike">
                          <a:solidFill>
                            <a:srgbClr val="000000"/>
                          </a:solidFill>
                          <a:effectLst/>
                          <a:latin typeface="Calibri" panose="020F0502020204030204" pitchFamily="34" charset="0"/>
                        </a:rPr>
                        <a:t>V</a:t>
                      </a:r>
                    </a:p>
                  </a:txBody>
                  <a:tcPr marL="9525" marR="9525" marT="9525"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04853249"/>
                  </a:ext>
                </a:extLst>
              </a:tr>
              <a:tr h="336000">
                <a:tc>
                  <a:txBody>
                    <a:bodyPr/>
                    <a:lstStyle/>
                    <a:p>
                      <a:pPr algn="l" fontAlgn="b"/>
                      <a:r>
                        <a:rPr lang="en-GB" sz="1600" b="0" i="0" u="none" strike="noStrike" dirty="0">
                          <a:solidFill>
                            <a:srgbClr val="000000"/>
                          </a:solidFill>
                          <a:effectLst/>
                          <a:latin typeface="Calibri" panose="020F0502020204030204" pitchFamily="34" charset="0"/>
                        </a:rPr>
                        <a:t>min</a:t>
                      </a:r>
                    </a:p>
                  </a:txBody>
                  <a:tcPr marL="9525" marR="9525" marT="9525" marB="0" anchor="b">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b"/>
                      <a:r>
                        <a:rPr lang="en-GB" sz="1600" b="0" i="0" u="none" strike="noStrike" dirty="0">
                          <a:solidFill>
                            <a:srgbClr val="000000"/>
                          </a:solidFill>
                          <a:effectLst/>
                          <a:latin typeface="Calibri" panose="020F0502020204030204" pitchFamily="34" charset="0"/>
                        </a:rPr>
                        <a:t>0.015</a:t>
                      </a:r>
                    </a:p>
                  </a:txBody>
                  <a:tcPr marL="9525" marR="9525" marT="9525" marB="0" anchor="b">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b"/>
                      <a:r>
                        <a:rPr lang="en-GB" sz="1600" b="0" i="0" u="none" strike="noStrike" dirty="0">
                          <a:solidFill>
                            <a:srgbClr val="000000"/>
                          </a:solidFill>
                          <a:effectLst/>
                          <a:latin typeface="Calibri" panose="020F0502020204030204" pitchFamily="34" charset="0"/>
                        </a:rPr>
                        <a:t>0.38</a:t>
                      </a:r>
                    </a:p>
                  </a:txBody>
                  <a:tcPr marL="9525" marR="9525" marT="9525" marB="0" anchor="b">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b"/>
                      <a:r>
                        <a:rPr lang="en-GB" sz="1600" b="0" i="0" u="none" strike="noStrike" dirty="0">
                          <a:solidFill>
                            <a:srgbClr val="000000"/>
                          </a:solidFill>
                          <a:effectLst/>
                          <a:latin typeface="Calibri" panose="020F0502020204030204" pitchFamily="34" charset="0"/>
                        </a:rPr>
                        <a:t>0.9</a:t>
                      </a:r>
                    </a:p>
                  </a:txBody>
                  <a:tcPr marL="9525" marR="9525" marT="9525" marB="0" anchor="b">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b"/>
                      <a:r>
                        <a:rPr lang="en-GB" sz="1600" b="0" i="0" u="none" strike="noStrike" dirty="0">
                          <a:solidFill>
                            <a:srgbClr val="000000"/>
                          </a:solidFill>
                          <a:effectLst/>
                          <a:latin typeface="Calibri" panose="020F0502020204030204" pitchFamily="34" charset="0"/>
                        </a:rPr>
                        <a:t>2.5E-3</a:t>
                      </a:r>
                    </a:p>
                  </a:txBody>
                  <a:tcPr marL="9525" marR="9525" marT="9525" marB="0" anchor="b">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b"/>
                      <a:r>
                        <a:rPr lang="en-GB" sz="1600" b="0" i="0" u="none" strike="noStrike">
                          <a:solidFill>
                            <a:srgbClr val="000000"/>
                          </a:solidFill>
                          <a:effectLst/>
                          <a:latin typeface="Calibri" panose="020F0502020204030204" pitchFamily="34" charset="0"/>
                        </a:rPr>
                        <a:t>bal</a:t>
                      </a:r>
                    </a:p>
                  </a:txBody>
                  <a:tcPr marL="9525" marR="9525" marT="9525" marB="0" anchor="b">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b"/>
                      <a:r>
                        <a:rPr lang="en-GB" sz="1600" b="0" i="0" u="none" strike="noStrike" dirty="0">
                          <a:solidFill>
                            <a:srgbClr val="000000"/>
                          </a:solidFill>
                          <a:effectLst/>
                          <a:latin typeface="Calibri" panose="020F0502020204030204" pitchFamily="34" charset="0"/>
                        </a:rPr>
                        <a:t>2E-6</a:t>
                      </a:r>
                    </a:p>
                  </a:txBody>
                  <a:tcPr marL="9525" marR="9525" marT="9525" marB="0" anchor="b">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b"/>
                      <a:r>
                        <a:rPr lang="en-GB" sz="1600" b="0" i="0" u="none" strike="noStrike" dirty="0">
                          <a:solidFill>
                            <a:srgbClr val="000000"/>
                          </a:solidFill>
                          <a:effectLst/>
                          <a:latin typeface="Calibri" panose="020F0502020204030204" pitchFamily="34" charset="0"/>
                        </a:rPr>
                        <a:t>0.75</a:t>
                      </a:r>
                    </a:p>
                  </a:txBody>
                  <a:tcPr marL="9525" marR="9525" marT="9525" marB="0" anchor="b">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b"/>
                      <a:r>
                        <a:rPr lang="en-GB" sz="1600" b="0" i="0" u="none" strike="noStrike">
                          <a:solidFill>
                            <a:srgbClr val="000000"/>
                          </a:solidFill>
                          <a:effectLst/>
                          <a:latin typeface="Calibri" panose="020F0502020204030204" pitchFamily="34" charset="0"/>
                        </a:rPr>
                        <a:t>0.2</a:t>
                      </a:r>
                    </a:p>
                  </a:txBody>
                  <a:tcPr marL="9525" marR="9525" marT="9525" marB="0" anchor="b">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b"/>
                      <a:r>
                        <a:rPr lang="en-GB" sz="1600" b="0" i="0" u="none" strike="noStrike" dirty="0">
                          <a:solidFill>
                            <a:srgbClr val="000000"/>
                          </a:solidFill>
                          <a:effectLst/>
                          <a:latin typeface="Calibri" panose="020F0502020204030204" pitchFamily="34" charset="0"/>
                        </a:rPr>
                        <a:t>2.5E-3</a:t>
                      </a:r>
                    </a:p>
                  </a:txBody>
                  <a:tcPr marL="9525" marR="9525" marT="9525" marB="0" anchor="b">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b"/>
                      <a:r>
                        <a:rPr lang="en-GB" sz="1600" b="0" i="0" u="none" strike="noStrike" dirty="0">
                          <a:solidFill>
                            <a:srgbClr val="000000"/>
                          </a:solidFill>
                          <a:effectLst/>
                          <a:latin typeface="Calibri" panose="020F0502020204030204" pitchFamily="34" charset="0"/>
                        </a:rPr>
                        <a:t>1.5E-4</a:t>
                      </a:r>
                    </a:p>
                  </a:txBody>
                  <a:tcPr marL="9525" marR="9525" marT="9525" marB="0" anchor="b">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b"/>
                      <a:r>
                        <a:rPr lang="en-GB" sz="1600" b="0" i="0" u="none" strike="noStrike" dirty="0">
                          <a:solidFill>
                            <a:srgbClr val="000000"/>
                          </a:solidFill>
                          <a:effectLst/>
                          <a:latin typeface="Calibri" panose="020F0502020204030204" pitchFamily="34" charset="0"/>
                        </a:rPr>
                        <a:t>1.5E-4</a:t>
                      </a:r>
                    </a:p>
                  </a:txBody>
                  <a:tcPr marL="9525" marR="9525" marT="9525" marB="0" anchor="b">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b"/>
                      <a:r>
                        <a:rPr lang="en-GB" sz="1600" b="0" i="0" u="none" strike="noStrike">
                          <a:solidFill>
                            <a:srgbClr val="000000"/>
                          </a:solidFill>
                          <a:effectLst/>
                          <a:latin typeface="Calibri" panose="020F0502020204030204" pitchFamily="34" charset="0"/>
                        </a:rPr>
                        <a:t>0.15</a:t>
                      </a:r>
                    </a:p>
                  </a:txBody>
                  <a:tcPr marL="9525" marR="9525" marT="9525" marB="0" anchor="b">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b"/>
                      <a:r>
                        <a:rPr lang="en-GB" sz="1600" b="0" i="0" u="none" strike="noStrike" dirty="0">
                          <a:solidFill>
                            <a:srgbClr val="000000"/>
                          </a:solidFill>
                          <a:effectLst/>
                          <a:latin typeface="Calibri" panose="020F0502020204030204" pitchFamily="34" charset="0"/>
                        </a:rPr>
                        <a:t>2.5E-4</a:t>
                      </a:r>
                    </a:p>
                  </a:txBody>
                  <a:tcPr marL="9525" marR="9525" marT="9525" marB="0" anchor="b">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b"/>
                      <a:r>
                        <a:rPr lang="en-GB" sz="1600" b="0" i="0" u="none" strike="noStrike" dirty="0">
                          <a:solidFill>
                            <a:srgbClr val="000000"/>
                          </a:solidFill>
                          <a:effectLst/>
                          <a:latin typeface="Calibri" panose="020F0502020204030204" pitchFamily="34" charset="0"/>
                        </a:rPr>
                        <a:t>3E-4</a:t>
                      </a:r>
                    </a:p>
                  </a:txBody>
                  <a:tcPr marL="9525" marR="9525" marT="9525" marB="0" anchor="b">
                    <a:lnL>
                      <a:noFill/>
                    </a:lnL>
                    <a:lnR>
                      <a:noFill/>
                    </a:lnR>
                    <a:lnT w="12700" cap="flat" cmpd="sng" algn="ctr">
                      <a:solidFill>
                        <a:schemeClr val="tx1"/>
                      </a:solidFill>
                      <a:prstDash val="solid"/>
                      <a:round/>
                      <a:headEnd type="none" w="med" len="med"/>
                      <a:tailEnd type="none" w="med" len="med"/>
                    </a:lnT>
                    <a:lnB>
                      <a:noFill/>
                    </a:lnB>
                  </a:tcPr>
                </a:tc>
                <a:extLst>
                  <a:ext uri="{0D108BD9-81ED-4DB2-BD59-A6C34878D82A}">
                    <a16:rowId xmlns:a16="http://schemas.microsoft.com/office/drawing/2014/main" val="2788251970"/>
                  </a:ext>
                </a:extLst>
              </a:tr>
              <a:tr h="336000">
                <a:tc>
                  <a:txBody>
                    <a:bodyPr/>
                    <a:lstStyle/>
                    <a:p>
                      <a:pPr algn="l" fontAlgn="b"/>
                      <a:r>
                        <a:rPr lang="en-GB" sz="1600" b="0" i="0" u="none" strike="noStrike" dirty="0">
                          <a:solidFill>
                            <a:srgbClr val="000000"/>
                          </a:solidFill>
                          <a:effectLst/>
                          <a:latin typeface="Calibri" panose="020F0502020204030204" pitchFamily="34" charset="0"/>
                        </a:rPr>
                        <a:t>max</a:t>
                      </a:r>
                    </a:p>
                  </a:txBody>
                  <a:tcPr marL="9525" marR="9525" marT="9525" marB="0" anchor="b">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b"/>
                      <a:r>
                        <a:rPr lang="en-GB" sz="1600" b="0" i="0" u="none" strike="noStrike">
                          <a:solidFill>
                            <a:srgbClr val="000000"/>
                          </a:solidFill>
                          <a:effectLst/>
                          <a:latin typeface="Calibri" panose="020F0502020204030204" pitchFamily="34" charset="0"/>
                        </a:rPr>
                        <a:t>0.035</a:t>
                      </a:r>
                    </a:p>
                  </a:txBody>
                  <a:tcPr marL="9525" marR="9525" marT="9525" marB="0" anchor="b">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b"/>
                      <a:r>
                        <a:rPr lang="en-GB" sz="1600" b="0" i="0" u="none" strike="noStrike" dirty="0">
                          <a:solidFill>
                            <a:srgbClr val="000000"/>
                          </a:solidFill>
                          <a:effectLst/>
                          <a:latin typeface="Calibri" panose="020F0502020204030204" pitchFamily="34" charset="0"/>
                        </a:rPr>
                        <a:t>0.43</a:t>
                      </a:r>
                    </a:p>
                  </a:txBody>
                  <a:tcPr marL="9525" marR="9525" marT="9525" marB="0" anchor="b">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b"/>
                      <a:r>
                        <a:rPr lang="en-GB" sz="1600" b="0" i="0" u="none" strike="noStrike">
                          <a:solidFill>
                            <a:srgbClr val="000000"/>
                          </a:solidFill>
                          <a:effectLst/>
                          <a:latin typeface="Calibri" panose="020F0502020204030204" pitchFamily="34" charset="0"/>
                        </a:rPr>
                        <a:t>1.1</a:t>
                      </a:r>
                    </a:p>
                  </a:txBody>
                  <a:tcPr marL="9525" marR="9525" marT="9525" marB="0" anchor="b">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b"/>
                      <a:r>
                        <a:rPr lang="en-GB" sz="1600" b="0" i="0" u="none" strike="noStrike" dirty="0">
                          <a:solidFill>
                            <a:srgbClr val="000000"/>
                          </a:solidFill>
                          <a:effectLst/>
                          <a:latin typeface="Calibri" panose="020F0502020204030204" pitchFamily="34" charset="0"/>
                        </a:rPr>
                        <a:t>0.25</a:t>
                      </a:r>
                    </a:p>
                  </a:txBody>
                  <a:tcPr marL="9525" marR="9525" marT="9525" marB="0" anchor="b">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b"/>
                      <a:r>
                        <a:rPr lang="en-GB" sz="1600" b="0" i="0" u="none" strike="noStrike" dirty="0" err="1">
                          <a:solidFill>
                            <a:srgbClr val="000000"/>
                          </a:solidFill>
                          <a:effectLst/>
                          <a:latin typeface="Calibri" panose="020F0502020204030204" pitchFamily="34" charset="0"/>
                        </a:rPr>
                        <a:t>bal</a:t>
                      </a:r>
                      <a:endParaRPr lang="en-GB" sz="16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b"/>
                      <a:r>
                        <a:rPr lang="en-GB" sz="1600" b="0" i="0" u="none" strike="noStrike" dirty="0">
                          <a:solidFill>
                            <a:srgbClr val="000000"/>
                          </a:solidFill>
                          <a:effectLst/>
                          <a:latin typeface="Calibri" panose="020F0502020204030204" pitchFamily="34" charset="0"/>
                        </a:rPr>
                        <a:t>0.0002</a:t>
                      </a:r>
                    </a:p>
                  </a:txBody>
                  <a:tcPr marL="9525" marR="9525" marT="9525" marB="0" anchor="b">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b"/>
                      <a:r>
                        <a:rPr lang="en-GB" sz="1600" b="0" i="0" u="none" strike="noStrike">
                          <a:solidFill>
                            <a:srgbClr val="000000"/>
                          </a:solidFill>
                          <a:effectLst/>
                          <a:latin typeface="Calibri" panose="020F0502020204030204" pitchFamily="34" charset="0"/>
                        </a:rPr>
                        <a:t>1</a:t>
                      </a:r>
                    </a:p>
                  </a:txBody>
                  <a:tcPr marL="9525" marR="9525" marT="9525" marB="0" anchor="b">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b"/>
                      <a:r>
                        <a:rPr lang="en-GB" sz="1600" b="0" i="0" u="none" strike="noStrike" dirty="0">
                          <a:solidFill>
                            <a:srgbClr val="000000"/>
                          </a:solidFill>
                          <a:effectLst/>
                          <a:latin typeface="Calibri" panose="020F0502020204030204" pitchFamily="34" charset="0"/>
                        </a:rPr>
                        <a:t>0.25</a:t>
                      </a:r>
                    </a:p>
                  </a:txBody>
                  <a:tcPr marL="9525" marR="9525" marT="9525" marB="0" anchor="b">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b"/>
                      <a:r>
                        <a:rPr lang="en-GB" sz="1600" b="0" i="0" u="none" strike="noStrike" dirty="0">
                          <a:solidFill>
                            <a:srgbClr val="000000"/>
                          </a:solidFill>
                          <a:effectLst/>
                          <a:latin typeface="Calibri" panose="020F0502020204030204" pitchFamily="34" charset="0"/>
                        </a:rPr>
                        <a:t>0.25</a:t>
                      </a:r>
                    </a:p>
                  </a:txBody>
                  <a:tcPr marL="9525" marR="9525" marT="9525" marB="0" anchor="b">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b"/>
                      <a:r>
                        <a:rPr lang="en-GB" sz="1600" b="0" i="0" u="none" strike="noStrike" dirty="0">
                          <a:solidFill>
                            <a:srgbClr val="000000"/>
                          </a:solidFill>
                          <a:effectLst/>
                          <a:latin typeface="Calibri" panose="020F0502020204030204" pitchFamily="34" charset="0"/>
                        </a:rPr>
                        <a:t>0.015</a:t>
                      </a:r>
                    </a:p>
                  </a:txBody>
                  <a:tcPr marL="9525" marR="9525" marT="9525" marB="0" anchor="b">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b"/>
                      <a:r>
                        <a:rPr lang="en-GB" sz="1600" b="0" i="0" u="none" strike="noStrike" dirty="0">
                          <a:solidFill>
                            <a:srgbClr val="000000"/>
                          </a:solidFill>
                          <a:effectLst/>
                          <a:latin typeface="Calibri" panose="020F0502020204030204" pitchFamily="34" charset="0"/>
                        </a:rPr>
                        <a:t>0.015</a:t>
                      </a:r>
                    </a:p>
                  </a:txBody>
                  <a:tcPr marL="9525" marR="9525" marT="9525" marB="0" anchor="b">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b"/>
                      <a:r>
                        <a:rPr lang="en-GB" sz="1600" b="0" i="0" u="none" strike="noStrike" dirty="0">
                          <a:solidFill>
                            <a:srgbClr val="000000"/>
                          </a:solidFill>
                          <a:effectLst/>
                          <a:latin typeface="Calibri" panose="020F0502020204030204" pitchFamily="34" charset="0"/>
                        </a:rPr>
                        <a:t>0.35</a:t>
                      </a:r>
                    </a:p>
                  </a:txBody>
                  <a:tcPr marL="9525" marR="9525" marT="9525" marB="0" anchor="b">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b"/>
                      <a:r>
                        <a:rPr lang="en-GB" sz="1600" b="0" i="0" u="none" strike="noStrike" dirty="0">
                          <a:solidFill>
                            <a:srgbClr val="000000"/>
                          </a:solidFill>
                          <a:effectLst/>
                          <a:latin typeface="Calibri" panose="020F0502020204030204" pitchFamily="34" charset="0"/>
                        </a:rPr>
                        <a:t>0.025</a:t>
                      </a:r>
                    </a:p>
                  </a:txBody>
                  <a:tcPr marL="9525" marR="9525" marT="9525" marB="0" anchor="b">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b"/>
                      <a:r>
                        <a:rPr lang="en-GB" sz="1600" b="0" i="0" u="none" strike="noStrike" dirty="0">
                          <a:solidFill>
                            <a:srgbClr val="000000"/>
                          </a:solidFill>
                          <a:effectLst/>
                          <a:latin typeface="Calibri" panose="020F0502020204030204" pitchFamily="34" charset="0"/>
                        </a:rPr>
                        <a:t>0.03</a:t>
                      </a:r>
                    </a:p>
                  </a:txBody>
                  <a:tcPr marL="9525" marR="9525" marT="9525" marB="0" anchor="b">
                    <a:lnL>
                      <a:noFill/>
                    </a:lnL>
                    <a:lnR>
                      <a:noFill/>
                    </a:lnR>
                    <a:lnT>
                      <a:noFill/>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71940375"/>
                  </a:ext>
                </a:extLst>
              </a:tr>
            </a:tbl>
          </a:graphicData>
        </a:graphic>
      </p:graphicFrame>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CD73484B-0048-CBDD-A527-EF62465D3E27}"/>
                  </a:ext>
                </a:extLst>
              </p:cNvPr>
              <p:cNvSpPr txBox="1"/>
              <p:nvPr/>
            </p:nvSpPr>
            <p:spPr>
              <a:xfrm>
                <a:off x="243191" y="2734014"/>
                <a:ext cx="11948809" cy="3213893"/>
              </a:xfrm>
              <a:prstGeom prst="rect">
                <a:avLst/>
              </a:prstGeom>
              <a:noFill/>
            </p:spPr>
            <p:txBody>
              <a:bodyPr wrap="square" rtlCol="0">
                <a:spAutoFit/>
              </a:bodyPr>
              <a:lstStyle/>
              <a:p>
                <a:r>
                  <a:rPr lang="en-GB" sz="1800" dirty="0" smtClean="0"/>
                  <a:t>Approach: Monte Carlo mobility calculations of the composition sampled with a uniform probability from each alloying element composition range.</a:t>
                </a:r>
              </a:p>
              <a:p>
                <a:endParaRPr lang="en-GB" sz="1800" dirty="0"/>
              </a:p>
              <a:p>
                <a:r>
                  <a:rPr lang="en-GB" sz="1800" dirty="0"/>
                  <a:t>Tools: Thermo-Calc with TCFE12 and MOBFE7 database</a:t>
                </a:r>
              </a:p>
              <a:p>
                <a:endParaRPr lang="en-GB" sz="1800" dirty="0"/>
              </a:p>
              <a:p>
                <a:pPr/>
                <a14:m>
                  <m:oMathPara xmlns:m="http://schemas.openxmlformats.org/officeDocument/2006/math">
                    <m:oMathParaPr>
                      <m:jc m:val="centerGroup"/>
                    </m:oMathParaPr>
                    <m:oMath xmlns:m="http://schemas.openxmlformats.org/officeDocument/2006/math">
                      <m:sSub>
                        <m:sSubPr>
                          <m:ctrlPr>
                            <a:rPr lang="en-GB" sz="1800" b="0" i="1" smtClean="0">
                              <a:latin typeface="Cambria Math" panose="02040503050406030204" pitchFamily="18" charset="0"/>
                            </a:rPr>
                          </m:ctrlPr>
                        </m:sSubPr>
                        <m:e>
                          <m:r>
                            <a:rPr lang="en-GB" sz="1800" i="1">
                              <a:latin typeface="Cambria Math" panose="02040503050406030204" pitchFamily="18" charset="0"/>
                            </a:rPr>
                            <m:t>𝐷</m:t>
                          </m:r>
                        </m:e>
                        <m:sub>
                          <m:r>
                            <a:rPr lang="en-GB" sz="1800" b="0" i="1" smtClean="0">
                              <a:latin typeface="Cambria Math" panose="02040503050406030204" pitchFamily="18" charset="0"/>
                            </a:rPr>
                            <m:t>𝑣</m:t>
                          </m:r>
                        </m:sub>
                      </m:sSub>
                      <m:r>
                        <a:rPr lang="en-GB" sz="1800" b="0" i="1" smtClean="0">
                          <a:latin typeface="Cambria Math" panose="02040503050406030204" pitchFamily="18" charset="0"/>
                        </a:rPr>
                        <m:t>=</m:t>
                      </m:r>
                      <m:sSub>
                        <m:sSubPr>
                          <m:ctrlPr>
                            <a:rPr lang="en-GB" sz="1800" b="0" i="1" smtClean="0">
                              <a:latin typeface="Cambria Math" panose="02040503050406030204" pitchFamily="18" charset="0"/>
                            </a:rPr>
                          </m:ctrlPr>
                        </m:sSubPr>
                        <m:e>
                          <m:r>
                            <a:rPr lang="en-GB" sz="1800" b="0" i="1" smtClean="0">
                              <a:latin typeface="Cambria Math" panose="02040503050406030204" pitchFamily="18" charset="0"/>
                            </a:rPr>
                            <m:t>𝐷</m:t>
                          </m:r>
                        </m:e>
                        <m:sub>
                          <m:r>
                            <a:rPr lang="en-GB" sz="1800" b="0" i="1" smtClean="0">
                              <a:latin typeface="Cambria Math" panose="02040503050406030204" pitchFamily="18" charset="0"/>
                            </a:rPr>
                            <m:t>𝑣</m:t>
                          </m:r>
                          <m:r>
                            <a:rPr lang="en-GB" sz="1800" b="0" i="1" smtClean="0">
                              <a:latin typeface="Cambria Math" panose="02040503050406030204" pitchFamily="18" charset="0"/>
                            </a:rPr>
                            <m:t>0</m:t>
                          </m:r>
                        </m:sub>
                      </m:sSub>
                      <m:func>
                        <m:funcPr>
                          <m:ctrlPr>
                            <a:rPr lang="en-GB" sz="1800" b="0" i="1" smtClean="0">
                              <a:latin typeface="Cambria Math" panose="02040503050406030204" pitchFamily="18" charset="0"/>
                            </a:rPr>
                          </m:ctrlPr>
                        </m:funcPr>
                        <m:fName>
                          <m:r>
                            <m:rPr>
                              <m:sty m:val="p"/>
                            </m:rPr>
                            <a:rPr lang="en-GB" sz="1800" b="0" i="0" smtClean="0">
                              <a:latin typeface="Cambria Math" panose="02040503050406030204" pitchFamily="18" charset="0"/>
                            </a:rPr>
                            <m:t>exp</m:t>
                          </m:r>
                        </m:fName>
                        <m:e>
                          <m:d>
                            <m:dPr>
                              <m:ctrlPr>
                                <a:rPr lang="en-GB" sz="1800" b="0" i="1" smtClean="0">
                                  <a:latin typeface="Cambria Math" panose="02040503050406030204" pitchFamily="18" charset="0"/>
                                </a:rPr>
                              </m:ctrlPr>
                            </m:dPr>
                            <m:e>
                              <m:r>
                                <a:rPr lang="en-GB" sz="1800" b="0" i="1" smtClean="0">
                                  <a:latin typeface="Cambria Math" panose="02040503050406030204" pitchFamily="18" charset="0"/>
                                </a:rPr>
                                <m:t>−</m:t>
                              </m:r>
                              <m:f>
                                <m:fPr>
                                  <m:ctrlPr>
                                    <a:rPr lang="en-GB" sz="1800" b="0" i="1" smtClean="0">
                                      <a:latin typeface="Cambria Math" panose="02040503050406030204" pitchFamily="18" charset="0"/>
                                    </a:rPr>
                                  </m:ctrlPr>
                                </m:fPr>
                                <m:num>
                                  <m:sSub>
                                    <m:sSubPr>
                                      <m:ctrlPr>
                                        <a:rPr lang="en-GB" sz="1800" b="0" i="1" smtClean="0">
                                          <a:latin typeface="Cambria Math" panose="02040503050406030204" pitchFamily="18" charset="0"/>
                                        </a:rPr>
                                      </m:ctrlPr>
                                    </m:sSubPr>
                                    <m:e>
                                      <m:r>
                                        <a:rPr lang="en-GB" sz="1800" i="1">
                                          <a:latin typeface="Cambria Math" panose="02040503050406030204" pitchFamily="18" charset="0"/>
                                        </a:rPr>
                                        <m:t>𝑄</m:t>
                                      </m:r>
                                    </m:e>
                                    <m:sub>
                                      <m:r>
                                        <a:rPr lang="en-GB" sz="1800" b="0" i="1" smtClean="0">
                                          <a:latin typeface="Cambria Math" panose="02040503050406030204" pitchFamily="18" charset="0"/>
                                        </a:rPr>
                                        <m:t>0</m:t>
                                      </m:r>
                                    </m:sub>
                                  </m:sSub>
                                </m:num>
                                <m:den>
                                  <m:sSub>
                                    <m:sSubPr>
                                      <m:ctrlPr>
                                        <a:rPr lang="en-GB" sz="1800" b="0" i="1" smtClean="0">
                                          <a:latin typeface="Cambria Math" panose="02040503050406030204" pitchFamily="18" charset="0"/>
                                        </a:rPr>
                                      </m:ctrlPr>
                                    </m:sSubPr>
                                    <m:e>
                                      <m:r>
                                        <a:rPr lang="en-GB" sz="1800" b="0" i="1" smtClean="0">
                                          <a:latin typeface="Cambria Math" panose="02040503050406030204" pitchFamily="18" charset="0"/>
                                        </a:rPr>
                                        <m:t>𝑅</m:t>
                                      </m:r>
                                    </m:e>
                                    <m:sub>
                                      <m:r>
                                        <a:rPr lang="en-GB" sz="1800" b="0" i="1" smtClean="0">
                                          <a:latin typeface="Cambria Math" panose="02040503050406030204" pitchFamily="18" charset="0"/>
                                        </a:rPr>
                                        <m:t>𝑔</m:t>
                                      </m:r>
                                    </m:sub>
                                  </m:sSub>
                                  <m:r>
                                    <a:rPr lang="en-GB" sz="1800" b="0" i="1" smtClean="0">
                                      <a:latin typeface="Cambria Math" panose="02040503050406030204" pitchFamily="18" charset="0"/>
                                    </a:rPr>
                                    <m:t>𝑇</m:t>
                                  </m:r>
                                </m:den>
                              </m:f>
                            </m:e>
                          </m:d>
                        </m:e>
                      </m:func>
                    </m:oMath>
                  </m:oMathPara>
                </a14:m>
                <a:endParaRPr lang="en-GB" sz="1800" dirty="0"/>
              </a:p>
              <a:p>
                <a:endParaRPr lang="en-GB" sz="1800" dirty="0" smtClean="0"/>
              </a:p>
              <a:p>
                <a:r>
                  <a:rPr lang="en-GB" sz="1800" dirty="0" smtClean="0"/>
                  <a:t>This </a:t>
                </a:r>
                <a:r>
                  <a:rPr lang="en-GB" sz="1800" dirty="0"/>
                  <a:t>calculation assesses the predicted composition dependence of the diffusivities to explore the potential impact of composition variation within a component. These predictions require further experimental validation. </a:t>
                </a:r>
              </a:p>
              <a:p>
                <a:endParaRPr lang="en-GB" sz="1800" dirty="0"/>
              </a:p>
            </p:txBody>
          </p:sp>
        </mc:Choice>
        <mc:Fallback xmlns="">
          <p:sp>
            <p:nvSpPr>
              <p:cNvPr id="7" name="TextBox 6">
                <a:extLst>
                  <a:ext uri="{FF2B5EF4-FFF2-40B4-BE49-F238E27FC236}">
                    <a16:creationId xmlns:a16="http://schemas.microsoft.com/office/drawing/2014/main" id="{CD73484B-0048-CBDD-A527-EF62465D3E27}"/>
                  </a:ext>
                </a:extLst>
              </p:cNvPr>
              <p:cNvSpPr txBox="1">
                <a:spLocks noRot="1" noChangeAspect="1" noMove="1" noResize="1" noEditPoints="1" noAdjustHandles="1" noChangeArrowheads="1" noChangeShapeType="1" noTextEdit="1"/>
              </p:cNvSpPr>
              <p:nvPr/>
            </p:nvSpPr>
            <p:spPr>
              <a:xfrm>
                <a:off x="243191" y="2734014"/>
                <a:ext cx="11948809" cy="3213893"/>
              </a:xfrm>
              <a:prstGeom prst="rect">
                <a:avLst/>
              </a:prstGeom>
              <a:blipFill>
                <a:blip r:embed="rId4"/>
                <a:stretch>
                  <a:fillRect l="-459" t="-947" r="-918"/>
                </a:stretch>
              </a:blipFill>
            </p:spPr>
            <p:txBody>
              <a:bodyPr/>
              <a:lstStyle/>
              <a:p>
                <a:r>
                  <a:rPr lang="en-GB">
                    <a:noFill/>
                  </a:rPr>
                  <a:t> </a:t>
                </a:r>
              </a:p>
            </p:txBody>
          </p:sp>
        </mc:Fallback>
      </mc:AlternateContent>
      <p:sp>
        <p:nvSpPr>
          <p:cNvPr id="8" name="TextBox 7">
            <a:extLst>
              <a:ext uri="{FF2B5EF4-FFF2-40B4-BE49-F238E27FC236}">
                <a16:creationId xmlns:a16="http://schemas.microsoft.com/office/drawing/2014/main" id="{181DB233-4C11-5B70-E61E-5D472E7D4C31}"/>
              </a:ext>
            </a:extLst>
          </p:cNvPr>
          <p:cNvSpPr txBox="1"/>
          <p:nvPr/>
        </p:nvSpPr>
        <p:spPr>
          <a:xfrm>
            <a:off x="2903276" y="4407401"/>
            <a:ext cx="1808508" cy="307777"/>
          </a:xfrm>
          <a:prstGeom prst="rect">
            <a:avLst/>
          </a:prstGeom>
          <a:noFill/>
        </p:spPr>
        <p:txBody>
          <a:bodyPr wrap="none" rtlCol="0">
            <a:spAutoFit/>
          </a:bodyPr>
          <a:lstStyle/>
          <a:p>
            <a:r>
              <a:rPr lang="en-GB" dirty="0"/>
              <a:t>Diffusivity coefficient</a:t>
            </a:r>
          </a:p>
        </p:txBody>
      </p:sp>
      <p:sp>
        <p:nvSpPr>
          <p:cNvPr id="9" name="TextBox 8">
            <a:extLst>
              <a:ext uri="{FF2B5EF4-FFF2-40B4-BE49-F238E27FC236}">
                <a16:creationId xmlns:a16="http://schemas.microsoft.com/office/drawing/2014/main" id="{0062AD2B-6BF0-D7F9-3816-DD3AE929C62D}"/>
              </a:ext>
            </a:extLst>
          </p:cNvPr>
          <p:cNvSpPr txBox="1"/>
          <p:nvPr/>
        </p:nvSpPr>
        <p:spPr>
          <a:xfrm>
            <a:off x="7521605" y="3743336"/>
            <a:ext cx="1558440" cy="307777"/>
          </a:xfrm>
          <a:prstGeom prst="rect">
            <a:avLst/>
          </a:prstGeom>
          <a:noFill/>
        </p:spPr>
        <p:txBody>
          <a:bodyPr wrap="none" rtlCol="0">
            <a:spAutoFit/>
          </a:bodyPr>
          <a:lstStyle/>
          <a:p>
            <a:r>
              <a:rPr lang="en-GB" dirty="0"/>
              <a:t>Activation energy</a:t>
            </a:r>
          </a:p>
        </p:txBody>
      </p:sp>
      <p:sp>
        <p:nvSpPr>
          <p:cNvPr id="10" name="Freeform: Shape 9">
            <a:extLst>
              <a:ext uri="{FF2B5EF4-FFF2-40B4-BE49-F238E27FC236}">
                <a16:creationId xmlns:a16="http://schemas.microsoft.com/office/drawing/2014/main" id="{063F69D1-DFA2-DDFF-BAB9-A0038B20BD15}"/>
              </a:ext>
            </a:extLst>
          </p:cNvPr>
          <p:cNvSpPr/>
          <p:nvPr/>
        </p:nvSpPr>
        <p:spPr>
          <a:xfrm>
            <a:off x="4711784" y="4573530"/>
            <a:ext cx="987031" cy="283296"/>
          </a:xfrm>
          <a:custGeom>
            <a:avLst/>
            <a:gdLst>
              <a:gd name="connsiteX0" fmla="*/ 0 w 1062446"/>
              <a:gd name="connsiteY0" fmla="*/ 69669 h 236162"/>
              <a:gd name="connsiteX1" fmla="*/ 496389 w 1062446"/>
              <a:gd name="connsiteY1" fmla="*/ 235132 h 236162"/>
              <a:gd name="connsiteX2" fmla="*/ 1062446 w 1062446"/>
              <a:gd name="connsiteY2" fmla="*/ 0 h 236162"/>
              <a:gd name="connsiteX0" fmla="*/ 0 w 987031"/>
              <a:gd name="connsiteY0" fmla="*/ 116803 h 283296"/>
              <a:gd name="connsiteX1" fmla="*/ 496389 w 987031"/>
              <a:gd name="connsiteY1" fmla="*/ 282266 h 283296"/>
              <a:gd name="connsiteX2" fmla="*/ 987031 w 987031"/>
              <a:gd name="connsiteY2" fmla="*/ 0 h 283296"/>
              <a:gd name="connsiteX0" fmla="*/ 0 w 987031"/>
              <a:gd name="connsiteY0" fmla="*/ 116803 h 283296"/>
              <a:gd name="connsiteX1" fmla="*/ 496389 w 987031"/>
              <a:gd name="connsiteY1" fmla="*/ 282266 h 283296"/>
              <a:gd name="connsiteX2" fmla="*/ 987031 w 987031"/>
              <a:gd name="connsiteY2" fmla="*/ 0 h 283296"/>
            </a:gdLst>
            <a:ahLst/>
            <a:cxnLst>
              <a:cxn ang="0">
                <a:pos x="connsiteX0" y="connsiteY0"/>
              </a:cxn>
              <a:cxn ang="0">
                <a:pos x="connsiteX1" y="connsiteY1"/>
              </a:cxn>
              <a:cxn ang="0">
                <a:pos x="connsiteX2" y="connsiteY2"/>
              </a:cxn>
            </a:cxnLst>
            <a:rect l="l" t="t" r="r" b="b"/>
            <a:pathLst>
              <a:path w="987031" h="283296">
                <a:moveTo>
                  <a:pt x="0" y="116803"/>
                </a:moveTo>
                <a:cubicBezTo>
                  <a:pt x="159657" y="205340"/>
                  <a:pt x="319315" y="293877"/>
                  <a:pt x="496389" y="282266"/>
                </a:cubicBezTo>
                <a:cubicBezTo>
                  <a:pt x="673463" y="270655"/>
                  <a:pt x="801966" y="206028"/>
                  <a:pt x="987031" y="0"/>
                </a:cubicBezTo>
              </a:path>
            </a:pathLst>
          </a:custGeom>
          <a:noFill/>
          <a:ln w="28575">
            <a:headEnd type="none" w="med" len="med"/>
            <a:tailEnd type="triangle" w="lg" len="lg"/>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Freeform: Shape 10">
            <a:extLst>
              <a:ext uri="{FF2B5EF4-FFF2-40B4-BE49-F238E27FC236}">
                <a16:creationId xmlns:a16="http://schemas.microsoft.com/office/drawing/2014/main" id="{1CBD2D6A-7D6A-5A94-8083-5B94134DDFB6}"/>
              </a:ext>
            </a:extLst>
          </p:cNvPr>
          <p:cNvSpPr/>
          <p:nvPr/>
        </p:nvSpPr>
        <p:spPr>
          <a:xfrm>
            <a:off x="6946570" y="3836938"/>
            <a:ext cx="575035" cy="214175"/>
          </a:xfrm>
          <a:custGeom>
            <a:avLst/>
            <a:gdLst>
              <a:gd name="connsiteX0" fmla="*/ 575035 w 575035"/>
              <a:gd name="connsiteY0" fmla="*/ 25639 h 214175"/>
              <a:gd name="connsiteX1" fmla="*/ 122549 w 575035"/>
              <a:gd name="connsiteY1" fmla="*/ 16212 h 214175"/>
              <a:gd name="connsiteX2" fmla="*/ 0 w 575035"/>
              <a:gd name="connsiteY2" fmla="*/ 214175 h 214175"/>
            </a:gdLst>
            <a:ahLst/>
            <a:cxnLst>
              <a:cxn ang="0">
                <a:pos x="connsiteX0" y="connsiteY0"/>
              </a:cxn>
              <a:cxn ang="0">
                <a:pos x="connsiteX1" y="connsiteY1"/>
              </a:cxn>
              <a:cxn ang="0">
                <a:pos x="connsiteX2" y="connsiteY2"/>
              </a:cxn>
            </a:cxnLst>
            <a:rect l="l" t="t" r="r" b="b"/>
            <a:pathLst>
              <a:path w="575035" h="214175">
                <a:moveTo>
                  <a:pt x="575035" y="25639"/>
                </a:moveTo>
                <a:cubicBezTo>
                  <a:pt x="396711" y="5214"/>
                  <a:pt x="218388" y="-15211"/>
                  <a:pt x="122549" y="16212"/>
                </a:cubicBezTo>
                <a:cubicBezTo>
                  <a:pt x="26710" y="47635"/>
                  <a:pt x="13355" y="130905"/>
                  <a:pt x="0" y="214175"/>
                </a:cubicBezTo>
              </a:path>
            </a:pathLst>
          </a:custGeom>
          <a:noFill/>
          <a:ln w="28575">
            <a:headEnd type="none" w="med" len="med"/>
            <a:tailEnd type="triangle" w="lg" len="lg"/>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38567511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2D2B5A-40ED-FE1D-66D3-9E735EA515C1}"/>
              </a:ext>
            </a:extLst>
          </p:cNvPr>
          <p:cNvSpPr>
            <a:spLocks noGrp="1"/>
          </p:cNvSpPr>
          <p:nvPr>
            <p:ph type="title"/>
          </p:nvPr>
        </p:nvSpPr>
        <p:spPr/>
        <p:txBody>
          <a:bodyPr/>
          <a:lstStyle/>
          <a:p>
            <a:r>
              <a:rPr lang="en-GB" dirty="0"/>
              <a:t>Interstitial elements</a:t>
            </a:r>
          </a:p>
        </p:txBody>
      </p:sp>
      <p:sp>
        <p:nvSpPr>
          <p:cNvPr id="3" name="Slide Number Placeholder 2">
            <a:extLst>
              <a:ext uri="{FF2B5EF4-FFF2-40B4-BE49-F238E27FC236}">
                <a16:creationId xmlns:a16="http://schemas.microsoft.com/office/drawing/2014/main" id="{AE232E7A-DA86-8903-058F-897EF2F62B2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9</a:t>
            </a:fld>
            <a:endParaRPr lang="en-GB"/>
          </a:p>
        </p:txBody>
      </p:sp>
      <p:pic>
        <p:nvPicPr>
          <p:cNvPr id="8" name="Picture 7" descr="A screenshot of a computer&#10;&#10;Description automatically generated with low confidence">
            <a:extLst>
              <a:ext uri="{FF2B5EF4-FFF2-40B4-BE49-F238E27FC236}">
                <a16:creationId xmlns:a16="http://schemas.microsoft.com/office/drawing/2014/main" id="{FD57A95A-12E3-610C-9340-434875F12FF1}"/>
              </a:ext>
            </a:extLst>
          </p:cNvPr>
          <p:cNvPicPr>
            <a:picLocks noChangeAspect="1"/>
          </p:cNvPicPr>
          <p:nvPr/>
        </p:nvPicPr>
        <p:blipFill>
          <a:blip r:embed="rId3"/>
          <a:stretch>
            <a:fillRect/>
          </a:stretch>
        </p:blipFill>
        <p:spPr>
          <a:xfrm>
            <a:off x="0" y="1917294"/>
            <a:ext cx="12192000" cy="2169971"/>
          </a:xfrm>
          <a:prstGeom prst="rect">
            <a:avLst/>
          </a:prstGeom>
        </p:spPr>
      </p:pic>
      <p:sp>
        <p:nvSpPr>
          <p:cNvPr id="10" name="TextBox 9">
            <a:extLst>
              <a:ext uri="{FF2B5EF4-FFF2-40B4-BE49-F238E27FC236}">
                <a16:creationId xmlns:a16="http://schemas.microsoft.com/office/drawing/2014/main" id="{0C7663CC-190B-B01A-14D2-D3AE28C28F14}"/>
              </a:ext>
            </a:extLst>
          </p:cNvPr>
          <p:cNvSpPr txBox="1"/>
          <p:nvPr/>
        </p:nvSpPr>
        <p:spPr>
          <a:xfrm>
            <a:off x="0" y="1469585"/>
            <a:ext cx="12192000" cy="369332"/>
          </a:xfrm>
          <a:prstGeom prst="rect">
            <a:avLst/>
          </a:prstGeom>
          <a:noFill/>
        </p:spPr>
        <p:txBody>
          <a:bodyPr wrap="square" rtlCol="0">
            <a:spAutoFit/>
          </a:bodyPr>
          <a:lstStyle/>
          <a:p>
            <a:pPr algn="ctr"/>
            <a:r>
              <a:rPr lang="en-GB" sz="1800" dirty="0"/>
              <a:t>Carbon</a:t>
            </a:r>
          </a:p>
        </p:txBody>
      </p:sp>
      <p:pic>
        <p:nvPicPr>
          <p:cNvPr id="12" name="Picture 11" descr="A screenshot of a computer&#10;&#10;Description automatically generated with low confidence">
            <a:extLst>
              <a:ext uri="{FF2B5EF4-FFF2-40B4-BE49-F238E27FC236}">
                <a16:creationId xmlns:a16="http://schemas.microsoft.com/office/drawing/2014/main" id="{8DD35F2F-8A95-ABA8-7BA5-F176C984C595}"/>
              </a:ext>
            </a:extLst>
          </p:cNvPr>
          <p:cNvPicPr>
            <a:picLocks noChangeAspect="1"/>
          </p:cNvPicPr>
          <p:nvPr/>
        </p:nvPicPr>
        <p:blipFill>
          <a:blip r:embed="rId4"/>
          <a:stretch>
            <a:fillRect/>
          </a:stretch>
        </p:blipFill>
        <p:spPr>
          <a:xfrm>
            <a:off x="0" y="4654939"/>
            <a:ext cx="12192000" cy="2169971"/>
          </a:xfrm>
          <a:prstGeom prst="rect">
            <a:avLst/>
          </a:prstGeom>
        </p:spPr>
      </p:pic>
      <p:sp>
        <p:nvSpPr>
          <p:cNvPr id="13" name="TextBox 12">
            <a:extLst>
              <a:ext uri="{FF2B5EF4-FFF2-40B4-BE49-F238E27FC236}">
                <a16:creationId xmlns:a16="http://schemas.microsoft.com/office/drawing/2014/main" id="{F5D3151F-75FD-9A83-239D-444619C19C7B}"/>
              </a:ext>
            </a:extLst>
          </p:cNvPr>
          <p:cNvSpPr txBox="1"/>
          <p:nvPr/>
        </p:nvSpPr>
        <p:spPr>
          <a:xfrm>
            <a:off x="0" y="4165642"/>
            <a:ext cx="12192000" cy="369332"/>
          </a:xfrm>
          <a:prstGeom prst="rect">
            <a:avLst/>
          </a:prstGeom>
          <a:noFill/>
        </p:spPr>
        <p:txBody>
          <a:bodyPr wrap="square" rtlCol="0">
            <a:spAutoFit/>
          </a:bodyPr>
          <a:lstStyle/>
          <a:p>
            <a:pPr algn="ctr"/>
            <a:r>
              <a:rPr lang="en-GB" sz="1800" dirty="0"/>
              <a:t>Hydrogen</a:t>
            </a:r>
          </a:p>
        </p:txBody>
      </p:sp>
    </p:spTree>
    <p:extLst>
      <p:ext uri="{BB962C8B-B14F-4D97-AF65-F5344CB8AC3E}">
        <p14:creationId xmlns:p14="http://schemas.microsoft.com/office/powerpoint/2010/main" val="664548089"/>
      </p:ext>
    </p:extLst>
  </p:cSld>
  <p:clrMapOvr>
    <a:masterClrMapping/>
  </p:clrMapOvr>
  <p:timing>
    <p:tnLst>
      <p:par>
        <p:cTn id="1" dur="indefinite" restart="never" nodeType="tmRoot"/>
      </p:par>
    </p:tnLst>
  </p:timing>
</p:sld>
</file>

<file path=ppt/theme/theme1.xml><?xml version="1.0" encoding="utf-8"?>
<a:theme xmlns:a="http://schemas.openxmlformats.org/drawingml/2006/main" name="Retrospect">
  <a:themeElements>
    <a:clrScheme name="Retrospect">
      <a:dk1>
        <a:srgbClr val="000000"/>
      </a:dk1>
      <a:lt1>
        <a:srgbClr val="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20455</TotalTime>
  <Words>1011</Words>
  <Application>Microsoft Office PowerPoint</Application>
  <PresentationFormat>Widescreen</PresentationFormat>
  <Paragraphs>262</Paragraphs>
  <Slides>21</Slides>
  <Notes>21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21</vt:i4>
      </vt:variant>
    </vt:vector>
  </HeadingPairs>
  <TitlesOfParts>
    <vt:vector size="28" baseType="lpstr">
      <vt:lpstr>Arial</vt:lpstr>
      <vt:lpstr>Bahnschrift</vt:lpstr>
      <vt:lpstr>Calibri</vt:lpstr>
      <vt:lpstr>Cambria Math</vt:lpstr>
      <vt:lpstr>Times New Roman</vt:lpstr>
      <vt:lpstr>TUOS Stephenson</vt:lpstr>
      <vt:lpstr>Retrospect</vt:lpstr>
      <vt:lpstr>THE SENSIVITY OF MECHANICAL PROPERTIES OF AISI 4140 STEEL TO CHANGES IN COMPOSITION</vt:lpstr>
      <vt:lpstr>Contents</vt:lpstr>
      <vt:lpstr>Motivation</vt:lpstr>
      <vt:lpstr>Uncertainty</vt:lpstr>
      <vt:lpstr>Model: Crystallographic slip rate</vt:lpstr>
      <vt:lpstr>Model: CP formulation summary</vt:lpstr>
      <vt:lpstr>Materials</vt:lpstr>
      <vt:lpstr>4140 CALPHAD diffusivities</vt:lpstr>
      <vt:lpstr>Interstitial elements</vt:lpstr>
      <vt:lpstr>Example Substitutional</vt:lpstr>
      <vt:lpstr>Model Calibration</vt:lpstr>
      <vt:lpstr>Calibration macro response</vt:lpstr>
      <vt:lpstr>UQ: mobilities </vt:lpstr>
      <vt:lpstr>UP: mobilities to yield stress </vt:lpstr>
      <vt:lpstr>UP: mobilities to flow stress </vt:lpstr>
      <vt:lpstr>UQ: initial dislocation density</vt:lpstr>
      <vt:lpstr>UP: initial dislocation density to yield stress </vt:lpstr>
      <vt:lpstr>UP: initial dislocation density to flow stress </vt:lpstr>
      <vt:lpstr>Discussion</vt:lpstr>
      <vt:lpstr>Conclusions</vt:lpstr>
      <vt:lpstr>Thank you….  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Update: Advanced FEA simulation of additive manufactured Ti-6Al-4V baseline component using LMDw</dc:title>
  <dc:creator>Sourabh Supanekar (PhD Dept Metallurgy + Matls FT)</dc:creator>
  <cp:lastModifiedBy>Lucia Scotti</cp:lastModifiedBy>
  <cp:revision>208</cp:revision>
  <dcterms:created xsi:type="dcterms:W3CDTF">2020-12-09T13:03:57Z</dcterms:created>
  <dcterms:modified xsi:type="dcterms:W3CDTF">2022-11-16T22:05:09Z</dcterms:modified>
</cp:coreProperties>
</file>