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256" r:id="rId2"/>
    <p:sldId id="257" r:id="rId3"/>
    <p:sldId id="258" r:id="rId4"/>
    <p:sldId id="259" r:id="rId5"/>
    <p:sldId id="260" r:id="rId6"/>
    <p:sldId id="286" r:id="rId7"/>
    <p:sldId id="261" r:id="rId8"/>
    <p:sldId id="267" r:id="rId9"/>
    <p:sldId id="263" r:id="rId10"/>
    <p:sldId id="288" r:id="rId11"/>
    <p:sldId id="287" r:id="rId12"/>
    <p:sldId id="264" r:id="rId13"/>
    <p:sldId id="265" r:id="rId14"/>
    <p:sldId id="268" r:id="rId15"/>
    <p:sldId id="269" r:id="rId16"/>
    <p:sldId id="290" r:id="rId17"/>
    <p:sldId id="289" r:id="rId18"/>
    <p:sldId id="270" r:id="rId19"/>
    <p:sldId id="271" r:id="rId20"/>
    <p:sldId id="272" r:id="rId21"/>
    <p:sldId id="273" r:id="rId22"/>
    <p:sldId id="274" r:id="rId23"/>
    <p:sldId id="291" r:id="rId24"/>
    <p:sldId id="275" r:id="rId25"/>
    <p:sldId id="276" r:id="rId26"/>
    <p:sldId id="277" r:id="rId27"/>
    <p:sldId id="278" r:id="rId28"/>
    <p:sldId id="279" r:id="rId29"/>
    <p:sldId id="285" r:id="rId30"/>
    <p:sldId id="281" r:id="rId31"/>
    <p:sldId id="284" r:id="rId32"/>
    <p:sldId id="283" r:id="rId33"/>
    <p:sldId id="282" r:id="rId34"/>
    <p:sldId id="280"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DA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422" autoAdjust="0"/>
    <p:restoredTop sz="82440" autoAdjust="0"/>
  </p:normalViewPr>
  <p:slideViewPr>
    <p:cSldViewPr snapToGrid="0" showGuides="1">
      <p:cViewPr varScale="1">
        <p:scale>
          <a:sx n="94" d="100"/>
          <a:sy n="94" d="100"/>
        </p:scale>
        <p:origin x="1494"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3B05AD7-DEFE-4995-8048-BD361E412BF2}" type="datetimeFigureOut">
              <a:rPr lang="en-GB" smtClean="0"/>
              <a:t>18/10/2022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9A4E15B-62C3-4A3C-A6D3-CAD8A70FD7C0}" type="slidenum">
              <a:rPr lang="en-GB" smtClean="0"/>
              <a:t>‹#›</a:t>
            </a:fld>
            <a:endParaRPr lang="en-GB"/>
          </a:p>
        </p:txBody>
      </p:sp>
    </p:spTree>
    <p:extLst>
      <p:ext uri="{BB962C8B-B14F-4D97-AF65-F5344CB8AC3E}">
        <p14:creationId xmlns:p14="http://schemas.microsoft.com/office/powerpoint/2010/main" val="33640384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Envisaged design for molten-salt AMR graphite core</a:t>
            </a:r>
          </a:p>
          <a:p>
            <a:endParaRPr lang="en-GB" dirty="0"/>
          </a:p>
          <a:p>
            <a:r>
              <a:rPr lang="en-GB" dirty="0"/>
              <a:t>Tessellation of hexagonal bricks with cylindrical channels</a:t>
            </a:r>
          </a:p>
          <a:p>
            <a:pPr lvl="1"/>
            <a:r>
              <a:rPr lang="en-GB" dirty="0"/>
              <a:t>Majority carry working fluid impregnated with fuel</a:t>
            </a:r>
          </a:p>
          <a:p>
            <a:pPr lvl="1"/>
            <a:r>
              <a:rPr lang="en-GB" dirty="0"/>
              <a:t>Some reserved for the insertion of control rods</a:t>
            </a:r>
          </a:p>
          <a:p>
            <a:endParaRPr lang="en-GB" dirty="0"/>
          </a:p>
        </p:txBody>
      </p:sp>
      <p:sp>
        <p:nvSpPr>
          <p:cNvPr id="4" name="Slide Number Placeholder 3"/>
          <p:cNvSpPr>
            <a:spLocks noGrp="1"/>
          </p:cNvSpPr>
          <p:nvPr>
            <p:ph type="sldNum" sz="quarter" idx="5"/>
          </p:nvPr>
        </p:nvSpPr>
        <p:spPr/>
        <p:txBody>
          <a:bodyPr/>
          <a:lstStyle/>
          <a:p>
            <a:fld id="{A9A4E15B-62C3-4A3C-A6D3-CAD8A70FD7C0}" type="slidenum">
              <a:rPr lang="en-GB" smtClean="0"/>
              <a:t>4</a:t>
            </a:fld>
            <a:endParaRPr lang="en-GB"/>
          </a:p>
        </p:txBody>
      </p:sp>
    </p:spTree>
    <p:extLst>
      <p:ext uri="{BB962C8B-B14F-4D97-AF65-F5344CB8AC3E}">
        <p14:creationId xmlns:p14="http://schemas.microsoft.com/office/powerpoint/2010/main" val="34923895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9A4E15B-62C3-4A3C-A6D3-CAD8A70FD7C0}" type="slidenum">
              <a:rPr lang="en-GB" smtClean="0"/>
              <a:t>20</a:t>
            </a:fld>
            <a:endParaRPr lang="en-GB"/>
          </a:p>
        </p:txBody>
      </p:sp>
    </p:spTree>
    <p:extLst>
      <p:ext uri="{BB962C8B-B14F-4D97-AF65-F5344CB8AC3E}">
        <p14:creationId xmlns:p14="http://schemas.microsoft.com/office/powerpoint/2010/main" val="35286300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Roughly 50% of the outer control channels lead to reactor control failure after 10 years.</a:t>
            </a:r>
          </a:p>
          <a:p>
            <a:endParaRPr lang="en-GB" dirty="0"/>
          </a:p>
          <a:p>
            <a:r>
              <a:rPr lang="en-GB" dirty="0"/>
              <a:t>5% confidence interval for middle ring channel is close to the 40mm inner radii limit, but does not indicate reactor control failure.</a:t>
            </a:r>
          </a:p>
          <a:p>
            <a:endParaRPr lang="en-GB" dirty="0"/>
          </a:p>
          <a:p>
            <a:r>
              <a:rPr lang="en-GB" dirty="0"/>
              <a:t>Central channel is unlikely to lead to reactor control failure.</a:t>
            </a:r>
          </a:p>
          <a:p>
            <a:endParaRPr lang="en-GB" dirty="0"/>
          </a:p>
        </p:txBody>
      </p:sp>
      <p:sp>
        <p:nvSpPr>
          <p:cNvPr id="4" name="Slide Number Placeholder 3"/>
          <p:cNvSpPr>
            <a:spLocks noGrp="1"/>
          </p:cNvSpPr>
          <p:nvPr>
            <p:ph type="sldNum" sz="quarter" idx="5"/>
          </p:nvPr>
        </p:nvSpPr>
        <p:spPr/>
        <p:txBody>
          <a:bodyPr/>
          <a:lstStyle/>
          <a:p>
            <a:fld id="{A9A4E15B-62C3-4A3C-A6D3-CAD8A70FD7C0}" type="slidenum">
              <a:rPr lang="en-GB" smtClean="0"/>
              <a:t>21</a:t>
            </a:fld>
            <a:endParaRPr lang="en-GB"/>
          </a:p>
        </p:txBody>
      </p:sp>
    </p:spTree>
    <p:extLst>
      <p:ext uri="{BB962C8B-B14F-4D97-AF65-F5344CB8AC3E}">
        <p14:creationId xmlns:p14="http://schemas.microsoft.com/office/powerpoint/2010/main" val="20900935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Roughly 50% of the outer control channels lead to reactor control failure after 10 years.</a:t>
            </a:r>
          </a:p>
          <a:p>
            <a:endParaRPr lang="en-GB" dirty="0"/>
          </a:p>
          <a:p>
            <a:r>
              <a:rPr lang="en-GB" dirty="0"/>
              <a:t>5% confidence interval for middle ring channel is close to the 40mm inner radii limit, but does not indicate reactor control failure.</a:t>
            </a:r>
          </a:p>
          <a:p>
            <a:endParaRPr lang="en-GB" dirty="0"/>
          </a:p>
          <a:p>
            <a:r>
              <a:rPr lang="en-GB" dirty="0"/>
              <a:t>Central channel is unlikely to lead to reactor control failure.</a:t>
            </a:r>
          </a:p>
          <a:p>
            <a:endParaRPr lang="en-GB" dirty="0"/>
          </a:p>
        </p:txBody>
      </p:sp>
      <p:sp>
        <p:nvSpPr>
          <p:cNvPr id="4" name="Slide Number Placeholder 3"/>
          <p:cNvSpPr>
            <a:spLocks noGrp="1"/>
          </p:cNvSpPr>
          <p:nvPr>
            <p:ph type="sldNum" sz="quarter" idx="5"/>
          </p:nvPr>
        </p:nvSpPr>
        <p:spPr/>
        <p:txBody>
          <a:bodyPr/>
          <a:lstStyle/>
          <a:p>
            <a:fld id="{A9A4E15B-62C3-4A3C-A6D3-CAD8A70FD7C0}" type="slidenum">
              <a:rPr lang="en-GB" smtClean="0"/>
              <a:t>22</a:t>
            </a:fld>
            <a:endParaRPr lang="en-GB"/>
          </a:p>
        </p:txBody>
      </p:sp>
    </p:spTree>
    <p:extLst>
      <p:ext uri="{BB962C8B-B14F-4D97-AF65-F5344CB8AC3E}">
        <p14:creationId xmlns:p14="http://schemas.microsoft.com/office/powerpoint/2010/main" val="24031930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Roughly 50% of the outer control channels lead to reactor control failure after 10 years.</a:t>
            </a:r>
          </a:p>
          <a:p>
            <a:endParaRPr lang="en-GB" dirty="0"/>
          </a:p>
          <a:p>
            <a:r>
              <a:rPr lang="en-GB" dirty="0"/>
              <a:t>5% confidence interval for middle ring channel is close to the 40mm inner radii limit, but does not indicate reactor control failure.</a:t>
            </a:r>
          </a:p>
          <a:p>
            <a:endParaRPr lang="en-GB" dirty="0"/>
          </a:p>
          <a:p>
            <a:r>
              <a:rPr lang="en-GB" dirty="0"/>
              <a:t>Central channel is unlikely to lead to reactor control failure.</a:t>
            </a:r>
          </a:p>
          <a:p>
            <a:endParaRPr lang="en-GB" dirty="0"/>
          </a:p>
        </p:txBody>
      </p:sp>
      <p:sp>
        <p:nvSpPr>
          <p:cNvPr id="4" name="Slide Number Placeholder 3"/>
          <p:cNvSpPr>
            <a:spLocks noGrp="1"/>
          </p:cNvSpPr>
          <p:nvPr>
            <p:ph type="sldNum" sz="quarter" idx="5"/>
          </p:nvPr>
        </p:nvSpPr>
        <p:spPr/>
        <p:txBody>
          <a:bodyPr/>
          <a:lstStyle/>
          <a:p>
            <a:fld id="{A9A4E15B-62C3-4A3C-A6D3-CAD8A70FD7C0}" type="slidenum">
              <a:rPr lang="en-GB" smtClean="0"/>
              <a:t>23</a:t>
            </a:fld>
            <a:endParaRPr lang="en-GB"/>
          </a:p>
        </p:txBody>
      </p:sp>
    </p:spTree>
    <p:extLst>
      <p:ext uri="{BB962C8B-B14F-4D97-AF65-F5344CB8AC3E}">
        <p14:creationId xmlns:p14="http://schemas.microsoft.com/office/powerpoint/2010/main" val="29383135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9A4E15B-62C3-4A3C-A6D3-CAD8A70FD7C0}" type="slidenum">
              <a:rPr lang="en-GB" smtClean="0"/>
              <a:t>25</a:t>
            </a:fld>
            <a:endParaRPr lang="en-GB"/>
          </a:p>
        </p:txBody>
      </p:sp>
    </p:spTree>
    <p:extLst>
      <p:ext uri="{BB962C8B-B14F-4D97-AF65-F5344CB8AC3E}">
        <p14:creationId xmlns:p14="http://schemas.microsoft.com/office/powerpoint/2010/main" val="21376938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Bricks become misaligned due to deformation varying:</a:t>
            </a:r>
          </a:p>
          <a:p>
            <a:pPr lvl="1"/>
            <a:r>
              <a:rPr lang="en-GB" dirty="0"/>
              <a:t>Deterministically, by layer and core position</a:t>
            </a:r>
          </a:p>
          <a:p>
            <a:pPr lvl="1"/>
            <a:r>
              <a:rPr lang="en-GB" dirty="0"/>
              <a:t>Probabilistically</a:t>
            </a:r>
          </a:p>
          <a:p>
            <a:pPr lvl="1"/>
            <a:endParaRPr lang="en-GB" dirty="0"/>
          </a:p>
          <a:p>
            <a:r>
              <a:rPr lang="en-GB" dirty="0"/>
              <a:t>Therefore channel radii can be less than the worst brick</a:t>
            </a:r>
          </a:p>
          <a:p>
            <a:endParaRPr lang="en-GB" dirty="0"/>
          </a:p>
        </p:txBody>
      </p:sp>
      <p:sp>
        <p:nvSpPr>
          <p:cNvPr id="4" name="Slide Number Placeholder 3"/>
          <p:cNvSpPr>
            <a:spLocks noGrp="1"/>
          </p:cNvSpPr>
          <p:nvPr>
            <p:ph type="sldNum" sz="quarter" idx="5"/>
          </p:nvPr>
        </p:nvSpPr>
        <p:spPr/>
        <p:txBody>
          <a:bodyPr/>
          <a:lstStyle/>
          <a:p>
            <a:fld id="{A9A4E15B-62C3-4A3C-A6D3-CAD8A70FD7C0}" type="slidenum">
              <a:rPr lang="en-GB" smtClean="0"/>
              <a:t>26</a:t>
            </a:fld>
            <a:endParaRPr lang="en-GB"/>
          </a:p>
        </p:txBody>
      </p:sp>
    </p:spTree>
    <p:extLst>
      <p:ext uri="{BB962C8B-B14F-4D97-AF65-F5344CB8AC3E}">
        <p14:creationId xmlns:p14="http://schemas.microsoft.com/office/powerpoint/2010/main" val="40273225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Both middle ring and outer ring yield a significant number of cases where reactor control failure is likely to occur after 10 years.</a:t>
            </a:r>
          </a:p>
          <a:p>
            <a:endParaRPr lang="en-GB" dirty="0"/>
          </a:p>
          <a:p>
            <a:r>
              <a:rPr lang="en-GB" dirty="0"/>
              <a:t>Minimum radii are generally less than when linear tessellation is used, but general trends are similar.</a:t>
            </a:r>
          </a:p>
          <a:p>
            <a:endParaRPr lang="en-GB" dirty="0"/>
          </a:p>
          <a:p>
            <a:r>
              <a:rPr lang="en-GB" dirty="0"/>
              <a:t>Central channel remains unlikely to lead to reactor control failure.</a:t>
            </a:r>
          </a:p>
          <a:p>
            <a:endParaRPr lang="en-GB" dirty="0"/>
          </a:p>
          <a:p>
            <a:endParaRPr lang="en-GB" dirty="0"/>
          </a:p>
        </p:txBody>
      </p:sp>
      <p:sp>
        <p:nvSpPr>
          <p:cNvPr id="4" name="Slide Number Placeholder 3"/>
          <p:cNvSpPr>
            <a:spLocks noGrp="1"/>
          </p:cNvSpPr>
          <p:nvPr>
            <p:ph type="sldNum" sz="quarter" idx="5"/>
          </p:nvPr>
        </p:nvSpPr>
        <p:spPr/>
        <p:txBody>
          <a:bodyPr/>
          <a:lstStyle/>
          <a:p>
            <a:fld id="{A9A4E15B-62C3-4A3C-A6D3-CAD8A70FD7C0}" type="slidenum">
              <a:rPr lang="en-GB" smtClean="0"/>
              <a:t>27</a:t>
            </a:fld>
            <a:endParaRPr lang="en-GB"/>
          </a:p>
        </p:txBody>
      </p:sp>
    </p:spTree>
    <p:extLst>
      <p:ext uri="{BB962C8B-B14F-4D97-AF65-F5344CB8AC3E}">
        <p14:creationId xmlns:p14="http://schemas.microsoft.com/office/powerpoint/2010/main" val="35777123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5</a:t>
            </a:r>
            <a:r>
              <a:rPr lang="en-GB" baseline="30000" dirty="0"/>
              <a:t>th</a:t>
            </a:r>
            <a:r>
              <a:rPr lang="en-GB" dirty="0"/>
              <a:t> percentile of minimum radii indicate reactor control failure in outer ring control channels after just 9 years. </a:t>
            </a:r>
          </a:p>
          <a:p>
            <a:endParaRPr lang="en-GB" dirty="0"/>
          </a:p>
          <a:p>
            <a:r>
              <a:rPr lang="en-GB" dirty="0"/>
              <a:t>5</a:t>
            </a:r>
            <a:r>
              <a:rPr lang="en-GB" baseline="30000" dirty="0"/>
              <a:t>th</a:t>
            </a:r>
            <a:r>
              <a:rPr lang="en-GB" dirty="0"/>
              <a:t> percentile of minimum radii lead to reactor control failure in middle ring channels after 9.5 years. </a:t>
            </a:r>
          </a:p>
          <a:p>
            <a:endParaRPr lang="en-GB" dirty="0"/>
          </a:p>
          <a:p>
            <a:r>
              <a:rPr lang="en-GB" dirty="0"/>
              <a:t>Reactor control failure unlikely in central channel after 10 years.</a:t>
            </a:r>
          </a:p>
          <a:p>
            <a:endParaRPr lang="en-GB" dirty="0"/>
          </a:p>
          <a:p>
            <a:endParaRPr lang="en-GB" dirty="0"/>
          </a:p>
        </p:txBody>
      </p:sp>
      <p:sp>
        <p:nvSpPr>
          <p:cNvPr id="4" name="Slide Number Placeholder 3"/>
          <p:cNvSpPr>
            <a:spLocks noGrp="1"/>
          </p:cNvSpPr>
          <p:nvPr>
            <p:ph type="sldNum" sz="quarter" idx="5"/>
          </p:nvPr>
        </p:nvSpPr>
        <p:spPr/>
        <p:txBody>
          <a:bodyPr/>
          <a:lstStyle/>
          <a:p>
            <a:fld id="{A9A4E15B-62C3-4A3C-A6D3-CAD8A70FD7C0}" type="slidenum">
              <a:rPr lang="en-GB" smtClean="0"/>
              <a:t>28</a:t>
            </a:fld>
            <a:endParaRPr lang="en-GB"/>
          </a:p>
        </p:txBody>
      </p:sp>
    </p:spTree>
    <p:extLst>
      <p:ext uri="{BB962C8B-B14F-4D97-AF65-F5344CB8AC3E}">
        <p14:creationId xmlns:p14="http://schemas.microsoft.com/office/powerpoint/2010/main" val="10367625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Graphite undergoes dimensional change under irradiation</a:t>
            </a:r>
          </a:p>
          <a:p>
            <a:pPr lvl="1"/>
            <a:r>
              <a:rPr lang="en-GB" dirty="0"/>
              <a:t>First shrinkage, then growth</a:t>
            </a:r>
          </a:p>
          <a:p>
            <a:pPr lvl="1"/>
            <a:endParaRPr lang="en-GB" dirty="0"/>
          </a:p>
          <a:p>
            <a:r>
              <a:rPr lang="en-GB" dirty="0"/>
              <a:t>Presents a failure criterion: dimensional change of core prevents control rod insertion</a:t>
            </a:r>
          </a:p>
          <a:p>
            <a:endParaRPr lang="en-GB" dirty="0"/>
          </a:p>
          <a:p>
            <a:r>
              <a:rPr lang="en-GB" dirty="0"/>
              <a:t>Graphite is a highly variable material, hence each brick will deform differently</a:t>
            </a:r>
          </a:p>
          <a:p>
            <a:pPr lvl="1"/>
            <a:r>
              <a:rPr lang="en-GB" dirty="0"/>
              <a:t>Challenging to define a conservative scenario</a:t>
            </a:r>
          </a:p>
          <a:p>
            <a:pPr lvl="1"/>
            <a:r>
              <a:rPr lang="en-GB" dirty="0"/>
              <a:t>Probabilistic assessment required</a:t>
            </a:r>
          </a:p>
          <a:p>
            <a:pPr lvl="1"/>
            <a:endParaRPr lang="en-GB" dirty="0"/>
          </a:p>
          <a:p>
            <a:endParaRPr lang="en-GB" dirty="0"/>
          </a:p>
          <a:p>
            <a:endParaRPr lang="en-GB" dirty="0"/>
          </a:p>
          <a:p>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fld id="{A9A4E15B-62C3-4A3C-A6D3-CAD8A70FD7C0}" type="slidenum">
              <a:rPr lang="en-GB" smtClean="0"/>
              <a:t>5</a:t>
            </a:fld>
            <a:endParaRPr lang="en-GB"/>
          </a:p>
        </p:txBody>
      </p:sp>
    </p:spTree>
    <p:extLst>
      <p:ext uri="{BB962C8B-B14F-4D97-AF65-F5344CB8AC3E}">
        <p14:creationId xmlns:p14="http://schemas.microsoft.com/office/powerpoint/2010/main" val="27563631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Graphite undergoes dimensional change under irradiation</a:t>
            </a:r>
          </a:p>
          <a:p>
            <a:pPr lvl="1"/>
            <a:r>
              <a:rPr lang="en-GB" dirty="0"/>
              <a:t>First shrinkage, then growth</a:t>
            </a:r>
          </a:p>
          <a:p>
            <a:pPr lvl="1"/>
            <a:endParaRPr lang="en-GB" dirty="0"/>
          </a:p>
          <a:p>
            <a:r>
              <a:rPr lang="en-GB" dirty="0"/>
              <a:t>Presents a failure criterion: dimensional change of core prevents control rod insertion</a:t>
            </a:r>
          </a:p>
          <a:p>
            <a:endParaRPr lang="en-GB" dirty="0"/>
          </a:p>
          <a:p>
            <a:r>
              <a:rPr lang="en-GB" dirty="0"/>
              <a:t>Graphite is a highly variable material, hence each brick will deform differently</a:t>
            </a:r>
          </a:p>
          <a:p>
            <a:pPr lvl="1"/>
            <a:r>
              <a:rPr lang="en-GB" dirty="0"/>
              <a:t>Challenging to define a conservative scenario</a:t>
            </a:r>
          </a:p>
          <a:p>
            <a:pPr lvl="1"/>
            <a:r>
              <a:rPr lang="en-GB" dirty="0"/>
              <a:t>Probabilistic assessment required</a:t>
            </a:r>
          </a:p>
          <a:p>
            <a:pPr lvl="1"/>
            <a:endParaRPr lang="en-GB" dirty="0"/>
          </a:p>
          <a:p>
            <a:endParaRPr lang="en-GB" dirty="0"/>
          </a:p>
          <a:p>
            <a:endParaRPr lang="en-GB" dirty="0"/>
          </a:p>
          <a:p>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fld id="{A9A4E15B-62C3-4A3C-A6D3-CAD8A70FD7C0}" type="slidenum">
              <a:rPr lang="en-GB" smtClean="0"/>
              <a:t>6</a:t>
            </a:fld>
            <a:endParaRPr lang="en-GB"/>
          </a:p>
        </p:txBody>
      </p:sp>
    </p:spTree>
    <p:extLst>
      <p:ext uri="{BB962C8B-B14F-4D97-AF65-F5344CB8AC3E}">
        <p14:creationId xmlns:p14="http://schemas.microsoft.com/office/powerpoint/2010/main" val="19191570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GB" dirty="0"/>
              <a:t>Results for central brick in Layer 6 (mid-core)</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Brick takes on curved shape as graphite deforms under dose gradient</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Radius of channel reduces, then increases throughout life</a:t>
            </a:r>
          </a:p>
          <a:p>
            <a:endParaRPr lang="en-GB" dirty="0"/>
          </a:p>
        </p:txBody>
      </p:sp>
      <p:sp>
        <p:nvSpPr>
          <p:cNvPr id="4" name="Slide Number Placeholder 3"/>
          <p:cNvSpPr>
            <a:spLocks noGrp="1"/>
          </p:cNvSpPr>
          <p:nvPr>
            <p:ph type="sldNum" sz="quarter" idx="5"/>
          </p:nvPr>
        </p:nvSpPr>
        <p:spPr/>
        <p:txBody>
          <a:bodyPr/>
          <a:lstStyle/>
          <a:p>
            <a:fld id="{A9A4E15B-62C3-4A3C-A6D3-CAD8A70FD7C0}" type="slidenum">
              <a:rPr lang="en-GB" smtClean="0"/>
              <a:t>12</a:t>
            </a:fld>
            <a:endParaRPr lang="en-GB"/>
          </a:p>
        </p:txBody>
      </p:sp>
    </p:spTree>
    <p:extLst>
      <p:ext uri="{BB962C8B-B14F-4D97-AF65-F5344CB8AC3E}">
        <p14:creationId xmlns:p14="http://schemas.microsoft.com/office/powerpoint/2010/main" val="21234524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GB" dirty="0"/>
              <a:t>For central brick, minimum radius behaviour across layers</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Variation between layers in central channel, but none get close to nominal 40mm limit</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Reactor control failure does not occur after 10 years (minimum radius &gt; 40mm)</a:t>
            </a:r>
          </a:p>
          <a:p>
            <a:endParaRPr lang="en-GB" dirty="0"/>
          </a:p>
        </p:txBody>
      </p:sp>
      <p:sp>
        <p:nvSpPr>
          <p:cNvPr id="4" name="Slide Number Placeholder 3"/>
          <p:cNvSpPr>
            <a:spLocks noGrp="1"/>
          </p:cNvSpPr>
          <p:nvPr>
            <p:ph type="sldNum" sz="quarter" idx="5"/>
          </p:nvPr>
        </p:nvSpPr>
        <p:spPr/>
        <p:txBody>
          <a:bodyPr/>
          <a:lstStyle/>
          <a:p>
            <a:fld id="{A9A4E15B-62C3-4A3C-A6D3-CAD8A70FD7C0}" type="slidenum">
              <a:rPr lang="en-GB" smtClean="0"/>
              <a:t>13</a:t>
            </a:fld>
            <a:endParaRPr lang="en-GB"/>
          </a:p>
        </p:txBody>
      </p:sp>
    </p:spTree>
    <p:extLst>
      <p:ext uri="{BB962C8B-B14F-4D97-AF65-F5344CB8AC3E}">
        <p14:creationId xmlns:p14="http://schemas.microsoft.com/office/powerpoint/2010/main" val="23932660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9A4E15B-62C3-4A3C-A6D3-CAD8A70FD7C0}" type="slidenum">
              <a:rPr lang="en-GB" smtClean="0"/>
              <a:t>15</a:t>
            </a:fld>
            <a:endParaRPr lang="en-GB"/>
          </a:p>
        </p:txBody>
      </p:sp>
    </p:spTree>
    <p:extLst>
      <p:ext uri="{BB962C8B-B14F-4D97-AF65-F5344CB8AC3E}">
        <p14:creationId xmlns:p14="http://schemas.microsoft.com/office/powerpoint/2010/main" val="24685273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9A4E15B-62C3-4A3C-A6D3-CAD8A70FD7C0}" type="slidenum">
              <a:rPr lang="en-GB" smtClean="0"/>
              <a:t>16</a:t>
            </a:fld>
            <a:endParaRPr lang="en-GB"/>
          </a:p>
        </p:txBody>
      </p:sp>
    </p:spTree>
    <p:extLst>
      <p:ext uri="{BB962C8B-B14F-4D97-AF65-F5344CB8AC3E}">
        <p14:creationId xmlns:p14="http://schemas.microsoft.com/office/powerpoint/2010/main" val="5472781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9A4E15B-62C3-4A3C-A6D3-CAD8A70FD7C0}" type="slidenum">
              <a:rPr lang="en-GB" smtClean="0"/>
              <a:t>17</a:t>
            </a:fld>
            <a:endParaRPr lang="en-GB"/>
          </a:p>
        </p:txBody>
      </p:sp>
    </p:spTree>
    <p:extLst>
      <p:ext uri="{BB962C8B-B14F-4D97-AF65-F5344CB8AC3E}">
        <p14:creationId xmlns:p14="http://schemas.microsoft.com/office/powerpoint/2010/main" val="6353249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dirty="0"/>
              <a:t>5% confidence interval for inner radii never drops below 40mm for any brick layer in the central channel.</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Low probability of reactor control failure when a single control channel considered.</a:t>
            </a:r>
          </a:p>
          <a:p>
            <a:endParaRPr lang="en-GB" dirty="0"/>
          </a:p>
        </p:txBody>
      </p:sp>
      <p:sp>
        <p:nvSpPr>
          <p:cNvPr id="4" name="Slide Number Placeholder 3"/>
          <p:cNvSpPr>
            <a:spLocks noGrp="1"/>
          </p:cNvSpPr>
          <p:nvPr>
            <p:ph type="sldNum" sz="quarter" idx="5"/>
          </p:nvPr>
        </p:nvSpPr>
        <p:spPr/>
        <p:txBody>
          <a:bodyPr/>
          <a:lstStyle/>
          <a:p>
            <a:fld id="{A9A4E15B-62C3-4A3C-A6D3-CAD8A70FD7C0}" type="slidenum">
              <a:rPr lang="en-GB" smtClean="0"/>
              <a:t>18</a:t>
            </a:fld>
            <a:endParaRPr lang="en-GB"/>
          </a:p>
        </p:txBody>
      </p:sp>
    </p:spTree>
    <p:extLst>
      <p:ext uri="{BB962C8B-B14F-4D97-AF65-F5344CB8AC3E}">
        <p14:creationId xmlns:p14="http://schemas.microsoft.com/office/powerpoint/2010/main" val="266947625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2.jpeg"/><Relationship Id="rId1" Type="http://schemas.openxmlformats.org/officeDocument/2006/relationships/slideMaster" Target="../slideMasters/slideMaster1.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BD7A2EB-A10F-4E2F-A13C-2E3FE71FA9F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Subtitle 2">
            <a:extLst>
              <a:ext uri="{FF2B5EF4-FFF2-40B4-BE49-F238E27FC236}">
                <a16:creationId xmlns:a16="http://schemas.microsoft.com/office/drawing/2014/main" id="{F1493D4D-2653-4138-A970-61C7E5693689}"/>
              </a:ext>
            </a:extLst>
          </p:cNvPr>
          <p:cNvSpPr>
            <a:spLocks noGrp="1"/>
          </p:cNvSpPr>
          <p:nvPr>
            <p:ph type="subTitle" idx="1"/>
          </p:nvPr>
        </p:nvSpPr>
        <p:spPr>
          <a:xfrm>
            <a:off x="5064642" y="3429000"/>
            <a:ext cx="6332701" cy="526686"/>
          </a:xfrm>
          <a:prstGeom prst="rect">
            <a:avLst/>
          </a:prstGeom>
        </p:spPr>
        <p:txBody>
          <a:bodyPr/>
          <a:lstStyle>
            <a:lvl1pPr marL="0" indent="0" algn="r">
              <a:buNone/>
              <a:defRPr sz="24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Tree>
    <p:extLst>
      <p:ext uri="{BB962C8B-B14F-4D97-AF65-F5344CB8AC3E}">
        <p14:creationId xmlns:p14="http://schemas.microsoft.com/office/powerpoint/2010/main" val="32856203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ue background - use sparingly">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87275DC-085D-40F0-8707-109EDC10AA7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8" name="Rectangle: Rounded Corners 17">
            <a:extLst>
              <a:ext uri="{FF2B5EF4-FFF2-40B4-BE49-F238E27FC236}">
                <a16:creationId xmlns:a16="http://schemas.microsoft.com/office/drawing/2014/main" id="{3E3EFA3C-8743-4F06-B827-FCA89C03F704}"/>
              </a:ext>
            </a:extLst>
          </p:cNvPr>
          <p:cNvSpPr/>
          <p:nvPr userDrawn="1"/>
        </p:nvSpPr>
        <p:spPr>
          <a:xfrm>
            <a:off x="7668162" y="3629319"/>
            <a:ext cx="3520753" cy="2073157"/>
          </a:xfrm>
          <a:prstGeom prst="roundRect">
            <a:avLst/>
          </a:prstGeom>
          <a:blipFill dpi="0" rotWithShape="1">
            <a:blip r:embed="rId3" cstate="screen">
              <a:extLst>
                <a:ext uri="{28A0092B-C50C-407E-A947-70E740481C1C}">
                  <a14:useLocalDpi xmlns:a14="http://schemas.microsoft.com/office/drawing/2010/main"/>
                </a:ext>
              </a:extLst>
            </a:blip>
            <a:srcRect/>
            <a:stretch>
              <a:fillRect t="452"/>
            </a:stretch>
          </a:blipFill>
          <a:ln w="19050">
            <a:solidFill>
              <a:srgbClr val="FFD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Content Placeholder 8">
            <a:extLst>
              <a:ext uri="{FF2B5EF4-FFF2-40B4-BE49-F238E27FC236}">
                <a16:creationId xmlns:a16="http://schemas.microsoft.com/office/drawing/2014/main" id="{5DD1D513-74B9-4571-B1B1-98500176BC4B}"/>
              </a:ext>
            </a:extLst>
          </p:cNvPr>
          <p:cNvSpPr>
            <a:spLocks noGrp="1"/>
          </p:cNvSpPr>
          <p:nvPr>
            <p:ph sz="quarter" idx="13" hasCustomPrompt="1"/>
          </p:nvPr>
        </p:nvSpPr>
        <p:spPr>
          <a:xfrm>
            <a:off x="422275" y="483394"/>
            <a:ext cx="3159125" cy="544512"/>
          </a:xfrm>
          <a:prstGeom prst="rect">
            <a:avLst/>
          </a:prstGeom>
        </p:spPr>
        <p:txBody>
          <a:bodyPr/>
          <a:lstStyle>
            <a:lvl1pPr marL="0" indent="0">
              <a:buNone/>
              <a:defRPr sz="2400" b="1">
                <a:solidFill>
                  <a:schemeClr val="bg1"/>
                </a:solidFill>
              </a:defRPr>
            </a:lvl1pPr>
          </a:lstStyle>
          <a:p>
            <a:pPr lvl="0"/>
            <a:r>
              <a:rPr lang="en-GB" sz="2400" b="1" dirty="0"/>
              <a:t>Click to add heading</a:t>
            </a:r>
            <a:endParaRPr lang="en-GB" dirty="0"/>
          </a:p>
        </p:txBody>
      </p:sp>
      <p:sp>
        <p:nvSpPr>
          <p:cNvPr id="11" name="Text Placeholder 10">
            <a:extLst>
              <a:ext uri="{FF2B5EF4-FFF2-40B4-BE49-F238E27FC236}">
                <a16:creationId xmlns:a16="http://schemas.microsoft.com/office/drawing/2014/main" id="{BA4081A9-3E24-4AF3-A13B-277253C8494E}"/>
              </a:ext>
            </a:extLst>
          </p:cNvPr>
          <p:cNvSpPr>
            <a:spLocks noGrp="1"/>
          </p:cNvSpPr>
          <p:nvPr>
            <p:ph type="body" sz="quarter" idx="14" hasCustomPrompt="1"/>
          </p:nvPr>
        </p:nvSpPr>
        <p:spPr>
          <a:xfrm>
            <a:off x="422275" y="1027113"/>
            <a:ext cx="6372225" cy="2492375"/>
          </a:xfrm>
          <a:prstGeom prst="rect">
            <a:avLst/>
          </a:prstGeom>
        </p:spPr>
        <p:txBody>
          <a:bodyPr/>
          <a:lstStyle>
            <a:lvl1pPr>
              <a:defRPr sz="2200" b="1">
                <a:solidFill>
                  <a:schemeClr val="bg1"/>
                </a:solidFill>
              </a:defRPr>
            </a:lvl1pPr>
            <a:lvl2pPr>
              <a:defRPr sz="2400">
                <a:solidFill>
                  <a:schemeClr val="bg1"/>
                </a:solidFill>
              </a:defRPr>
            </a:lvl2pPr>
            <a:lvl3pPr>
              <a:defRPr sz="2400">
                <a:solidFill>
                  <a:schemeClr val="bg1"/>
                </a:solidFill>
              </a:defRPr>
            </a:lvl3pPr>
            <a:lvl4pPr>
              <a:defRPr sz="2400">
                <a:solidFill>
                  <a:schemeClr val="bg1"/>
                </a:solidFill>
              </a:defRPr>
            </a:lvl4pPr>
            <a:lvl5pPr>
              <a:defRPr sz="2400">
                <a:solidFill>
                  <a:schemeClr val="bg1"/>
                </a:solidFill>
              </a:defRPr>
            </a:lvl5pPr>
          </a:lstStyle>
          <a:p>
            <a:pPr lvl="0"/>
            <a:r>
              <a:rPr lang="en-US" dirty="0"/>
              <a:t>Click to edit text</a:t>
            </a:r>
          </a:p>
          <a:p>
            <a:pPr lvl="0"/>
            <a:endParaRPr lang="en-US" dirty="0"/>
          </a:p>
          <a:p>
            <a:pPr lvl="0"/>
            <a:endParaRPr lang="en-US" dirty="0"/>
          </a:p>
        </p:txBody>
      </p:sp>
      <p:sp>
        <p:nvSpPr>
          <p:cNvPr id="10" name="Content Placeholder 9">
            <a:extLst>
              <a:ext uri="{FF2B5EF4-FFF2-40B4-BE49-F238E27FC236}">
                <a16:creationId xmlns:a16="http://schemas.microsoft.com/office/drawing/2014/main" id="{032AF461-FE9C-4E54-AEF2-3589B9D99D72}"/>
              </a:ext>
            </a:extLst>
          </p:cNvPr>
          <p:cNvSpPr>
            <a:spLocks noGrp="1"/>
          </p:cNvSpPr>
          <p:nvPr>
            <p:ph sz="quarter" idx="15" hasCustomPrompt="1"/>
          </p:nvPr>
        </p:nvSpPr>
        <p:spPr>
          <a:xfrm>
            <a:off x="4369981" y="3629025"/>
            <a:ext cx="3010307" cy="1963738"/>
          </a:xfrm>
          <a:prstGeom prst="rect">
            <a:avLst/>
          </a:prstGeom>
        </p:spPr>
        <p:txBody>
          <a:bodyPr/>
          <a:lstStyle>
            <a:lvl1pPr marL="0" indent="0">
              <a:buNone/>
              <a:defRPr sz="1800">
                <a:solidFill>
                  <a:schemeClr val="bg1"/>
                </a:solidFill>
              </a:defRPr>
            </a:lvl1pPr>
            <a:lvl2pPr marL="457200" indent="0">
              <a:buNone/>
              <a:defRPr sz="1800">
                <a:solidFill>
                  <a:schemeClr val="bg1"/>
                </a:solidFill>
              </a:defRPr>
            </a:lvl2pPr>
            <a:lvl3pPr marL="914400" indent="0">
              <a:buNone/>
              <a:defRPr sz="1800">
                <a:solidFill>
                  <a:schemeClr val="bg1"/>
                </a:solidFill>
              </a:defRPr>
            </a:lvl3pPr>
            <a:lvl4pPr marL="1371600" indent="0">
              <a:buNone/>
              <a:defRPr sz="1800">
                <a:solidFill>
                  <a:schemeClr val="bg1"/>
                </a:solidFill>
              </a:defRPr>
            </a:lvl4pPr>
            <a:lvl5pPr marL="1828800" indent="0">
              <a:buNone/>
              <a:defRPr sz="1800">
                <a:solidFill>
                  <a:schemeClr val="bg1"/>
                </a:solidFill>
              </a:defRPr>
            </a:lvl5pPr>
          </a:lstStyle>
          <a:p>
            <a:pPr lvl="0"/>
            <a:r>
              <a:rPr lang="en-US" dirty="0"/>
              <a:t>Click to edit text</a:t>
            </a:r>
            <a:endParaRPr lang="en-GB" dirty="0"/>
          </a:p>
        </p:txBody>
      </p:sp>
      <p:sp>
        <p:nvSpPr>
          <p:cNvPr id="15" name="Picture Placeholder 14">
            <a:extLst>
              <a:ext uri="{FF2B5EF4-FFF2-40B4-BE49-F238E27FC236}">
                <a16:creationId xmlns:a16="http://schemas.microsoft.com/office/drawing/2014/main" id="{191C74A6-C1B0-44AF-A359-1A38625E49FA}"/>
              </a:ext>
            </a:extLst>
          </p:cNvPr>
          <p:cNvSpPr>
            <a:spLocks noGrp="1"/>
          </p:cNvSpPr>
          <p:nvPr>
            <p:ph type="pic" sz="quarter" idx="16"/>
          </p:nvPr>
        </p:nvSpPr>
        <p:spPr>
          <a:xfrm>
            <a:off x="7668162" y="3629259"/>
            <a:ext cx="3521075" cy="2073275"/>
          </a:xfrm>
          <a:prstGeom prst="roundRect">
            <a:avLst/>
          </a:prstGeom>
        </p:spPr>
        <p:style>
          <a:lnRef idx="2">
            <a:schemeClr val="accent3"/>
          </a:lnRef>
          <a:fillRef idx="1">
            <a:schemeClr val="lt1"/>
          </a:fillRef>
          <a:effectRef idx="0">
            <a:schemeClr val="accent3"/>
          </a:effectRef>
          <a:fontRef idx="minor">
            <a:schemeClr val="dk1"/>
          </a:fontRef>
        </p:style>
        <p:txBody>
          <a:bodyPr/>
          <a:lstStyle>
            <a:lvl1pPr marL="0" indent="0" algn="ctr">
              <a:buNone/>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icon to add picture</a:t>
            </a:r>
            <a:endParaRPr lang="en-GB" dirty="0"/>
          </a:p>
        </p:txBody>
      </p:sp>
    </p:spTree>
    <p:extLst>
      <p:ext uri="{BB962C8B-B14F-4D97-AF65-F5344CB8AC3E}">
        <p14:creationId xmlns:p14="http://schemas.microsoft.com/office/powerpoint/2010/main" val="19672322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icture with headin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0E0F2B9-F8CC-42D6-9E30-2A6079E86A7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2" name="Picture Placeholder 11">
            <a:extLst>
              <a:ext uri="{FF2B5EF4-FFF2-40B4-BE49-F238E27FC236}">
                <a16:creationId xmlns:a16="http://schemas.microsoft.com/office/drawing/2014/main" id="{4D2ECAE5-07FF-48A4-AE0A-658DCE048AEB}"/>
              </a:ext>
            </a:extLst>
          </p:cNvPr>
          <p:cNvSpPr>
            <a:spLocks noGrp="1"/>
          </p:cNvSpPr>
          <p:nvPr>
            <p:ph type="pic" sz="quarter" idx="13"/>
          </p:nvPr>
        </p:nvSpPr>
        <p:spPr>
          <a:xfrm>
            <a:off x="2137144" y="1234433"/>
            <a:ext cx="7687340" cy="3730972"/>
          </a:xfrm>
          <a:prstGeom prst="rect">
            <a:avLst/>
          </a:prstGeom>
        </p:spPr>
        <p:txBody>
          <a:bodyPr/>
          <a:lstStyle>
            <a:lvl1pPr marL="0" indent="0">
              <a:buNone/>
              <a:defRPr/>
            </a:lvl1pPr>
          </a:lstStyle>
          <a:p>
            <a:r>
              <a:rPr lang="en-US"/>
              <a:t>Click icon to add picture</a:t>
            </a:r>
            <a:endParaRPr lang="en-GB" dirty="0"/>
          </a:p>
        </p:txBody>
      </p:sp>
      <p:sp>
        <p:nvSpPr>
          <p:cNvPr id="14" name="Content Placeholder 13">
            <a:extLst>
              <a:ext uri="{FF2B5EF4-FFF2-40B4-BE49-F238E27FC236}">
                <a16:creationId xmlns:a16="http://schemas.microsoft.com/office/drawing/2014/main" id="{9E5A8386-96DB-4896-A7EE-1454DB2CD9A5}"/>
              </a:ext>
            </a:extLst>
          </p:cNvPr>
          <p:cNvSpPr>
            <a:spLocks noGrp="1"/>
          </p:cNvSpPr>
          <p:nvPr>
            <p:ph sz="quarter" idx="14" hasCustomPrompt="1"/>
          </p:nvPr>
        </p:nvSpPr>
        <p:spPr>
          <a:xfrm>
            <a:off x="838200" y="361950"/>
            <a:ext cx="3095625" cy="625475"/>
          </a:xfrm>
          <a:prstGeom prst="rect">
            <a:avLst/>
          </a:prstGeom>
        </p:spPr>
        <p:txBody>
          <a:bodyPr/>
          <a:lstStyle>
            <a:lvl1pPr marL="0" indent="0">
              <a:buNone/>
              <a:defRPr sz="2400" b="1"/>
            </a:lvl1pPr>
          </a:lstStyle>
          <a:p>
            <a:pPr lvl="0"/>
            <a:r>
              <a:rPr lang="en-GB" dirty="0"/>
              <a:t>Add header here</a:t>
            </a:r>
          </a:p>
        </p:txBody>
      </p:sp>
      <p:sp>
        <p:nvSpPr>
          <p:cNvPr id="16" name="Content Placeholder 15">
            <a:extLst>
              <a:ext uri="{FF2B5EF4-FFF2-40B4-BE49-F238E27FC236}">
                <a16:creationId xmlns:a16="http://schemas.microsoft.com/office/drawing/2014/main" id="{C1136D50-51D4-457D-9A5B-67C440C6FF45}"/>
              </a:ext>
            </a:extLst>
          </p:cNvPr>
          <p:cNvSpPr>
            <a:spLocks noGrp="1"/>
          </p:cNvSpPr>
          <p:nvPr>
            <p:ph sz="quarter" idx="15" hasCustomPrompt="1"/>
          </p:nvPr>
        </p:nvSpPr>
        <p:spPr>
          <a:xfrm>
            <a:off x="10090150" y="4338638"/>
            <a:ext cx="1676400" cy="627062"/>
          </a:xfrm>
          <a:prstGeom prst="rect">
            <a:avLst/>
          </a:prstGeom>
        </p:spPr>
        <p:txBody>
          <a:bodyPr/>
          <a:lstStyle>
            <a:lvl1pPr marL="0" indent="0">
              <a:buNone/>
              <a:defRPr sz="1400"/>
            </a:lvl1pPr>
          </a:lstStyle>
          <a:p>
            <a:pPr lvl="0"/>
            <a:r>
              <a:rPr lang="en-GB" sz="1400" dirty="0"/>
              <a:t>Add caption here</a:t>
            </a:r>
            <a:endParaRPr lang="en-GB" dirty="0"/>
          </a:p>
        </p:txBody>
      </p:sp>
    </p:spTree>
    <p:extLst>
      <p:ext uri="{BB962C8B-B14F-4D97-AF65-F5344CB8AC3E}">
        <p14:creationId xmlns:p14="http://schemas.microsoft.com/office/powerpoint/2010/main" val="25008759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ison slide no bottom bar colour logo">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5107C84A-65D2-4CF2-AA5B-7E5731E7A5B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4" name="Content Placeholder 16">
            <a:extLst>
              <a:ext uri="{FF2B5EF4-FFF2-40B4-BE49-F238E27FC236}">
                <a16:creationId xmlns:a16="http://schemas.microsoft.com/office/drawing/2014/main" id="{1472D0BF-FF6E-4479-92FD-D0F09BD08022}"/>
              </a:ext>
            </a:extLst>
          </p:cNvPr>
          <p:cNvSpPr>
            <a:spLocks noGrp="1"/>
          </p:cNvSpPr>
          <p:nvPr>
            <p:ph sz="quarter" idx="13" hasCustomPrompt="1"/>
          </p:nvPr>
        </p:nvSpPr>
        <p:spPr>
          <a:xfrm>
            <a:off x="399978" y="368301"/>
            <a:ext cx="7114278" cy="550862"/>
          </a:xfrm>
          <a:prstGeom prst="rect">
            <a:avLst/>
          </a:prstGeom>
        </p:spPr>
        <p:txBody>
          <a:bodyPr/>
          <a:lstStyle>
            <a:lvl1pPr marL="0" indent="0">
              <a:buNone/>
              <a:defRPr sz="2400" b="1"/>
            </a:lvl1pPr>
          </a:lstStyle>
          <a:p>
            <a:pPr lvl="0"/>
            <a:r>
              <a:rPr lang="en-GB" sz="2400" b="1" dirty="0"/>
              <a:t>Add header here</a:t>
            </a:r>
            <a:endParaRPr lang="en-GB" dirty="0"/>
          </a:p>
        </p:txBody>
      </p:sp>
      <p:sp>
        <p:nvSpPr>
          <p:cNvPr id="25" name="Content Placeholder 18">
            <a:extLst>
              <a:ext uri="{FF2B5EF4-FFF2-40B4-BE49-F238E27FC236}">
                <a16:creationId xmlns:a16="http://schemas.microsoft.com/office/drawing/2014/main" id="{F40A0C33-20BC-4D1A-9770-45EC942C6885}"/>
              </a:ext>
            </a:extLst>
          </p:cNvPr>
          <p:cNvSpPr>
            <a:spLocks noGrp="1"/>
          </p:cNvSpPr>
          <p:nvPr>
            <p:ph sz="quarter" idx="14" hasCustomPrompt="1"/>
          </p:nvPr>
        </p:nvSpPr>
        <p:spPr>
          <a:xfrm>
            <a:off x="4203545" y="1002507"/>
            <a:ext cx="3301030" cy="5270500"/>
          </a:xfrm>
          <a:prstGeom prst="rect">
            <a:avLst/>
          </a:prstGeom>
        </p:spPr>
        <p:txBody>
          <a:bodyPr/>
          <a:lstStyle>
            <a:lvl1pPr marL="0" indent="0">
              <a:buNone/>
              <a:defRPr sz="1800"/>
            </a:lvl1pPr>
          </a:lstStyle>
          <a:p>
            <a:pPr lvl="0"/>
            <a:r>
              <a:rPr lang="en-GB" sz="1800" dirty="0"/>
              <a:t>Add text here</a:t>
            </a:r>
            <a:endParaRPr lang="en-GB" dirty="0"/>
          </a:p>
        </p:txBody>
      </p:sp>
      <p:sp>
        <p:nvSpPr>
          <p:cNvPr id="26" name="Picture Placeholder 21">
            <a:extLst>
              <a:ext uri="{FF2B5EF4-FFF2-40B4-BE49-F238E27FC236}">
                <a16:creationId xmlns:a16="http://schemas.microsoft.com/office/drawing/2014/main" id="{4AE987B7-70CC-4571-8480-1D3662611CC2}"/>
              </a:ext>
            </a:extLst>
          </p:cNvPr>
          <p:cNvSpPr>
            <a:spLocks noGrp="1"/>
          </p:cNvSpPr>
          <p:nvPr>
            <p:ph type="pic" sz="quarter" idx="16"/>
          </p:nvPr>
        </p:nvSpPr>
        <p:spPr>
          <a:xfrm>
            <a:off x="7923876" y="2175713"/>
            <a:ext cx="3079750" cy="1858421"/>
          </a:xfrm>
          <a:prstGeom prst="rect">
            <a:avLst/>
          </a:prstGeom>
        </p:spPr>
        <p:txBody>
          <a:bodyPr/>
          <a:lstStyle>
            <a:lvl1pPr marL="0" indent="0">
              <a:buNone/>
              <a:defRPr/>
            </a:lvl1pPr>
          </a:lstStyle>
          <a:p>
            <a:r>
              <a:rPr lang="en-US"/>
              <a:t>Click icon to add picture</a:t>
            </a:r>
            <a:endParaRPr lang="en-GB" dirty="0"/>
          </a:p>
        </p:txBody>
      </p:sp>
      <p:sp>
        <p:nvSpPr>
          <p:cNvPr id="27" name="Content Placeholder 18">
            <a:extLst>
              <a:ext uri="{FF2B5EF4-FFF2-40B4-BE49-F238E27FC236}">
                <a16:creationId xmlns:a16="http://schemas.microsoft.com/office/drawing/2014/main" id="{DF2FD22A-5167-4F97-8CC4-4E9EA60D66D0}"/>
              </a:ext>
            </a:extLst>
          </p:cNvPr>
          <p:cNvSpPr>
            <a:spLocks noGrp="1"/>
          </p:cNvSpPr>
          <p:nvPr>
            <p:ph sz="quarter" idx="15" hasCustomPrompt="1"/>
          </p:nvPr>
        </p:nvSpPr>
        <p:spPr>
          <a:xfrm>
            <a:off x="420676" y="1002507"/>
            <a:ext cx="3301030" cy="5270500"/>
          </a:xfrm>
          <a:prstGeom prst="rect">
            <a:avLst/>
          </a:prstGeom>
        </p:spPr>
        <p:txBody>
          <a:bodyPr/>
          <a:lstStyle>
            <a:lvl1pPr marL="0" indent="0">
              <a:buNone/>
              <a:defRPr sz="1800"/>
            </a:lvl1pPr>
          </a:lstStyle>
          <a:p>
            <a:pPr lvl="0"/>
            <a:r>
              <a:rPr lang="en-GB" sz="1800" dirty="0"/>
              <a:t>Add text here</a:t>
            </a:r>
            <a:endParaRPr lang="en-GB" dirty="0"/>
          </a:p>
        </p:txBody>
      </p:sp>
      <p:sp>
        <p:nvSpPr>
          <p:cNvPr id="28" name="Picture Placeholder 21">
            <a:extLst>
              <a:ext uri="{FF2B5EF4-FFF2-40B4-BE49-F238E27FC236}">
                <a16:creationId xmlns:a16="http://schemas.microsoft.com/office/drawing/2014/main" id="{72D63B32-E54C-4B74-B485-AEA0D81D6A26}"/>
              </a:ext>
            </a:extLst>
          </p:cNvPr>
          <p:cNvSpPr>
            <a:spLocks noGrp="1"/>
          </p:cNvSpPr>
          <p:nvPr>
            <p:ph type="pic" sz="quarter" idx="17"/>
          </p:nvPr>
        </p:nvSpPr>
        <p:spPr>
          <a:xfrm>
            <a:off x="8390584" y="4403838"/>
            <a:ext cx="3139429" cy="1827497"/>
          </a:xfrm>
          <a:prstGeom prst="rect">
            <a:avLst/>
          </a:prstGeom>
        </p:spPr>
        <p:txBody>
          <a:bodyPr/>
          <a:lstStyle>
            <a:lvl1pPr marL="0" indent="0">
              <a:buNone/>
              <a:defRPr/>
            </a:lvl1pPr>
          </a:lstStyle>
          <a:p>
            <a:r>
              <a:rPr lang="en-US"/>
              <a:t>Click icon to add picture</a:t>
            </a:r>
            <a:endParaRPr lang="en-GB" dirty="0"/>
          </a:p>
        </p:txBody>
      </p:sp>
    </p:spTree>
    <p:extLst>
      <p:ext uri="{BB962C8B-B14F-4D97-AF65-F5344CB8AC3E}">
        <p14:creationId xmlns:p14="http://schemas.microsoft.com/office/powerpoint/2010/main" val="8796379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mparison slide no bottom bar white logo">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313017AF-DBE5-42CE-B8BF-D14B1E1BC27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2" name="Content Placeholder 16">
            <a:extLst>
              <a:ext uri="{FF2B5EF4-FFF2-40B4-BE49-F238E27FC236}">
                <a16:creationId xmlns:a16="http://schemas.microsoft.com/office/drawing/2014/main" id="{E6D103AC-EF73-4013-A373-5CE506E4D9FF}"/>
              </a:ext>
            </a:extLst>
          </p:cNvPr>
          <p:cNvSpPr>
            <a:spLocks noGrp="1"/>
          </p:cNvSpPr>
          <p:nvPr>
            <p:ph sz="quarter" idx="13" hasCustomPrompt="1"/>
          </p:nvPr>
        </p:nvSpPr>
        <p:spPr>
          <a:xfrm>
            <a:off x="399978" y="368301"/>
            <a:ext cx="7114278" cy="550862"/>
          </a:xfrm>
          <a:prstGeom prst="rect">
            <a:avLst/>
          </a:prstGeom>
        </p:spPr>
        <p:txBody>
          <a:bodyPr/>
          <a:lstStyle>
            <a:lvl1pPr marL="0" indent="0">
              <a:buNone/>
              <a:defRPr sz="2400" b="1"/>
            </a:lvl1pPr>
          </a:lstStyle>
          <a:p>
            <a:pPr lvl="0"/>
            <a:r>
              <a:rPr lang="en-GB" sz="2400" b="1" dirty="0"/>
              <a:t>Add header here</a:t>
            </a:r>
            <a:endParaRPr lang="en-GB" dirty="0"/>
          </a:p>
        </p:txBody>
      </p:sp>
      <p:sp>
        <p:nvSpPr>
          <p:cNvPr id="33" name="Content Placeholder 18">
            <a:extLst>
              <a:ext uri="{FF2B5EF4-FFF2-40B4-BE49-F238E27FC236}">
                <a16:creationId xmlns:a16="http://schemas.microsoft.com/office/drawing/2014/main" id="{8050D823-9F60-47BC-B37A-DF51A361F2E8}"/>
              </a:ext>
            </a:extLst>
          </p:cNvPr>
          <p:cNvSpPr>
            <a:spLocks noGrp="1"/>
          </p:cNvSpPr>
          <p:nvPr>
            <p:ph sz="quarter" idx="14" hasCustomPrompt="1"/>
          </p:nvPr>
        </p:nvSpPr>
        <p:spPr>
          <a:xfrm>
            <a:off x="4203545" y="1002507"/>
            <a:ext cx="3301030" cy="5270500"/>
          </a:xfrm>
          <a:prstGeom prst="rect">
            <a:avLst/>
          </a:prstGeom>
        </p:spPr>
        <p:txBody>
          <a:bodyPr/>
          <a:lstStyle>
            <a:lvl1pPr marL="0" indent="0">
              <a:buNone/>
              <a:defRPr sz="1800"/>
            </a:lvl1pPr>
          </a:lstStyle>
          <a:p>
            <a:pPr lvl="0"/>
            <a:r>
              <a:rPr lang="en-GB" sz="1800" dirty="0"/>
              <a:t>Add text here</a:t>
            </a:r>
            <a:endParaRPr lang="en-GB" dirty="0"/>
          </a:p>
        </p:txBody>
      </p:sp>
      <p:sp>
        <p:nvSpPr>
          <p:cNvPr id="35" name="Picture Placeholder 21">
            <a:extLst>
              <a:ext uri="{FF2B5EF4-FFF2-40B4-BE49-F238E27FC236}">
                <a16:creationId xmlns:a16="http://schemas.microsoft.com/office/drawing/2014/main" id="{EA08436F-03BE-4566-B8C6-67485C75B14C}"/>
              </a:ext>
            </a:extLst>
          </p:cNvPr>
          <p:cNvSpPr>
            <a:spLocks noGrp="1"/>
          </p:cNvSpPr>
          <p:nvPr>
            <p:ph type="pic" sz="quarter" idx="16"/>
          </p:nvPr>
        </p:nvSpPr>
        <p:spPr>
          <a:xfrm>
            <a:off x="7923876" y="2175713"/>
            <a:ext cx="3079750" cy="1858421"/>
          </a:xfrm>
          <a:prstGeom prst="rect">
            <a:avLst/>
          </a:prstGeom>
        </p:spPr>
        <p:txBody>
          <a:bodyPr/>
          <a:lstStyle>
            <a:lvl1pPr marL="0" indent="0">
              <a:buNone/>
              <a:defRPr/>
            </a:lvl1pPr>
          </a:lstStyle>
          <a:p>
            <a:r>
              <a:rPr lang="en-US"/>
              <a:t>Click icon to add picture</a:t>
            </a:r>
            <a:endParaRPr lang="en-GB" dirty="0"/>
          </a:p>
        </p:txBody>
      </p:sp>
      <p:sp>
        <p:nvSpPr>
          <p:cNvPr id="34" name="Content Placeholder 18">
            <a:extLst>
              <a:ext uri="{FF2B5EF4-FFF2-40B4-BE49-F238E27FC236}">
                <a16:creationId xmlns:a16="http://schemas.microsoft.com/office/drawing/2014/main" id="{582FF9A8-0510-4792-BECD-76FA98E5DD46}"/>
              </a:ext>
            </a:extLst>
          </p:cNvPr>
          <p:cNvSpPr>
            <a:spLocks noGrp="1"/>
          </p:cNvSpPr>
          <p:nvPr>
            <p:ph sz="quarter" idx="15" hasCustomPrompt="1"/>
          </p:nvPr>
        </p:nvSpPr>
        <p:spPr>
          <a:xfrm>
            <a:off x="420676" y="1002507"/>
            <a:ext cx="3301030" cy="5270500"/>
          </a:xfrm>
          <a:prstGeom prst="rect">
            <a:avLst/>
          </a:prstGeom>
        </p:spPr>
        <p:txBody>
          <a:bodyPr/>
          <a:lstStyle>
            <a:lvl1pPr marL="0" indent="0">
              <a:buNone/>
              <a:defRPr sz="1800"/>
            </a:lvl1pPr>
          </a:lstStyle>
          <a:p>
            <a:pPr lvl="0"/>
            <a:r>
              <a:rPr lang="en-GB" sz="1800" dirty="0"/>
              <a:t>Add text here</a:t>
            </a:r>
            <a:endParaRPr lang="en-GB" dirty="0"/>
          </a:p>
        </p:txBody>
      </p:sp>
      <p:sp>
        <p:nvSpPr>
          <p:cNvPr id="36" name="Picture Placeholder 21">
            <a:extLst>
              <a:ext uri="{FF2B5EF4-FFF2-40B4-BE49-F238E27FC236}">
                <a16:creationId xmlns:a16="http://schemas.microsoft.com/office/drawing/2014/main" id="{6B522873-AD5C-4D01-8B06-E4F5BBF77F96}"/>
              </a:ext>
            </a:extLst>
          </p:cNvPr>
          <p:cNvSpPr>
            <a:spLocks noGrp="1"/>
          </p:cNvSpPr>
          <p:nvPr>
            <p:ph type="pic" sz="quarter" idx="17"/>
          </p:nvPr>
        </p:nvSpPr>
        <p:spPr>
          <a:xfrm>
            <a:off x="8405526" y="4576729"/>
            <a:ext cx="3139429" cy="1827497"/>
          </a:xfrm>
          <a:prstGeom prst="rect">
            <a:avLst/>
          </a:prstGeom>
        </p:spPr>
        <p:txBody>
          <a:bodyPr/>
          <a:lstStyle>
            <a:lvl1pPr marL="0" indent="0">
              <a:buNone/>
              <a:defRPr/>
            </a:lvl1pPr>
          </a:lstStyle>
          <a:p>
            <a:r>
              <a:rPr lang="en-US"/>
              <a:t>Click icon to add picture</a:t>
            </a:r>
            <a:endParaRPr lang="en-GB" dirty="0"/>
          </a:p>
        </p:txBody>
      </p:sp>
    </p:spTree>
    <p:extLst>
      <p:ext uri="{BB962C8B-B14F-4D97-AF65-F5344CB8AC3E}">
        <p14:creationId xmlns:p14="http://schemas.microsoft.com/office/powerpoint/2010/main" val="22512304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with large graphic and bottom bar">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36C5498B-CDF6-4C67-9BFD-D9EB9FEE65C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3" name="Content Placeholder 12">
            <a:extLst>
              <a:ext uri="{FF2B5EF4-FFF2-40B4-BE49-F238E27FC236}">
                <a16:creationId xmlns:a16="http://schemas.microsoft.com/office/drawing/2014/main" id="{172DEA10-3506-4F6F-AD73-CBA78DE1AFDD}"/>
              </a:ext>
            </a:extLst>
          </p:cNvPr>
          <p:cNvSpPr>
            <a:spLocks noGrp="1"/>
          </p:cNvSpPr>
          <p:nvPr>
            <p:ph sz="quarter" idx="13" hasCustomPrompt="1"/>
          </p:nvPr>
        </p:nvSpPr>
        <p:spPr>
          <a:xfrm>
            <a:off x="376257" y="445785"/>
            <a:ext cx="6808787" cy="388938"/>
          </a:xfrm>
          <a:prstGeom prst="rect">
            <a:avLst/>
          </a:prstGeom>
        </p:spPr>
        <p:txBody>
          <a:bodyPr/>
          <a:lstStyle>
            <a:lvl1pPr marL="0" indent="0">
              <a:buNone/>
              <a:defRPr sz="2400" b="1"/>
            </a:lvl1pPr>
            <a:lvl2pPr>
              <a:defRPr sz="2400" b="1"/>
            </a:lvl2pPr>
            <a:lvl3pPr>
              <a:defRPr sz="2400" b="1"/>
            </a:lvl3pPr>
            <a:lvl4pPr>
              <a:defRPr sz="2400" b="1"/>
            </a:lvl4pPr>
            <a:lvl5pPr>
              <a:defRPr sz="2400" b="1"/>
            </a:lvl5pPr>
          </a:lstStyle>
          <a:p>
            <a:pPr lvl="0"/>
            <a:r>
              <a:rPr lang="en-GB" dirty="0"/>
              <a:t>Add header here</a:t>
            </a:r>
          </a:p>
        </p:txBody>
      </p:sp>
      <p:sp>
        <p:nvSpPr>
          <p:cNvPr id="15" name="Content Placeholder 14">
            <a:extLst>
              <a:ext uri="{FF2B5EF4-FFF2-40B4-BE49-F238E27FC236}">
                <a16:creationId xmlns:a16="http://schemas.microsoft.com/office/drawing/2014/main" id="{464BA1BF-2AD2-4B83-818F-8BBA902AA55C}"/>
              </a:ext>
            </a:extLst>
          </p:cNvPr>
          <p:cNvSpPr>
            <a:spLocks noGrp="1"/>
          </p:cNvSpPr>
          <p:nvPr>
            <p:ph sz="quarter" idx="14" hasCustomPrompt="1"/>
          </p:nvPr>
        </p:nvSpPr>
        <p:spPr>
          <a:xfrm>
            <a:off x="375168" y="982494"/>
            <a:ext cx="6808787" cy="4440237"/>
          </a:xfrm>
          <a:prstGeom prst="rect">
            <a:avLst/>
          </a:prstGeom>
        </p:spPr>
        <p:txBody>
          <a:bodyPr/>
          <a:lstStyle>
            <a:lvl1pPr marL="0" indent="0">
              <a:buNone/>
              <a:defRPr sz="1800"/>
            </a:lvl1pPr>
          </a:lstStyle>
          <a:p>
            <a:pPr lvl="0"/>
            <a:r>
              <a:rPr lang="en-GB" sz="1800" dirty="0"/>
              <a:t>Add text here</a:t>
            </a:r>
            <a:endParaRPr lang="en-GB" dirty="0"/>
          </a:p>
        </p:txBody>
      </p:sp>
      <p:sp>
        <p:nvSpPr>
          <p:cNvPr id="19" name="Picture Placeholder 18">
            <a:extLst>
              <a:ext uri="{FF2B5EF4-FFF2-40B4-BE49-F238E27FC236}">
                <a16:creationId xmlns:a16="http://schemas.microsoft.com/office/drawing/2014/main" id="{886FAC1A-3569-4F01-8D6F-99DBCF2F8506}"/>
              </a:ext>
            </a:extLst>
          </p:cNvPr>
          <p:cNvSpPr>
            <a:spLocks noGrp="1"/>
          </p:cNvSpPr>
          <p:nvPr>
            <p:ph type="pic" sz="quarter" idx="15"/>
          </p:nvPr>
        </p:nvSpPr>
        <p:spPr>
          <a:xfrm>
            <a:off x="7539038" y="982663"/>
            <a:ext cx="4278312" cy="4440237"/>
          </a:xfrm>
          <a:prstGeom prst="rect">
            <a:avLst/>
          </a:prstGeom>
        </p:spPr>
        <p:txBody>
          <a:bodyPr/>
          <a:lstStyle>
            <a:lvl1pPr marL="0" indent="0">
              <a:buNone/>
              <a:defRPr/>
            </a:lvl1pPr>
          </a:lstStyle>
          <a:p>
            <a:r>
              <a:rPr lang="en-US"/>
              <a:t>Click icon to add picture</a:t>
            </a:r>
            <a:endParaRPr lang="en-GB" dirty="0"/>
          </a:p>
        </p:txBody>
      </p:sp>
    </p:spTree>
    <p:extLst>
      <p:ext uri="{BB962C8B-B14F-4D97-AF65-F5344CB8AC3E}">
        <p14:creationId xmlns:p14="http://schemas.microsoft.com/office/powerpoint/2010/main" val="29103339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with large graphic small bottom bar">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3D0A1DE3-72C1-4F4A-86EF-52EA55CC0FE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6" name="Content Placeholder 12">
            <a:extLst>
              <a:ext uri="{FF2B5EF4-FFF2-40B4-BE49-F238E27FC236}">
                <a16:creationId xmlns:a16="http://schemas.microsoft.com/office/drawing/2014/main" id="{C25593B0-CD8F-4262-B95B-D2A1728B7C09}"/>
              </a:ext>
            </a:extLst>
          </p:cNvPr>
          <p:cNvSpPr>
            <a:spLocks noGrp="1"/>
          </p:cNvSpPr>
          <p:nvPr>
            <p:ph sz="quarter" idx="13" hasCustomPrompt="1"/>
          </p:nvPr>
        </p:nvSpPr>
        <p:spPr>
          <a:xfrm>
            <a:off x="376257" y="445785"/>
            <a:ext cx="6808787" cy="388938"/>
          </a:xfrm>
          <a:prstGeom prst="rect">
            <a:avLst/>
          </a:prstGeom>
        </p:spPr>
        <p:txBody>
          <a:bodyPr/>
          <a:lstStyle>
            <a:lvl1pPr marL="0" indent="0">
              <a:buNone/>
              <a:defRPr sz="2400" b="1"/>
            </a:lvl1pPr>
            <a:lvl2pPr>
              <a:defRPr sz="2400" b="1"/>
            </a:lvl2pPr>
            <a:lvl3pPr>
              <a:defRPr sz="2400" b="1"/>
            </a:lvl3pPr>
            <a:lvl4pPr>
              <a:defRPr sz="2400" b="1"/>
            </a:lvl4pPr>
            <a:lvl5pPr>
              <a:defRPr sz="2400" b="1"/>
            </a:lvl5pPr>
          </a:lstStyle>
          <a:p>
            <a:pPr lvl="0"/>
            <a:r>
              <a:rPr lang="en-GB" dirty="0"/>
              <a:t>Add header here</a:t>
            </a:r>
          </a:p>
        </p:txBody>
      </p:sp>
      <p:sp>
        <p:nvSpPr>
          <p:cNvPr id="17" name="Content Placeholder 14">
            <a:extLst>
              <a:ext uri="{FF2B5EF4-FFF2-40B4-BE49-F238E27FC236}">
                <a16:creationId xmlns:a16="http://schemas.microsoft.com/office/drawing/2014/main" id="{5E299675-E1E4-4644-A7D6-6D2FCB5E6898}"/>
              </a:ext>
            </a:extLst>
          </p:cNvPr>
          <p:cNvSpPr>
            <a:spLocks noGrp="1"/>
          </p:cNvSpPr>
          <p:nvPr>
            <p:ph sz="quarter" idx="14" hasCustomPrompt="1"/>
          </p:nvPr>
        </p:nvSpPr>
        <p:spPr>
          <a:xfrm>
            <a:off x="395750" y="1076326"/>
            <a:ext cx="6808787" cy="4792662"/>
          </a:xfrm>
          <a:prstGeom prst="rect">
            <a:avLst/>
          </a:prstGeom>
        </p:spPr>
        <p:txBody>
          <a:bodyPr/>
          <a:lstStyle>
            <a:lvl1pPr marL="0" indent="0">
              <a:buNone/>
              <a:defRPr sz="1800"/>
            </a:lvl1pPr>
          </a:lstStyle>
          <a:p>
            <a:pPr lvl="0"/>
            <a:r>
              <a:rPr lang="en-GB" sz="1800" dirty="0"/>
              <a:t>Add text here</a:t>
            </a:r>
            <a:endParaRPr lang="en-GB" dirty="0"/>
          </a:p>
        </p:txBody>
      </p:sp>
      <p:sp>
        <p:nvSpPr>
          <p:cNvPr id="18" name="Picture Placeholder 18">
            <a:extLst>
              <a:ext uri="{FF2B5EF4-FFF2-40B4-BE49-F238E27FC236}">
                <a16:creationId xmlns:a16="http://schemas.microsoft.com/office/drawing/2014/main" id="{6F379A90-94EA-4936-92FD-A78ADD0146CF}"/>
              </a:ext>
            </a:extLst>
          </p:cNvPr>
          <p:cNvSpPr>
            <a:spLocks noGrp="1"/>
          </p:cNvSpPr>
          <p:nvPr>
            <p:ph type="pic" sz="quarter" idx="15"/>
          </p:nvPr>
        </p:nvSpPr>
        <p:spPr>
          <a:xfrm>
            <a:off x="7543929" y="2190307"/>
            <a:ext cx="4278312" cy="3678681"/>
          </a:xfrm>
          <a:prstGeom prst="rect">
            <a:avLst/>
          </a:prstGeom>
        </p:spPr>
        <p:txBody>
          <a:bodyPr/>
          <a:lstStyle>
            <a:lvl1pPr marL="0" indent="0">
              <a:buNone/>
              <a:defRPr/>
            </a:lvl1pPr>
          </a:lstStyle>
          <a:p>
            <a:r>
              <a:rPr lang="en-US"/>
              <a:t>Click icon to add picture</a:t>
            </a:r>
            <a:endParaRPr lang="en-GB" dirty="0"/>
          </a:p>
        </p:txBody>
      </p:sp>
    </p:spTree>
    <p:extLst>
      <p:ext uri="{BB962C8B-B14F-4D97-AF65-F5344CB8AC3E}">
        <p14:creationId xmlns:p14="http://schemas.microsoft.com/office/powerpoint/2010/main" val="42178859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Final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8793EB9-3532-4082-B275-22F2736BE98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9" name="Content Placeholder 8">
            <a:extLst>
              <a:ext uri="{FF2B5EF4-FFF2-40B4-BE49-F238E27FC236}">
                <a16:creationId xmlns:a16="http://schemas.microsoft.com/office/drawing/2014/main" id="{6AA84548-9992-4C77-BD46-94CED9B25B35}"/>
              </a:ext>
            </a:extLst>
          </p:cNvPr>
          <p:cNvSpPr>
            <a:spLocks noGrp="1"/>
          </p:cNvSpPr>
          <p:nvPr>
            <p:ph sz="quarter" idx="13" hasCustomPrompt="1"/>
          </p:nvPr>
        </p:nvSpPr>
        <p:spPr>
          <a:xfrm>
            <a:off x="9282969" y="3307414"/>
            <a:ext cx="2909031" cy="588963"/>
          </a:xfrm>
          <a:prstGeom prst="rect">
            <a:avLst/>
          </a:prstGeom>
        </p:spPr>
        <p:txBody>
          <a:bodyPr/>
          <a:lstStyle>
            <a:lvl1pPr marL="0" indent="0">
              <a:buNone/>
              <a:defRPr sz="3200" b="1">
                <a:solidFill>
                  <a:schemeClr val="bg1"/>
                </a:solidFill>
              </a:defRPr>
            </a:lvl1pPr>
          </a:lstStyle>
          <a:p>
            <a:pPr lvl="0"/>
            <a:r>
              <a:rPr lang="en-GB" sz="3200" dirty="0"/>
              <a:t>Thank you</a:t>
            </a:r>
            <a:endParaRPr lang="en-GB" dirty="0"/>
          </a:p>
        </p:txBody>
      </p:sp>
      <p:sp>
        <p:nvSpPr>
          <p:cNvPr id="11" name="Content Placeholder 10">
            <a:extLst>
              <a:ext uri="{FF2B5EF4-FFF2-40B4-BE49-F238E27FC236}">
                <a16:creationId xmlns:a16="http://schemas.microsoft.com/office/drawing/2014/main" id="{565A8FFC-10DD-4BE8-868C-A6044C9B9F56}"/>
              </a:ext>
            </a:extLst>
          </p:cNvPr>
          <p:cNvSpPr>
            <a:spLocks noGrp="1"/>
          </p:cNvSpPr>
          <p:nvPr>
            <p:ph sz="quarter" idx="14" hasCustomPrompt="1"/>
          </p:nvPr>
        </p:nvSpPr>
        <p:spPr>
          <a:xfrm>
            <a:off x="9282969" y="4427605"/>
            <a:ext cx="2073275" cy="911225"/>
          </a:xfrm>
          <a:prstGeom prst="rect">
            <a:avLst/>
          </a:prstGeom>
        </p:spPr>
        <p:txBody>
          <a:bodyPr/>
          <a:lstStyle>
            <a:lvl1pPr marL="0" indent="0">
              <a:lnSpc>
                <a:spcPct val="100000"/>
              </a:lnSpc>
              <a:spcBef>
                <a:spcPts val="600"/>
              </a:spcBef>
              <a:buNone/>
              <a:defRPr sz="1600">
                <a:solidFill>
                  <a:schemeClr val="bg1"/>
                </a:solidFill>
              </a:defRPr>
            </a:lvl1pPr>
          </a:lstStyle>
          <a:p>
            <a:pPr lvl="0"/>
            <a:r>
              <a:rPr lang="en-GB" sz="1400" dirty="0"/>
              <a:t>Your name</a:t>
            </a:r>
          </a:p>
          <a:p>
            <a:pPr lvl="0"/>
            <a:r>
              <a:rPr lang="en-GB" sz="1400" dirty="0"/>
              <a:t>Contact number</a:t>
            </a:r>
          </a:p>
          <a:p>
            <a:pPr lvl="0"/>
            <a:r>
              <a:rPr lang="en-GB" sz="1400" dirty="0"/>
              <a:t>email</a:t>
            </a:r>
            <a:endParaRPr lang="en-GB" dirty="0"/>
          </a:p>
        </p:txBody>
      </p:sp>
    </p:spTree>
    <p:extLst>
      <p:ext uri="{BB962C8B-B14F-4D97-AF65-F5344CB8AC3E}">
        <p14:creationId xmlns:p14="http://schemas.microsoft.com/office/powerpoint/2010/main" val="32989676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 column deeper swoosh">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C937DB4D-3864-4BA0-9446-839AEEDA177C}"/>
              </a:ext>
            </a:extLst>
          </p:cNvPr>
          <p:cNvSpPr txBox="1"/>
          <p:nvPr userDrawn="1"/>
        </p:nvSpPr>
        <p:spPr>
          <a:xfrm>
            <a:off x="279703" y="5669784"/>
            <a:ext cx="3062177" cy="276999"/>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rPr>
              <a:t>Open slide master and add classification here</a:t>
            </a:r>
          </a:p>
        </p:txBody>
      </p:sp>
    </p:spTree>
    <p:extLst>
      <p:ext uri="{BB962C8B-B14F-4D97-AF65-F5344CB8AC3E}">
        <p14:creationId xmlns:p14="http://schemas.microsoft.com/office/powerpoint/2010/main" val="14526012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resenter slid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07AF5A46-5B6D-4032-B44A-46B1AB45142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3" name="TextBox 12">
            <a:extLst>
              <a:ext uri="{FF2B5EF4-FFF2-40B4-BE49-F238E27FC236}">
                <a16:creationId xmlns:a16="http://schemas.microsoft.com/office/drawing/2014/main" id="{760EB336-19FA-4AEA-B096-3B7D0FA032C3}"/>
              </a:ext>
            </a:extLst>
          </p:cNvPr>
          <p:cNvSpPr txBox="1"/>
          <p:nvPr userDrawn="1"/>
        </p:nvSpPr>
        <p:spPr>
          <a:xfrm>
            <a:off x="1925991" y="5169055"/>
            <a:ext cx="3433864" cy="338554"/>
          </a:xfrm>
          <a:prstGeom prst="rect">
            <a:avLst/>
          </a:prstGeom>
          <a:noFill/>
        </p:spPr>
        <p:txBody>
          <a:bodyPr wrap="square" rtlCol="0">
            <a:spAutoFit/>
          </a:bodyPr>
          <a:lstStyle/>
          <a:p>
            <a:r>
              <a:rPr lang="en-GB" sz="1600" dirty="0">
                <a:solidFill>
                  <a:srgbClr val="FFDA00"/>
                </a:solidFill>
              </a:rPr>
              <a:t> </a:t>
            </a:r>
          </a:p>
        </p:txBody>
      </p:sp>
      <p:sp>
        <p:nvSpPr>
          <p:cNvPr id="20" name="Subtitle 2">
            <a:extLst>
              <a:ext uri="{FF2B5EF4-FFF2-40B4-BE49-F238E27FC236}">
                <a16:creationId xmlns:a16="http://schemas.microsoft.com/office/drawing/2014/main" id="{50AABAE5-52B5-4FBA-8A53-88167A1F2B0D}"/>
              </a:ext>
            </a:extLst>
          </p:cNvPr>
          <p:cNvSpPr>
            <a:spLocks noGrp="1"/>
          </p:cNvSpPr>
          <p:nvPr>
            <p:ph type="subTitle" idx="1" hasCustomPrompt="1"/>
          </p:nvPr>
        </p:nvSpPr>
        <p:spPr>
          <a:xfrm>
            <a:off x="1939955" y="3094925"/>
            <a:ext cx="6918251" cy="448967"/>
          </a:xfrm>
          <a:prstGeom prst="rect">
            <a:avLst/>
          </a:prstGeom>
        </p:spPr>
        <p:txBody>
          <a:bodyPr/>
          <a:lstStyle>
            <a:lvl1pPr marL="0" indent="0" algn="l">
              <a:buNone/>
              <a:defRPr sz="28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add presentation title</a:t>
            </a:r>
          </a:p>
        </p:txBody>
      </p:sp>
      <p:sp>
        <p:nvSpPr>
          <p:cNvPr id="21" name="Subtitle 2">
            <a:extLst>
              <a:ext uri="{FF2B5EF4-FFF2-40B4-BE49-F238E27FC236}">
                <a16:creationId xmlns:a16="http://schemas.microsoft.com/office/drawing/2014/main" id="{A0949258-E56C-4E34-A68A-97188031C5E2}"/>
              </a:ext>
            </a:extLst>
          </p:cNvPr>
          <p:cNvSpPr txBox="1">
            <a:spLocks/>
          </p:cNvSpPr>
          <p:nvPr userDrawn="1"/>
        </p:nvSpPr>
        <p:spPr>
          <a:xfrm>
            <a:off x="1925991" y="3637531"/>
            <a:ext cx="6918251" cy="448967"/>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bg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GB" sz="2400" b="0" dirty="0"/>
          </a:p>
        </p:txBody>
      </p:sp>
      <p:sp>
        <p:nvSpPr>
          <p:cNvPr id="29" name="Content Placeholder 28">
            <a:extLst>
              <a:ext uri="{FF2B5EF4-FFF2-40B4-BE49-F238E27FC236}">
                <a16:creationId xmlns:a16="http://schemas.microsoft.com/office/drawing/2014/main" id="{018D4B29-F5FF-4342-B3CD-2BABC5A152D9}"/>
              </a:ext>
            </a:extLst>
          </p:cNvPr>
          <p:cNvSpPr>
            <a:spLocks noGrp="1"/>
          </p:cNvSpPr>
          <p:nvPr>
            <p:ph sz="quarter" idx="10" hasCustomPrompt="1"/>
          </p:nvPr>
        </p:nvSpPr>
        <p:spPr>
          <a:xfrm>
            <a:off x="1939925" y="3636963"/>
            <a:ext cx="6904038" cy="434975"/>
          </a:xfrm>
          <a:prstGeom prst="rect">
            <a:avLst/>
          </a:prstGeom>
        </p:spPr>
        <p:txBody>
          <a:bodyPr/>
          <a:lstStyle>
            <a:lvl1pPr marL="0" indent="0">
              <a:buNone/>
              <a:defRPr sz="2400">
                <a:solidFill>
                  <a:schemeClr val="bg1"/>
                </a:solidFill>
              </a:defRPr>
            </a:lvl1pPr>
          </a:lstStyle>
          <a:p>
            <a:pPr lvl="0"/>
            <a:r>
              <a:rPr lang="en-US" dirty="0"/>
              <a:t>Click to add presenter(s’) name(s)</a:t>
            </a:r>
          </a:p>
        </p:txBody>
      </p:sp>
      <p:sp>
        <p:nvSpPr>
          <p:cNvPr id="31" name="Content Placeholder 30">
            <a:extLst>
              <a:ext uri="{FF2B5EF4-FFF2-40B4-BE49-F238E27FC236}">
                <a16:creationId xmlns:a16="http://schemas.microsoft.com/office/drawing/2014/main" id="{904D5F3A-A56D-4479-A939-AA3C41E6F609}"/>
              </a:ext>
            </a:extLst>
          </p:cNvPr>
          <p:cNvSpPr>
            <a:spLocks noGrp="1"/>
          </p:cNvSpPr>
          <p:nvPr>
            <p:ph sz="quarter" idx="11" hasCustomPrompt="1"/>
          </p:nvPr>
        </p:nvSpPr>
        <p:spPr>
          <a:xfrm>
            <a:off x="1939925" y="4113567"/>
            <a:ext cx="4969292" cy="460121"/>
          </a:xfrm>
          <a:prstGeom prst="rect">
            <a:avLst/>
          </a:prstGeom>
        </p:spPr>
        <p:txBody>
          <a:bodyPr/>
          <a:lstStyle>
            <a:lvl1pPr marL="0" indent="0">
              <a:buNone/>
              <a:defRPr sz="2000">
                <a:solidFill>
                  <a:schemeClr val="accent3"/>
                </a:solidFill>
              </a:defRPr>
            </a:lvl1pPr>
          </a:lstStyle>
          <a:p>
            <a:pPr lvl="0"/>
            <a:r>
              <a:rPr lang="en-US" dirty="0"/>
              <a:t>Click to add role</a:t>
            </a:r>
            <a:endParaRPr lang="en-GB" dirty="0"/>
          </a:p>
        </p:txBody>
      </p:sp>
      <p:sp>
        <p:nvSpPr>
          <p:cNvPr id="35" name="Content Placeholder 34">
            <a:extLst>
              <a:ext uri="{FF2B5EF4-FFF2-40B4-BE49-F238E27FC236}">
                <a16:creationId xmlns:a16="http://schemas.microsoft.com/office/drawing/2014/main" id="{A76D5E47-EEA5-4E2E-90D8-893606203F58}"/>
              </a:ext>
            </a:extLst>
          </p:cNvPr>
          <p:cNvSpPr>
            <a:spLocks noGrp="1"/>
          </p:cNvSpPr>
          <p:nvPr>
            <p:ph sz="quarter" idx="12" hasCustomPrompt="1"/>
          </p:nvPr>
        </p:nvSpPr>
        <p:spPr>
          <a:xfrm>
            <a:off x="1925638" y="5507039"/>
            <a:ext cx="2381250" cy="338554"/>
          </a:xfrm>
          <a:prstGeom prst="rect">
            <a:avLst/>
          </a:prstGeom>
        </p:spPr>
        <p:txBody>
          <a:bodyPr/>
          <a:lstStyle>
            <a:lvl1pPr marL="0" indent="0">
              <a:buNone/>
              <a:defRPr sz="1600">
                <a:solidFill>
                  <a:schemeClr val="accent3"/>
                </a:solidFill>
              </a:defRPr>
            </a:lvl1pPr>
          </a:lstStyle>
          <a:p>
            <a:pPr lvl="0"/>
            <a:r>
              <a:rPr lang="en-GB" dirty="0"/>
              <a:t>Click to add date</a:t>
            </a:r>
          </a:p>
        </p:txBody>
      </p:sp>
    </p:spTree>
    <p:extLst>
      <p:ext uri="{BB962C8B-B14F-4D97-AF65-F5344CB8AC3E}">
        <p14:creationId xmlns:p14="http://schemas.microsoft.com/office/powerpoint/2010/main" val="39419139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ank slide colour logo">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E2F13EA-7F39-47EC-BF5C-3763CF0B5C8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9" name="Content Placeholder 8">
            <a:extLst>
              <a:ext uri="{FF2B5EF4-FFF2-40B4-BE49-F238E27FC236}">
                <a16:creationId xmlns:a16="http://schemas.microsoft.com/office/drawing/2014/main" id="{4D3ADEF9-1A98-42D6-BE3A-2226010ED7D0}"/>
              </a:ext>
            </a:extLst>
          </p:cNvPr>
          <p:cNvSpPr>
            <a:spLocks noGrp="1"/>
          </p:cNvSpPr>
          <p:nvPr>
            <p:ph sz="quarter" idx="10" hasCustomPrompt="1"/>
          </p:nvPr>
        </p:nvSpPr>
        <p:spPr>
          <a:xfrm>
            <a:off x="404813" y="425450"/>
            <a:ext cx="5495925" cy="541338"/>
          </a:xfrm>
          <a:prstGeom prst="rect">
            <a:avLst/>
          </a:prstGeom>
        </p:spPr>
        <p:txBody>
          <a:bodyPr/>
          <a:lstStyle>
            <a:lvl1pPr marL="0" indent="0">
              <a:buNone/>
              <a:defRPr sz="2400" b="1"/>
            </a:lvl1pPr>
          </a:lstStyle>
          <a:p>
            <a:pPr lvl="0"/>
            <a:r>
              <a:rPr lang="en-GB" dirty="0"/>
              <a:t>Add header here</a:t>
            </a:r>
          </a:p>
        </p:txBody>
      </p:sp>
    </p:spTree>
    <p:extLst>
      <p:ext uri="{BB962C8B-B14F-4D97-AF65-F5344CB8AC3E}">
        <p14:creationId xmlns:p14="http://schemas.microsoft.com/office/powerpoint/2010/main" val="37362466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slide white logo">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3D624BD-F068-44B8-A3A4-D93B6A2F1E7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8" name="Content Placeholder 8">
            <a:extLst>
              <a:ext uri="{FF2B5EF4-FFF2-40B4-BE49-F238E27FC236}">
                <a16:creationId xmlns:a16="http://schemas.microsoft.com/office/drawing/2014/main" id="{52461190-59EF-4F20-A9C1-3A60D5BEA1B9}"/>
              </a:ext>
            </a:extLst>
          </p:cNvPr>
          <p:cNvSpPr>
            <a:spLocks noGrp="1"/>
          </p:cNvSpPr>
          <p:nvPr>
            <p:ph sz="quarter" idx="10" hasCustomPrompt="1"/>
          </p:nvPr>
        </p:nvSpPr>
        <p:spPr>
          <a:xfrm>
            <a:off x="404813" y="425450"/>
            <a:ext cx="5495925" cy="541338"/>
          </a:xfrm>
          <a:prstGeom prst="rect">
            <a:avLst/>
          </a:prstGeom>
        </p:spPr>
        <p:txBody>
          <a:bodyPr/>
          <a:lstStyle>
            <a:lvl1pPr marL="0" indent="0">
              <a:buNone/>
              <a:defRPr sz="2400" b="1"/>
            </a:lvl1pPr>
          </a:lstStyle>
          <a:p>
            <a:pPr lvl="0"/>
            <a:r>
              <a:rPr lang="en-GB" dirty="0"/>
              <a:t>Add header here</a:t>
            </a:r>
          </a:p>
        </p:txBody>
      </p:sp>
    </p:spTree>
    <p:extLst>
      <p:ext uri="{BB962C8B-B14F-4D97-AF65-F5344CB8AC3E}">
        <p14:creationId xmlns:p14="http://schemas.microsoft.com/office/powerpoint/2010/main" val="25554533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5F2B802-2A27-4374-8241-09A3877BEEA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FAAF6D8-A5DB-4458-8A6C-FD60C59D04C3}"/>
              </a:ext>
            </a:extLst>
          </p:cNvPr>
          <p:cNvSpPr>
            <a:spLocks noGrp="1"/>
          </p:cNvSpPr>
          <p:nvPr>
            <p:ph type="title" hasCustomPrompt="1"/>
          </p:nvPr>
        </p:nvSpPr>
        <p:spPr>
          <a:xfrm>
            <a:off x="1850065" y="3072629"/>
            <a:ext cx="9734347" cy="464123"/>
          </a:xfrm>
          <a:prstGeom prst="rect">
            <a:avLst/>
          </a:prstGeom>
        </p:spPr>
        <p:txBody>
          <a:bodyPr anchor="b"/>
          <a:lstStyle>
            <a:lvl1pPr>
              <a:defRPr sz="2800" b="1">
                <a:solidFill>
                  <a:schemeClr val="bg1"/>
                </a:solidFill>
                <a:latin typeface="+mn-lt"/>
              </a:defRPr>
            </a:lvl1pPr>
          </a:lstStyle>
          <a:p>
            <a:r>
              <a:rPr lang="en-US" dirty="0"/>
              <a:t>Click to edit section header</a:t>
            </a:r>
            <a:endParaRPr lang="en-GB" dirty="0"/>
          </a:p>
        </p:txBody>
      </p:sp>
      <p:sp>
        <p:nvSpPr>
          <p:cNvPr id="10" name="Rectangle: Rounded Corners 9">
            <a:extLst>
              <a:ext uri="{FF2B5EF4-FFF2-40B4-BE49-F238E27FC236}">
                <a16:creationId xmlns:a16="http://schemas.microsoft.com/office/drawing/2014/main" id="{FAEE888B-0C3C-407B-9CCC-8B427BAD09A6}"/>
              </a:ext>
            </a:extLst>
          </p:cNvPr>
          <p:cNvSpPr/>
          <p:nvPr userDrawn="1"/>
        </p:nvSpPr>
        <p:spPr>
          <a:xfrm>
            <a:off x="6839126" y="3891546"/>
            <a:ext cx="1427760" cy="962523"/>
          </a:xfrm>
          <a:prstGeom prst="roundRect">
            <a:avLst/>
          </a:prstGeom>
          <a:blipFill dpi="0" rotWithShape="1">
            <a:blip r:embed="rId3">
              <a:extLst>
                <a:ext uri="{96DAC541-7B7A-43D3-8B79-37D633B846F1}">
                  <asvg:svgBlip xmlns:asvg="http://schemas.microsoft.com/office/drawing/2016/SVG/main" r:embed="rId4"/>
                </a:ext>
              </a:extLst>
            </a:blip>
            <a:srcRect/>
            <a:stretch>
              <a:fillRect l="1"/>
            </a:stretch>
          </a:blipFill>
          <a:ln w="19050">
            <a:solidFill>
              <a:srgbClr val="FFD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Rounded Corners 10">
            <a:extLst>
              <a:ext uri="{FF2B5EF4-FFF2-40B4-BE49-F238E27FC236}">
                <a16:creationId xmlns:a16="http://schemas.microsoft.com/office/drawing/2014/main" id="{EE59B9F6-77E2-4AE4-A5FA-1ACD93B733AB}"/>
              </a:ext>
            </a:extLst>
          </p:cNvPr>
          <p:cNvSpPr/>
          <p:nvPr userDrawn="1"/>
        </p:nvSpPr>
        <p:spPr>
          <a:xfrm>
            <a:off x="8497889" y="3899770"/>
            <a:ext cx="1427760" cy="962523"/>
          </a:xfrm>
          <a:prstGeom prst="roundRect">
            <a:avLst/>
          </a:prstGeom>
          <a:blipFill dpi="0" rotWithShape="1">
            <a:blip r:embed="rId5">
              <a:extLst>
                <a:ext uri="{96DAC541-7B7A-43D3-8B79-37D633B846F1}">
                  <asvg:svgBlip xmlns:asvg="http://schemas.microsoft.com/office/drawing/2016/SVG/main" r:embed="rId6"/>
                </a:ext>
              </a:extLst>
            </a:blip>
            <a:srcRect/>
            <a:stretch>
              <a:fillRect l="1"/>
            </a:stretch>
          </a:blipFill>
          <a:ln w="19050">
            <a:solidFill>
              <a:srgbClr val="FFD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Rounded Corners 11">
            <a:extLst>
              <a:ext uri="{FF2B5EF4-FFF2-40B4-BE49-F238E27FC236}">
                <a16:creationId xmlns:a16="http://schemas.microsoft.com/office/drawing/2014/main" id="{393555E2-650F-4DB2-9768-658F31BB059F}"/>
              </a:ext>
            </a:extLst>
          </p:cNvPr>
          <p:cNvSpPr/>
          <p:nvPr userDrawn="1"/>
        </p:nvSpPr>
        <p:spPr>
          <a:xfrm>
            <a:off x="10164677" y="3899770"/>
            <a:ext cx="1427760" cy="962523"/>
          </a:xfrm>
          <a:prstGeom prst="roundRect">
            <a:avLst/>
          </a:prstGeom>
          <a:blipFill dpi="0" rotWithShape="1">
            <a:blip r:embed="rId7">
              <a:extLst>
                <a:ext uri="{96DAC541-7B7A-43D3-8B79-37D633B846F1}">
                  <asvg:svgBlip xmlns:asvg="http://schemas.microsoft.com/office/drawing/2016/SVG/main" r:embed="rId8"/>
                </a:ext>
              </a:extLst>
            </a:blip>
            <a:srcRect/>
            <a:stretch>
              <a:fillRect/>
            </a:stretch>
          </a:blipFill>
          <a:ln w="19050">
            <a:solidFill>
              <a:srgbClr val="FFD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Content Placeholder 15">
            <a:extLst>
              <a:ext uri="{FF2B5EF4-FFF2-40B4-BE49-F238E27FC236}">
                <a16:creationId xmlns:a16="http://schemas.microsoft.com/office/drawing/2014/main" id="{89593349-6AD5-4CEB-A288-A5A4FECD44B3}"/>
              </a:ext>
            </a:extLst>
          </p:cNvPr>
          <p:cNvSpPr>
            <a:spLocks noGrp="1"/>
          </p:cNvSpPr>
          <p:nvPr>
            <p:ph sz="quarter" idx="10" hasCustomPrompt="1"/>
          </p:nvPr>
        </p:nvSpPr>
        <p:spPr>
          <a:xfrm>
            <a:off x="1862335" y="3880913"/>
            <a:ext cx="4370388" cy="1616120"/>
          </a:xfrm>
          <a:prstGeom prst="rect">
            <a:avLst/>
          </a:prstGeom>
        </p:spPr>
        <p:txBody>
          <a:bodyPr/>
          <a:lstStyle>
            <a:lvl1pPr marL="0" indent="0">
              <a:buNone/>
              <a:defRPr sz="1600">
                <a:solidFill>
                  <a:schemeClr val="bg1"/>
                </a:solidFill>
              </a:defRPr>
            </a:lvl1pPr>
          </a:lstStyle>
          <a:p>
            <a:pPr lvl="0"/>
            <a:r>
              <a:rPr lang="en-GB" sz="1800" dirty="0"/>
              <a:t>This box can be used for a short introduction to the next section, or it can be removed. To change the pictures on this slide, first open the slide master. Select the image, choose ‘Shape Format’, then ‘Shape fill’, then choose ‘Picture’ from the dropdown menu</a:t>
            </a:r>
          </a:p>
          <a:p>
            <a:pPr lvl="0"/>
            <a:endParaRPr lang="en-GB" dirty="0"/>
          </a:p>
        </p:txBody>
      </p:sp>
    </p:spTree>
    <p:extLst>
      <p:ext uri="{BB962C8B-B14F-4D97-AF65-F5344CB8AC3E}">
        <p14:creationId xmlns:p14="http://schemas.microsoft.com/office/powerpoint/2010/main" val="42042181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 column small swoosh">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2F1E4EA-8930-4C3C-BFBE-2163F87F73D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 y="-43545"/>
            <a:ext cx="12289971" cy="6913109"/>
          </a:xfrm>
          <a:prstGeom prst="rect">
            <a:avLst/>
          </a:prstGeom>
        </p:spPr>
      </p:pic>
      <p:sp>
        <p:nvSpPr>
          <p:cNvPr id="2" name="Title 1">
            <a:extLst>
              <a:ext uri="{FF2B5EF4-FFF2-40B4-BE49-F238E27FC236}">
                <a16:creationId xmlns:a16="http://schemas.microsoft.com/office/drawing/2014/main" id="{F67283A2-E2F8-4A3C-8986-564270C5FF7C}"/>
              </a:ext>
            </a:extLst>
          </p:cNvPr>
          <p:cNvSpPr>
            <a:spLocks noGrp="1"/>
          </p:cNvSpPr>
          <p:nvPr>
            <p:ph type="title" hasCustomPrompt="1"/>
          </p:nvPr>
        </p:nvSpPr>
        <p:spPr>
          <a:xfrm>
            <a:off x="371605" y="372285"/>
            <a:ext cx="9405615" cy="422938"/>
          </a:xfrm>
          <a:prstGeom prst="rect">
            <a:avLst/>
          </a:prstGeom>
        </p:spPr>
        <p:txBody>
          <a:bodyPr/>
          <a:lstStyle>
            <a:lvl1pPr>
              <a:lnSpc>
                <a:spcPct val="100000"/>
              </a:lnSpc>
              <a:defRPr sz="2400" b="1">
                <a:latin typeface="+mn-lt"/>
              </a:defRPr>
            </a:lvl1pPr>
          </a:lstStyle>
          <a:p>
            <a:r>
              <a:rPr lang="en-US" dirty="0"/>
              <a:t>Click to edit heading</a:t>
            </a:r>
            <a:endParaRPr lang="en-GB" dirty="0"/>
          </a:p>
        </p:txBody>
      </p:sp>
      <p:sp>
        <p:nvSpPr>
          <p:cNvPr id="3" name="Content Placeholder 2">
            <a:extLst>
              <a:ext uri="{FF2B5EF4-FFF2-40B4-BE49-F238E27FC236}">
                <a16:creationId xmlns:a16="http://schemas.microsoft.com/office/drawing/2014/main" id="{1000F018-2611-4AB8-B6E4-5039437CA884}"/>
              </a:ext>
            </a:extLst>
          </p:cNvPr>
          <p:cNvSpPr>
            <a:spLocks noGrp="1"/>
          </p:cNvSpPr>
          <p:nvPr>
            <p:ph idx="1" hasCustomPrompt="1"/>
          </p:nvPr>
        </p:nvSpPr>
        <p:spPr>
          <a:xfrm>
            <a:off x="4110102" y="982493"/>
            <a:ext cx="3532332" cy="4351338"/>
          </a:xfrm>
          <a:prstGeom prst="rect">
            <a:avLst/>
          </a:prstGeom>
        </p:spPr>
        <p:txBody>
          <a:bodyPr/>
          <a:lstStyle>
            <a:lvl1pPr marL="0" indent="0">
              <a:buNone/>
              <a:defRPr sz="1800"/>
            </a:lvl1pPr>
          </a:lstStyle>
          <a:p>
            <a:pPr lvl="0"/>
            <a:r>
              <a:rPr lang="en-US" dirty="0"/>
              <a:t>Add text here</a:t>
            </a:r>
            <a:endParaRPr lang="en-GB" dirty="0"/>
          </a:p>
        </p:txBody>
      </p:sp>
      <p:sp>
        <p:nvSpPr>
          <p:cNvPr id="17" name="Content Placeholder 2">
            <a:extLst>
              <a:ext uri="{FF2B5EF4-FFF2-40B4-BE49-F238E27FC236}">
                <a16:creationId xmlns:a16="http://schemas.microsoft.com/office/drawing/2014/main" id="{686A06C4-6812-4E83-B311-16AB1F8AFD4E}"/>
              </a:ext>
            </a:extLst>
          </p:cNvPr>
          <p:cNvSpPr>
            <a:spLocks noGrp="1"/>
          </p:cNvSpPr>
          <p:nvPr>
            <p:ph idx="13" hasCustomPrompt="1"/>
          </p:nvPr>
        </p:nvSpPr>
        <p:spPr>
          <a:xfrm>
            <a:off x="7856941" y="969786"/>
            <a:ext cx="3532332" cy="4351338"/>
          </a:xfrm>
          <a:prstGeom prst="rect">
            <a:avLst/>
          </a:prstGeom>
        </p:spPr>
        <p:txBody>
          <a:bodyPr/>
          <a:lstStyle>
            <a:lvl1pPr marL="0" indent="0">
              <a:buNone/>
              <a:defRPr sz="1800"/>
            </a:lvl1pPr>
          </a:lstStyle>
          <a:p>
            <a:pPr lvl="0"/>
            <a:r>
              <a:rPr lang="en-US" dirty="0"/>
              <a:t>Add text here</a:t>
            </a:r>
            <a:endParaRPr lang="en-GB" dirty="0"/>
          </a:p>
        </p:txBody>
      </p:sp>
      <p:sp>
        <p:nvSpPr>
          <p:cNvPr id="18" name="Content Placeholder 2">
            <a:extLst>
              <a:ext uri="{FF2B5EF4-FFF2-40B4-BE49-F238E27FC236}">
                <a16:creationId xmlns:a16="http://schemas.microsoft.com/office/drawing/2014/main" id="{4C8562FB-5DD2-4E39-9FE8-9535862B9375}"/>
              </a:ext>
            </a:extLst>
          </p:cNvPr>
          <p:cNvSpPr>
            <a:spLocks noGrp="1"/>
          </p:cNvSpPr>
          <p:nvPr>
            <p:ph idx="14" hasCustomPrompt="1"/>
          </p:nvPr>
        </p:nvSpPr>
        <p:spPr>
          <a:xfrm>
            <a:off x="363264" y="982493"/>
            <a:ext cx="3532332" cy="4351338"/>
          </a:xfrm>
          <a:prstGeom prst="rect">
            <a:avLst/>
          </a:prstGeom>
        </p:spPr>
        <p:txBody>
          <a:bodyPr/>
          <a:lstStyle>
            <a:lvl1pPr marL="0" indent="0">
              <a:buNone/>
              <a:defRPr sz="1800"/>
            </a:lvl1pPr>
          </a:lstStyle>
          <a:p>
            <a:pPr lvl="0"/>
            <a:r>
              <a:rPr lang="en-US" dirty="0"/>
              <a:t>Add text here</a:t>
            </a:r>
            <a:endParaRPr lang="en-GB" dirty="0"/>
          </a:p>
        </p:txBody>
      </p:sp>
    </p:spTree>
    <p:extLst>
      <p:ext uri="{BB962C8B-B14F-4D97-AF65-F5344CB8AC3E}">
        <p14:creationId xmlns:p14="http://schemas.microsoft.com/office/powerpoint/2010/main" val="27241651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 column 2 swooshes">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DB97F74-ADE4-4C09-9525-1D5F674B0E2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8" name="Content Placeholder 2">
            <a:extLst>
              <a:ext uri="{FF2B5EF4-FFF2-40B4-BE49-F238E27FC236}">
                <a16:creationId xmlns:a16="http://schemas.microsoft.com/office/drawing/2014/main" id="{462AA54D-82DE-47AB-BAEC-9C4B477798BB}"/>
              </a:ext>
            </a:extLst>
          </p:cNvPr>
          <p:cNvSpPr>
            <a:spLocks noGrp="1"/>
          </p:cNvSpPr>
          <p:nvPr>
            <p:ph idx="13" hasCustomPrompt="1"/>
          </p:nvPr>
        </p:nvSpPr>
        <p:spPr>
          <a:xfrm>
            <a:off x="4110102" y="982493"/>
            <a:ext cx="3532332" cy="4351337"/>
          </a:xfrm>
          <a:prstGeom prst="rect">
            <a:avLst/>
          </a:prstGeom>
        </p:spPr>
        <p:txBody>
          <a:bodyPr/>
          <a:lstStyle>
            <a:lvl1pPr marL="0" indent="0">
              <a:buNone/>
              <a:defRPr sz="1800"/>
            </a:lvl1pPr>
          </a:lstStyle>
          <a:p>
            <a:pPr lvl="0"/>
            <a:r>
              <a:rPr lang="en-US" dirty="0"/>
              <a:t>Add text here</a:t>
            </a:r>
            <a:endParaRPr lang="en-GB" dirty="0"/>
          </a:p>
        </p:txBody>
      </p:sp>
      <p:sp>
        <p:nvSpPr>
          <p:cNvPr id="19" name="Content Placeholder 2">
            <a:extLst>
              <a:ext uri="{FF2B5EF4-FFF2-40B4-BE49-F238E27FC236}">
                <a16:creationId xmlns:a16="http://schemas.microsoft.com/office/drawing/2014/main" id="{D89CFC63-FDA5-41C7-897A-F80DC10713A9}"/>
              </a:ext>
            </a:extLst>
          </p:cNvPr>
          <p:cNvSpPr>
            <a:spLocks noGrp="1"/>
          </p:cNvSpPr>
          <p:nvPr>
            <p:ph idx="14" hasCustomPrompt="1"/>
          </p:nvPr>
        </p:nvSpPr>
        <p:spPr>
          <a:xfrm>
            <a:off x="7856941" y="969788"/>
            <a:ext cx="3532332" cy="4351336"/>
          </a:xfrm>
          <a:prstGeom prst="rect">
            <a:avLst/>
          </a:prstGeom>
        </p:spPr>
        <p:txBody>
          <a:bodyPr/>
          <a:lstStyle>
            <a:lvl1pPr marL="0" indent="0">
              <a:buNone/>
              <a:defRPr sz="1800"/>
            </a:lvl1pPr>
          </a:lstStyle>
          <a:p>
            <a:pPr lvl="0"/>
            <a:r>
              <a:rPr lang="en-US" dirty="0"/>
              <a:t>Add text here</a:t>
            </a:r>
            <a:endParaRPr lang="en-GB" dirty="0"/>
          </a:p>
        </p:txBody>
      </p:sp>
      <p:sp>
        <p:nvSpPr>
          <p:cNvPr id="20" name="Content Placeholder 2">
            <a:extLst>
              <a:ext uri="{FF2B5EF4-FFF2-40B4-BE49-F238E27FC236}">
                <a16:creationId xmlns:a16="http://schemas.microsoft.com/office/drawing/2014/main" id="{8C324180-D494-423F-BBDA-7149E366874B}"/>
              </a:ext>
            </a:extLst>
          </p:cNvPr>
          <p:cNvSpPr>
            <a:spLocks noGrp="1"/>
          </p:cNvSpPr>
          <p:nvPr>
            <p:ph idx="15" hasCustomPrompt="1"/>
          </p:nvPr>
        </p:nvSpPr>
        <p:spPr>
          <a:xfrm>
            <a:off x="363264" y="974611"/>
            <a:ext cx="3532332" cy="3522961"/>
          </a:xfrm>
          <a:prstGeom prst="rect">
            <a:avLst/>
          </a:prstGeom>
        </p:spPr>
        <p:txBody>
          <a:bodyPr/>
          <a:lstStyle>
            <a:lvl1pPr marL="0" indent="0">
              <a:buNone/>
              <a:defRPr sz="1800"/>
            </a:lvl1pPr>
          </a:lstStyle>
          <a:p>
            <a:pPr lvl="0"/>
            <a:r>
              <a:rPr lang="en-US" dirty="0"/>
              <a:t>Add text here</a:t>
            </a:r>
            <a:endParaRPr lang="en-GB" dirty="0"/>
          </a:p>
        </p:txBody>
      </p:sp>
      <p:sp>
        <p:nvSpPr>
          <p:cNvPr id="4" name="Content Placeholder 3">
            <a:extLst>
              <a:ext uri="{FF2B5EF4-FFF2-40B4-BE49-F238E27FC236}">
                <a16:creationId xmlns:a16="http://schemas.microsoft.com/office/drawing/2014/main" id="{FE729141-A1FD-0E82-F0A0-CF78E5050D8F}"/>
              </a:ext>
            </a:extLst>
          </p:cNvPr>
          <p:cNvSpPr>
            <a:spLocks noGrp="1"/>
          </p:cNvSpPr>
          <p:nvPr>
            <p:ph sz="quarter" idx="16" hasCustomPrompt="1"/>
          </p:nvPr>
        </p:nvSpPr>
        <p:spPr>
          <a:xfrm>
            <a:off x="363538" y="382588"/>
            <a:ext cx="5899150" cy="360362"/>
          </a:xfrm>
          <a:prstGeom prst="rect">
            <a:avLst/>
          </a:prstGeom>
        </p:spPr>
        <p:txBody>
          <a:bodyPr/>
          <a:lstStyle>
            <a:lvl1pPr marL="0" indent="0">
              <a:buNone/>
              <a:defRPr sz="2400" b="1"/>
            </a:lvl1pPr>
          </a:lstStyle>
          <a:p>
            <a:pPr lvl="0"/>
            <a:r>
              <a:rPr lang="en-GB" dirty="0"/>
              <a:t>Click to edit heading</a:t>
            </a:r>
          </a:p>
        </p:txBody>
      </p:sp>
    </p:spTree>
    <p:extLst>
      <p:ext uri="{BB962C8B-B14F-4D97-AF65-F5344CB8AC3E}">
        <p14:creationId xmlns:p14="http://schemas.microsoft.com/office/powerpoint/2010/main" val="2178001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lumn with pictur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B263A54-475F-4F0D-B747-2724215CC42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2" name="Rectangle: Rounded Corners 11">
            <a:extLst>
              <a:ext uri="{FF2B5EF4-FFF2-40B4-BE49-F238E27FC236}">
                <a16:creationId xmlns:a16="http://schemas.microsoft.com/office/drawing/2014/main" id="{F1065170-B73B-449B-8A01-22B31D378CE3}"/>
              </a:ext>
            </a:extLst>
          </p:cNvPr>
          <p:cNvSpPr/>
          <p:nvPr userDrawn="1"/>
        </p:nvSpPr>
        <p:spPr>
          <a:xfrm>
            <a:off x="7923876" y="2967653"/>
            <a:ext cx="3420682" cy="2087435"/>
          </a:xfrm>
          <a:prstGeom prst="roundRect">
            <a:avLst/>
          </a:prstGeom>
          <a:blipFill dpi="0" rotWithShape="1">
            <a:blip r:embed="rId3" cstate="screen">
              <a:extLst>
                <a:ext uri="{28A0092B-C50C-407E-A947-70E740481C1C}">
                  <a14:useLocalDpi xmlns:a14="http://schemas.microsoft.com/office/drawing/2010/main"/>
                </a:ext>
              </a:extLst>
            </a:blip>
            <a:srcRect/>
            <a:stretch>
              <a:fillRect t="452"/>
            </a:stretch>
          </a:blipFill>
          <a:ln w="19050">
            <a:solidFill>
              <a:srgbClr val="FFD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Content Placeholder 13">
            <a:extLst>
              <a:ext uri="{FF2B5EF4-FFF2-40B4-BE49-F238E27FC236}">
                <a16:creationId xmlns:a16="http://schemas.microsoft.com/office/drawing/2014/main" id="{48C4E2C6-64ED-420B-8ED2-CCCCE866BD34}"/>
              </a:ext>
            </a:extLst>
          </p:cNvPr>
          <p:cNvSpPr>
            <a:spLocks noGrp="1"/>
          </p:cNvSpPr>
          <p:nvPr>
            <p:ph sz="quarter" idx="13" hasCustomPrompt="1"/>
          </p:nvPr>
        </p:nvSpPr>
        <p:spPr>
          <a:xfrm>
            <a:off x="287194" y="414169"/>
            <a:ext cx="6740525" cy="431800"/>
          </a:xfrm>
          <a:prstGeom prst="rect">
            <a:avLst/>
          </a:prstGeom>
        </p:spPr>
        <p:txBody>
          <a:bodyPr/>
          <a:lstStyle>
            <a:lvl1pPr marL="0" indent="0">
              <a:buNone/>
              <a:defRPr sz="2400" b="1">
                <a:solidFill>
                  <a:schemeClr val="tx1"/>
                </a:solidFill>
              </a:defRPr>
            </a:lvl1pPr>
          </a:lstStyle>
          <a:p>
            <a:pPr lvl="0"/>
            <a:r>
              <a:rPr lang="en-GB" sz="2400" b="1" dirty="0"/>
              <a:t>Click to edit heading</a:t>
            </a:r>
            <a:endParaRPr lang="en-GB" dirty="0"/>
          </a:p>
        </p:txBody>
      </p:sp>
      <p:sp>
        <p:nvSpPr>
          <p:cNvPr id="16" name="Content Placeholder 15">
            <a:extLst>
              <a:ext uri="{FF2B5EF4-FFF2-40B4-BE49-F238E27FC236}">
                <a16:creationId xmlns:a16="http://schemas.microsoft.com/office/drawing/2014/main" id="{81D9E00A-1F1A-428D-8415-FF79B4F4ADE0}"/>
              </a:ext>
            </a:extLst>
          </p:cNvPr>
          <p:cNvSpPr>
            <a:spLocks noGrp="1"/>
          </p:cNvSpPr>
          <p:nvPr>
            <p:ph sz="quarter" idx="14" hasCustomPrompt="1"/>
          </p:nvPr>
        </p:nvSpPr>
        <p:spPr>
          <a:xfrm>
            <a:off x="287338" y="1027113"/>
            <a:ext cx="3532187" cy="3449637"/>
          </a:xfrm>
          <a:prstGeom prst="rect">
            <a:avLst/>
          </a:prstGeom>
        </p:spPr>
        <p:txBody>
          <a:bodyPr/>
          <a:lstStyle>
            <a:lvl1pPr marL="0" indent="0">
              <a:buNone/>
              <a:defRPr sz="1800">
                <a:solidFill>
                  <a:schemeClr val="tx1"/>
                </a:solidFill>
              </a:defRPr>
            </a:lvl1pPr>
          </a:lstStyle>
          <a:p>
            <a:pPr lvl="0"/>
            <a:r>
              <a:rPr lang="en-GB" sz="1800" dirty="0"/>
              <a:t>Click to add text</a:t>
            </a:r>
            <a:endParaRPr lang="en-GB" dirty="0"/>
          </a:p>
        </p:txBody>
      </p:sp>
      <p:sp>
        <p:nvSpPr>
          <p:cNvPr id="17" name="Content Placeholder 15">
            <a:extLst>
              <a:ext uri="{FF2B5EF4-FFF2-40B4-BE49-F238E27FC236}">
                <a16:creationId xmlns:a16="http://schemas.microsoft.com/office/drawing/2014/main" id="{1DE31BC5-722C-4E74-88D9-B893F0A69E8E}"/>
              </a:ext>
            </a:extLst>
          </p:cNvPr>
          <p:cNvSpPr>
            <a:spLocks noGrp="1"/>
          </p:cNvSpPr>
          <p:nvPr>
            <p:ph sz="quarter" idx="15" hasCustomPrompt="1"/>
          </p:nvPr>
        </p:nvSpPr>
        <p:spPr>
          <a:xfrm>
            <a:off x="4088216" y="1027113"/>
            <a:ext cx="3532187" cy="4027975"/>
          </a:xfrm>
          <a:prstGeom prst="rect">
            <a:avLst/>
          </a:prstGeom>
        </p:spPr>
        <p:txBody>
          <a:bodyPr/>
          <a:lstStyle>
            <a:lvl1pPr marL="0" indent="0">
              <a:buNone/>
              <a:defRPr sz="1800">
                <a:solidFill>
                  <a:schemeClr val="tx1"/>
                </a:solidFill>
              </a:defRPr>
            </a:lvl1pPr>
          </a:lstStyle>
          <a:p>
            <a:pPr lvl="0"/>
            <a:r>
              <a:rPr lang="en-GB" sz="1800" dirty="0"/>
              <a:t>Click to add text</a:t>
            </a:r>
            <a:endParaRPr lang="en-GB" dirty="0"/>
          </a:p>
        </p:txBody>
      </p:sp>
      <p:sp>
        <p:nvSpPr>
          <p:cNvPr id="19" name="Picture Placeholder 18">
            <a:extLst>
              <a:ext uri="{FF2B5EF4-FFF2-40B4-BE49-F238E27FC236}">
                <a16:creationId xmlns:a16="http://schemas.microsoft.com/office/drawing/2014/main" id="{960343C4-7A8B-4FDE-96D4-63168409551E}"/>
              </a:ext>
            </a:extLst>
          </p:cNvPr>
          <p:cNvSpPr>
            <a:spLocks noGrp="1"/>
          </p:cNvSpPr>
          <p:nvPr>
            <p:ph type="pic" sz="quarter" idx="16"/>
          </p:nvPr>
        </p:nvSpPr>
        <p:spPr>
          <a:xfrm>
            <a:off x="7923876" y="2967653"/>
            <a:ext cx="3454400" cy="2087435"/>
          </a:xfrm>
          <a:prstGeom prst="roundRect">
            <a:avLst/>
          </a:prstGeom>
          <a:ln w="19050"/>
        </p:spPr>
        <p:style>
          <a:lnRef idx="2">
            <a:schemeClr val="accent3"/>
          </a:lnRef>
          <a:fillRef idx="1">
            <a:schemeClr val="lt1"/>
          </a:fillRef>
          <a:effectRef idx="0">
            <a:schemeClr val="accent3"/>
          </a:effectRef>
          <a:fontRef idx="minor">
            <a:schemeClr val="dk1"/>
          </a:fontRef>
        </p:style>
        <p:txBody>
          <a:bodyPr/>
          <a:lstStyle>
            <a:lvl1pPr marL="0" indent="0" algn="ctr">
              <a:buNone/>
              <a:defRPr/>
            </a:lvl1pPr>
          </a:lstStyle>
          <a:p>
            <a:r>
              <a:rPr lang="en-US"/>
              <a:t>Click icon to add picture</a:t>
            </a:r>
            <a:endParaRPr lang="en-GB" dirty="0"/>
          </a:p>
        </p:txBody>
      </p:sp>
    </p:spTree>
    <p:extLst>
      <p:ext uri="{BB962C8B-B14F-4D97-AF65-F5344CB8AC3E}">
        <p14:creationId xmlns:p14="http://schemas.microsoft.com/office/powerpoint/2010/main" val="18135217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ne column with large pictur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0975A55-6EF7-444E-B72B-650EF2F2CFC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1" name="Content Placeholder 10">
            <a:extLst>
              <a:ext uri="{FF2B5EF4-FFF2-40B4-BE49-F238E27FC236}">
                <a16:creationId xmlns:a16="http://schemas.microsoft.com/office/drawing/2014/main" id="{BD6A4549-6AA0-4F11-BBEC-5126E6E2F9C0}"/>
              </a:ext>
            </a:extLst>
          </p:cNvPr>
          <p:cNvSpPr>
            <a:spLocks noGrp="1"/>
          </p:cNvSpPr>
          <p:nvPr>
            <p:ph sz="quarter" idx="14"/>
          </p:nvPr>
        </p:nvSpPr>
        <p:spPr>
          <a:xfrm>
            <a:off x="287337" y="1079501"/>
            <a:ext cx="3881891" cy="3753756"/>
          </a:xfrm>
          <a:prstGeom prst="rect">
            <a:avLst/>
          </a:prstGeom>
        </p:spPr>
        <p:txBody>
          <a:bodyPr/>
          <a:lstStyle>
            <a:lvl1pPr marL="0" indent="0">
              <a:buNone/>
              <a:defRPr sz="1800"/>
            </a:lvl1pPr>
          </a:lstStyle>
          <a:p>
            <a:pPr lvl="0"/>
            <a:r>
              <a:rPr lang="en-US"/>
              <a:t>Click to edit Master text styles</a:t>
            </a:r>
          </a:p>
        </p:txBody>
      </p:sp>
      <p:sp>
        <p:nvSpPr>
          <p:cNvPr id="16" name="Rectangle: Rounded Corners 15">
            <a:extLst>
              <a:ext uri="{FF2B5EF4-FFF2-40B4-BE49-F238E27FC236}">
                <a16:creationId xmlns:a16="http://schemas.microsoft.com/office/drawing/2014/main" id="{0E827ECB-E8FF-4F30-8702-339C1C8A8E7B}"/>
              </a:ext>
            </a:extLst>
          </p:cNvPr>
          <p:cNvSpPr/>
          <p:nvPr userDrawn="1"/>
        </p:nvSpPr>
        <p:spPr>
          <a:xfrm>
            <a:off x="5214258" y="1026293"/>
            <a:ext cx="5289691" cy="3806963"/>
          </a:xfrm>
          <a:prstGeom prst="roundRect">
            <a:avLst/>
          </a:prstGeom>
          <a:blipFill dpi="0" rotWithShape="1">
            <a:blip r:embed="rId3" cstate="screen">
              <a:extLst>
                <a:ext uri="{28A0092B-C50C-407E-A947-70E740481C1C}">
                  <a14:useLocalDpi xmlns:a14="http://schemas.microsoft.com/office/drawing/2010/main"/>
                </a:ext>
              </a:extLst>
            </a:blip>
            <a:srcRect/>
            <a:stretch>
              <a:fillRect/>
            </a:stretch>
          </a:blipFill>
          <a:ln w="19050">
            <a:solidFill>
              <a:srgbClr val="FFD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Picture Placeholder 16">
            <a:extLst>
              <a:ext uri="{FF2B5EF4-FFF2-40B4-BE49-F238E27FC236}">
                <a16:creationId xmlns:a16="http://schemas.microsoft.com/office/drawing/2014/main" id="{F6283939-B68C-4E43-A746-6AFC76D1A300}"/>
              </a:ext>
            </a:extLst>
          </p:cNvPr>
          <p:cNvSpPr>
            <a:spLocks noGrp="1"/>
          </p:cNvSpPr>
          <p:nvPr>
            <p:ph type="pic" sz="quarter" idx="15"/>
          </p:nvPr>
        </p:nvSpPr>
        <p:spPr>
          <a:xfrm>
            <a:off x="5045146" y="1015701"/>
            <a:ext cx="5627914" cy="3817555"/>
          </a:xfrm>
          <a:prstGeom prst="roundRect">
            <a:avLst/>
          </a:prstGeom>
          <a:ln w="19050"/>
        </p:spPr>
        <p:style>
          <a:lnRef idx="2">
            <a:schemeClr val="accent3"/>
          </a:lnRef>
          <a:fillRef idx="1">
            <a:schemeClr val="lt1"/>
          </a:fillRef>
          <a:effectRef idx="0">
            <a:schemeClr val="accent3"/>
          </a:effectRef>
          <a:fontRef idx="minor">
            <a:schemeClr val="dk1"/>
          </a:fontRef>
        </p:style>
        <p:txBody>
          <a:bodyPr/>
          <a:lstStyle>
            <a:lvl1pPr marL="0" indent="0" algn="ctr">
              <a:buNone/>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icon to add picture</a:t>
            </a:r>
            <a:endParaRPr lang="en-GB" dirty="0"/>
          </a:p>
        </p:txBody>
      </p:sp>
      <p:sp>
        <p:nvSpPr>
          <p:cNvPr id="9" name="Content Placeholder 8">
            <a:extLst>
              <a:ext uri="{FF2B5EF4-FFF2-40B4-BE49-F238E27FC236}">
                <a16:creationId xmlns:a16="http://schemas.microsoft.com/office/drawing/2014/main" id="{CF029585-3C5E-4490-B089-AE51157FE02D}"/>
              </a:ext>
            </a:extLst>
          </p:cNvPr>
          <p:cNvSpPr>
            <a:spLocks noGrp="1"/>
          </p:cNvSpPr>
          <p:nvPr>
            <p:ph sz="quarter" idx="13" hasCustomPrompt="1"/>
          </p:nvPr>
        </p:nvSpPr>
        <p:spPr>
          <a:xfrm>
            <a:off x="287194" y="424541"/>
            <a:ext cx="6156916" cy="447675"/>
          </a:xfrm>
          <a:prstGeom prst="rect">
            <a:avLst/>
          </a:prstGeom>
        </p:spPr>
        <p:txBody>
          <a:bodyPr/>
          <a:lstStyle>
            <a:lvl1pPr marL="0" indent="0">
              <a:buNone/>
              <a:defRPr sz="2400" b="1"/>
            </a:lvl1pPr>
          </a:lstStyle>
          <a:p>
            <a:pPr lvl="0"/>
            <a:r>
              <a:rPr lang="en-GB" sz="2400" b="1" dirty="0"/>
              <a:t>Click to add heading</a:t>
            </a:r>
            <a:endParaRPr lang="en-GB" dirty="0"/>
          </a:p>
        </p:txBody>
      </p:sp>
    </p:spTree>
    <p:extLst>
      <p:ext uri="{BB962C8B-B14F-4D97-AF65-F5344CB8AC3E}">
        <p14:creationId xmlns:p14="http://schemas.microsoft.com/office/powerpoint/2010/main" val="14135501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81527953"/>
      </p:ext>
    </p:extLst>
  </p:cSld>
  <p:clrMap bg1="lt1" tx1="dk1" bg2="lt2" tx2="dk2" accent1="accent1" accent2="accent2" accent3="accent3" accent4="accent4" accent5="accent5" accent6="accent6" hlink="hlink" folHlink="folHlink"/>
  <p:sldLayoutIdLst>
    <p:sldLayoutId id="2147483649" r:id="rId1"/>
    <p:sldLayoutId id="2147483654" r:id="rId2"/>
    <p:sldLayoutId id="2147483660" r:id="rId3"/>
    <p:sldLayoutId id="2147483655" r:id="rId4"/>
    <p:sldLayoutId id="2147483651" r:id="rId5"/>
    <p:sldLayoutId id="2147483668" r:id="rId6"/>
    <p:sldLayoutId id="2147483662" r:id="rId7"/>
    <p:sldLayoutId id="2147483652" r:id="rId8"/>
    <p:sldLayoutId id="2147483664" r:id="rId9"/>
    <p:sldLayoutId id="2147483665" r:id="rId10"/>
    <p:sldLayoutId id="2147483657" r:id="rId11"/>
    <p:sldLayoutId id="2147483653" r:id="rId12"/>
    <p:sldLayoutId id="2147483661" r:id="rId13"/>
    <p:sldLayoutId id="2147483656" r:id="rId14"/>
    <p:sldLayoutId id="2147483666" r:id="rId15"/>
    <p:sldLayoutId id="2147483667" r:id="rId16"/>
    <p:sldLayoutId id="2147483650"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4.xml"/><Relationship Id="rId5" Type="http://schemas.openxmlformats.org/officeDocument/2006/relationships/image" Target="../media/image30.png"/><Relationship Id="rId4" Type="http://schemas.openxmlformats.org/officeDocument/2006/relationships/image" Target="../media/image29.png"/></Relationships>
</file>

<file path=ppt/slides/_rels/slide1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4.xml"/><Relationship Id="rId5" Type="http://schemas.openxmlformats.org/officeDocument/2006/relationships/image" Target="../media/image30.png"/><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s://www.royce.ac.uk/content/uploads/2021/07/Structural-material-degradation-challenges-in-meeting-Net-Zero.pdf" TargetMode="External"/><Relationship Id="rId1" Type="http://schemas.openxmlformats.org/officeDocument/2006/relationships/slideLayout" Target="../slideLayouts/slideLayout15.xml"/><Relationship Id="rId5" Type="http://schemas.openxmlformats.org/officeDocument/2006/relationships/image" Target="../media/image22.png"/><Relationship Id="rId4" Type="http://schemas.openxmlformats.org/officeDocument/2006/relationships/image" Target="../media/image21.jpeg"/></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1.xml"/><Relationship Id="rId1" Type="http://schemas.openxmlformats.org/officeDocument/2006/relationships/slideLayout" Target="../slideLayouts/slideLayout15.xml"/><Relationship Id="rId4" Type="http://schemas.openxmlformats.org/officeDocument/2006/relationships/image" Target="../media/image36.png"/></Relationships>
</file>

<file path=ppt/slides/_rels/slide2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3.xml"/><Relationship Id="rId1" Type="http://schemas.openxmlformats.org/officeDocument/2006/relationships/slideLayout" Target="../slideLayouts/slideLayout14.xml"/><Relationship Id="rId4" Type="http://schemas.openxmlformats.org/officeDocument/2006/relationships/image" Target="../media/image36.png"/></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4.xml"/><Relationship Id="rId5" Type="http://schemas.openxmlformats.org/officeDocument/2006/relationships/image" Target="../media/image30.png"/><Relationship Id="rId4" Type="http://schemas.openxmlformats.org/officeDocument/2006/relationships/image" Target="../media/image29.png"/></Relationships>
</file>

<file path=ppt/slides/_rels/slide25.xml.rels><?xml version="1.0" encoding="UTF-8" standalone="yes"?>
<Relationships xmlns="http://schemas.openxmlformats.org/package/2006/relationships"><Relationship Id="rId3" Type="http://schemas.openxmlformats.org/officeDocument/2006/relationships/image" Target="../media/image38.gif"/><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6.xml"/><Relationship Id="rId1" Type="http://schemas.openxmlformats.org/officeDocument/2006/relationships/slideLayout" Target="../slideLayouts/slideLayout15.xml"/><Relationship Id="rId4" Type="http://schemas.openxmlformats.org/officeDocument/2006/relationships/image" Target="../media/image41.png"/></Relationships>
</file>

<file path=ppt/slides/_rels/slide2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7.xml"/><Relationship Id="rId1" Type="http://schemas.openxmlformats.org/officeDocument/2006/relationships/slideLayout" Target="../slideLayouts/slideLayout15.xml"/><Relationship Id="rId5" Type="http://schemas.openxmlformats.org/officeDocument/2006/relationships/image" Target="../media/image42.png"/><Relationship Id="rId4" Type="http://schemas.openxmlformats.org/officeDocument/2006/relationships/image" Target="../media/image41.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42.png"/><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xml"/><Relationship Id="rId1" Type="http://schemas.openxmlformats.org/officeDocument/2006/relationships/slideLayout" Target="../slideLayouts/slideLayout15.xml"/><Relationship Id="rId4" Type="http://schemas.openxmlformats.org/officeDocument/2006/relationships/image" Target="../media/image26.png"/></Relationships>
</file>

<file path=ppt/slides/_rels/slide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xml"/><Relationship Id="rId1" Type="http://schemas.openxmlformats.org/officeDocument/2006/relationships/slideLayout" Target="../slideLayouts/slideLayout15.xml"/><Relationship Id="rId4" Type="http://schemas.openxmlformats.org/officeDocument/2006/relationships/image" Target="../media/image26.png"/></Relationships>
</file>

<file path=ppt/slides/_rels/slide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4.xml"/><Relationship Id="rId5" Type="http://schemas.openxmlformats.org/officeDocument/2006/relationships/image" Target="../media/image30.png"/><Relationship Id="rId4" Type="http://schemas.openxmlformats.org/officeDocument/2006/relationships/image" Target="../media/image29.png"/></Relationships>
</file>

<file path=ppt/slides/_rels/slide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4.xml"/><Relationship Id="rId5" Type="http://schemas.openxmlformats.org/officeDocument/2006/relationships/image" Target="../media/image30.png"/><Relationship Id="rId4" Type="http://schemas.openxmlformats.org/officeDocument/2006/relationships/image" Target="../media/image2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F34E2372-4C2F-43F4-8B39-F3918DB8F88B}"/>
              </a:ext>
            </a:extLst>
          </p:cNvPr>
          <p:cNvSpPr>
            <a:spLocks noGrp="1"/>
          </p:cNvSpPr>
          <p:nvPr>
            <p:ph type="subTitle" idx="1"/>
          </p:nvPr>
        </p:nvSpPr>
        <p:spPr/>
        <p:txBody>
          <a:bodyPr/>
          <a:lstStyle/>
          <a:p>
            <a:r>
              <a:rPr lang="en-GB" dirty="0"/>
              <a:t>Probabilistic Control Rod Failure Analysis</a:t>
            </a:r>
          </a:p>
        </p:txBody>
      </p:sp>
      <p:sp>
        <p:nvSpPr>
          <p:cNvPr id="3" name="Content Placeholder 2">
            <a:extLst>
              <a:ext uri="{FF2B5EF4-FFF2-40B4-BE49-F238E27FC236}">
                <a16:creationId xmlns:a16="http://schemas.microsoft.com/office/drawing/2014/main" id="{A4A0A2E7-B457-BF69-143C-334DDAD87368}"/>
              </a:ext>
            </a:extLst>
          </p:cNvPr>
          <p:cNvSpPr>
            <a:spLocks noGrp="1"/>
          </p:cNvSpPr>
          <p:nvPr>
            <p:ph sz="quarter" idx="10"/>
          </p:nvPr>
        </p:nvSpPr>
        <p:spPr>
          <a:xfrm>
            <a:off x="1939925" y="3636963"/>
            <a:ext cx="7986500" cy="434975"/>
          </a:xfrm>
        </p:spPr>
        <p:txBody>
          <a:bodyPr/>
          <a:lstStyle/>
          <a:p>
            <a:r>
              <a:rPr lang="en-GB" dirty="0"/>
              <a:t>Dr Henry Cathcart, Dr James M Finley</a:t>
            </a:r>
          </a:p>
        </p:txBody>
      </p:sp>
      <p:sp>
        <p:nvSpPr>
          <p:cNvPr id="4" name="Content Placeholder 3">
            <a:extLst>
              <a:ext uri="{FF2B5EF4-FFF2-40B4-BE49-F238E27FC236}">
                <a16:creationId xmlns:a16="http://schemas.microsoft.com/office/drawing/2014/main" id="{A2234489-E0D2-8544-6D0A-030FACC146FC}"/>
              </a:ext>
            </a:extLst>
          </p:cNvPr>
          <p:cNvSpPr>
            <a:spLocks noGrp="1"/>
          </p:cNvSpPr>
          <p:nvPr>
            <p:ph sz="quarter" idx="11"/>
          </p:nvPr>
        </p:nvSpPr>
        <p:spPr/>
        <p:txBody>
          <a:bodyPr/>
          <a:lstStyle/>
          <a:p>
            <a:r>
              <a:rPr lang="en-GB" dirty="0"/>
              <a:t>Frazer-Nash Consultancy</a:t>
            </a:r>
          </a:p>
        </p:txBody>
      </p:sp>
      <p:sp>
        <p:nvSpPr>
          <p:cNvPr id="5" name="Content Placeholder 4">
            <a:extLst>
              <a:ext uri="{FF2B5EF4-FFF2-40B4-BE49-F238E27FC236}">
                <a16:creationId xmlns:a16="http://schemas.microsoft.com/office/drawing/2014/main" id="{B00CF92C-50B1-A854-4DD0-E22A5401E2D9}"/>
              </a:ext>
            </a:extLst>
          </p:cNvPr>
          <p:cNvSpPr>
            <a:spLocks noGrp="1"/>
          </p:cNvSpPr>
          <p:nvPr>
            <p:ph sz="quarter" idx="12"/>
          </p:nvPr>
        </p:nvSpPr>
        <p:spPr/>
        <p:txBody>
          <a:bodyPr/>
          <a:lstStyle/>
          <a:p>
            <a:r>
              <a:rPr lang="en-GB" dirty="0"/>
              <a:t>UA 03, ISPMNA 2022</a:t>
            </a:r>
          </a:p>
        </p:txBody>
      </p:sp>
    </p:spTree>
    <p:extLst>
      <p:ext uri="{BB962C8B-B14F-4D97-AF65-F5344CB8AC3E}">
        <p14:creationId xmlns:p14="http://schemas.microsoft.com/office/powerpoint/2010/main" val="20514913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0637345-0AD8-7F24-84A4-DE2F2AA19D12}"/>
              </a:ext>
            </a:extLst>
          </p:cNvPr>
          <p:cNvSpPr>
            <a:spLocks noGrp="1"/>
          </p:cNvSpPr>
          <p:nvPr>
            <p:ph sz="quarter" idx="13"/>
          </p:nvPr>
        </p:nvSpPr>
        <p:spPr/>
        <p:txBody>
          <a:bodyPr/>
          <a:lstStyle/>
          <a:p>
            <a:r>
              <a:rPr lang="en-GB" dirty="0"/>
              <a:t>Deterministic assessment</a:t>
            </a:r>
          </a:p>
        </p:txBody>
      </p:sp>
      <p:sp>
        <p:nvSpPr>
          <p:cNvPr id="7" name="Content Placeholder 6">
            <a:extLst>
              <a:ext uri="{FF2B5EF4-FFF2-40B4-BE49-F238E27FC236}">
                <a16:creationId xmlns:a16="http://schemas.microsoft.com/office/drawing/2014/main" id="{1BA57504-66E5-DFEC-95F2-C94707CD19CE}"/>
              </a:ext>
            </a:extLst>
          </p:cNvPr>
          <p:cNvSpPr>
            <a:spLocks noGrp="1"/>
          </p:cNvSpPr>
          <p:nvPr>
            <p:ph sz="quarter" idx="14"/>
          </p:nvPr>
        </p:nvSpPr>
        <p:spPr>
          <a:xfrm>
            <a:off x="395751" y="1076326"/>
            <a:ext cx="3995274" cy="4792662"/>
          </a:xfrm>
        </p:spPr>
        <p:txBody>
          <a:bodyPr/>
          <a:lstStyle/>
          <a:p>
            <a:pPr marL="342900" indent="-342900">
              <a:buFont typeface="Arial" panose="020B0604020202020204" pitchFamily="34" charset="0"/>
              <a:buChar char="•"/>
            </a:pPr>
            <a:endParaRPr lang="en-GB" dirty="0"/>
          </a:p>
          <a:p>
            <a:pPr marL="342900" indent="-342900">
              <a:buFont typeface="Arial" panose="020B0604020202020204" pitchFamily="34" charset="0"/>
              <a:buChar char="•"/>
            </a:pPr>
            <a:endParaRPr lang="en-GB" dirty="0"/>
          </a:p>
          <a:p>
            <a:pPr marL="342900" indent="-342900">
              <a:buFont typeface="Arial" panose="020B0604020202020204" pitchFamily="34" charset="0"/>
              <a:buChar char="•"/>
            </a:pPr>
            <a:endParaRPr lang="en-GB" dirty="0"/>
          </a:p>
          <a:p>
            <a:pPr marL="342900" indent="-342900">
              <a:buFont typeface="Arial" panose="020B0604020202020204" pitchFamily="34" charset="0"/>
              <a:buChar char="•"/>
            </a:pPr>
            <a:r>
              <a:rPr lang="en-GB" dirty="0"/>
              <a:t>Performed finite element simulations of single bricks in different core positions</a:t>
            </a:r>
          </a:p>
          <a:p>
            <a:pPr marL="342900" indent="-342900">
              <a:buFont typeface="Arial" panose="020B0604020202020204" pitchFamily="34" charset="0"/>
              <a:buChar char="•"/>
            </a:pPr>
            <a:endParaRPr lang="en-GB" dirty="0"/>
          </a:p>
          <a:p>
            <a:pPr marL="342900" indent="-342900">
              <a:buFont typeface="Arial" panose="020B0604020202020204" pitchFamily="34" charset="0"/>
              <a:buChar char="•"/>
            </a:pPr>
            <a:r>
              <a:rPr lang="en-GB" dirty="0"/>
              <a:t>Graphite dimensional change model used for AGR safety case, calibrated to test reactor data</a:t>
            </a:r>
          </a:p>
          <a:p>
            <a:pPr marL="342900" indent="-342900">
              <a:buFont typeface="Arial" panose="020B0604020202020204" pitchFamily="34" charset="0"/>
              <a:buChar char="•"/>
            </a:pPr>
            <a:endParaRPr lang="en-GB" dirty="0"/>
          </a:p>
          <a:p>
            <a:pPr marL="342900" indent="-342900">
              <a:buFont typeface="Arial" panose="020B0604020202020204" pitchFamily="34" charset="0"/>
              <a:buChar char="•"/>
            </a:pPr>
            <a:endParaRPr lang="en-GB" dirty="0"/>
          </a:p>
          <a:p>
            <a:endParaRPr lang="en-GB" dirty="0"/>
          </a:p>
        </p:txBody>
      </p:sp>
      <p:pic>
        <p:nvPicPr>
          <p:cNvPr id="11" name="Picture 10">
            <a:extLst>
              <a:ext uri="{FF2B5EF4-FFF2-40B4-BE49-F238E27FC236}">
                <a16:creationId xmlns:a16="http://schemas.microsoft.com/office/drawing/2014/main" id="{BB9CAA28-43EC-51AB-EBE8-FBB0D103D9DC}"/>
              </a:ext>
            </a:extLst>
          </p:cNvPr>
          <p:cNvPicPr>
            <a:picLocks noChangeAspect="1"/>
          </p:cNvPicPr>
          <p:nvPr/>
        </p:nvPicPr>
        <p:blipFill rotWithShape="1">
          <a:blip r:embed="rId2"/>
          <a:srcRect t="8657" r="9050"/>
          <a:stretch/>
        </p:blipFill>
        <p:spPr>
          <a:xfrm>
            <a:off x="5772140" y="1219200"/>
            <a:ext cx="4333885" cy="2351664"/>
          </a:xfrm>
          <a:prstGeom prst="rect">
            <a:avLst/>
          </a:prstGeom>
        </p:spPr>
      </p:pic>
    </p:spTree>
    <p:extLst>
      <p:ext uri="{BB962C8B-B14F-4D97-AF65-F5344CB8AC3E}">
        <p14:creationId xmlns:p14="http://schemas.microsoft.com/office/powerpoint/2010/main" val="5607544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0637345-0AD8-7F24-84A4-DE2F2AA19D12}"/>
              </a:ext>
            </a:extLst>
          </p:cNvPr>
          <p:cNvSpPr>
            <a:spLocks noGrp="1"/>
          </p:cNvSpPr>
          <p:nvPr>
            <p:ph sz="quarter" idx="13"/>
          </p:nvPr>
        </p:nvSpPr>
        <p:spPr/>
        <p:txBody>
          <a:bodyPr/>
          <a:lstStyle/>
          <a:p>
            <a:r>
              <a:rPr lang="en-GB" dirty="0"/>
              <a:t>Deterministic assessment</a:t>
            </a:r>
          </a:p>
        </p:txBody>
      </p:sp>
      <p:sp>
        <p:nvSpPr>
          <p:cNvPr id="7" name="Content Placeholder 6">
            <a:extLst>
              <a:ext uri="{FF2B5EF4-FFF2-40B4-BE49-F238E27FC236}">
                <a16:creationId xmlns:a16="http://schemas.microsoft.com/office/drawing/2014/main" id="{1BA57504-66E5-DFEC-95F2-C94707CD19CE}"/>
              </a:ext>
            </a:extLst>
          </p:cNvPr>
          <p:cNvSpPr>
            <a:spLocks noGrp="1"/>
          </p:cNvSpPr>
          <p:nvPr>
            <p:ph sz="quarter" idx="14"/>
          </p:nvPr>
        </p:nvSpPr>
        <p:spPr>
          <a:xfrm>
            <a:off x="395751" y="1076326"/>
            <a:ext cx="3995274" cy="4792662"/>
          </a:xfrm>
        </p:spPr>
        <p:txBody>
          <a:bodyPr/>
          <a:lstStyle/>
          <a:p>
            <a:pPr marL="342900" indent="-342900">
              <a:buFont typeface="Arial" panose="020B0604020202020204" pitchFamily="34" charset="0"/>
              <a:buChar char="•"/>
            </a:pPr>
            <a:endParaRPr lang="en-GB" dirty="0"/>
          </a:p>
          <a:p>
            <a:pPr marL="342900" indent="-342900">
              <a:buFont typeface="Arial" panose="020B0604020202020204" pitchFamily="34" charset="0"/>
              <a:buChar char="•"/>
            </a:pPr>
            <a:endParaRPr lang="en-GB" dirty="0"/>
          </a:p>
          <a:p>
            <a:pPr marL="342900" indent="-342900">
              <a:buFont typeface="Arial" panose="020B0604020202020204" pitchFamily="34" charset="0"/>
              <a:buChar char="•"/>
            </a:pPr>
            <a:endParaRPr lang="en-GB" dirty="0"/>
          </a:p>
          <a:p>
            <a:pPr marL="342900" indent="-342900">
              <a:buFont typeface="Arial" panose="020B0604020202020204" pitchFamily="34" charset="0"/>
              <a:buChar char="•"/>
            </a:pPr>
            <a:r>
              <a:rPr lang="en-GB" dirty="0"/>
              <a:t>Performed finite element simulations of single bricks in different core positions</a:t>
            </a:r>
          </a:p>
          <a:p>
            <a:pPr marL="342900" indent="-342900">
              <a:buFont typeface="Arial" panose="020B0604020202020204" pitchFamily="34" charset="0"/>
              <a:buChar char="•"/>
            </a:pPr>
            <a:endParaRPr lang="en-GB" dirty="0"/>
          </a:p>
          <a:p>
            <a:pPr marL="342900" indent="-342900">
              <a:buFont typeface="Arial" panose="020B0604020202020204" pitchFamily="34" charset="0"/>
              <a:buChar char="•"/>
            </a:pPr>
            <a:r>
              <a:rPr lang="en-GB" dirty="0"/>
              <a:t>Graphite dimensional change model used for AGR safety case, calibrated to test reactor data</a:t>
            </a:r>
          </a:p>
          <a:p>
            <a:pPr marL="342900" indent="-342900">
              <a:buFont typeface="Arial" panose="020B0604020202020204" pitchFamily="34" charset="0"/>
              <a:buChar char="•"/>
            </a:pPr>
            <a:endParaRPr lang="en-GB" dirty="0"/>
          </a:p>
          <a:p>
            <a:pPr marL="342900" indent="-342900">
              <a:buFont typeface="Arial" panose="020B0604020202020204" pitchFamily="34" charset="0"/>
              <a:buChar char="•"/>
            </a:pPr>
            <a:r>
              <a:rPr lang="en-GB" dirty="0"/>
              <a:t>Rudimentary representative field variables (dose, temperature)</a:t>
            </a:r>
          </a:p>
          <a:p>
            <a:pPr marL="342900" indent="-342900">
              <a:buFont typeface="Arial" panose="020B0604020202020204" pitchFamily="34" charset="0"/>
              <a:buChar char="•"/>
            </a:pPr>
            <a:endParaRPr lang="en-GB" dirty="0"/>
          </a:p>
          <a:p>
            <a:endParaRPr lang="en-GB" dirty="0"/>
          </a:p>
        </p:txBody>
      </p:sp>
      <p:pic>
        <p:nvPicPr>
          <p:cNvPr id="9" name="Content Placeholder 7" descr="Graphical user interface&#10;&#10;Description automatically generated with medium confidence">
            <a:extLst>
              <a:ext uri="{FF2B5EF4-FFF2-40B4-BE49-F238E27FC236}">
                <a16:creationId xmlns:a16="http://schemas.microsoft.com/office/drawing/2014/main" id="{0407795C-0BB4-E465-7237-326E46873438}"/>
              </a:ext>
            </a:extLst>
          </p:cNvPr>
          <p:cNvPicPr>
            <a:picLocks noChangeAspect="1"/>
          </p:cNvPicPr>
          <p:nvPr/>
        </p:nvPicPr>
        <p:blipFill rotWithShape="1">
          <a:blip r:embed="rId2">
            <a:extLst>
              <a:ext uri="{28A0092B-C50C-407E-A947-70E740481C1C}">
                <a14:useLocalDpi xmlns:a14="http://schemas.microsoft.com/office/drawing/2010/main" val="0"/>
              </a:ext>
            </a:extLst>
          </a:blip>
          <a:srcRect l="50704"/>
          <a:stretch/>
        </p:blipFill>
        <p:spPr bwMode="auto">
          <a:xfrm>
            <a:off x="8084454" y="3472657"/>
            <a:ext cx="3316797" cy="26276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Content Placeholder 7" descr="Graphical user interface&#10;&#10;Description automatically generated with medium confidence">
            <a:extLst>
              <a:ext uri="{FF2B5EF4-FFF2-40B4-BE49-F238E27FC236}">
                <a16:creationId xmlns:a16="http://schemas.microsoft.com/office/drawing/2014/main" id="{B3F48028-D0E9-9171-11ED-446AF0F8A53B}"/>
              </a:ext>
            </a:extLst>
          </p:cNvPr>
          <p:cNvPicPr>
            <a:picLocks noChangeAspect="1"/>
          </p:cNvPicPr>
          <p:nvPr/>
        </p:nvPicPr>
        <p:blipFill rotWithShape="1">
          <a:blip r:embed="rId2">
            <a:extLst>
              <a:ext uri="{28A0092B-C50C-407E-A947-70E740481C1C}">
                <a14:useLocalDpi xmlns:a14="http://schemas.microsoft.com/office/drawing/2010/main" val="0"/>
              </a:ext>
            </a:extLst>
          </a:blip>
          <a:srcRect l="-10" r="50714"/>
          <a:stretch/>
        </p:blipFill>
        <p:spPr bwMode="auto">
          <a:xfrm>
            <a:off x="4837914" y="3472657"/>
            <a:ext cx="3316797" cy="26276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10">
            <a:extLst>
              <a:ext uri="{FF2B5EF4-FFF2-40B4-BE49-F238E27FC236}">
                <a16:creationId xmlns:a16="http://schemas.microsoft.com/office/drawing/2014/main" id="{BB9CAA28-43EC-51AB-EBE8-FBB0D103D9DC}"/>
              </a:ext>
            </a:extLst>
          </p:cNvPr>
          <p:cNvPicPr>
            <a:picLocks noChangeAspect="1"/>
          </p:cNvPicPr>
          <p:nvPr/>
        </p:nvPicPr>
        <p:blipFill rotWithShape="1">
          <a:blip r:embed="rId3"/>
          <a:srcRect t="8657" r="9050"/>
          <a:stretch/>
        </p:blipFill>
        <p:spPr>
          <a:xfrm>
            <a:off x="5772140" y="1219200"/>
            <a:ext cx="4333885" cy="2351664"/>
          </a:xfrm>
          <a:prstGeom prst="rect">
            <a:avLst/>
          </a:prstGeom>
        </p:spPr>
      </p:pic>
    </p:spTree>
    <p:extLst>
      <p:ext uri="{BB962C8B-B14F-4D97-AF65-F5344CB8AC3E}">
        <p14:creationId xmlns:p14="http://schemas.microsoft.com/office/powerpoint/2010/main" val="14744719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0637345-0AD8-7F24-84A4-DE2F2AA19D12}"/>
              </a:ext>
            </a:extLst>
          </p:cNvPr>
          <p:cNvSpPr>
            <a:spLocks noGrp="1"/>
          </p:cNvSpPr>
          <p:nvPr>
            <p:ph sz="quarter" idx="13"/>
          </p:nvPr>
        </p:nvSpPr>
        <p:spPr>
          <a:xfrm>
            <a:off x="376257" y="445785"/>
            <a:ext cx="8589943" cy="388938"/>
          </a:xfrm>
        </p:spPr>
        <p:txBody>
          <a:bodyPr/>
          <a:lstStyle/>
          <a:p>
            <a:r>
              <a:rPr lang="en-GB" dirty="0"/>
              <a:t>Deterministic assessment results (central channel, layer 6)</a:t>
            </a:r>
          </a:p>
        </p:txBody>
      </p:sp>
      <p:sp>
        <p:nvSpPr>
          <p:cNvPr id="7" name="Content Placeholder 6">
            <a:extLst>
              <a:ext uri="{FF2B5EF4-FFF2-40B4-BE49-F238E27FC236}">
                <a16:creationId xmlns:a16="http://schemas.microsoft.com/office/drawing/2014/main" id="{1BA57504-66E5-DFEC-95F2-C94707CD19CE}"/>
              </a:ext>
            </a:extLst>
          </p:cNvPr>
          <p:cNvSpPr>
            <a:spLocks noGrp="1"/>
          </p:cNvSpPr>
          <p:nvPr>
            <p:ph sz="quarter" idx="14"/>
          </p:nvPr>
        </p:nvSpPr>
        <p:spPr>
          <a:xfrm>
            <a:off x="395751" y="1076326"/>
            <a:ext cx="3919074" cy="4792662"/>
          </a:xfrm>
        </p:spPr>
        <p:txBody>
          <a:bodyPr/>
          <a:lstStyle/>
          <a:p>
            <a:pPr marL="342900" indent="-342900">
              <a:buFont typeface="Arial" panose="020B0604020202020204" pitchFamily="34" charset="0"/>
              <a:buChar char="•"/>
            </a:pPr>
            <a:endParaRPr lang="en-GB" dirty="0"/>
          </a:p>
          <a:p>
            <a:pPr marL="342900" indent="-342900">
              <a:buFont typeface="Arial" panose="020B0604020202020204" pitchFamily="34" charset="0"/>
              <a:buChar char="•"/>
            </a:pPr>
            <a:endParaRPr lang="en-GB" dirty="0"/>
          </a:p>
          <a:p>
            <a:pPr marL="342900" indent="-342900">
              <a:buFont typeface="Arial" panose="020B0604020202020204" pitchFamily="34" charset="0"/>
              <a:buChar char="•"/>
            </a:pPr>
            <a:endParaRPr lang="en-GB" dirty="0"/>
          </a:p>
          <a:p>
            <a:pPr marL="342900" indent="-342900">
              <a:buFont typeface="Arial" panose="020B0604020202020204" pitchFamily="34" charset="0"/>
              <a:buChar char="•"/>
            </a:pPr>
            <a:endParaRPr lang="en-GB" dirty="0"/>
          </a:p>
          <a:p>
            <a:endParaRPr lang="en-GB" dirty="0"/>
          </a:p>
        </p:txBody>
      </p:sp>
      <p:pic>
        <p:nvPicPr>
          <p:cNvPr id="8" name="Picture 7">
            <a:extLst>
              <a:ext uri="{FF2B5EF4-FFF2-40B4-BE49-F238E27FC236}">
                <a16:creationId xmlns:a16="http://schemas.microsoft.com/office/drawing/2014/main" id="{912019B4-C591-64B3-22A5-58603AFAD0D8}"/>
              </a:ext>
              <a:ext uri="{C183D7F6-B498-43B3-948B-1728B52AA6E4}">
                <adec:decorative xmlns:adec="http://schemas.microsoft.com/office/drawing/2017/decorative" val="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5925" r="7559"/>
          <a:stretch/>
        </p:blipFill>
        <p:spPr>
          <a:xfrm>
            <a:off x="2171501" y="1197768"/>
            <a:ext cx="7848998" cy="4792663"/>
          </a:xfrm>
          <a:prstGeom prst="rect">
            <a:avLst/>
          </a:prstGeom>
        </p:spPr>
      </p:pic>
    </p:spTree>
    <p:extLst>
      <p:ext uri="{BB962C8B-B14F-4D97-AF65-F5344CB8AC3E}">
        <p14:creationId xmlns:p14="http://schemas.microsoft.com/office/powerpoint/2010/main" val="20175182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0637345-0AD8-7F24-84A4-DE2F2AA19D12}"/>
              </a:ext>
            </a:extLst>
          </p:cNvPr>
          <p:cNvSpPr>
            <a:spLocks noGrp="1"/>
          </p:cNvSpPr>
          <p:nvPr>
            <p:ph sz="quarter" idx="13"/>
          </p:nvPr>
        </p:nvSpPr>
        <p:spPr>
          <a:xfrm>
            <a:off x="376257" y="445785"/>
            <a:ext cx="9999643" cy="388938"/>
          </a:xfrm>
        </p:spPr>
        <p:txBody>
          <a:bodyPr/>
          <a:lstStyle/>
          <a:p>
            <a:r>
              <a:rPr lang="en-GB" dirty="0"/>
              <a:t>Deterministic assessment results (central channel, layer 6)</a:t>
            </a:r>
          </a:p>
        </p:txBody>
      </p:sp>
      <p:sp>
        <p:nvSpPr>
          <p:cNvPr id="7" name="Content Placeholder 6">
            <a:extLst>
              <a:ext uri="{FF2B5EF4-FFF2-40B4-BE49-F238E27FC236}">
                <a16:creationId xmlns:a16="http://schemas.microsoft.com/office/drawing/2014/main" id="{1BA57504-66E5-DFEC-95F2-C94707CD19CE}"/>
              </a:ext>
            </a:extLst>
          </p:cNvPr>
          <p:cNvSpPr>
            <a:spLocks noGrp="1"/>
          </p:cNvSpPr>
          <p:nvPr>
            <p:ph sz="quarter" idx="14"/>
          </p:nvPr>
        </p:nvSpPr>
        <p:spPr>
          <a:xfrm>
            <a:off x="395751" y="1076326"/>
            <a:ext cx="3919074" cy="4792662"/>
          </a:xfrm>
        </p:spPr>
        <p:txBody>
          <a:bodyPr/>
          <a:lstStyle/>
          <a:p>
            <a:pPr marL="342900" indent="-342900">
              <a:buFont typeface="Arial" panose="020B0604020202020204" pitchFamily="34" charset="0"/>
              <a:buChar char="•"/>
            </a:pPr>
            <a:endParaRPr lang="en-GB" dirty="0"/>
          </a:p>
          <a:p>
            <a:pPr marL="342900" indent="-342900">
              <a:buFont typeface="Arial" panose="020B0604020202020204" pitchFamily="34" charset="0"/>
              <a:buChar char="•"/>
            </a:pPr>
            <a:endParaRPr lang="en-GB" dirty="0"/>
          </a:p>
          <a:p>
            <a:pPr marL="342900" indent="-342900">
              <a:buFont typeface="Arial" panose="020B0604020202020204" pitchFamily="34" charset="0"/>
              <a:buChar char="•"/>
            </a:pPr>
            <a:endParaRPr lang="en-GB" dirty="0"/>
          </a:p>
          <a:p>
            <a:pPr marL="342900" indent="-342900">
              <a:buFont typeface="Arial" panose="020B0604020202020204" pitchFamily="34" charset="0"/>
              <a:buChar char="•"/>
            </a:pPr>
            <a:endParaRPr lang="en-GB" dirty="0"/>
          </a:p>
          <a:p>
            <a:endParaRPr lang="en-GB" dirty="0"/>
          </a:p>
        </p:txBody>
      </p:sp>
      <p:pic>
        <p:nvPicPr>
          <p:cNvPr id="5" name="Picture 4">
            <a:extLst>
              <a:ext uri="{FF2B5EF4-FFF2-40B4-BE49-F238E27FC236}">
                <a16:creationId xmlns:a16="http://schemas.microsoft.com/office/drawing/2014/main" id="{4DA1C477-4FD4-C3CE-B67B-EDA338317416}"/>
              </a:ext>
              <a:ext uri="{C183D7F6-B498-43B3-948B-1728B52AA6E4}">
                <adec:decorative xmlns:adec="http://schemas.microsoft.com/office/drawing/2017/decorative" val="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3482" r="7500"/>
          <a:stretch/>
        </p:blipFill>
        <p:spPr>
          <a:xfrm>
            <a:off x="2268375" y="1219263"/>
            <a:ext cx="7655249" cy="4792662"/>
          </a:xfrm>
          <a:prstGeom prst="rect">
            <a:avLst/>
          </a:prstGeom>
        </p:spPr>
      </p:pic>
    </p:spTree>
    <p:extLst>
      <p:ext uri="{BB962C8B-B14F-4D97-AF65-F5344CB8AC3E}">
        <p14:creationId xmlns:p14="http://schemas.microsoft.com/office/powerpoint/2010/main" val="25954794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672D56C8-FAAA-2C63-EA10-2DB5D56E568F}"/>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2149836" y="1345498"/>
            <a:ext cx="2185536" cy="1891018"/>
          </a:xfrm>
          <a:prstGeom prst="rect">
            <a:avLst/>
          </a:prstGeom>
        </p:spPr>
      </p:pic>
      <p:sp>
        <p:nvSpPr>
          <p:cNvPr id="2" name="Content Placeholder 1">
            <a:extLst>
              <a:ext uri="{FF2B5EF4-FFF2-40B4-BE49-F238E27FC236}">
                <a16:creationId xmlns:a16="http://schemas.microsoft.com/office/drawing/2014/main" id="{55C26235-B42E-46FC-FF56-8696D32FBFAE}"/>
              </a:ext>
            </a:extLst>
          </p:cNvPr>
          <p:cNvSpPr>
            <a:spLocks noGrp="1"/>
          </p:cNvSpPr>
          <p:nvPr>
            <p:ph sz="quarter" idx="13"/>
          </p:nvPr>
        </p:nvSpPr>
        <p:spPr/>
        <p:txBody>
          <a:bodyPr/>
          <a:lstStyle/>
          <a:p>
            <a:r>
              <a:rPr lang="en-GB" dirty="0"/>
              <a:t>Contents</a:t>
            </a:r>
          </a:p>
        </p:txBody>
      </p:sp>
      <p:sp>
        <p:nvSpPr>
          <p:cNvPr id="3" name="Content Placeholder 2">
            <a:extLst>
              <a:ext uri="{FF2B5EF4-FFF2-40B4-BE49-F238E27FC236}">
                <a16:creationId xmlns:a16="http://schemas.microsoft.com/office/drawing/2014/main" id="{3E97F86A-1497-DB43-CBE8-7331BBB0FAF1}"/>
              </a:ext>
            </a:extLst>
          </p:cNvPr>
          <p:cNvSpPr>
            <a:spLocks noGrp="1"/>
          </p:cNvSpPr>
          <p:nvPr>
            <p:ph sz="quarter" idx="14"/>
          </p:nvPr>
        </p:nvSpPr>
        <p:spPr>
          <a:xfrm>
            <a:off x="375168" y="1077744"/>
            <a:ext cx="5400000" cy="1980000"/>
          </a:xfrm>
        </p:spPr>
        <p:txBody>
          <a:bodyPr/>
          <a:lstStyle/>
          <a:p>
            <a:pPr algn="ctr"/>
            <a:r>
              <a:rPr lang="en-GB" dirty="0"/>
              <a:t>Deterministic assessment</a:t>
            </a:r>
          </a:p>
        </p:txBody>
      </p:sp>
      <p:sp>
        <p:nvSpPr>
          <p:cNvPr id="5" name="Content Placeholder 2">
            <a:extLst>
              <a:ext uri="{FF2B5EF4-FFF2-40B4-BE49-F238E27FC236}">
                <a16:creationId xmlns:a16="http://schemas.microsoft.com/office/drawing/2014/main" id="{6BEB4DF0-7078-A343-4DAB-CA140F4BBB92}"/>
              </a:ext>
            </a:extLst>
          </p:cNvPr>
          <p:cNvSpPr txBox="1">
            <a:spLocks/>
          </p:cNvSpPr>
          <p:nvPr/>
        </p:nvSpPr>
        <p:spPr>
          <a:xfrm>
            <a:off x="375168" y="3506619"/>
            <a:ext cx="5400000" cy="198000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dirty="0"/>
          </a:p>
        </p:txBody>
      </p:sp>
      <p:sp>
        <p:nvSpPr>
          <p:cNvPr id="6" name="Content Placeholder 2">
            <a:extLst>
              <a:ext uri="{FF2B5EF4-FFF2-40B4-BE49-F238E27FC236}">
                <a16:creationId xmlns:a16="http://schemas.microsoft.com/office/drawing/2014/main" id="{9D22278E-44DD-E38E-BAB7-3E201DB3C832}"/>
              </a:ext>
            </a:extLst>
          </p:cNvPr>
          <p:cNvSpPr txBox="1">
            <a:spLocks/>
          </p:cNvSpPr>
          <p:nvPr/>
        </p:nvSpPr>
        <p:spPr>
          <a:xfrm>
            <a:off x="6416832" y="3506619"/>
            <a:ext cx="5400000" cy="198000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dirty="0"/>
          </a:p>
        </p:txBody>
      </p:sp>
      <p:sp>
        <p:nvSpPr>
          <p:cNvPr id="7" name="Content Placeholder 2">
            <a:extLst>
              <a:ext uri="{FF2B5EF4-FFF2-40B4-BE49-F238E27FC236}">
                <a16:creationId xmlns:a16="http://schemas.microsoft.com/office/drawing/2014/main" id="{70DEBC06-0FEB-2331-21A3-ACF402DB8DCB}"/>
              </a:ext>
            </a:extLst>
          </p:cNvPr>
          <p:cNvSpPr txBox="1">
            <a:spLocks/>
          </p:cNvSpPr>
          <p:nvPr/>
        </p:nvSpPr>
        <p:spPr>
          <a:xfrm>
            <a:off x="6416832" y="982494"/>
            <a:ext cx="5400000" cy="198000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dirty="0"/>
          </a:p>
        </p:txBody>
      </p:sp>
      <p:sp>
        <p:nvSpPr>
          <p:cNvPr id="8" name="Content Placeholder 2">
            <a:extLst>
              <a:ext uri="{FF2B5EF4-FFF2-40B4-BE49-F238E27FC236}">
                <a16:creationId xmlns:a16="http://schemas.microsoft.com/office/drawing/2014/main" id="{6A7A4B91-93A8-F1AD-60D0-ACCD874BAA5A}"/>
              </a:ext>
            </a:extLst>
          </p:cNvPr>
          <p:cNvSpPr txBox="1">
            <a:spLocks/>
          </p:cNvSpPr>
          <p:nvPr/>
        </p:nvSpPr>
        <p:spPr>
          <a:xfrm>
            <a:off x="6416832" y="1077744"/>
            <a:ext cx="5400000" cy="198000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dirty="0"/>
              <a:t>Probabilistic assessment: single channel</a:t>
            </a:r>
          </a:p>
        </p:txBody>
      </p:sp>
      <p:sp>
        <p:nvSpPr>
          <p:cNvPr id="9" name="Content Placeholder 2">
            <a:extLst>
              <a:ext uri="{FF2B5EF4-FFF2-40B4-BE49-F238E27FC236}">
                <a16:creationId xmlns:a16="http://schemas.microsoft.com/office/drawing/2014/main" id="{F20397F6-ACAB-87AA-360D-3B3070033950}"/>
              </a:ext>
            </a:extLst>
          </p:cNvPr>
          <p:cNvSpPr txBox="1">
            <a:spLocks/>
          </p:cNvSpPr>
          <p:nvPr/>
        </p:nvSpPr>
        <p:spPr>
          <a:xfrm>
            <a:off x="6416832" y="3601869"/>
            <a:ext cx="5400000" cy="198000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dirty="0"/>
              <a:t>Probabilistic assessment: entire core</a:t>
            </a:r>
          </a:p>
        </p:txBody>
      </p:sp>
      <p:sp>
        <p:nvSpPr>
          <p:cNvPr id="10" name="Content Placeholder 2">
            <a:extLst>
              <a:ext uri="{FF2B5EF4-FFF2-40B4-BE49-F238E27FC236}">
                <a16:creationId xmlns:a16="http://schemas.microsoft.com/office/drawing/2014/main" id="{3E948A66-FA34-15B8-B96A-008D112507F8}"/>
              </a:ext>
            </a:extLst>
          </p:cNvPr>
          <p:cNvSpPr txBox="1">
            <a:spLocks/>
          </p:cNvSpPr>
          <p:nvPr/>
        </p:nvSpPr>
        <p:spPr>
          <a:xfrm>
            <a:off x="375168" y="3601869"/>
            <a:ext cx="5400000" cy="198000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dirty="0"/>
              <a:t>Probabilistic assessment: line of channels</a:t>
            </a:r>
          </a:p>
        </p:txBody>
      </p:sp>
      <p:cxnSp>
        <p:nvCxnSpPr>
          <p:cNvPr id="11" name="Straight Connector 10">
            <a:extLst>
              <a:ext uri="{FF2B5EF4-FFF2-40B4-BE49-F238E27FC236}">
                <a16:creationId xmlns:a16="http://schemas.microsoft.com/office/drawing/2014/main" id="{803F3BFB-224E-1B2B-0527-3E097E868DBA}"/>
              </a:ext>
            </a:extLst>
          </p:cNvPr>
          <p:cNvCxnSpPr>
            <a:cxnSpLocks/>
          </p:cNvCxnSpPr>
          <p:nvPr/>
        </p:nvCxnSpPr>
        <p:spPr>
          <a:xfrm flipV="1">
            <a:off x="6194268" y="1242781"/>
            <a:ext cx="0" cy="4243838"/>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9793DA0D-E7C2-274A-B769-5FB68027A68E}"/>
              </a:ext>
            </a:extLst>
          </p:cNvPr>
          <p:cNvCxnSpPr>
            <a:cxnSpLocks/>
          </p:cNvCxnSpPr>
          <p:nvPr/>
        </p:nvCxnSpPr>
        <p:spPr>
          <a:xfrm>
            <a:off x="545346" y="3491730"/>
            <a:ext cx="11130119" cy="1"/>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D8BD32DB-AC4B-1EC9-DF3D-9A430352EA53}"/>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053165" y="1423598"/>
            <a:ext cx="2370974" cy="1780427"/>
          </a:xfrm>
          <a:prstGeom prst="rect">
            <a:avLst/>
          </a:prstGeom>
          <a:noFill/>
        </p:spPr>
      </p:pic>
      <p:pic>
        <p:nvPicPr>
          <p:cNvPr id="16" name="Picture 15">
            <a:extLst>
              <a:ext uri="{FF2B5EF4-FFF2-40B4-BE49-F238E27FC236}">
                <a16:creationId xmlns:a16="http://schemas.microsoft.com/office/drawing/2014/main" id="{EF59F92C-330B-9920-C215-B78C9BE6895B}"/>
              </a:ex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63824" y="3973720"/>
            <a:ext cx="2622687" cy="1646382"/>
          </a:xfrm>
          <a:prstGeom prst="rect">
            <a:avLst/>
          </a:prstGeom>
          <a:noFill/>
        </p:spPr>
      </p:pic>
      <p:pic>
        <p:nvPicPr>
          <p:cNvPr id="17" name="Picture 16">
            <a:extLst>
              <a:ext uri="{FF2B5EF4-FFF2-40B4-BE49-F238E27FC236}">
                <a16:creationId xmlns:a16="http://schemas.microsoft.com/office/drawing/2014/main" id="{E61486BE-AC5A-63D8-455C-06213D248D0E}"/>
              </a:ext>
            </a:extLst>
          </p:cNvPr>
          <p:cNvPicPr>
            <a:picLocks noChangeAspect="1"/>
          </p:cNvPicPr>
          <p:nvPr/>
        </p:nvPicPr>
        <p:blipFill>
          <a:blip r:embed="rId5"/>
          <a:stretch>
            <a:fillRect/>
          </a:stretch>
        </p:blipFill>
        <p:spPr>
          <a:xfrm>
            <a:off x="8591522" y="3973720"/>
            <a:ext cx="1560804" cy="1663379"/>
          </a:xfrm>
          <a:prstGeom prst="rect">
            <a:avLst/>
          </a:prstGeom>
        </p:spPr>
      </p:pic>
      <p:cxnSp>
        <p:nvCxnSpPr>
          <p:cNvPr id="18" name="Straight Connector 17">
            <a:extLst>
              <a:ext uri="{FF2B5EF4-FFF2-40B4-BE49-F238E27FC236}">
                <a16:creationId xmlns:a16="http://schemas.microsoft.com/office/drawing/2014/main" id="{34CAF42A-3FD4-5981-5897-8EBB2A1B09C3}"/>
              </a:ext>
            </a:extLst>
          </p:cNvPr>
          <p:cNvCxnSpPr>
            <a:cxnSpLocks/>
          </p:cNvCxnSpPr>
          <p:nvPr/>
        </p:nvCxnSpPr>
        <p:spPr>
          <a:xfrm>
            <a:off x="-285750" y="945964"/>
            <a:ext cx="1278255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F86DCB32-394A-D86E-2413-8A0E629B8D75}"/>
              </a:ext>
            </a:extLst>
          </p:cNvPr>
          <p:cNvSpPr/>
          <p:nvPr/>
        </p:nvSpPr>
        <p:spPr>
          <a:xfrm>
            <a:off x="-179159" y="3491728"/>
            <a:ext cx="15719870" cy="2334955"/>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extLst>
              <a:ext uri="{FF2B5EF4-FFF2-40B4-BE49-F238E27FC236}">
                <a16:creationId xmlns:a16="http://schemas.microsoft.com/office/drawing/2014/main" id="{14240B6C-6FB7-7EAA-1D1E-02FB603AFBFA}"/>
              </a:ext>
            </a:extLst>
          </p:cNvPr>
          <p:cNvSpPr/>
          <p:nvPr/>
        </p:nvSpPr>
        <p:spPr>
          <a:xfrm>
            <a:off x="-79089" y="945964"/>
            <a:ext cx="6273357" cy="2545764"/>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811664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0637345-0AD8-7F24-84A4-DE2F2AA19D12}"/>
              </a:ext>
            </a:extLst>
          </p:cNvPr>
          <p:cNvSpPr>
            <a:spLocks noGrp="1"/>
          </p:cNvSpPr>
          <p:nvPr>
            <p:ph sz="quarter" idx="13"/>
          </p:nvPr>
        </p:nvSpPr>
        <p:spPr/>
        <p:txBody>
          <a:bodyPr/>
          <a:lstStyle/>
          <a:p>
            <a:r>
              <a:rPr lang="en-GB" dirty="0"/>
              <a:t>Probabilistic assessment: single channel</a:t>
            </a:r>
          </a:p>
        </p:txBody>
      </p:sp>
      <p:sp>
        <p:nvSpPr>
          <p:cNvPr id="7" name="Content Placeholder 6">
            <a:extLst>
              <a:ext uri="{FF2B5EF4-FFF2-40B4-BE49-F238E27FC236}">
                <a16:creationId xmlns:a16="http://schemas.microsoft.com/office/drawing/2014/main" id="{1BA57504-66E5-DFEC-95F2-C94707CD19CE}"/>
              </a:ext>
            </a:extLst>
          </p:cNvPr>
          <p:cNvSpPr>
            <a:spLocks noGrp="1"/>
          </p:cNvSpPr>
          <p:nvPr>
            <p:ph sz="quarter" idx="14"/>
          </p:nvPr>
        </p:nvSpPr>
        <p:spPr>
          <a:xfrm>
            <a:off x="395750" y="1076326"/>
            <a:ext cx="4709649" cy="4792662"/>
          </a:xfrm>
        </p:spPr>
        <p:txBody>
          <a:bodyPr/>
          <a:lstStyle/>
          <a:p>
            <a:pPr marL="342900" indent="-342900">
              <a:buFont typeface="Arial" panose="020B0604020202020204" pitchFamily="34" charset="0"/>
              <a:buChar char="•"/>
            </a:pPr>
            <a:endParaRPr lang="en-GB" dirty="0"/>
          </a:p>
          <a:p>
            <a:pPr marL="285750" indent="-285750">
              <a:buFont typeface="Arial" panose="020B0604020202020204" pitchFamily="34" charset="0"/>
              <a:buChar char="•"/>
            </a:pPr>
            <a:r>
              <a:rPr lang="en-US" dirty="0"/>
              <a:t>Surrogate model constructed from interpolation of discrete FE calculations</a:t>
            </a:r>
          </a:p>
          <a:p>
            <a:pPr lvl="1"/>
            <a:r>
              <a:rPr lang="en-US" sz="1600" dirty="0"/>
              <a:t>Probabilistic results produced using Monte Carlo</a:t>
            </a:r>
          </a:p>
          <a:p>
            <a:pPr marL="285750" indent="-285750">
              <a:buFont typeface="Arial" panose="020B0604020202020204" pitchFamily="34" charset="0"/>
              <a:buChar char="•"/>
            </a:pPr>
            <a:endParaRPr lang="en-US" dirty="0"/>
          </a:p>
          <a:p>
            <a:pPr lvl="1"/>
            <a:endParaRPr lang="en-US" dirty="0"/>
          </a:p>
          <a:p>
            <a:pPr marL="342900" indent="-342900">
              <a:buFont typeface="Arial" panose="020B0604020202020204" pitchFamily="34" charset="0"/>
              <a:buChar char="•"/>
            </a:pPr>
            <a:endParaRPr lang="en-GB" dirty="0"/>
          </a:p>
          <a:p>
            <a:endParaRPr lang="en-GB" dirty="0"/>
          </a:p>
        </p:txBody>
      </p:sp>
      <p:grpSp>
        <p:nvGrpSpPr>
          <p:cNvPr id="11" name="Group 10">
            <a:extLst>
              <a:ext uri="{FF2B5EF4-FFF2-40B4-BE49-F238E27FC236}">
                <a16:creationId xmlns:a16="http://schemas.microsoft.com/office/drawing/2014/main" id="{FA29F383-6EF6-4588-0509-4F672227492A}"/>
              </a:ext>
            </a:extLst>
          </p:cNvPr>
          <p:cNvGrpSpPr/>
          <p:nvPr/>
        </p:nvGrpSpPr>
        <p:grpSpPr>
          <a:xfrm>
            <a:off x="5805487" y="1601788"/>
            <a:ext cx="7596187" cy="4534059"/>
            <a:chOff x="5805487" y="1601788"/>
            <a:chExt cx="7596187" cy="4534059"/>
          </a:xfrm>
        </p:grpSpPr>
        <p:pic>
          <p:nvPicPr>
            <p:cNvPr id="1028" name="Picture 4">
              <a:extLst>
                <a:ext uri="{FF2B5EF4-FFF2-40B4-BE49-F238E27FC236}">
                  <a16:creationId xmlns:a16="http://schemas.microsoft.com/office/drawing/2014/main" id="{44EAD1AA-73AD-9BCC-CD1E-54A2678DD57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863" r="53321"/>
            <a:stretch/>
          </p:blipFill>
          <p:spPr bwMode="auto">
            <a:xfrm>
              <a:off x="5876925" y="1601788"/>
              <a:ext cx="4819650" cy="426720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A68C4DB0-D0CA-75E0-7FD2-D643265684DE}"/>
                </a:ext>
              </a:extLst>
            </p:cNvPr>
            <p:cNvSpPr txBox="1"/>
            <p:nvPr/>
          </p:nvSpPr>
          <p:spPr>
            <a:xfrm>
              <a:off x="10153649" y="5889626"/>
              <a:ext cx="3248025" cy="246221"/>
            </a:xfrm>
            <a:prstGeom prst="rect">
              <a:avLst/>
            </a:prstGeom>
            <a:noFill/>
          </p:spPr>
          <p:txBody>
            <a:bodyPr wrap="square">
              <a:spAutoFit/>
            </a:bodyPr>
            <a:lstStyle/>
            <a:p>
              <a:r>
                <a:rPr lang="en-GB" sz="1000" dirty="0"/>
                <a:t>DOI=10.3389/fmech.2021.675511 </a:t>
              </a:r>
            </a:p>
          </p:txBody>
        </p:sp>
        <p:sp>
          <p:nvSpPr>
            <p:cNvPr id="6" name="Rectangle 5">
              <a:extLst>
                <a:ext uri="{FF2B5EF4-FFF2-40B4-BE49-F238E27FC236}">
                  <a16:creationId xmlns:a16="http://schemas.microsoft.com/office/drawing/2014/main" id="{E73FFF2E-117A-F3B7-3B3A-86C8620A8809}"/>
                </a:ext>
              </a:extLst>
            </p:cNvPr>
            <p:cNvSpPr/>
            <p:nvPr/>
          </p:nvSpPr>
          <p:spPr>
            <a:xfrm>
              <a:off x="5895975" y="2971800"/>
              <a:ext cx="219075" cy="10763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373C8CE4-616C-CB35-0588-396940B5ED49}"/>
                </a:ext>
              </a:extLst>
            </p:cNvPr>
            <p:cNvSpPr/>
            <p:nvPr/>
          </p:nvSpPr>
          <p:spPr>
            <a:xfrm>
              <a:off x="6005512" y="5418137"/>
              <a:ext cx="1423988" cy="2206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318252F9-3FAD-F7C5-814F-50C9FAE754D4}"/>
                </a:ext>
              </a:extLst>
            </p:cNvPr>
            <p:cNvSpPr/>
            <p:nvPr/>
          </p:nvSpPr>
          <p:spPr>
            <a:xfrm>
              <a:off x="9596437" y="5307805"/>
              <a:ext cx="1423988" cy="3309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13D0A5B4-9C20-FCB7-CB4B-39B33D2456D0}"/>
                </a:ext>
              </a:extLst>
            </p:cNvPr>
            <p:cNvSpPr txBox="1"/>
            <p:nvPr/>
          </p:nvSpPr>
          <p:spPr>
            <a:xfrm>
              <a:off x="5805487" y="3021012"/>
              <a:ext cx="400050" cy="369332"/>
            </a:xfrm>
            <a:prstGeom prst="rect">
              <a:avLst/>
            </a:prstGeom>
            <a:noFill/>
          </p:spPr>
          <p:txBody>
            <a:bodyPr wrap="square" rtlCol="0">
              <a:spAutoFit/>
            </a:bodyPr>
            <a:lstStyle/>
            <a:p>
              <a:r>
                <a:rPr lang="en-GB" dirty="0"/>
                <a:t>x</a:t>
              </a:r>
              <a:r>
                <a:rPr lang="en-GB" baseline="-25000" dirty="0"/>
                <a:t>3</a:t>
              </a:r>
              <a:endParaRPr lang="en-GB" dirty="0"/>
            </a:p>
          </p:txBody>
        </p:sp>
        <p:sp>
          <p:nvSpPr>
            <p:cNvPr id="15" name="TextBox 14">
              <a:extLst>
                <a:ext uri="{FF2B5EF4-FFF2-40B4-BE49-F238E27FC236}">
                  <a16:creationId xmlns:a16="http://schemas.microsoft.com/office/drawing/2014/main" id="{09E2E099-C708-6673-3C15-F1E57C04C9BE}"/>
                </a:ext>
              </a:extLst>
            </p:cNvPr>
            <p:cNvSpPr txBox="1"/>
            <p:nvPr/>
          </p:nvSpPr>
          <p:spPr>
            <a:xfrm>
              <a:off x="6823094" y="5226049"/>
              <a:ext cx="400050" cy="369332"/>
            </a:xfrm>
            <a:prstGeom prst="rect">
              <a:avLst/>
            </a:prstGeom>
            <a:noFill/>
          </p:spPr>
          <p:txBody>
            <a:bodyPr wrap="square" rtlCol="0">
              <a:spAutoFit/>
            </a:bodyPr>
            <a:lstStyle/>
            <a:p>
              <a:r>
                <a:rPr lang="en-GB" dirty="0"/>
                <a:t>x</a:t>
              </a:r>
              <a:r>
                <a:rPr lang="en-GB" baseline="-25000" dirty="0"/>
                <a:t>1</a:t>
              </a:r>
              <a:endParaRPr lang="en-GB" dirty="0"/>
            </a:p>
          </p:txBody>
        </p:sp>
        <p:sp>
          <p:nvSpPr>
            <p:cNvPr id="16" name="TextBox 15">
              <a:extLst>
                <a:ext uri="{FF2B5EF4-FFF2-40B4-BE49-F238E27FC236}">
                  <a16:creationId xmlns:a16="http://schemas.microsoft.com/office/drawing/2014/main" id="{D2B20E44-E453-0008-878F-BFFC828CBAB1}"/>
                </a:ext>
              </a:extLst>
            </p:cNvPr>
            <p:cNvSpPr txBox="1"/>
            <p:nvPr/>
          </p:nvSpPr>
          <p:spPr>
            <a:xfrm>
              <a:off x="9802793" y="5209222"/>
              <a:ext cx="400050" cy="369332"/>
            </a:xfrm>
            <a:prstGeom prst="rect">
              <a:avLst/>
            </a:prstGeom>
            <a:noFill/>
          </p:spPr>
          <p:txBody>
            <a:bodyPr wrap="square" rtlCol="0">
              <a:spAutoFit/>
            </a:bodyPr>
            <a:lstStyle/>
            <a:p>
              <a:r>
                <a:rPr lang="en-GB" dirty="0"/>
                <a:t>x</a:t>
              </a:r>
              <a:r>
                <a:rPr lang="en-GB" baseline="-25000" dirty="0"/>
                <a:t>2</a:t>
              </a:r>
              <a:endParaRPr lang="en-GB" dirty="0"/>
            </a:p>
          </p:txBody>
        </p:sp>
      </p:grpSp>
    </p:spTree>
    <p:extLst>
      <p:ext uri="{BB962C8B-B14F-4D97-AF65-F5344CB8AC3E}">
        <p14:creationId xmlns:p14="http://schemas.microsoft.com/office/powerpoint/2010/main" val="20274957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0637345-0AD8-7F24-84A4-DE2F2AA19D12}"/>
              </a:ext>
            </a:extLst>
          </p:cNvPr>
          <p:cNvSpPr>
            <a:spLocks noGrp="1"/>
          </p:cNvSpPr>
          <p:nvPr>
            <p:ph sz="quarter" idx="13"/>
          </p:nvPr>
        </p:nvSpPr>
        <p:spPr/>
        <p:txBody>
          <a:bodyPr/>
          <a:lstStyle/>
          <a:p>
            <a:r>
              <a:rPr lang="en-GB" dirty="0"/>
              <a:t>Probabilistic assessment: single channel</a:t>
            </a:r>
          </a:p>
        </p:txBody>
      </p:sp>
      <p:sp>
        <p:nvSpPr>
          <p:cNvPr id="7" name="Content Placeholder 6">
            <a:extLst>
              <a:ext uri="{FF2B5EF4-FFF2-40B4-BE49-F238E27FC236}">
                <a16:creationId xmlns:a16="http://schemas.microsoft.com/office/drawing/2014/main" id="{1BA57504-66E5-DFEC-95F2-C94707CD19CE}"/>
              </a:ext>
            </a:extLst>
          </p:cNvPr>
          <p:cNvSpPr>
            <a:spLocks noGrp="1"/>
          </p:cNvSpPr>
          <p:nvPr>
            <p:ph sz="quarter" idx="14"/>
          </p:nvPr>
        </p:nvSpPr>
        <p:spPr>
          <a:xfrm>
            <a:off x="395750" y="1076326"/>
            <a:ext cx="4709649" cy="4792662"/>
          </a:xfrm>
        </p:spPr>
        <p:txBody>
          <a:bodyPr/>
          <a:lstStyle/>
          <a:p>
            <a:pPr marL="342900" indent="-342900">
              <a:buFont typeface="Arial" panose="020B0604020202020204" pitchFamily="34" charset="0"/>
              <a:buChar char="•"/>
            </a:pPr>
            <a:endParaRPr lang="en-GB" dirty="0"/>
          </a:p>
          <a:p>
            <a:pPr marL="285750" indent="-285750">
              <a:buFont typeface="Arial" panose="020B0604020202020204" pitchFamily="34" charset="0"/>
              <a:buChar char="•"/>
            </a:pPr>
            <a:r>
              <a:rPr lang="en-US" dirty="0"/>
              <a:t>Surrogate model constructed from interpolation of discrete FE calculations</a:t>
            </a:r>
          </a:p>
          <a:p>
            <a:pPr lvl="1"/>
            <a:r>
              <a:rPr lang="en-US" sz="1600" dirty="0"/>
              <a:t>Probabilistic results produced using Monte Carlo</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Epistemic uncertainties varied per channel:</a:t>
            </a:r>
          </a:p>
          <a:p>
            <a:pPr lvl="1"/>
            <a:r>
              <a:rPr lang="en-US" sz="1600" dirty="0"/>
              <a:t>Dose</a:t>
            </a:r>
          </a:p>
          <a:p>
            <a:pPr lvl="1"/>
            <a:r>
              <a:rPr lang="en-US" sz="1600" dirty="0"/>
              <a:t>Temperature</a:t>
            </a:r>
          </a:p>
          <a:p>
            <a:pPr lvl="1"/>
            <a:endParaRPr lang="en-US" dirty="0"/>
          </a:p>
          <a:p>
            <a:pPr marL="342900" indent="-342900">
              <a:buFont typeface="Arial" panose="020B0604020202020204" pitchFamily="34" charset="0"/>
              <a:buChar char="•"/>
            </a:pPr>
            <a:endParaRPr lang="en-GB" dirty="0"/>
          </a:p>
          <a:p>
            <a:endParaRPr lang="en-GB" dirty="0"/>
          </a:p>
        </p:txBody>
      </p:sp>
      <p:grpSp>
        <p:nvGrpSpPr>
          <p:cNvPr id="11" name="Group 10">
            <a:extLst>
              <a:ext uri="{FF2B5EF4-FFF2-40B4-BE49-F238E27FC236}">
                <a16:creationId xmlns:a16="http://schemas.microsoft.com/office/drawing/2014/main" id="{FA29F383-6EF6-4588-0509-4F672227492A}"/>
              </a:ext>
            </a:extLst>
          </p:cNvPr>
          <p:cNvGrpSpPr/>
          <p:nvPr/>
        </p:nvGrpSpPr>
        <p:grpSpPr>
          <a:xfrm>
            <a:off x="5805487" y="1601788"/>
            <a:ext cx="7596187" cy="4534059"/>
            <a:chOff x="5805487" y="1601788"/>
            <a:chExt cx="7596187" cy="4534059"/>
          </a:xfrm>
        </p:grpSpPr>
        <p:pic>
          <p:nvPicPr>
            <p:cNvPr id="1028" name="Picture 4">
              <a:extLst>
                <a:ext uri="{FF2B5EF4-FFF2-40B4-BE49-F238E27FC236}">
                  <a16:creationId xmlns:a16="http://schemas.microsoft.com/office/drawing/2014/main" id="{44EAD1AA-73AD-9BCC-CD1E-54A2678DD57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863" r="53321"/>
            <a:stretch/>
          </p:blipFill>
          <p:spPr bwMode="auto">
            <a:xfrm>
              <a:off x="5876925" y="1601788"/>
              <a:ext cx="4819650" cy="426720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A68C4DB0-D0CA-75E0-7FD2-D643265684DE}"/>
                </a:ext>
              </a:extLst>
            </p:cNvPr>
            <p:cNvSpPr txBox="1"/>
            <p:nvPr/>
          </p:nvSpPr>
          <p:spPr>
            <a:xfrm>
              <a:off x="10153649" y="5889626"/>
              <a:ext cx="3248025" cy="246221"/>
            </a:xfrm>
            <a:prstGeom prst="rect">
              <a:avLst/>
            </a:prstGeom>
            <a:noFill/>
          </p:spPr>
          <p:txBody>
            <a:bodyPr wrap="square">
              <a:spAutoFit/>
            </a:bodyPr>
            <a:lstStyle/>
            <a:p>
              <a:r>
                <a:rPr lang="en-GB" sz="1000" dirty="0"/>
                <a:t>DOI=10.3389/fmech.2021.675511 </a:t>
              </a:r>
            </a:p>
          </p:txBody>
        </p:sp>
        <p:sp>
          <p:nvSpPr>
            <p:cNvPr id="6" name="Rectangle 5">
              <a:extLst>
                <a:ext uri="{FF2B5EF4-FFF2-40B4-BE49-F238E27FC236}">
                  <a16:creationId xmlns:a16="http://schemas.microsoft.com/office/drawing/2014/main" id="{E73FFF2E-117A-F3B7-3B3A-86C8620A8809}"/>
                </a:ext>
              </a:extLst>
            </p:cNvPr>
            <p:cNvSpPr/>
            <p:nvPr/>
          </p:nvSpPr>
          <p:spPr>
            <a:xfrm>
              <a:off x="5895975" y="2971800"/>
              <a:ext cx="219075" cy="10763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373C8CE4-616C-CB35-0588-396940B5ED49}"/>
                </a:ext>
              </a:extLst>
            </p:cNvPr>
            <p:cNvSpPr/>
            <p:nvPr/>
          </p:nvSpPr>
          <p:spPr>
            <a:xfrm>
              <a:off x="6005512" y="5418137"/>
              <a:ext cx="1423988" cy="2206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318252F9-3FAD-F7C5-814F-50C9FAE754D4}"/>
                </a:ext>
              </a:extLst>
            </p:cNvPr>
            <p:cNvSpPr/>
            <p:nvPr/>
          </p:nvSpPr>
          <p:spPr>
            <a:xfrm>
              <a:off x="9596437" y="5307805"/>
              <a:ext cx="1423988" cy="3309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13D0A5B4-9C20-FCB7-CB4B-39B33D2456D0}"/>
                </a:ext>
              </a:extLst>
            </p:cNvPr>
            <p:cNvSpPr txBox="1"/>
            <p:nvPr/>
          </p:nvSpPr>
          <p:spPr>
            <a:xfrm>
              <a:off x="5805487" y="3021012"/>
              <a:ext cx="400050" cy="369332"/>
            </a:xfrm>
            <a:prstGeom prst="rect">
              <a:avLst/>
            </a:prstGeom>
            <a:noFill/>
          </p:spPr>
          <p:txBody>
            <a:bodyPr wrap="square" rtlCol="0">
              <a:spAutoFit/>
            </a:bodyPr>
            <a:lstStyle/>
            <a:p>
              <a:r>
                <a:rPr lang="en-GB" dirty="0"/>
                <a:t>x</a:t>
              </a:r>
              <a:r>
                <a:rPr lang="en-GB" baseline="-25000" dirty="0"/>
                <a:t>3</a:t>
              </a:r>
              <a:endParaRPr lang="en-GB" dirty="0"/>
            </a:p>
          </p:txBody>
        </p:sp>
        <p:sp>
          <p:nvSpPr>
            <p:cNvPr id="15" name="TextBox 14">
              <a:extLst>
                <a:ext uri="{FF2B5EF4-FFF2-40B4-BE49-F238E27FC236}">
                  <a16:creationId xmlns:a16="http://schemas.microsoft.com/office/drawing/2014/main" id="{09E2E099-C708-6673-3C15-F1E57C04C9BE}"/>
                </a:ext>
              </a:extLst>
            </p:cNvPr>
            <p:cNvSpPr txBox="1"/>
            <p:nvPr/>
          </p:nvSpPr>
          <p:spPr>
            <a:xfrm>
              <a:off x="6823094" y="5226049"/>
              <a:ext cx="400050" cy="369332"/>
            </a:xfrm>
            <a:prstGeom prst="rect">
              <a:avLst/>
            </a:prstGeom>
            <a:noFill/>
          </p:spPr>
          <p:txBody>
            <a:bodyPr wrap="square" rtlCol="0">
              <a:spAutoFit/>
            </a:bodyPr>
            <a:lstStyle/>
            <a:p>
              <a:r>
                <a:rPr lang="en-GB" dirty="0"/>
                <a:t>x</a:t>
              </a:r>
              <a:r>
                <a:rPr lang="en-GB" baseline="-25000" dirty="0"/>
                <a:t>1</a:t>
              </a:r>
              <a:endParaRPr lang="en-GB" dirty="0"/>
            </a:p>
          </p:txBody>
        </p:sp>
        <p:sp>
          <p:nvSpPr>
            <p:cNvPr id="16" name="TextBox 15">
              <a:extLst>
                <a:ext uri="{FF2B5EF4-FFF2-40B4-BE49-F238E27FC236}">
                  <a16:creationId xmlns:a16="http://schemas.microsoft.com/office/drawing/2014/main" id="{D2B20E44-E453-0008-878F-BFFC828CBAB1}"/>
                </a:ext>
              </a:extLst>
            </p:cNvPr>
            <p:cNvSpPr txBox="1"/>
            <p:nvPr/>
          </p:nvSpPr>
          <p:spPr>
            <a:xfrm>
              <a:off x="9802793" y="5209222"/>
              <a:ext cx="400050" cy="369332"/>
            </a:xfrm>
            <a:prstGeom prst="rect">
              <a:avLst/>
            </a:prstGeom>
            <a:noFill/>
          </p:spPr>
          <p:txBody>
            <a:bodyPr wrap="square" rtlCol="0">
              <a:spAutoFit/>
            </a:bodyPr>
            <a:lstStyle/>
            <a:p>
              <a:r>
                <a:rPr lang="en-GB" dirty="0"/>
                <a:t>x</a:t>
              </a:r>
              <a:r>
                <a:rPr lang="en-GB" baseline="-25000" dirty="0"/>
                <a:t>2</a:t>
              </a:r>
              <a:endParaRPr lang="en-GB" dirty="0"/>
            </a:p>
          </p:txBody>
        </p:sp>
      </p:grpSp>
    </p:spTree>
    <p:extLst>
      <p:ext uri="{BB962C8B-B14F-4D97-AF65-F5344CB8AC3E}">
        <p14:creationId xmlns:p14="http://schemas.microsoft.com/office/powerpoint/2010/main" val="2319565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0637345-0AD8-7F24-84A4-DE2F2AA19D12}"/>
              </a:ext>
            </a:extLst>
          </p:cNvPr>
          <p:cNvSpPr>
            <a:spLocks noGrp="1"/>
          </p:cNvSpPr>
          <p:nvPr>
            <p:ph sz="quarter" idx="13"/>
          </p:nvPr>
        </p:nvSpPr>
        <p:spPr/>
        <p:txBody>
          <a:bodyPr/>
          <a:lstStyle/>
          <a:p>
            <a:r>
              <a:rPr lang="en-GB" dirty="0"/>
              <a:t>Probabilistic assessment: single channel</a:t>
            </a:r>
          </a:p>
        </p:txBody>
      </p:sp>
      <p:sp>
        <p:nvSpPr>
          <p:cNvPr id="7" name="Content Placeholder 6">
            <a:extLst>
              <a:ext uri="{FF2B5EF4-FFF2-40B4-BE49-F238E27FC236}">
                <a16:creationId xmlns:a16="http://schemas.microsoft.com/office/drawing/2014/main" id="{1BA57504-66E5-DFEC-95F2-C94707CD19CE}"/>
              </a:ext>
            </a:extLst>
          </p:cNvPr>
          <p:cNvSpPr>
            <a:spLocks noGrp="1"/>
          </p:cNvSpPr>
          <p:nvPr>
            <p:ph sz="quarter" idx="14"/>
          </p:nvPr>
        </p:nvSpPr>
        <p:spPr>
          <a:xfrm>
            <a:off x="395750" y="1076326"/>
            <a:ext cx="4709649" cy="4792662"/>
          </a:xfrm>
        </p:spPr>
        <p:txBody>
          <a:bodyPr/>
          <a:lstStyle/>
          <a:p>
            <a:pPr marL="342900" indent="-342900">
              <a:buFont typeface="Arial" panose="020B0604020202020204" pitchFamily="34" charset="0"/>
              <a:buChar char="•"/>
            </a:pPr>
            <a:endParaRPr lang="en-GB" dirty="0"/>
          </a:p>
          <a:p>
            <a:pPr marL="285750" indent="-285750">
              <a:buFont typeface="Arial" panose="020B0604020202020204" pitchFamily="34" charset="0"/>
              <a:buChar char="•"/>
            </a:pPr>
            <a:r>
              <a:rPr lang="en-US" dirty="0"/>
              <a:t>Surrogate model constructed from interpolation of discrete FE calculations</a:t>
            </a:r>
          </a:p>
          <a:p>
            <a:pPr lvl="1"/>
            <a:r>
              <a:rPr lang="en-US" sz="1600" dirty="0"/>
              <a:t>Probabilistic results produced using Monte Carlo</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Epistemic uncertainties varied per channel:</a:t>
            </a:r>
          </a:p>
          <a:p>
            <a:pPr lvl="1"/>
            <a:r>
              <a:rPr lang="en-US" sz="1600" dirty="0"/>
              <a:t>Dose</a:t>
            </a:r>
          </a:p>
          <a:p>
            <a:pPr lvl="1"/>
            <a:r>
              <a:rPr lang="en-US" sz="1600" dirty="0"/>
              <a:t>Temperature</a:t>
            </a:r>
          </a:p>
          <a:p>
            <a:pPr lvl="1"/>
            <a:endParaRPr lang="en-US" dirty="0"/>
          </a:p>
          <a:p>
            <a:pPr marL="285750" indent="-285750">
              <a:buFont typeface="Arial" panose="020B0604020202020204" pitchFamily="34" charset="0"/>
              <a:buChar char="•"/>
            </a:pPr>
            <a:r>
              <a:rPr lang="en-US" dirty="0"/>
              <a:t>Aleatory uncertainties varied by brick:</a:t>
            </a:r>
          </a:p>
          <a:p>
            <a:pPr lvl="1"/>
            <a:r>
              <a:rPr lang="en-US" sz="1600" dirty="0"/>
              <a:t>Shrinkage rate</a:t>
            </a:r>
          </a:p>
          <a:p>
            <a:pPr lvl="1"/>
            <a:r>
              <a:rPr lang="en-US" sz="1600" dirty="0"/>
              <a:t>Turn-around dose</a:t>
            </a:r>
          </a:p>
          <a:p>
            <a:pPr lvl="1"/>
            <a:r>
              <a:rPr lang="en-US" sz="1600" dirty="0"/>
              <a:t>Initial dimensions</a:t>
            </a:r>
          </a:p>
          <a:p>
            <a:pPr marL="342900" indent="-342900">
              <a:buFont typeface="Arial" panose="020B0604020202020204" pitchFamily="34" charset="0"/>
              <a:buChar char="•"/>
            </a:pPr>
            <a:endParaRPr lang="en-GB" dirty="0"/>
          </a:p>
          <a:p>
            <a:endParaRPr lang="en-GB" dirty="0"/>
          </a:p>
        </p:txBody>
      </p:sp>
      <p:grpSp>
        <p:nvGrpSpPr>
          <p:cNvPr id="11" name="Group 10">
            <a:extLst>
              <a:ext uri="{FF2B5EF4-FFF2-40B4-BE49-F238E27FC236}">
                <a16:creationId xmlns:a16="http://schemas.microsoft.com/office/drawing/2014/main" id="{FA29F383-6EF6-4588-0509-4F672227492A}"/>
              </a:ext>
            </a:extLst>
          </p:cNvPr>
          <p:cNvGrpSpPr/>
          <p:nvPr/>
        </p:nvGrpSpPr>
        <p:grpSpPr>
          <a:xfrm>
            <a:off x="5805487" y="1601788"/>
            <a:ext cx="7596187" cy="4534059"/>
            <a:chOff x="5805487" y="1601788"/>
            <a:chExt cx="7596187" cy="4534059"/>
          </a:xfrm>
        </p:grpSpPr>
        <p:pic>
          <p:nvPicPr>
            <p:cNvPr id="1028" name="Picture 4">
              <a:extLst>
                <a:ext uri="{FF2B5EF4-FFF2-40B4-BE49-F238E27FC236}">
                  <a16:creationId xmlns:a16="http://schemas.microsoft.com/office/drawing/2014/main" id="{44EAD1AA-73AD-9BCC-CD1E-54A2678DD57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863" r="53321"/>
            <a:stretch/>
          </p:blipFill>
          <p:spPr bwMode="auto">
            <a:xfrm>
              <a:off x="5876925" y="1601788"/>
              <a:ext cx="4819650" cy="426720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A68C4DB0-D0CA-75E0-7FD2-D643265684DE}"/>
                </a:ext>
              </a:extLst>
            </p:cNvPr>
            <p:cNvSpPr txBox="1"/>
            <p:nvPr/>
          </p:nvSpPr>
          <p:spPr>
            <a:xfrm>
              <a:off x="10153649" y="5889626"/>
              <a:ext cx="3248025" cy="246221"/>
            </a:xfrm>
            <a:prstGeom prst="rect">
              <a:avLst/>
            </a:prstGeom>
            <a:noFill/>
          </p:spPr>
          <p:txBody>
            <a:bodyPr wrap="square">
              <a:spAutoFit/>
            </a:bodyPr>
            <a:lstStyle/>
            <a:p>
              <a:r>
                <a:rPr lang="en-GB" sz="1000" dirty="0"/>
                <a:t>DOI=10.3389/fmech.2021.675511 </a:t>
              </a:r>
            </a:p>
          </p:txBody>
        </p:sp>
        <p:sp>
          <p:nvSpPr>
            <p:cNvPr id="6" name="Rectangle 5">
              <a:extLst>
                <a:ext uri="{FF2B5EF4-FFF2-40B4-BE49-F238E27FC236}">
                  <a16:creationId xmlns:a16="http://schemas.microsoft.com/office/drawing/2014/main" id="{E73FFF2E-117A-F3B7-3B3A-86C8620A8809}"/>
                </a:ext>
              </a:extLst>
            </p:cNvPr>
            <p:cNvSpPr/>
            <p:nvPr/>
          </p:nvSpPr>
          <p:spPr>
            <a:xfrm>
              <a:off x="5895975" y="2971800"/>
              <a:ext cx="219075" cy="10763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373C8CE4-616C-CB35-0588-396940B5ED49}"/>
                </a:ext>
              </a:extLst>
            </p:cNvPr>
            <p:cNvSpPr/>
            <p:nvPr/>
          </p:nvSpPr>
          <p:spPr>
            <a:xfrm>
              <a:off x="6005512" y="5418137"/>
              <a:ext cx="1423988" cy="2206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318252F9-3FAD-F7C5-814F-50C9FAE754D4}"/>
                </a:ext>
              </a:extLst>
            </p:cNvPr>
            <p:cNvSpPr/>
            <p:nvPr/>
          </p:nvSpPr>
          <p:spPr>
            <a:xfrm>
              <a:off x="9596437" y="5307805"/>
              <a:ext cx="1423988" cy="3309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13D0A5B4-9C20-FCB7-CB4B-39B33D2456D0}"/>
                </a:ext>
              </a:extLst>
            </p:cNvPr>
            <p:cNvSpPr txBox="1"/>
            <p:nvPr/>
          </p:nvSpPr>
          <p:spPr>
            <a:xfrm>
              <a:off x="5805487" y="3021012"/>
              <a:ext cx="400050" cy="369332"/>
            </a:xfrm>
            <a:prstGeom prst="rect">
              <a:avLst/>
            </a:prstGeom>
            <a:noFill/>
          </p:spPr>
          <p:txBody>
            <a:bodyPr wrap="square" rtlCol="0">
              <a:spAutoFit/>
            </a:bodyPr>
            <a:lstStyle/>
            <a:p>
              <a:r>
                <a:rPr lang="en-GB" dirty="0"/>
                <a:t>x</a:t>
              </a:r>
              <a:r>
                <a:rPr lang="en-GB" baseline="-25000" dirty="0"/>
                <a:t>3</a:t>
              </a:r>
              <a:endParaRPr lang="en-GB" dirty="0"/>
            </a:p>
          </p:txBody>
        </p:sp>
        <p:sp>
          <p:nvSpPr>
            <p:cNvPr id="15" name="TextBox 14">
              <a:extLst>
                <a:ext uri="{FF2B5EF4-FFF2-40B4-BE49-F238E27FC236}">
                  <a16:creationId xmlns:a16="http://schemas.microsoft.com/office/drawing/2014/main" id="{09E2E099-C708-6673-3C15-F1E57C04C9BE}"/>
                </a:ext>
              </a:extLst>
            </p:cNvPr>
            <p:cNvSpPr txBox="1"/>
            <p:nvPr/>
          </p:nvSpPr>
          <p:spPr>
            <a:xfrm>
              <a:off x="6823094" y="5226049"/>
              <a:ext cx="400050" cy="369332"/>
            </a:xfrm>
            <a:prstGeom prst="rect">
              <a:avLst/>
            </a:prstGeom>
            <a:noFill/>
          </p:spPr>
          <p:txBody>
            <a:bodyPr wrap="square" rtlCol="0">
              <a:spAutoFit/>
            </a:bodyPr>
            <a:lstStyle/>
            <a:p>
              <a:r>
                <a:rPr lang="en-GB" dirty="0"/>
                <a:t>x</a:t>
              </a:r>
              <a:r>
                <a:rPr lang="en-GB" baseline="-25000" dirty="0"/>
                <a:t>1</a:t>
              </a:r>
              <a:endParaRPr lang="en-GB" dirty="0"/>
            </a:p>
          </p:txBody>
        </p:sp>
        <p:sp>
          <p:nvSpPr>
            <p:cNvPr id="16" name="TextBox 15">
              <a:extLst>
                <a:ext uri="{FF2B5EF4-FFF2-40B4-BE49-F238E27FC236}">
                  <a16:creationId xmlns:a16="http://schemas.microsoft.com/office/drawing/2014/main" id="{D2B20E44-E453-0008-878F-BFFC828CBAB1}"/>
                </a:ext>
              </a:extLst>
            </p:cNvPr>
            <p:cNvSpPr txBox="1"/>
            <p:nvPr/>
          </p:nvSpPr>
          <p:spPr>
            <a:xfrm>
              <a:off x="9802793" y="5209222"/>
              <a:ext cx="400050" cy="369332"/>
            </a:xfrm>
            <a:prstGeom prst="rect">
              <a:avLst/>
            </a:prstGeom>
            <a:noFill/>
          </p:spPr>
          <p:txBody>
            <a:bodyPr wrap="square" rtlCol="0">
              <a:spAutoFit/>
            </a:bodyPr>
            <a:lstStyle/>
            <a:p>
              <a:r>
                <a:rPr lang="en-GB" dirty="0"/>
                <a:t>x</a:t>
              </a:r>
              <a:r>
                <a:rPr lang="en-GB" baseline="-25000" dirty="0"/>
                <a:t>2</a:t>
              </a:r>
              <a:endParaRPr lang="en-GB" dirty="0"/>
            </a:p>
          </p:txBody>
        </p:sp>
      </p:grpSp>
    </p:spTree>
    <p:extLst>
      <p:ext uri="{BB962C8B-B14F-4D97-AF65-F5344CB8AC3E}">
        <p14:creationId xmlns:p14="http://schemas.microsoft.com/office/powerpoint/2010/main" val="28107521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0637345-0AD8-7F24-84A4-DE2F2AA19D12}"/>
              </a:ext>
            </a:extLst>
          </p:cNvPr>
          <p:cNvSpPr>
            <a:spLocks noGrp="1"/>
          </p:cNvSpPr>
          <p:nvPr>
            <p:ph sz="quarter" idx="13"/>
          </p:nvPr>
        </p:nvSpPr>
        <p:spPr>
          <a:xfrm>
            <a:off x="376257" y="445785"/>
            <a:ext cx="7815243" cy="388938"/>
          </a:xfrm>
        </p:spPr>
        <p:txBody>
          <a:bodyPr/>
          <a:lstStyle/>
          <a:p>
            <a:r>
              <a:rPr lang="en-GB" dirty="0"/>
              <a:t>Probabilistic assessment results: single channel (10 years)</a:t>
            </a:r>
          </a:p>
        </p:txBody>
      </p:sp>
      <p:sp>
        <p:nvSpPr>
          <p:cNvPr id="7" name="Content Placeholder 6">
            <a:extLst>
              <a:ext uri="{FF2B5EF4-FFF2-40B4-BE49-F238E27FC236}">
                <a16:creationId xmlns:a16="http://schemas.microsoft.com/office/drawing/2014/main" id="{1BA57504-66E5-DFEC-95F2-C94707CD19CE}"/>
              </a:ext>
            </a:extLst>
          </p:cNvPr>
          <p:cNvSpPr>
            <a:spLocks noGrp="1"/>
          </p:cNvSpPr>
          <p:nvPr>
            <p:ph sz="quarter" idx="14"/>
          </p:nvPr>
        </p:nvSpPr>
        <p:spPr>
          <a:xfrm>
            <a:off x="395750" y="1076326"/>
            <a:ext cx="4709649" cy="4792662"/>
          </a:xfrm>
        </p:spPr>
        <p:txBody>
          <a:bodyPr/>
          <a:lstStyle/>
          <a:p>
            <a:pPr marL="342900" indent="-342900">
              <a:buFont typeface="Arial" panose="020B0604020202020204" pitchFamily="34" charset="0"/>
              <a:buChar char="•"/>
            </a:pPr>
            <a:endParaRPr lang="en-GB" dirty="0"/>
          </a:p>
          <a:p>
            <a:pPr marL="342900" indent="-342900">
              <a:buFont typeface="Arial" panose="020B0604020202020204" pitchFamily="34" charset="0"/>
              <a:buChar char="•"/>
            </a:pPr>
            <a:endParaRPr lang="en-GB" dirty="0"/>
          </a:p>
          <a:p>
            <a:pPr marL="342900" indent="-342900">
              <a:buFont typeface="Arial" panose="020B0604020202020204" pitchFamily="34" charset="0"/>
              <a:buChar char="•"/>
            </a:pPr>
            <a:endParaRPr lang="en-GB" dirty="0"/>
          </a:p>
          <a:p>
            <a:pPr marL="342900" indent="-342900">
              <a:buFont typeface="Arial" panose="020B0604020202020204" pitchFamily="34" charset="0"/>
              <a:buChar char="•"/>
            </a:pPr>
            <a:endParaRPr lang="en-GB" dirty="0"/>
          </a:p>
          <a:p>
            <a:pPr marL="342900" indent="-342900">
              <a:buFont typeface="Arial" panose="020B0604020202020204" pitchFamily="34" charset="0"/>
              <a:buChar char="•"/>
            </a:pPr>
            <a:endParaRPr lang="en-GB" dirty="0"/>
          </a:p>
          <a:p>
            <a:endParaRPr lang="en-GB" dirty="0"/>
          </a:p>
        </p:txBody>
      </p:sp>
      <p:pic>
        <p:nvPicPr>
          <p:cNvPr id="14" name="Picture 13">
            <a:extLst>
              <a:ext uri="{FF2B5EF4-FFF2-40B4-BE49-F238E27FC236}">
                <a16:creationId xmlns:a16="http://schemas.microsoft.com/office/drawing/2014/main" id="{1C5088E0-E885-4FAF-1B60-2411579898D5}"/>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t="4961" r="8631"/>
          <a:stretch/>
        </p:blipFill>
        <p:spPr bwMode="auto">
          <a:xfrm>
            <a:off x="2920999" y="1150702"/>
            <a:ext cx="6350001" cy="4959889"/>
          </a:xfrm>
          <a:prstGeom prst="rect">
            <a:avLst/>
          </a:prstGeom>
          <a:noFill/>
        </p:spPr>
      </p:pic>
    </p:spTree>
    <p:extLst>
      <p:ext uri="{BB962C8B-B14F-4D97-AF65-F5344CB8AC3E}">
        <p14:creationId xmlns:p14="http://schemas.microsoft.com/office/powerpoint/2010/main" val="16345477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672D56C8-FAAA-2C63-EA10-2DB5D56E568F}"/>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2149836" y="1345498"/>
            <a:ext cx="2185536" cy="1891018"/>
          </a:xfrm>
          <a:prstGeom prst="rect">
            <a:avLst/>
          </a:prstGeom>
        </p:spPr>
      </p:pic>
      <p:sp>
        <p:nvSpPr>
          <p:cNvPr id="2" name="Content Placeholder 1">
            <a:extLst>
              <a:ext uri="{FF2B5EF4-FFF2-40B4-BE49-F238E27FC236}">
                <a16:creationId xmlns:a16="http://schemas.microsoft.com/office/drawing/2014/main" id="{55C26235-B42E-46FC-FF56-8696D32FBFAE}"/>
              </a:ext>
            </a:extLst>
          </p:cNvPr>
          <p:cNvSpPr>
            <a:spLocks noGrp="1"/>
          </p:cNvSpPr>
          <p:nvPr>
            <p:ph sz="quarter" idx="13"/>
          </p:nvPr>
        </p:nvSpPr>
        <p:spPr/>
        <p:txBody>
          <a:bodyPr/>
          <a:lstStyle/>
          <a:p>
            <a:r>
              <a:rPr lang="en-GB" dirty="0"/>
              <a:t>Contents</a:t>
            </a:r>
          </a:p>
        </p:txBody>
      </p:sp>
      <p:sp>
        <p:nvSpPr>
          <p:cNvPr id="3" name="Content Placeholder 2">
            <a:extLst>
              <a:ext uri="{FF2B5EF4-FFF2-40B4-BE49-F238E27FC236}">
                <a16:creationId xmlns:a16="http://schemas.microsoft.com/office/drawing/2014/main" id="{3E97F86A-1497-DB43-CBE8-7331BBB0FAF1}"/>
              </a:ext>
            </a:extLst>
          </p:cNvPr>
          <p:cNvSpPr>
            <a:spLocks noGrp="1"/>
          </p:cNvSpPr>
          <p:nvPr>
            <p:ph sz="quarter" idx="14"/>
          </p:nvPr>
        </p:nvSpPr>
        <p:spPr>
          <a:xfrm>
            <a:off x="375168" y="1077744"/>
            <a:ext cx="5400000" cy="1980000"/>
          </a:xfrm>
        </p:spPr>
        <p:txBody>
          <a:bodyPr/>
          <a:lstStyle/>
          <a:p>
            <a:pPr algn="ctr"/>
            <a:r>
              <a:rPr lang="en-GB" dirty="0"/>
              <a:t>Deterministic assessment</a:t>
            </a:r>
          </a:p>
        </p:txBody>
      </p:sp>
      <p:sp>
        <p:nvSpPr>
          <p:cNvPr id="5" name="Content Placeholder 2">
            <a:extLst>
              <a:ext uri="{FF2B5EF4-FFF2-40B4-BE49-F238E27FC236}">
                <a16:creationId xmlns:a16="http://schemas.microsoft.com/office/drawing/2014/main" id="{6BEB4DF0-7078-A343-4DAB-CA140F4BBB92}"/>
              </a:ext>
            </a:extLst>
          </p:cNvPr>
          <p:cNvSpPr txBox="1">
            <a:spLocks/>
          </p:cNvSpPr>
          <p:nvPr/>
        </p:nvSpPr>
        <p:spPr>
          <a:xfrm>
            <a:off x="375168" y="3506619"/>
            <a:ext cx="5400000" cy="198000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dirty="0"/>
          </a:p>
        </p:txBody>
      </p:sp>
      <p:sp>
        <p:nvSpPr>
          <p:cNvPr id="6" name="Content Placeholder 2">
            <a:extLst>
              <a:ext uri="{FF2B5EF4-FFF2-40B4-BE49-F238E27FC236}">
                <a16:creationId xmlns:a16="http://schemas.microsoft.com/office/drawing/2014/main" id="{9D22278E-44DD-E38E-BAB7-3E201DB3C832}"/>
              </a:ext>
            </a:extLst>
          </p:cNvPr>
          <p:cNvSpPr txBox="1">
            <a:spLocks/>
          </p:cNvSpPr>
          <p:nvPr/>
        </p:nvSpPr>
        <p:spPr>
          <a:xfrm>
            <a:off x="6416832" y="3506619"/>
            <a:ext cx="5400000" cy="198000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dirty="0"/>
          </a:p>
        </p:txBody>
      </p:sp>
      <p:sp>
        <p:nvSpPr>
          <p:cNvPr id="7" name="Content Placeholder 2">
            <a:extLst>
              <a:ext uri="{FF2B5EF4-FFF2-40B4-BE49-F238E27FC236}">
                <a16:creationId xmlns:a16="http://schemas.microsoft.com/office/drawing/2014/main" id="{70DEBC06-0FEB-2331-21A3-ACF402DB8DCB}"/>
              </a:ext>
            </a:extLst>
          </p:cNvPr>
          <p:cNvSpPr txBox="1">
            <a:spLocks/>
          </p:cNvSpPr>
          <p:nvPr/>
        </p:nvSpPr>
        <p:spPr>
          <a:xfrm>
            <a:off x="6416832" y="982494"/>
            <a:ext cx="5400000" cy="198000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dirty="0"/>
          </a:p>
        </p:txBody>
      </p:sp>
      <p:sp>
        <p:nvSpPr>
          <p:cNvPr id="8" name="Content Placeholder 2">
            <a:extLst>
              <a:ext uri="{FF2B5EF4-FFF2-40B4-BE49-F238E27FC236}">
                <a16:creationId xmlns:a16="http://schemas.microsoft.com/office/drawing/2014/main" id="{6A7A4B91-93A8-F1AD-60D0-ACCD874BAA5A}"/>
              </a:ext>
            </a:extLst>
          </p:cNvPr>
          <p:cNvSpPr txBox="1">
            <a:spLocks/>
          </p:cNvSpPr>
          <p:nvPr/>
        </p:nvSpPr>
        <p:spPr>
          <a:xfrm>
            <a:off x="6416832" y="1077744"/>
            <a:ext cx="5400000" cy="198000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dirty="0"/>
              <a:t>Probabilistic assessment: single channel</a:t>
            </a:r>
          </a:p>
        </p:txBody>
      </p:sp>
      <p:sp>
        <p:nvSpPr>
          <p:cNvPr id="9" name="Content Placeholder 2">
            <a:extLst>
              <a:ext uri="{FF2B5EF4-FFF2-40B4-BE49-F238E27FC236}">
                <a16:creationId xmlns:a16="http://schemas.microsoft.com/office/drawing/2014/main" id="{F20397F6-ACAB-87AA-360D-3B3070033950}"/>
              </a:ext>
            </a:extLst>
          </p:cNvPr>
          <p:cNvSpPr txBox="1">
            <a:spLocks/>
          </p:cNvSpPr>
          <p:nvPr/>
        </p:nvSpPr>
        <p:spPr>
          <a:xfrm>
            <a:off x="6416832" y="3601869"/>
            <a:ext cx="5400000" cy="198000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dirty="0"/>
              <a:t>Probabilistic assessment: entire core</a:t>
            </a:r>
          </a:p>
        </p:txBody>
      </p:sp>
      <p:sp>
        <p:nvSpPr>
          <p:cNvPr id="10" name="Content Placeholder 2">
            <a:extLst>
              <a:ext uri="{FF2B5EF4-FFF2-40B4-BE49-F238E27FC236}">
                <a16:creationId xmlns:a16="http://schemas.microsoft.com/office/drawing/2014/main" id="{3E948A66-FA34-15B8-B96A-008D112507F8}"/>
              </a:ext>
            </a:extLst>
          </p:cNvPr>
          <p:cNvSpPr txBox="1">
            <a:spLocks/>
          </p:cNvSpPr>
          <p:nvPr/>
        </p:nvSpPr>
        <p:spPr>
          <a:xfrm>
            <a:off x="375168" y="3601869"/>
            <a:ext cx="5400000" cy="198000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dirty="0"/>
              <a:t>Probabilistic assessment: line of channels</a:t>
            </a:r>
          </a:p>
        </p:txBody>
      </p:sp>
      <p:cxnSp>
        <p:nvCxnSpPr>
          <p:cNvPr id="11" name="Straight Connector 10">
            <a:extLst>
              <a:ext uri="{FF2B5EF4-FFF2-40B4-BE49-F238E27FC236}">
                <a16:creationId xmlns:a16="http://schemas.microsoft.com/office/drawing/2014/main" id="{803F3BFB-224E-1B2B-0527-3E097E868DBA}"/>
              </a:ext>
            </a:extLst>
          </p:cNvPr>
          <p:cNvCxnSpPr>
            <a:cxnSpLocks/>
          </p:cNvCxnSpPr>
          <p:nvPr/>
        </p:nvCxnSpPr>
        <p:spPr>
          <a:xfrm flipV="1">
            <a:off x="6194268" y="1242781"/>
            <a:ext cx="0" cy="4243838"/>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9793DA0D-E7C2-274A-B769-5FB68027A68E}"/>
              </a:ext>
            </a:extLst>
          </p:cNvPr>
          <p:cNvCxnSpPr>
            <a:cxnSpLocks/>
          </p:cNvCxnSpPr>
          <p:nvPr/>
        </p:nvCxnSpPr>
        <p:spPr>
          <a:xfrm>
            <a:off x="545346" y="3491730"/>
            <a:ext cx="11130119" cy="1"/>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D8BD32DB-AC4B-1EC9-DF3D-9A430352EA53}"/>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053165" y="1423598"/>
            <a:ext cx="2370974" cy="1780427"/>
          </a:xfrm>
          <a:prstGeom prst="rect">
            <a:avLst/>
          </a:prstGeom>
          <a:noFill/>
        </p:spPr>
      </p:pic>
      <p:pic>
        <p:nvPicPr>
          <p:cNvPr id="16" name="Picture 15">
            <a:extLst>
              <a:ext uri="{FF2B5EF4-FFF2-40B4-BE49-F238E27FC236}">
                <a16:creationId xmlns:a16="http://schemas.microsoft.com/office/drawing/2014/main" id="{EF59F92C-330B-9920-C215-B78C9BE6895B}"/>
              </a:ex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63824" y="3973720"/>
            <a:ext cx="2622687" cy="1646382"/>
          </a:xfrm>
          <a:prstGeom prst="rect">
            <a:avLst/>
          </a:prstGeom>
          <a:noFill/>
        </p:spPr>
      </p:pic>
      <p:pic>
        <p:nvPicPr>
          <p:cNvPr id="17" name="Picture 16">
            <a:extLst>
              <a:ext uri="{FF2B5EF4-FFF2-40B4-BE49-F238E27FC236}">
                <a16:creationId xmlns:a16="http://schemas.microsoft.com/office/drawing/2014/main" id="{E61486BE-AC5A-63D8-455C-06213D248D0E}"/>
              </a:ext>
            </a:extLst>
          </p:cNvPr>
          <p:cNvPicPr>
            <a:picLocks noChangeAspect="1"/>
          </p:cNvPicPr>
          <p:nvPr/>
        </p:nvPicPr>
        <p:blipFill>
          <a:blip r:embed="rId5"/>
          <a:stretch>
            <a:fillRect/>
          </a:stretch>
        </p:blipFill>
        <p:spPr>
          <a:xfrm>
            <a:off x="8591522" y="3973720"/>
            <a:ext cx="1560804" cy="1663379"/>
          </a:xfrm>
          <a:prstGeom prst="rect">
            <a:avLst/>
          </a:prstGeom>
        </p:spPr>
      </p:pic>
      <p:cxnSp>
        <p:nvCxnSpPr>
          <p:cNvPr id="18" name="Straight Connector 17">
            <a:extLst>
              <a:ext uri="{FF2B5EF4-FFF2-40B4-BE49-F238E27FC236}">
                <a16:creationId xmlns:a16="http://schemas.microsoft.com/office/drawing/2014/main" id="{34CAF42A-3FD4-5981-5897-8EBB2A1B09C3}"/>
              </a:ext>
            </a:extLst>
          </p:cNvPr>
          <p:cNvCxnSpPr>
            <a:cxnSpLocks/>
          </p:cNvCxnSpPr>
          <p:nvPr/>
        </p:nvCxnSpPr>
        <p:spPr>
          <a:xfrm>
            <a:off x="-285750" y="945964"/>
            <a:ext cx="1278255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F86DCB32-394A-D86E-2413-8A0E629B8D75}"/>
              </a:ext>
            </a:extLst>
          </p:cNvPr>
          <p:cNvSpPr/>
          <p:nvPr/>
        </p:nvSpPr>
        <p:spPr>
          <a:xfrm>
            <a:off x="-179159" y="945964"/>
            <a:ext cx="15719870" cy="2545764"/>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extLst>
              <a:ext uri="{FF2B5EF4-FFF2-40B4-BE49-F238E27FC236}">
                <a16:creationId xmlns:a16="http://schemas.microsoft.com/office/drawing/2014/main" id="{14240B6C-6FB7-7EAA-1D1E-02FB603AFBFA}"/>
              </a:ext>
            </a:extLst>
          </p:cNvPr>
          <p:cNvSpPr/>
          <p:nvPr/>
        </p:nvSpPr>
        <p:spPr>
          <a:xfrm>
            <a:off x="6194268" y="3491728"/>
            <a:ext cx="6273357" cy="2340745"/>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190220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5E8CCE1-17A7-4F74-B955-68AEBFF19BE2}"/>
              </a:ext>
            </a:extLst>
          </p:cNvPr>
          <p:cNvSpPr>
            <a:spLocks noGrp="1"/>
          </p:cNvSpPr>
          <p:nvPr>
            <p:ph sz="quarter" idx="13"/>
          </p:nvPr>
        </p:nvSpPr>
        <p:spPr>
          <a:xfrm>
            <a:off x="376257" y="445785"/>
            <a:ext cx="7924288" cy="388938"/>
          </a:xfrm>
        </p:spPr>
        <p:txBody>
          <a:bodyPr/>
          <a:lstStyle/>
          <a:p>
            <a:r>
              <a:rPr lang="en-GB" dirty="0"/>
              <a:t>AMRs, SMRs, and the increased focus on structural integrity</a:t>
            </a:r>
          </a:p>
        </p:txBody>
      </p:sp>
      <p:sp>
        <p:nvSpPr>
          <p:cNvPr id="3" name="Content Placeholder 2">
            <a:extLst>
              <a:ext uri="{FF2B5EF4-FFF2-40B4-BE49-F238E27FC236}">
                <a16:creationId xmlns:a16="http://schemas.microsoft.com/office/drawing/2014/main" id="{1B87C274-82BF-4EE2-6BDA-EB2AE2CBC5B3}"/>
              </a:ext>
            </a:extLst>
          </p:cNvPr>
          <p:cNvSpPr>
            <a:spLocks noGrp="1"/>
          </p:cNvSpPr>
          <p:nvPr>
            <p:ph sz="quarter" idx="14"/>
          </p:nvPr>
        </p:nvSpPr>
        <p:spPr>
          <a:xfrm>
            <a:off x="395750" y="1076326"/>
            <a:ext cx="5611131" cy="4792662"/>
          </a:xfrm>
        </p:spPr>
        <p:txBody>
          <a:bodyPr/>
          <a:lstStyle/>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Advanced Modular Reactors (AMRs) and Small Modular reactors (SMRs) are a key technology to help reduce carbon emissions worldwide by 2050. </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However, </a:t>
            </a:r>
            <a:r>
              <a:rPr lang="en-GB" dirty="0">
                <a:hlinkClick r:id="rId2"/>
              </a:rPr>
              <a:t>a recent report by the Henry Royce Institute and Frazer-Nash </a:t>
            </a:r>
            <a:r>
              <a:rPr lang="en-GB" dirty="0"/>
              <a:t>highlighted that further research and development is required to overcome structural integrity challenges associated with increased reactor temperatures.</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It is therefore important to focus on developing new structural integrity methods to enable us to reduce our greenhouse gas emissions and global warming.</a:t>
            </a:r>
          </a:p>
          <a:p>
            <a:endParaRPr lang="en-GB" dirty="0"/>
          </a:p>
        </p:txBody>
      </p:sp>
      <p:pic>
        <p:nvPicPr>
          <p:cNvPr id="5" name="Picture 4">
            <a:extLst>
              <a:ext uri="{FF2B5EF4-FFF2-40B4-BE49-F238E27FC236}">
                <a16:creationId xmlns:a16="http://schemas.microsoft.com/office/drawing/2014/main" id="{1C45289C-21FD-6F6D-710D-566AD2BCB86F}"/>
              </a:ext>
            </a:extLst>
          </p:cNvPr>
          <p:cNvPicPr>
            <a:picLocks noChangeAspect="1"/>
          </p:cNvPicPr>
          <p:nvPr/>
        </p:nvPicPr>
        <p:blipFill>
          <a:blip r:embed="rId3"/>
          <a:stretch>
            <a:fillRect/>
          </a:stretch>
        </p:blipFill>
        <p:spPr>
          <a:xfrm>
            <a:off x="8062379" y="1587952"/>
            <a:ext cx="2720134" cy="1841048"/>
          </a:xfrm>
          <a:prstGeom prst="rect">
            <a:avLst/>
          </a:prstGeom>
        </p:spPr>
      </p:pic>
      <p:pic>
        <p:nvPicPr>
          <p:cNvPr id="6" name="Picture 2" descr="Moltex Nuclear Would Work in a World With Abundant Solar Energy |  NextBigFuture.com">
            <a:extLst>
              <a:ext uri="{FF2B5EF4-FFF2-40B4-BE49-F238E27FC236}">
                <a16:creationId xmlns:a16="http://schemas.microsoft.com/office/drawing/2014/main" id="{A0E66AD0-21E4-DA2B-CBF8-CAF8984B7720}"/>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46540"/>
          <a:stretch/>
        </p:blipFill>
        <p:spPr bwMode="auto">
          <a:xfrm>
            <a:off x="6339451" y="3429000"/>
            <a:ext cx="2411259" cy="274705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085C27D2-F819-C33D-4562-256154DB1E9A}"/>
              </a:ext>
            </a:extLst>
          </p:cNvPr>
          <p:cNvPicPr>
            <a:picLocks noChangeAspect="1"/>
          </p:cNvPicPr>
          <p:nvPr/>
        </p:nvPicPr>
        <p:blipFill rotWithShape="1">
          <a:blip r:embed="rId5"/>
          <a:srcRect t="2095" r="2441" b="5841"/>
          <a:stretch/>
        </p:blipFill>
        <p:spPr>
          <a:xfrm>
            <a:off x="9098937" y="3735194"/>
            <a:ext cx="2955412" cy="2192594"/>
          </a:xfrm>
          <a:prstGeom prst="rect">
            <a:avLst/>
          </a:prstGeom>
        </p:spPr>
      </p:pic>
      <p:sp>
        <p:nvSpPr>
          <p:cNvPr id="8" name="TextBox 7">
            <a:extLst>
              <a:ext uri="{FF2B5EF4-FFF2-40B4-BE49-F238E27FC236}">
                <a16:creationId xmlns:a16="http://schemas.microsoft.com/office/drawing/2014/main" id="{5A4B55CF-61E9-8F96-E249-828DF15A9BF3}"/>
              </a:ext>
            </a:extLst>
          </p:cNvPr>
          <p:cNvSpPr txBox="1"/>
          <p:nvPr/>
        </p:nvSpPr>
        <p:spPr>
          <a:xfrm>
            <a:off x="10388882" y="3409336"/>
            <a:ext cx="665141" cy="246221"/>
          </a:xfrm>
          <a:prstGeom prst="rect">
            <a:avLst/>
          </a:prstGeom>
          <a:noFill/>
        </p:spPr>
        <p:txBody>
          <a:bodyPr wrap="square" rtlCol="0">
            <a:spAutoFit/>
          </a:bodyPr>
          <a:lstStyle/>
          <a:p>
            <a:r>
              <a:rPr lang="en-GB" sz="1000" dirty="0"/>
              <a:t>USNC</a:t>
            </a:r>
          </a:p>
        </p:txBody>
      </p:sp>
      <p:sp>
        <p:nvSpPr>
          <p:cNvPr id="9" name="TextBox 8">
            <a:extLst>
              <a:ext uri="{FF2B5EF4-FFF2-40B4-BE49-F238E27FC236}">
                <a16:creationId xmlns:a16="http://schemas.microsoft.com/office/drawing/2014/main" id="{4D863C91-61BE-F0C0-F440-2858C5466C72}"/>
              </a:ext>
            </a:extLst>
          </p:cNvPr>
          <p:cNvSpPr txBox="1"/>
          <p:nvPr/>
        </p:nvSpPr>
        <p:spPr>
          <a:xfrm>
            <a:off x="8259682" y="5927788"/>
            <a:ext cx="665141" cy="246221"/>
          </a:xfrm>
          <a:prstGeom prst="rect">
            <a:avLst/>
          </a:prstGeom>
          <a:noFill/>
        </p:spPr>
        <p:txBody>
          <a:bodyPr wrap="square" rtlCol="0">
            <a:spAutoFit/>
          </a:bodyPr>
          <a:lstStyle/>
          <a:p>
            <a:r>
              <a:rPr lang="en-GB" sz="1000" dirty="0" err="1"/>
              <a:t>Moltex</a:t>
            </a:r>
            <a:endParaRPr lang="en-GB" sz="1000" dirty="0"/>
          </a:p>
        </p:txBody>
      </p:sp>
      <p:sp>
        <p:nvSpPr>
          <p:cNvPr id="10" name="TextBox 9">
            <a:extLst>
              <a:ext uri="{FF2B5EF4-FFF2-40B4-BE49-F238E27FC236}">
                <a16:creationId xmlns:a16="http://schemas.microsoft.com/office/drawing/2014/main" id="{40EAEA8E-62EC-320E-8053-181EC049D14C}"/>
              </a:ext>
            </a:extLst>
          </p:cNvPr>
          <p:cNvSpPr txBox="1"/>
          <p:nvPr/>
        </p:nvSpPr>
        <p:spPr>
          <a:xfrm>
            <a:off x="11721778" y="5927788"/>
            <a:ext cx="665141" cy="246221"/>
          </a:xfrm>
          <a:prstGeom prst="rect">
            <a:avLst/>
          </a:prstGeom>
          <a:noFill/>
        </p:spPr>
        <p:txBody>
          <a:bodyPr wrap="square" rtlCol="0">
            <a:spAutoFit/>
          </a:bodyPr>
          <a:lstStyle/>
          <a:p>
            <a:r>
              <a:rPr lang="en-GB" sz="1000" dirty="0"/>
              <a:t>JAEA</a:t>
            </a:r>
          </a:p>
        </p:txBody>
      </p:sp>
    </p:spTree>
    <p:extLst>
      <p:ext uri="{BB962C8B-B14F-4D97-AF65-F5344CB8AC3E}">
        <p14:creationId xmlns:p14="http://schemas.microsoft.com/office/powerpoint/2010/main" val="37050219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0637345-0AD8-7F24-84A4-DE2F2AA19D12}"/>
              </a:ext>
            </a:extLst>
          </p:cNvPr>
          <p:cNvSpPr>
            <a:spLocks noGrp="1"/>
          </p:cNvSpPr>
          <p:nvPr>
            <p:ph sz="quarter" idx="13"/>
          </p:nvPr>
        </p:nvSpPr>
        <p:spPr/>
        <p:txBody>
          <a:bodyPr/>
          <a:lstStyle/>
          <a:p>
            <a:r>
              <a:rPr lang="en-GB" dirty="0"/>
              <a:t>Probabilistic assessment: line of channels</a:t>
            </a:r>
          </a:p>
        </p:txBody>
      </p:sp>
      <p:sp>
        <p:nvSpPr>
          <p:cNvPr id="7" name="Content Placeholder 6">
            <a:extLst>
              <a:ext uri="{FF2B5EF4-FFF2-40B4-BE49-F238E27FC236}">
                <a16:creationId xmlns:a16="http://schemas.microsoft.com/office/drawing/2014/main" id="{1BA57504-66E5-DFEC-95F2-C94707CD19CE}"/>
              </a:ext>
            </a:extLst>
          </p:cNvPr>
          <p:cNvSpPr>
            <a:spLocks noGrp="1"/>
          </p:cNvSpPr>
          <p:nvPr>
            <p:ph sz="quarter" idx="14"/>
          </p:nvPr>
        </p:nvSpPr>
        <p:spPr>
          <a:xfrm>
            <a:off x="395750" y="1076326"/>
            <a:ext cx="5037091" cy="4792662"/>
          </a:xfrm>
        </p:spPr>
        <p:txBody>
          <a:bodyPr/>
          <a:lstStyle/>
          <a:p>
            <a:endParaRPr lang="en-GB" dirty="0"/>
          </a:p>
          <a:p>
            <a:pPr marL="285750" indent="-285750">
              <a:buFont typeface="Arial" panose="020B0604020202020204" pitchFamily="34" charset="0"/>
              <a:buChar char="•"/>
            </a:pPr>
            <a:r>
              <a:rPr lang="en-GB" dirty="0"/>
              <a:t>Probabilistic assessment for isolated channel shows no failures</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Whole core geometry will undergo complex alterations as every channel will deform differently</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Linear tessellation algorithm used to aggregate uncertainties in a line of channels</a:t>
            </a:r>
          </a:p>
          <a:p>
            <a:pPr lvl="1"/>
            <a:r>
              <a:rPr lang="en-GB" sz="1600" dirty="0"/>
              <a:t>Channels are simply pushed together in a line until layers in neighbouring channels are touching.</a:t>
            </a:r>
          </a:p>
          <a:p>
            <a:pPr lvl="1"/>
            <a:r>
              <a:rPr lang="en-GB" sz="1600" dirty="0"/>
              <a:t>Different layers will feature bricks of different sizes, reducing the minimum radii of the channels</a:t>
            </a:r>
          </a:p>
          <a:p>
            <a:pPr marL="342900" indent="-342900">
              <a:buFont typeface="Arial" panose="020B0604020202020204" pitchFamily="34" charset="0"/>
              <a:buChar char="•"/>
            </a:pPr>
            <a:endParaRPr lang="en-GB" dirty="0"/>
          </a:p>
          <a:p>
            <a:endParaRPr lang="en-GB" dirty="0"/>
          </a:p>
        </p:txBody>
      </p:sp>
      <p:pic>
        <p:nvPicPr>
          <p:cNvPr id="14" name="Content Placeholder 6">
            <a:extLst>
              <a:ext uri="{FF2B5EF4-FFF2-40B4-BE49-F238E27FC236}">
                <a16:creationId xmlns:a16="http://schemas.microsoft.com/office/drawing/2014/main" id="{035F4398-43CA-1FA0-A84A-FA92A38B1E0C}"/>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32719" y="2235200"/>
            <a:ext cx="5037091" cy="3162300"/>
          </a:xfrm>
          <a:prstGeom prst="rect">
            <a:avLst/>
          </a:prstGeom>
          <a:noFill/>
        </p:spPr>
      </p:pic>
    </p:spTree>
    <p:extLst>
      <p:ext uri="{BB962C8B-B14F-4D97-AF65-F5344CB8AC3E}">
        <p14:creationId xmlns:p14="http://schemas.microsoft.com/office/powerpoint/2010/main" val="31959770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0637345-0AD8-7F24-84A4-DE2F2AA19D12}"/>
              </a:ext>
            </a:extLst>
          </p:cNvPr>
          <p:cNvSpPr>
            <a:spLocks noGrp="1"/>
          </p:cNvSpPr>
          <p:nvPr>
            <p:ph sz="quarter" idx="13"/>
          </p:nvPr>
        </p:nvSpPr>
        <p:spPr/>
        <p:txBody>
          <a:bodyPr/>
          <a:lstStyle/>
          <a:p>
            <a:r>
              <a:rPr lang="en-GB" dirty="0"/>
              <a:t>Probabilistic assessment: line of channels</a:t>
            </a:r>
          </a:p>
        </p:txBody>
      </p:sp>
      <p:pic>
        <p:nvPicPr>
          <p:cNvPr id="14" name="Content Placeholder 6">
            <a:extLst>
              <a:ext uri="{FF2B5EF4-FFF2-40B4-BE49-F238E27FC236}">
                <a16:creationId xmlns:a16="http://schemas.microsoft.com/office/drawing/2014/main" id="{035F4398-43CA-1FA0-A84A-FA92A38B1E0C}"/>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63019" y="1754990"/>
            <a:ext cx="3789181" cy="2378859"/>
          </a:xfrm>
          <a:prstGeom prst="rect">
            <a:avLst/>
          </a:prstGeom>
          <a:noFill/>
        </p:spPr>
      </p:pic>
      <p:pic>
        <p:nvPicPr>
          <p:cNvPr id="8" name="Content Placeholder 7">
            <a:extLst>
              <a:ext uri="{FF2B5EF4-FFF2-40B4-BE49-F238E27FC236}">
                <a16:creationId xmlns:a16="http://schemas.microsoft.com/office/drawing/2014/main" id="{6CDBE6DD-ED05-B036-D51D-59DA46C3D46F}"/>
              </a:ext>
              <a:ext uri="{C183D7F6-B498-43B3-948B-1728B52AA6E4}">
                <adec:decorative xmlns:adec="http://schemas.microsoft.com/office/drawing/2017/decorative" val="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3946" r="7015"/>
          <a:stretch/>
        </p:blipFill>
        <p:spPr>
          <a:xfrm>
            <a:off x="468456" y="1019553"/>
            <a:ext cx="6224443" cy="4822413"/>
          </a:xfrm>
          <a:prstGeom prst="rect">
            <a:avLst/>
          </a:prstGeom>
        </p:spPr>
      </p:pic>
      <p:sp>
        <p:nvSpPr>
          <p:cNvPr id="9" name="TextBox 8">
            <a:extLst>
              <a:ext uri="{FF2B5EF4-FFF2-40B4-BE49-F238E27FC236}">
                <a16:creationId xmlns:a16="http://schemas.microsoft.com/office/drawing/2014/main" id="{FC89F632-2BED-EA16-94F5-4A8346BC3287}"/>
              </a:ext>
            </a:extLst>
          </p:cNvPr>
          <p:cNvSpPr txBox="1"/>
          <p:nvPr/>
        </p:nvSpPr>
        <p:spPr>
          <a:xfrm>
            <a:off x="6477000" y="4820335"/>
            <a:ext cx="6096000" cy="646331"/>
          </a:xfrm>
          <a:prstGeom prst="rect">
            <a:avLst/>
          </a:prstGeom>
          <a:noFill/>
        </p:spPr>
        <p:txBody>
          <a:bodyPr wrap="square">
            <a:spAutoFit/>
          </a:bodyPr>
          <a:lstStyle/>
          <a:p>
            <a:pPr marL="971550" lvl="1" indent="-285750">
              <a:buFont typeface="Arial" panose="020B0604020202020204" pitchFamily="34" charset="0"/>
              <a:buChar char="•"/>
            </a:pPr>
            <a:r>
              <a:rPr lang="en-GB" sz="1800" dirty="0"/>
              <a:t>Aleatory uncertainties vary by brick, epistemic uncertainties vary by channel</a:t>
            </a:r>
          </a:p>
        </p:txBody>
      </p:sp>
    </p:spTree>
    <p:extLst>
      <p:ext uri="{BB962C8B-B14F-4D97-AF65-F5344CB8AC3E}">
        <p14:creationId xmlns:p14="http://schemas.microsoft.com/office/powerpoint/2010/main" val="19488128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0637345-0AD8-7F24-84A4-DE2F2AA19D12}"/>
              </a:ext>
            </a:extLst>
          </p:cNvPr>
          <p:cNvSpPr>
            <a:spLocks noGrp="1"/>
          </p:cNvSpPr>
          <p:nvPr>
            <p:ph sz="quarter" idx="13"/>
          </p:nvPr>
        </p:nvSpPr>
        <p:spPr>
          <a:xfrm>
            <a:off x="376257" y="445785"/>
            <a:ext cx="8475643" cy="388938"/>
          </a:xfrm>
        </p:spPr>
        <p:txBody>
          <a:bodyPr/>
          <a:lstStyle/>
          <a:p>
            <a:r>
              <a:rPr lang="en-GB" dirty="0"/>
              <a:t>Probabilistic assessment: effect of epistemic uncertainty</a:t>
            </a:r>
          </a:p>
        </p:txBody>
      </p:sp>
      <p:pic>
        <p:nvPicPr>
          <p:cNvPr id="8" name="Content Placeholder 7">
            <a:extLst>
              <a:ext uri="{FF2B5EF4-FFF2-40B4-BE49-F238E27FC236}">
                <a16:creationId xmlns:a16="http://schemas.microsoft.com/office/drawing/2014/main" id="{6CDBE6DD-ED05-B036-D51D-59DA46C3D46F}"/>
              </a:ext>
              <a:ext uri="{C183D7F6-B498-43B3-948B-1728B52AA6E4}">
                <adec:decorative xmlns:adec="http://schemas.microsoft.com/office/drawing/2017/decorative" val="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233" t="3946" r="7014"/>
          <a:stretch/>
        </p:blipFill>
        <p:spPr>
          <a:xfrm>
            <a:off x="454648" y="1391333"/>
            <a:ext cx="5262183" cy="4320000"/>
          </a:xfrm>
          <a:prstGeom prst="rect">
            <a:avLst/>
          </a:prstGeom>
        </p:spPr>
      </p:pic>
      <p:sp>
        <p:nvSpPr>
          <p:cNvPr id="9" name="TextBox 8">
            <a:extLst>
              <a:ext uri="{FF2B5EF4-FFF2-40B4-BE49-F238E27FC236}">
                <a16:creationId xmlns:a16="http://schemas.microsoft.com/office/drawing/2014/main" id="{FC89F632-2BED-EA16-94F5-4A8346BC3287}"/>
              </a:ext>
            </a:extLst>
          </p:cNvPr>
          <p:cNvSpPr txBox="1"/>
          <p:nvPr/>
        </p:nvSpPr>
        <p:spPr>
          <a:xfrm>
            <a:off x="376257" y="834723"/>
            <a:ext cx="4889499" cy="646331"/>
          </a:xfrm>
          <a:prstGeom prst="rect">
            <a:avLst/>
          </a:prstGeom>
          <a:noFill/>
        </p:spPr>
        <p:txBody>
          <a:bodyPr wrap="square">
            <a:spAutoFit/>
          </a:bodyPr>
          <a:lstStyle/>
          <a:p>
            <a:pPr marL="685800" lvl="1" algn="ctr"/>
            <a:r>
              <a:rPr lang="en-GB" sz="1800" dirty="0"/>
              <a:t>Aleatory uncertainties vary by brick, epistemic uncertainties vary by channel</a:t>
            </a:r>
          </a:p>
        </p:txBody>
      </p:sp>
    </p:spTree>
    <p:extLst>
      <p:ext uri="{BB962C8B-B14F-4D97-AF65-F5344CB8AC3E}">
        <p14:creationId xmlns:p14="http://schemas.microsoft.com/office/powerpoint/2010/main" val="27030154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3DBC88ED-901D-925A-8318-55AFB81472ED}"/>
              </a:ext>
              <a:ext uri="{C183D7F6-B498-43B3-948B-1728B52AA6E4}">
                <adec:decorative xmlns:adec="http://schemas.microsoft.com/office/drawing/2017/decorative" val="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016" t="3973" r="7945"/>
          <a:stretch/>
        </p:blipFill>
        <p:spPr>
          <a:xfrm>
            <a:off x="6496899" y="1391333"/>
            <a:ext cx="5281495" cy="4320000"/>
          </a:xfrm>
          <a:prstGeom prst="rect">
            <a:avLst/>
          </a:prstGeom>
        </p:spPr>
      </p:pic>
      <p:sp>
        <p:nvSpPr>
          <p:cNvPr id="2" name="Content Placeholder 1">
            <a:extLst>
              <a:ext uri="{FF2B5EF4-FFF2-40B4-BE49-F238E27FC236}">
                <a16:creationId xmlns:a16="http://schemas.microsoft.com/office/drawing/2014/main" id="{E0637345-0AD8-7F24-84A4-DE2F2AA19D12}"/>
              </a:ext>
            </a:extLst>
          </p:cNvPr>
          <p:cNvSpPr>
            <a:spLocks noGrp="1"/>
          </p:cNvSpPr>
          <p:nvPr>
            <p:ph sz="quarter" idx="13"/>
          </p:nvPr>
        </p:nvSpPr>
        <p:spPr>
          <a:xfrm>
            <a:off x="376257" y="445785"/>
            <a:ext cx="8475643" cy="388938"/>
          </a:xfrm>
        </p:spPr>
        <p:txBody>
          <a:bodyPr/>
          <a:lstStyle/>
          <a:p>
            <a:r>
              <a:rPr lang="en-GB" dirty="0"/>
              <a:t>Probabilistic assessment: effect of epistemic uncertainty</a:t>
            </a:r>
          </a:p>
        </p:txBody>
      </p:sp>
      <p:pic>
        <p:nvPicPr>
          <p:cNvPr id="8" name="Content Placeholder 7">
            <a:extLst>
              <a:ext uri="{FF2B5EF4-FFF2-40B4-BE49-F238E27FC236}">
                <a16:creationId xmlns:a16="http://schemas.microsoft.com/office/drawing/2014/main" id="{6CDBE6DD-ED05-B036-D51D-59DA46C3D46F}"/>
              </a:ext>
              <a:ext uri="{C183D7F6-B498-43B3-948B-1728B52AA6E4}">
                <adec:decorative xmlns:adec="http://schemas.microsoft.com/office/drawing/2017/decorative" val="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5233" t="3946" r="7014"/>
          <a:stretch/>
        </p:blipFill>
        <p:spPr>
          <a:xfrm>
            <a:off x="454648" y="1391333"/>
            <a:ext cx="5262183" cy="4320000"/>
          </a:xfrm>
          <a:prstGeom prst="rect">
            <a:avLst/>
          </a:prstGeom>
        </p:spPr>
      </p:pic>
      <p:sp>
        <p:nvSpPr>
          <p:cNvPr id="9" name="TextBox 8">
            <a:extLst>
              <a:ext uri="{FF2B5EF4-FFF2-40B4-BE49-F238E27FC236}">
                <a16:creationId xmlns:a16="http://schemas.microsoft.com/office/drawing/2014/main" id="{FC89F632-2BED-EA16-94F5-4A8346BC3287}"/>
              </a:ext>
            </a:extLst>
          </p:cNvPr>
          <p:cNvSpPr txBox="1"/>
          <p:nvPr/>
        </p:nvSpPr>
        <p:spPr>
          <a:xfrm>
            <a:off x="376257" y="834723"/>
            <a:ext cx="4889499" cy="646331"/>
          </a:xfrm>
          <a:prstGeom prst="rect">
            <a:avLst/>
          </a:prstGeom>
          <a:noFill/>
        </p:spPr>
        <p:txBody>
          <a:bodyPr wrap="square">
            <a:spAutoFit/>
          </a:bodyPr>
          <a:lstStyle/>
          <a:p>
            <a:pPr marL="685800" lvl="1" algn="ctr"/>
            <a:r>
              <a:rPr lang="en-GB" sz="1800" dirty="0"/>
              <a:t>Aleatory uncertainties vary by brick, epistemic uncertainties vary by channel</a:t>
            </a:r>
          </a:p>
        </p:txBody>
      </p:sp>
      <p:sp>
        <p:nvSpPr>
          <p:cNvPr id="12" name="TextBox 11">
            <a:extLst>
              <a:ext uri="{FF2B5EF4-FFF2-40B4-BE49-F238E27FC236}">
                <a16:creationId xmlns:a16="http://schemas.microsoft.com/office/drawing/2014/main" id="{ED180EC9-883E-3A36-F8CB-362DA38C9BC8}"/>
              </a:ext>
            </a:extLst>
          </p:cNvPr>
          <p:cNvSpPr txBox="1"/>
          <p:nvPr/>
        </p:nvSpPr>
        <p:spPr>
          <a:xfrm>
            <a:off x="6496899" y="834723"/>
            <a:ext cx="4889499" cy="646331"/>
          </a:xfrm>
          <a:prstGeom prst="rect">
            <a:avLst/>
          </a:prstGeom>
          <a:noFill/>
        </p:spPr>
        <p:txBody>
          <a:bodyPr wrap="square">
            <a:spAutoFit/>
          </a:bodyPr>
          <a:lstStyle/>
          <a:p>
            <a:pPr marL="685800" lvl="1" algn="ctr"/>
            <a:r>
              <a:rPr lang="en-GB" sz="1800" dirty="0"/>
              <a:t>Aleatory and epistemic uncertainties vary by brick</a:t>
            </a:r>
          </a:p>
        </p:txBody>
      </p:sp>
    </p:spTree>
    <p:extLst>
      <p:ext uri="{BB962C8B-B14F-4D97-AF65-F5344CB8AC3E}">
        <p14:creationId xmlns:p14="http://schemas.microsoft.com/office/powerpoint/2010/main" val="21360594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672D56C8-FAAA-2C63-EA10-2DB5D56E568F}"/>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2149836" y="1345498"/>
            <a:ext cx="2185536" cy="1891018"/>
          </a:xfrm>
          <a:prstGeom prst="rect">
            <a:avLst/>
          </a:prstGeom>
        </p:spPr>
      </p:pic>
      <p:sp>
        <p:nvSpPr>
          <p:cNvPr id="2" name="Content Placeholder 1">
            <a:extLst>
              <a:ext uri="{FF2B5EF4-FFF2-40B4-BE49-F238E27FC236}">
                <a16:creationId xmlns:a16="http://schemas.microsoft.com/office/drawing/2014/main" id="{55C26235-B42E-46FC-FF56-8696D32FBFAE}"/>
              </a:ext>
            </a:extLst>
          </p:cNvPr>
          <p:cNvSpPr>
            <a:spLocks noGrp="1"/>
          </p:cNvSpPr>
          <p:nvPr>
            <p:ph sz="quarter" idx="13"/>
          </p:nvPr>
        </p:nvSpPr>
        <p:spPr/>
        <p:txBody>
          <a:bodyPr/>
          <a:lstStyle/>
          <a:p>
            <a:r>
              <a:rPr lang="en-GB" dirty="0"/>
              <a:t>Contents</a:t>
            </a:r>
          </a:p>
        </p:txBody>
      </p:sp>
      <p:sp>
        <p:nvSpPr>
          <p:cNvPr id="3" name="Content Placeholder 2">
            <a:extLst>
              <a:ext uri="{FF2B5EF4-FFF2-40B4-BE49-F238E27FC236}">
                <a16:creationId xmlns:a16="http://schemas.microsoft.com/office/drawing/2014/main" id="{3E97F86A-1497-DB43-CBE8-7331BBB0FAF1}"/>
              </a:ext>
            </a:extLst>
          </p:cNvPr>
          <p:cNvSpPr>
            <a:spLocks noGrp="1"/>
          </p:cNvSpPr>
          <p:nvPr>
            <p:ph sz="quarter" idx="14"/>
          </p:nvPr>
        </p:nvSpPr>
        <p:spPr>
          <a:xfrm>
            <a:off x="375168" y="1077744"/>
            <a:ext cx="5400000" cy="1980000"/>
          </a:xfrm>
        </p:spPr>
        <p:txBody>
          <a:bodyPr/>
          <a:lstStyle/>
          <a:p>
            <a:pPr algn="ctr"/>
            <a:r>
              <a:rPr lang="en-GB" dirty="0"/>
              <a:t>Deterministic assessment</a:t>
            </a:r>
          </a:p>
        </p:txBody>
      </p:sp>
      <p:sp>
        <p:nvSpPr>
          <p:cNvPr id="5" name="Content Placeholder 2">
            <a:extLst>
              <a:ext uri="{FF2B5EF4-FFF2-40B4-BE49-F238E27FC236}">
                <a16:creationId xmlns:a16="http://schemas.microsoft.com/office/drawing/2014/main" id="{6BEB4DF0-7078-A343-4DAB-CA140F4BBB92}"/>
              </a:ext>
            </a:extLst>
          </p:cNvPr>
          <p:cNvSpPr txBox="1">
            <a:spLocks/>
          </p:cNvSpPr>
          <p:nvPr/>
        </p:nvSpPr>
        <p:spPr>
          <a:xfrm>
            <a:off x="375168" y="3506619"/>
            <a:ext cx="5400000" cy="198000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dirty="0"/>
          </a:p>
        </p:txBody>
      </p:sp>
      <p:sp>
        <p:nvSpPr>
          <p:cNvPr id="6" name="Content Placeholder 2">
            <a:extLst>
              <a:ext uri="{FF2B5EF4-FFF2-40B4-BE49-F238E27FC236}">
                <a16:creationId xmlns:a16="http://schemas.microsoft.com/office/drawing/2014/main" id="{9D22278E-44DD-E38E-BAB7-3E201DB3C832}"/>
              </a:ext>
            </a:extLst>
          </p:cNvPr>
          <p:cNvSpPr txBox="1">
            <a:spLocks/>
          </p:cNvSpPr>
          <p:nvPr/>
        </p:nvSpPr>
        <p:spPr>
          <a:xfrm>
            <a:off x="6416832" y="3506619"/>
            <a:ext cx="5400000" cy="198000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dirty="0"/>
          </a:p>
        </p:txBody>
      </p:sp>
      <p:sp>
        <p:nvSpPr>
          <p:cNvPr id="7" name="Content Placeholder 2">
            <a:extLst>
              <a:ext uri="{FF2B5EF4-FFF2-40B4-BE49-F238E27FC236}">
                <a16:creationId xmlns:a16="http://schemas.microsoft.com/office/drawing/2014/main" id="{70DEBC06-0FEB-2331-21A3-ACF402DB8DCB}"/>
              </a:ext>
            </a:extLst>
          </p:cNvPr>
          <p:cNvSpPr txBox="1">
            <a:spLocks/>
          </p:cNvSpPr>
          <p:nvPr/>
        </p:nvSpPr>
        <p:spPr>
          <a:xfrm>
            <a:off x="6416832" y="982494"/>
            <a:ext cx="5400000" cy="198000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dirty="0"/>
          </a:p>
        </p:txBody>
      </p:sp>
      <p:sp>
        <p:nvSpPr>
          <p:cNvPr id="8" name="Content Placeholder 2">
            <a:extLst>
              <a:ext uri="{FF2B5EF4-FFF2-40B4-BE49-F238E27FC236}">
                <a16:creationId xmlns:a16="http://schemas.microsoft.com/office/drawing/2014/main" id="{6A7A4B91-93A8-F1AD-60D0-ACCD874BAA5A}"/>
              </a:ext>
            </a:extLst>
          </p:cNvPr>
          <p:cNvSpPr txBox="1">
            <a:spLocks/>
          </p:cNvSpPr>
          <p:nvPr/>
        </p:nvSpPr>
        <p:spPr>
          <a:xfrm>
            <a:off x="6416832" y="1077744"/>
            <a:ext cx="5400000" cy="198000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dirty="0"/>
              <a:t>Probabilistic assessment: single channel</a:t>
            </a:r>
          </a:p>
        </p:txBody>
      </p:sp>
      <p:sp>
        <p:nvSpPr>
          <p:cNvPr id="9" name="Content Placeholder 2">
            <a:extLst>
              <a:ext uri="{FF2B5EF4-FFF2-40B4-BE49-F238E27FC236}">
                <a16:creationId xmlns:a16="http://schemas.microsoft.com/office/drawing/2014/main" id="{F20397F6-ACAB-87AA-360D-3B3070033950}"/>
              </a:ext>
            </a:extLst>
          </p:cNvPr>
          <p:cNvSpPr txBox="1">
            <a:spLocks/>
          </p:cNvSpPr>
          <p:nvPr/>
        </p:nvSpPr>
        <p:spPr>
          <a:xfrm>
            <a:off x="6416832" y="3601869"/>
            <a:ext cx="5400000" cy="198000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dirty="0"/>
              <a:t>Probabilistic assessment: entire core</a:t>
            </a:r>
          </a:p>
        </p:txBody>
      </p:sp>
      <p:sp>
        <p:nvSpPr>
          <p:cNvPr id="10" name="Content Placeholder 2">
            <a:extLst>
              <a:ext uri="{FF2B5EF4-FFF2-40B4-BE49-F238E27FC236}">
                <a16:creationId xmlns:a16="http://schemas.microsoft.com/office/drawing/2014/main" id="{3E948A66-FA34-15B8-B96A-008D112507F8}"/>
              </a:ext>
            </a:extLst>
          </p:cNvPr>
          <p:cNvSpPr txBox="1">
            <a:spLocks/>
          </p:cNvSpPr>
          <p:nvPr/>
        </p:nvSpPr>
        <p:spPr>
          <a:xfrm>
            <a:off x="375168" y="3601869"/>
            <a:ext cx="5400000" cy="198000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dirty="0"/>
              <a:t>Probabilistic assessment: line of channels</a:t>
            </a:r>
          </a:p>
        </p:txBody>
      </p:sp>
      <p:cxnSp>
        <p:nvCxnSpPr>
          <p:cNvPr id="11" name="Straight Connector 10">
            <a:extLst>
              <a:ext uri="{FF2B5EF4-FFF2-40B4-BE49-F238E27FC236}">
                <a16:creationId xmlns:a16="http://schemas.microsoft.com/office/drawing/2014/main" id="{803F3BFB-224E-1B2B-0527-3E097E868DBA}"/>
              </a:ext>
            </a:extLst>
          </p:cNvPr>
          <p:cNvCxnSpPr>
            <a:cxnSpLocks/>
          </p:cNvCxnSpPr>
          <p:nvPr/>
        </p:nvCxnSpPr>
        <p:spPr>
          <a:xfrm flipV="1">
            <a:off x="6194268" y="1242781"/>
            <a:ext cx="0" cy="4243838"/>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9793DA0D-E7C2-274A-B769-5FB68027A68E}"/>
              </a:ext>
            </a:extLst>
          </p:cNvPr>
          <p:cNvCxnSpPr>
            <a:cxnSpLocks/>
          </p:cNvCxnSpPr>
          <p:nvPr/>
        </p:nvCxnSpPr>
        <p:spPr>
          <a:xfrm>
            <a:off x="545346" y="3491730"/>
            <a:ext cx="11130119" cy="1"/>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D8BD32DB-AC4B-1EC9-DF3D-9A430352EA53}"/>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053165" y="1423598"/>
            <a:ext cx="2370974" cy="1780427"/>
          </a:xfrm>
          <a:prstGeom prst="rect">
            <a:avLst/>
          </a:prstGeom>
          <a:noFill/>
        </p:spPr>
      </p:pic>
      <p:pic>
        <p:nvPicPr>
          <p:cNvPr id="16" name="Picture 15">
            <a:extLst>
              <a:ext uri="{FF2B5EF4-FFF2-40B4-BE49-F238E27FC236}">
                <a16:creationId xmlns:a16="http://schemas.microsoft.com/office/drawing/2014/main" id="{EF59F92C-330B-9920-C215-B78C9BE6895B}"/>
              </a:ex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63824" y="3973720"/>
            <a:ext cx="2622687" cy="1646382"/>
          </a:xfrm>
          <a:prstGeom prst="rect">
            <a:avLst/>
          </a:prstGeom>
          <a:noFill/>
        </p:spPr>
      </p:pic>
      <p:pic>
        <p:nvPicPr>
          <p:cNvPr id="17" name="Picture 16">
            <a:extLst>
              <a:ext uri="{FF2B5EF4-FFF2-40B4-BE49-F238E27FC236}">
                <a16:creationId xmlns:a16="http://schemas.microsoft.com/office/drawing/2014/main" id="{E61486BE-AC5A-63D8-455C-06213D248D0E}"/>
              </a:ext>
            </a:extLst>
          </p:cNvPr>
          <p:cNvPicPr>
            <a:picLocks noChangeAspect="1"/>
          </p:cNvPicPr>
          <p:nvPr/>
        </p:nvPicPr>
        <p:blipFill>
          <a:blip r:embed="rId5"/>
          <a:stretch>
            <a:fillRect/>
          </a:stretch>
        </p:blipFill>
        <p:spPr>
          <a:xfrm>
            <a:off x="8591522" y="3973720"/>
            <a:ext cx="1560804" cy="1663379"/>
          </a:xfrm>
          <a:prstGeom prst="rect">
            <a:avLst/>
          </a:prstGeom>
        </p:spPr>
      </p:pic>
      <p:cxnSp>
        <p:nvCxnSpPr>
          <p:cNvPr id="18" name="Straight Connector 17">
            <a:extLst>
              <a:ext uri="{FF2B5EF4-FFF2-40B4-BE49-F238E27FC236}">
                <a16:creationId xmlns:a16="http://schemas.microsoft.com/office/drawing/2014/main" id="{34CAF42A-3FD4-5981-5897-8EBB2A1B09C3}"/>
              </a:ext>
            </a:extLst>
          </p:cNvPr>
          <p:cNvCxnSpPr>
            <a:cxnSpLocks/>
          </p:cNvCxnSpPr>
          <p:nvPr/>
        </p:nvCxnSpPr>
        <p:spPr>
          <a:xfrm>
            <a:off x="-285750" y="945964"/>
            <a:ext cx="1278255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F86DCB32-394A-D86E-2413-8A0E629B8D75}"/>
              </a:ext>
            </a:extLst>
          </p:cNvPr>
          <p:cNvSpPr/>
          <p:nvPr/>
        </p:nvSpPr>
        <p:spPr>
          <a:xfrm>
            <a:off x="-179159" y="945964"/>
            <a:ext cx="15719870" cy="2545764"/>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extLst>
              <a:ext uri="{FF2B5EF4-FFF2-40B4-BE49-F238E27FC236}">
                <a16:creationId xmlns:a16="http://schemas.microsoft.com/office/drawing/2014/main" id="{14240B6C-6FB7-7EAA-1D1E-02FB603AFBFA}"/>
              </a:ext>
            </a:extLst>
          </p:cNvPr>
          <p:cNvSpPr/>
          <p:nvPr/>
        </p:nvSpPr>
        <p:spPr>
          <a:xfrm>
            <a:off x="-79089" y="3491728"/>
            <a:ext cx="6273357" cy="2340745"/>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0911797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0637345-0AD8-7F24-84A4-DE2F2AA19D12}"/>
              </a:ext>
            </a:extLst>
          </p:cNvPr>
          <p:cNvSpPr>
            <a:spLocks noGrp="1"/>
          </p:cNvSpPr>
          <p:nvPr>
            <p:ph sz="quarter" idx="13"/>
          </p:nvPr>
        </p:nvSpPr>
        <p:spPr/>
        <p:txBody>
          <a:bodyPr/>
          <a:lstStyle/>
          <a:p>
            <a:r>
              <a:rPr lang="en-GB" dirty="0"/>
              <a:t>Probabilistic assessment: entire core</a:t>
            </a:r>
          </a:p>
        </p:txBody>
      </p:sp>
      <p:sp>
        <p:nvSpPr>
          <p:cNvPr id="7" name="Content Placeholder 6">
            <a:extLst>
              <a:ext uri="{FF2B5EF4-FFF2-40B4-BE49-F238E27FC236}">
                <a16:creationId xmlns:a16="http://schemas.microsoft.com/office/drawing/2014/main" id="{1BA57504-66E5-DFEC-95F2-C94707CD19CE}"/>
              </a:ext>
            </a:extLst>
          </p:cNvPr>
          <p:cNvSpPr>
            <a:spLocks noGrp="1"/>
          </p:cNvSpPr>
          <p:nvPr>
            <p:ph sz="quarter" idx="14"/>
          </p:nvPr>
        </p:nvSpPr>
        <p:spPr>
          <a:xfrm>
            <a:off x="395750" y="1076326"/>
            <a:ext cx="4709649" cy="4792662"/>
          </a:xfrm>
        </p:spPr>
        <p:txBody>
          <a:bodyPr/>
          <a:lstStyle/>
          <a:p>
            <a:pPr marL="342900" indent="-342900">
              <a:buFont typeface="Arial" panose="020B0604020202020204" pitchFamily="34" charset="0"/>
              <a:buChar char="•"/>
            </a:pPr>
            <a:endParaRPr lang="en-GB"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Whole core geometry will undergo complex alterations as every channel and brick layer will deform differently</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Algorithm for core tessellation used to predict core shape under probabilistic brick deformation</a:t>
            </a:r>
          </a:p>
          <a:p>
            <a:pPr lvl="1"/>
            <a:r>
              <a:rPr lang="en-GB" sz="1600" dirty="0"/>
              <a:t>Assumes core restraints press bricks together</a:t>
            </a:r>
          </a:p>
          <a:p>
            <a:pPr marL="342900" indent="-342900">
              <a:buFont typeface="Arial" panose="020B0604020202020204" pitchFamily="34" charset="0"/>
              <a:buChar char="•"/>
            </a:pPr>
            <a:endParaRPr lang="en-GB" dirty="0"/>
          </a:p>
          <a:p>
            <a:endParaRPr lang="en-GB" dirty="0"/>
          </a:p>
        </p:txBody>
      </p:sp>
      <p:pic>
        <p:nvPicPr>
          <p:cNvPr id="14" name="Content Placeholder 7">
            <a:extLst>
              <a:ext uri="{FF2B5EF4-FFF2-40B4-BE49-F238E27FC236}">
                <a16:creationId xmlns:a16="http://schemas.microsoft.com/office/drawing/2014/main" id="{181A4A6F-6EE8-72D5-FF14-DCA710B3243D}"/>
              </a:ext>
            </a:extLst>
          </p:cNvPr>
          <p:cNvPicPr>
            <a:picLocks noChangeAspect="1"/>
          </p:cNvPicPr>
          <p:nvPr/>
        </p:nvPicPr>
        <p:blipFill rotWithShape="1">
          <a:blip r:embed="rId3">
            <a:extLst>
              <a:ext uri="{28A0092B-C50C-407E-A947-70E740481C1C}">
                <a14:useLocalDpi xmlns:a14="http://schemas.microsoft.com/office/drawing/2010/main" val="0"/>
              </a:ext>
            </a:extLst>
          </a:blip>
          <a:srcRect r="10788"/>
          <a:stretch/>
        </p:blipFill>
        <p:spPr>
          <a:xfrm>
            <a:off x="5302836" y="1564623"/>
            <a:ext cx="5517564" cy="4636803"/>
          </a:xfrm>
          <a:prstGeom prst="rect">
            <a:avLst/>
          </a:prstGeom>
        </p:spPr>
      </p:pic>
    </p:spTree>
    <p:extLst>
      <p:ext uri="{BB962C8B-B14F-4D97-AF65-F5344CB8AC3E}">
        <p14:creationId xmlns:p14="http://schemas.microsoft.com/office/powerpoint/2010/main" val="26077093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0637345-0AD8-7F24-84A4-DE2F2AA19D12}"/>
              </a:ext>
            </a:extLst>
          </p:cNvPr>
          <p:cNvSpPr>
            <a:spLocks noGrp="1"/>
          </p:cNvSpPr>
          <p:nvPr>
            <p:ph sz="quarter" idx="13"/>
          </p:nvPr>
        </p:nvSpPr>
        <p:spPr/>
        <p:txBody>
          <a:bodyPr/>
          <a:lstStyle/>
          <a:p>
            <a:r>
              <a:rPr lang="en-GB" dirty="0"/>
              <a:t>Probabilistic assessment: entire core</a:t>
            </a:r>
          </a:p>
        </p:txBody>
      </p:sp>
      <p:pic>
        <p:nvPicPr>
          <p:cNvPr id="5" name="Picture 4">
            <a:extLst>
              <a:ext uri="{FF2B5EF4-FFF2-40B4-BE49-F238E27FC236}">
                <a16:creationId xmlns:a16="http://schemas.microsoft.com/office/drawing/2014/main" id="{460D0483-64BB-66BC-EFD8-157CE82142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08933" y="1123950"/>
            <a:ext cx="7174134" cy="5010274"/>
          </a:xfrm>
          <a:prstGeom prst="rect">
            <a:avLst/>
          </a:prstGeom>
        </p:spPr>
      </p:pic>
    </p:spTree>
    <p:extLst>
      <p:ext uri="{BB962C8B-B14F-4D97-AF65-F5344CB8AC3E}">
        <p14:creationId xmlns:p14="http://schemas.microsoft.com/office/powerpoint/2010/main" val="42708400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0637345-0AD8-7F24-84A4-DE2F2AA19D12}"/>
              </a:ext>
            </a:extLst>
          </p:cNvPr>
          <p:cNvSpPr>
            <a:spLocks noGrp="1"/>
          </p:cNvSpPr>
          <p:nvPr>
            <p:ph sz="quarter" idx="13"/>
          </p:nvPr>
        </p:nvSpPr>
        <p:spPr>
          <a:xfrm>
            <a:off x="376257" y="445785"/>
            <a:ext cx="7729518" cy="388938"/>
          </a:xfrm>
        </p:spPr>
        <p:txBody>
          <a:bodyPr/>
          <a:lstStyle/>
          <a:p>
            <a:r>
              <a:rPr lang="en-GB" dirty="0"/>
              <a:t>Probabilistic assessment results: entire core (10 years)</a:t>
            </a:r>
          </a:p>
        </p:txBody>
      </p:sp>
      <p:pic>
        <p:nvPicPr>
          <p:cNvPr id="4" name="Content Placeholder 316">
            <a:extLst>
              <a:ext uri="{FF2B5EF4-FFF2-40B4-BE49-F238E27FC236}">
                <a16:creationId xmlns:a16="http://schemas.microsoft.com/office/drawing/2014/main" id="{290AF5F2-BCFB-9367-D77C-AD028C7A19B4}"/>
              </a:ext>
              <a:ext uri="{C183D7F6-B498-43B3-948B-1728B52AA6E4}">
                <adec:decorative xmlns:adec="http://schemas.microsoft.com/office/drawing/2017/decorative" val="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020" t="5536" r="6901"/>
          <a:stretch/>
        </p:blipFill>
        <p:spPr>
          <a:xfrm>
            <a:off x="378648" y="954446"/>
            <a:ext cx="6565770" cy="5220000"/>
          </a:xfrm>
          <a:prstGeom prst="rect">
            <a:avLst/>
          </a:prstGeom>
        </p:spPr>
      </p:pic>
      <p:pic>
        <p:nvPicPr>
          <p:cNvPr id="683" name="Picture 682">
            <a:extLst>
              <a:ext uri="{FF2B5EF4-FFF2-40B4-BE49-F238E27FC236}">
                <a16:creationId xmlns:a16="http://schemas.microsoft.com/office/drawing/2014/main" id="{9E5DAEDD-644D-B25E-B9F4-2F15976D39BE}"/>
              </a:ext>
            </a:extLst>
          </p:cNvPr>
          <p:cNvPicPr>
            <a:picLocks noChangeAspect="1"/>
          </p:cNvPicPr>
          <p:nvPr/>
        </p:nvPicPr>
        <p:blipFill>
          <a:blip r:embed="rId4"/>
          <a:stretch>
            <a:fillRect/>
          </a:stretch>
        </p:blipFill>
        <p:spPr>
          <a:xfrm>
            <a:off x="7527173" y="2085975"/>
            <a:ext cx="3987245" cy="3251271"/>
          </a:xfrm>
          <a:prstGeom prst="rect">
            <a:avLst/>
          </a:prstGeom>
        </p:spPr>
      </p:pic>
    </p:spTree>
    <p:extLst>
      <p:ext uri="{BB962C8B-B14F-4D97-AF65-F5344CB8AC3E}">
        <p14:creationId xmlns:p14="http://schemas.microsoft.com/office/powerpoint/2010/main" val="9784077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0637345-0AD8-7F24-84A4-DE2F2AA19D12}"/>
              </a:ext>
            </a:extLst>
          </p:cNvPr>
          <p:cNvSpPr>
            <a:spLocks noGrp="1"/>
          </p:cNvSpPr>
          <p:nvPr>
            <p:ph sz="quarter" idx="13"/>
          </p:nvPr>
        </p:nvSpPr>
        <p:spPr>
          <a:xfrm>
            <a:off x="376257" y="445785"/>
            <a:ext cx="7729518" cy="388938"/>
          </a:xfrm>
        </p:spPr>
        <p:txBody>
          <a:bodyPr/>
          <a:lstStyle/>
          <a:p>
            <a:r>
              <a:rPr lang="en-GB" dirty="0"/>
              <a:t>Probabilistic assessment results: entire core over time</a:t>
            </a:r>
          </a:p>
        </p:txBody>
      </p:sp>
      <p:pic>
        <p:nvPicPr>
          <p:cNvPr id="4" name="Content Placeholder 316">
            <a:extLst>
              <a:ext uri="{FF2B5EF4-FFF2-40B4-BE49-F238E27FC236}">
                <a16:creationId xmlns:a16="http://schemas.microsoft.com/office/drawing/2014/main" id="{290AF5F2-BCFB-9367-D77C-AD028C7A19B4}"/>
              </a:ext>
              <a:ext uri="{C183D7F6-B498-43B3-948B-1728B52AA6E4}">
                <adec:decorative xmlns:adec="http://schemas.microsoft.com/office/drawing/2017/decorative" val="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020" t="5536" r="6901"/>
          <a:stretch/>
        </p:blipFill>
        <p:spPr>
          <a:xfrm>
            <a:off x="378648" y="954446"/>
            <a:ext cx="6565770" cy="5220000"/>
          </a:xfrm>
          <a:prstGeom prst="rect">
            <a:avLst/>
          </a:prstGeom>
        </p:spPr>
      </p:pic>
      <p:pic>
        <p:nvPicPr>
          <p:cNvPr id="683" name="Picture 682">
            <a:extLst>
              <a:ext uri="{FF2B5EF4-FFF2-40B4-BE49-F238E27FC236}">
                <a16:creationId xmlns:a16="http://schemas.microsoft.com/office/drawing/2014/main" id="{9E5DAEDD-644D-B25E-B9F4-2F15976D39BE}"/>
              </a:ext>
            </a:extLst>
          </p:cNvPr>
          <p:cNvPicPr>
            <a:picLocks noChangeAspect="1"/>
          </p:cNvPicPr>
          <p:nvPr/>
        </p:nvPicPr>
        <p:blipFill>
          <a:blip r:embed="rId4"/>
          <a:stretch>
            <a:fillRect/>
          </a:stretch>
        </p:blipFill>
        <p:spPr>
          <a:xfrm>
            <a:off x="7527173" y="2085975"/>
            <a:ext cx="3987245" cy="3251271"/>
          </a:xfrm>
          <a:prstGeom prst="rect">
            <a:avLst/>
          </a:prstGeom>
        </p:spPr>
      </p:pic>
      <p:pic>
        <p:nvPicPr>
          <p:cNvPr id="6" name="Content Placeholder 7">
            <a:extLst>
              <a:ext uri="{FF2B5EF4-FFF2-40B4-BE49-F238E27FC236}">
                <a16:creationId xmlns:a16="http://schemas.microsoft.com/office/drawing/2014/main" id="{DEFC10F2-AA86-1029-0590-889A39049070}"/>
              </a:ext>
              <a:ext uri="{C183D7F6-B498-43B3-948B-1728B52AA6E4}">
                <adec:decorative xmlns:adec="http://schemas.microsoft.com/office/drawing/2017/decorative" val="1"/>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3850" t="5058" r="7570"/>
          <a:stretch/>
        </p:blipFill>
        <p:spPr>
          <a:xfrm>
            <a:off x="376257" y="954446"/>
            <a:ext cx="6496034" cy="5220000"/>
          </a:xfrm>
          <a:prstGeom prst="rect">
            <a:avLst/>
          </a:prstGeom>
        </p:spPr>
      </p:pic>
    </p:spTree>
    <p:extLst>
      <p:ext uri="{BB962C8B-B14F-4D97-AF65-F5344CB8AC3E}">
        <p14:creationId xmlns:p14="http://schemas.microsoft.com/office/powerpoint/2010/main" val="15922116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E59088-698E-CA0F-20BF-7EF857B74464}"/>
              </a:ext>
            </a:extLst>
          </p:cNvPr>
          <p:cNvSpPr>
            <a:spLocks noGrp="1"/>
          </p:cNvSpPr>
          <p:nvPr>
            <p:ph type="title"/>
          </p:nvPr>
        </p:nvSpPr>
        <p:spPr/>
        <p:txBody>
          <a:bodyPr/>
          <a:lstStyle/>
          <a:p>
            <a:r>
              <a:rPr lang="en-GB" dirty="0"/>
              <a:t>Conclusions</a:t>
            </a:r>
          </a:p>
        </p:txBody>
      </p:sp>
    </p:spTree>
    <p:extLst>
      <p:ext uri="{BB962C8B-B14F-4D97-AF65-F5344CB8AC3E}">
        <p14:creationId xmlns:p14="http://schemas.microsoft.com/office/powerpoint/2010/main" val="25586263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5E8CCE1-17A7-4F74-B955-68AEBFF19BE2}"/>
              </a:ext>
            </a:extLst>
          </p:cNvPr>
          <p:cNvSpPr>
            <a:spLocks noGrp="1"/>
          </p:cNvSpPr>
          <p:nvPr>
            <p:ph sz="quarter" idx="13"/>
          </p:nvPr>
        </p:nvSpPr>
        <p:spPr>
          <a:xfrm>
            <a:off x="376257" y="445785"/>
            <a:ext cx="7924288" cy="388938"/>
          </a:xfrm>
        </p:spPr>
        <p:txBody>
          <a:bodyPr/>
          <a:lstStyle/>
          <a:p>
            <a:r>
              <a:rPr lang="en-GB" dirty="0"/>
              <a:t>Why probabilistic lifing analysis? </a:t>
            </a:r>
          </a:p>
        </p:txBody>
      </p:sp>
      <p:sp>
        <p:nvSpPr>
          <p:cNvPr id="3" name="Content Placeholder 2">
            <a:extLst>
              <a:ext uri="{FF2B5EF4-FFF2-40B4-BE49-F238E27FC236}">
                <a16:creationId xmlns:a16="http://schemas.microsoft.com/office/drawing/2014/main" id="{1B87C274-82BF-4EE2-6BDA-EB2AE2CBC5B3}"/>
              </a:ext>
            </a:extLst>
          </p:cNvPr>
          <p:cNvSpPr>
            <a:spLocks noGrp="1"/>
          </p:cNvSpPr>
          <p:nvPr>
            <p:ph sz="quarter" idx="14"/>
          </p:nvPr>
        </p:nvSpPr>
        <p:spPr>
          <a:xfrm>
            <a:off x="395751" y="1076326"/>
            <a:ext cx="5539692" cy="4792662"/>
          </a:xfrm>
        </p:spPr>
        <p:txBody>
          <a:bodyPr/>
          <a:lstStyle/>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Next generation nuclear reactor designs will likely need to be designed to operate at very high temperatures.</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Current lifing methods are deterministic, with knock-downs to account for uncertainty.</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Deterministic methods often lead to design conservatism, but also unclear whether optimistic in some cases.</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Probabilistic methods can directly account for uncertainty, giving a more accurate solution.</a:t>
            </a:r>
          </a:p>
          <a:p>
            <a:endParaRPr lang="en-GB" dirty="0"/>
          </a:p>
        </p:txBody>
      </p:sp>
      <p:pic>
        <p:nvPicPr>
          <p:cNvPr id="11" name="Picture 10">
            <a:extLst>
              <a:ext uri="{FF2B5EF4-FFF2-40B4-BE49-F238E27FC236}">
                <a16:creationId xmlns:a16="http://schemas.microsoft.com/office/drawing/2014/main" id="{A32BA5AB-FA86-1029-9926-709D8B9FEBAC}"/>
              </a:ext>
            </a:extLst>
          </p:cNvPr>
          <p:cNvPicPr>
            <a:picLocks noChangeAspect="1"/>
          </p:cNvPicPr>
          <p:nvPr/>
        </p:nvPicPr>
        <p:blipFill>
          <a:blip r:embed="rId2"/>
          <a:stretch>
            <a:fillRect/>
          </a:stretch>
        </p:blipFill>
        <p:spPr>
          <a:xfrm>
            <a:off x="5935442" y="2171418"/>
            <a:ext cx="6081140" cy="3423213"/>
          </a:xfrm>
          <a:prstGeom prst="rect">
            <a:avLst/>
          </a:prstGeom>
        </p:spPr>
      </p:pic>
    </p:spTree>
    <p:extLst>
      <p:ext uri="{BB962C8B-B14F-4D97-AF65-F5344CB8AC3E}">
        <p14:creationId xmlns:p14="http://schemas.microsoft.com/office/powerpoint/2010/main" val="12485389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5338885-5B4D-B022-4D08-42AA1353A911}"/>
              </a:ext>
            </a:extLst>
          </p:cNvPr>
          <p:cNvSpPr>
            <a:spLocks noGrp="1"/>
          </p:cNvSpPr>
          <p:nvPr>
            <p:ph sz="quarter" idx="13"/>
          </p:nvPr>
        </p:nvSpPr>
        <p:spPr/>
        <p:txBody>
          <a:bodyPr/>
          <a:lstStyle/>
          <a:p>
            <a:r>
              <a:rPr lang="en-GB" dirty="0"/>
              <a:t>Conclusions</a:t>
            </a:r>
          </a:p>
        </p:txBody>
      </p:sp>
      <p:sp>
        <p:nvSpPr>
          <p:cNvPr id="3" name="Content Placeholder 2">
            <a:extLst>
              <a:ext uri="{FF2B5EF4-FFF2-40B4-BE49-F238E27FC236}">
                <a16:creationId xmlns:a16="http://schemas.microsoft.com/office/drawing/2014/main" id="{3A54F29B-87D3-5163-16A9-0E728DED4A6A}"/>
              </a:ext>
            </a:extLst>
          </p:cNvPr>
          <p:cNvSpPr>
            <a:spLocks noGrp="1"/>
          </p:cNvSpPr>
          <p:nvPr>
            <p:ph sz="quarter" idx="14"/>
          </p:nvPr>
        </p:nvSpPr>
        <p:spPr>
          <a:xfrm>
            <a:off x="395750" y="1076326"/>
            <a:ext cx="5347825" cy="4792662"/>
          </a:xfrm>
        </p:spPr>
        <p:txBody>
          <a:bodyPr/>
          <a:lstStyle/>
          <a:p>
            <a:pPr marL="285750" indent="-285750">
              <a:buFont typeface="Arial" panose="020B0604020202020204" pitchFamily="34" charset="0"/>
              <a:buChar char="•"/>
            </a:pPr>
            <a:r>
              <a:rPr lang="en-GB" dirty="0"/>
              <a:t>The dimensional change of graphite bricks in a nominal molten salt reactor may lead to reactor control failure.</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a:p>
            <a:endParaRPr lang="en-GB" dirty="0"/>
          </a:p>
        </p:txBody>
      </p:sp>
      <p:pic>
        <p:nvPicPr>
          <p:cNvPr id="9" name="Picture 8">
            <a:extLst>
              <a:ext uri="{FF2B5EF4-FFF2-40B4-BE49-F238E27FC236}">
                <a16:creationId xmlns:a16="http://schemas.microsoft.com/office/drawing/2014/main" id="{7907EC09-5C4F-75B3-2F12-A7B3CAE6EE1A}"/>
              </a:ex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89463" y="1714500"/>
            <a:ext cx="5930295" cy="4549064"/>
          </a:xfrm>
          <a:prstGeom prst="rect">
            <a:avLst/>
          </a:prstGeom>
          <a:noFill/>
        </p:spPr>
      </p:pic>
      <p:sp>
        <p:nvSpPr>
          <p:cNvPr id="10" name="Cylinder 9">
            <a:extLst>
              <a:ext uri="{FF2B5EF4-FFF2-40B4-BE49-F238E27FC236}">
                <a16:creationId xmlns:a16="http://schemas.microsoft.com/office/drawing/2014/main" id="{B489A556-A820-84B8-D655-D43CCE2457FE}"/>
              </a:ext>
            </a:extLst>
          </p:cNvPr>
          <p:cNvSpPr/>
          <p:nvPr/>
        </p:nvSpPr>
        <p:spPr>
          <a:xfrm>
            <a:off x="7046647" y="708403"/>
            <a:ext cx="201662" cy="1908000"/>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1" name="Straight Connector 10">
            <a:extLst>
              <a:ext uri="{FF2B5EF4-FFF2-40B4-BE49-F238E27FC236}">
                <a16:creationId xmlns:a16="http://schemas.microsoft.com/office/drawing/2014/main" id="{DD4FA2E8-8B4F-6D11-D547-DB5E7199318E}"/>
              </a:ext>
            </a:extLst>
          </p:cNvPr>
          <p:cNvCxnSpPr>
            <a:cxnSpLocks/>
          </p:cNvCxnSpPr>
          <p:nvPr/>
        </p:nvCxnSpPr>
        <p:spPr>
          <a:xfrm flipV="1">
            <a:off x="7029869" y="2781416"/>
            <a:ext cx="0" cy="605930"/>
          </a:xfrm>
          <a:prstGeom prst="line">
            <a:avLst/>
          </a:prstGeom>
          <a:ln w="19050">
            <a:prstDash val="dash"/>
          </a:ln>
        </p:spPr>
        <p:style>
          <a:lnRef idx="1">
            <a:schemeClr val="dk1"/>
          </a:lnRef>
          <a:fillRef idx="0">
            <a:schemeClr val="dk1"/>
          </a:fillRef>
          <a:effectRef idx="0">
            <a:schemeClr val="dk1"/>
          </a:effectRef>
          <a:fontRef idx="minor">
            <a:schemeClr val="tx1"/>
          </a:fontRef>
        </p:style>
      </p:cxnSp>
      <p:cxnSp>
        <p:nvCxnSpPr>
          <p:cNvPr id="12" name="Straight Connector 11">
            <a:extLst>
              <a:ext uri="{FF2B5EF4-FFF2-40B4-BE49-F238E27FC236}">
                <a16:creationId xmlns:a16="http://schemas.microsoft.com/office/drawing/2014/main" id="{133F59A1-C24E-26AD-84C7-66F30A17E6F4}"/>
              </a:ext>
            </a:extLst>
          </p:cNvPr>
          <p:cNvCxnSpPr>
            <a:cxnSpLocks/>
          </p:cNvCxnSpPr>
          <p:nvPr/>
        </p:nvCxnSpPr>
        <p:spPr>
          <a:xfrm flipV="1">
            <a:off x="7248311" y="2781416"/>
            <a:ext cx="0" cy="605930"/>
          </a:xfrm>
          <a:prstGeom prst="line">
            <a:avLst/>
          </a:prstGeom>
          <a:ln w="19050">
            <a:prstDash val="dash"/>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7421042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5338885-5B4D-B022-4D08-42AA1353A911}"/>
              </a:ext>
            </a:extLst>
          </p:cNvPr>
          <p:cNvSpPr>
            <a:spLocks noGrp="1"/>
          </p:cNvSpPr>
          <p:nvPr>
            <p:ph sz="quarter" idx="13"/>
          </p:nvPr>
        </p:nvSpPr>
        <p:spPr/>
        <p:txBody>
          <a:bodyPr/>
          <a:lstStyle/>
          <a:p>
            <a:r>
              <a:rPr lang="en-GB" dirty="0"/>
              <a:t>Conclusions</a:t>
            </a:r>
          </a:p>
        </p:txBody>
      </p:sp>
      <p:sp>
        <p:nvSpPr>
          <p:cNvPr id="3" name="Content Placeholder 2">
            <a:extLst>
              <a:ext uri="{FF2B5EF4-FFF2-40B4-BE49-F238E27FC236}">
                <a16:creationId xmlns:a16="http://schemas.microsoft.com/office/drawing/2014/main" id="{3A54F29B-87D3-5163-16A9-0E728DED4A6A}"/>
              </a:ext>
            </a:extLst>
          </p:cNvPr>
          <p:cNvSpPr>
            <a:spLocks noGrp="1"/>
          </p:cNvSpPr>
          <p:nvPr>
            <p:ph sz="quarter" idx="14"/>
          </p:nvPr>
        </p:nvSpPr>
        <p:spPr>
          <a:xfrm>
            <a:off x="395750" y="1076326"/>
            <a:ext cx="5347825" cy="4792662"/>
          </a:xfrm>
        </p:spPr>
        <p:txBody>
          <a:bodyPr/>
          <a:lstStyle/>
          <a:p>
            <a:pPr marL="285750" indent="-285750">
              <a:buFont typeface="Arial" panose="020B0604020202020204" pitchFamily="34" charset="0"/>
              <a:buChar char="•"/>
            </a:pPr>
            <a:r>
              <a:rPr lang="en-GB" dirty="0"/>
              <a:t>The dimensional change of graphite bricks in a nominal molten salt reactor may lead to reactor control failure.</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Deterministic analysis of a single control rod indicates that reactor control failure will not occur.</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a:p>
            <a:endParaRPr lang="en-GB" dirty="0"/>
          </a:p>
        </p:txBody>
      </p:sp>
      <p:pic>
        <p:nvPicPr>
          <p:cNvPr id="8" name="Content Placeholder 16">
            <a:extLst>
              <a:ext uri="{FF2B5EF4-FFF2-40B4-BE49-F238E27FC236}">
                <a16:creationId xmlns:a16="http://schemas.microsoft.com/office/drawing/2014/main" id="{4A93F33C-AE4A-CE14-26E1-6A03F0F10832}"/>
              </a:ext>
              <a:ext uri="{C183D7F6-B498-43B3-948B-1728B52AA6E4}">
                <adec:decorative xmlns:adec="http://schemas.microsoft.com/office/drawing/2017/decorative" val="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3590" r="6788"/>
          <a:stretch/>
        </p:blipFill>
        <p:spPr>
          <a:xfrm>
            <a:off x="5991225" y="2095500"/>
            <a:ext cx="5805026" cy="3742773"/>
          </a:xfrm>
          <a:prstGeom prst="rect">
            <a:avLst/>
          </a:prstGeom>
        </p:spPr>
      </p:pic>
    </p:spTree>
    <p:extLst>
      <p:ext uri="{BB962C8B-B14F-4D97-AF65-F5344CB8AC3E}">
        <p14:creationId xmlns:p14="http://schemas.microsoft.com/office/powerpoint/2010/main" val="40510105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5338885-5B4D-B022-4D08-42AA1353A911}"/>
              </a:ext>
            </a:extLst>
          </p:cNvPr>
          <p:cNvSpPr>
            <a:spLocks noGrp="1"/>
          </p:cNvSpPr>
          <p:nvPr>
            <p:ph sz="quarter" idx="13"/>
          </p:nvPr>
        </p:nvSpPr>
        <p:spPr/>
        <p:txBody>
          <a:bodyPr/>
          <a:lstStyle/>
          <a:p>
            <a:r>
              <a:rPr lang="en-GB" dirty="0"/>
              <a:t>Conclusions</a:t>
            </a:r>
          </a:p>
        </p:txBody>
      </p:sp>
      <p:sp>
        <p:nvSpPr>
          <p:cNvPr id="3" name="Content Placeholder 2">
            <a:extLst>
              <a:ext uri="{FF2B5EF4-FFF2-40B4-BE49-F238E27FC236}">
                <a16:creationId xmlns:a16="http://schemas.microsoft.com/office/drawing/2014/main" id="{3A54F29B-87D3-5163-16A9-0E728DED4A6A}"/>
              </a:ext>
            </a:extLst>
          </p:cNvPr>
          <p:cNvSpPr>
            <a:spLocks noGrp="1"/>
          </p:cNvSpPr>
          <p:nvPr>
            <p:ph sz="quarter" idx="14"/>
          </p:nvPr>
        </p:nvSpPr>
        <p:spPr>
          <a:xfrm>
            <a:off x="395750" y="1076326"/>
            <a:ext cx="5347825" cy="4792662"/>
          </a:xfrm>
        </p:spPr>
        <p:txBody>
          <a:bodyPr/>
          <a:lstStyle/>
          <a:p>
            <a:pPr marL="285750" indent="-285750">
              <a:buFont typeface="Arial" panose="020B0604020202020204" pitchFamily="34" charset="0"/>
              <a:buChar char="•"/>
            </a:pPr>
            <a:r>
              <a:rPr lang="en-GB" dirty="0"/>
              <a:t>The dimensional change of graphite bricks in a nominal molten salt reactor may lead to reactor control failure.</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Deterministic analysis of a single control rod indicates that reactor control failure will not occur.</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A probabilistic analysis of a single central control rod also indicates that reactor control failure is unlikely.</a:t>
            </a:r>
          </a:p>
          <a:p>
            <a:pPr marL="285750" indent="-285750">
              <a:buFont typeface="Arial" panose="020B0604020202020204" pitchFamily="34" charset="0"/>
              <a:buChar char="•"/>
            </a:pPr>
            <a:endParaRPr lang="en-GB" dirty="0"/>
          </a:p>
          <a:p>
            <a:endParaRPr lang="en-GB" dirty="0"/>
          </a:p>
        </p:txBody>
      </p:sp>
      <p:pic>
        <p:nvPicPr>
          <p:cNvPr id="6" name="Content Placeholder 7">
            <a:extLst>
              <a:ext uri="{FF2B5EF4-FFF2-40B4-BE49-F238E27FC236}">
                <a16:creationId xmlns:a16="http://schemas.microsoft.com/office/drawing/2014/main" id="{0C7C132B-0DFD-4B21-D82C-D3314E14E00C}"/>
              </a:ex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90689" y="1883703"/>
            <a:ext cx="5333559" cy="3998645"/>
          </a:xfrm>
          <a:prstGeom prst="rect">
            <a:avLst/>
          </a:prstGeom>
        </p:spPr>
      </p:pic>
      <p:pic>
        <p:nvPicPr>
          <p:cNvPr id="7" name="Content Placeholder 14">
            <a:extLst>
              <a:ext uri="{FF2B5EF4-FFF2-40B4-BE49-F238E27FC236}">
                <a16:creationId xmlns:a16="http://schemas.microsoft.com/office/drawing/2014/main" id="{972E9370-85E8-C8ED-8180-16DF58D2A218}"/>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t="3135" r="6826"/>
          <a:stretch/>
        </p:blipFill>
        <p:spPr bwMode="auto">
          <a:xfrm>
            <a:off x="6109494" y="1883703"/>
            <a:ext cx="5514754" cy="4305280"/>
          </a:xfrm>
          <a:prstGeom prst="rect">
            <a:avLst/>
          </a:prstGeom>
          <a:noFill/>
        </p:spPr>
      </p:pic>
    </p:spTree>
    <p:extLst>
      <p:ext uri="{BB962C8B-B14F-4D97-AF65-F5344CB8AC3E}">
        <p14:creationId xmlns:p14="http://schemas.microsoft.com/office/powerpoint/2010/main" val="198064994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5338885-5B4D-B022-4D08-42AA1353A911}"/>
              </a:ext>
            </a:extLst>
          </p:cNvPr>
          <p:cNvSpPr>
            <a:spLocks noGrp="1"/>
          </p:cNvSpPr>
          <p:nvPr>
            <p:ph sz="quarter" idx="13"/>
          </p:nvPr>
        </p:nvSpPr>
        <p:spPr/>
        <p:txBody>
          <a:bodyPr/>
          <a:lstStyle/>
          <a:p>
            <a:r>
              <a:rPr lang="en-GB" dirty="0"/>
              <a:t>Conclusions</a:t>
            </a:r>
          </a:p>
        </p:txBody>
      </p:sp>
      <p:sp>
        <p:nvSpPr>
          <p:cNvPr id="3" name="Content Placeholder 2">
            <a:extLst>
              <a:ext uri="{FF2B5EF4-FFF2-40B4-BE49-F238E27FC236}">
                <a16:creationId xmlns:a16="http://schemas.microsoft.com/office/drawing/2014/main" id="{3A54F29B-87D3-5163-16A9-0E728DED4A6A}"/>
              </a:ext>
            </a:extLst>
          </p:cNvPr>
          <p:cNvSpPr>
            <a:spLocks noGrp="1"/>
          </p:cNvSpPr>
          <p:nvPr>
            <p:ph sz="quarter" idx="14"/>
          </p:nvPr>
        </p:nvSpPr>
        <p:spPr>
          <a:xfrm>
            <a:off x="395750" y="1076326"/>
            <a:ext cx="5347825" cy="4792662"/>
          </a:xfrm>
        </p:spPr>
        <p:txBody>
          <a:bodyPr/>
          <a:lstStyle/>
          <a:p>
            <a:pPr marL="285750" indent="-285750">
              <a:buFont typeface="Arial" panose="020B0604020202020204" pitchFamily="34" charset="0"/>
              <a:buChar char="•"/>
            </a:pPr>
            <a:r>
              <a:rPr lang="en-GB" dirty="0"/>
              <a:t>The dimensional change of graphite bricks in a nominal molten salt reactor may lead to reactor control failure.</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Deterministic analysis of a single control rod indicates that reactor control failure will not occur.</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A probabilistic analysis of a single central control rod also indicates that reactor control failure is unlikely.</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However, when the aggregation of uncertainties is considered via tessellation of the core channels, reactor control failure is predicted in 50% of cases after 10 years.</a:t>
            </a:r>
          </a:p>
          <a:p>
            <a:endParaRPr lang="en-GB" dirty="0"/>
          </a:p>
        </p:txBody>
      </p:sp>
      <p:pic>
        <p:nvPicPr>
          <p:cNvPr id="6" name="Content Placeholder 7">
            <a:extLst>
              <a:ext uri="{FF2B5EF4-FFF2-40B4-BE49-F238E27FC236}">
                <a16:creationId xmlns:a16="http://schemas.microsoft.com/office/drawing/2014/main" id="{0C7C132B-0DFD-4B21-D82C-D3314E14E00C}"/>
              </a:ex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90689" y="1883703"/>
            <a:ext cx="5333559" cy="3998645"/>
          </a:xfrm>
          <a:prstGeom prst="rect">
            <a:avLst/>
          </a:prstGeom>
        </p:spPr>
      </p:pic>
    </p:spTree>
    <p:extLst>
      <p:ext uri="{BB962C8B-B14F-4D97-AF65-F5344CB8AC3E}">
        <p14:creationId xmlns:p14="http://schemas.microsoft.com/office/powerpoint/2010/main" val="297068410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CBD97544-C39E-5DBA-4091-4B2494F11157}"/>
              </a:ext>
            </a:extLst>
          </p:cNvPr>
          <p:cNvSpPr>
            <a:spLocks noGrp="1"/>
          </p:cNvSpPr>
          <p:nvPr>
            <p:ph sz="quarter" idx="13"/>
          </p:nvPr>
        </p:nvSpPr>
        <p:spPr/>
        <p:txBody>
          <a:bodyPr/>
          <a:lstStyle/>
          <a:p>
            <a:r>
              <a:rPr lang="en-GB" dirty="0"/>
              <a:t>Thank you</a:t>
            </a:r>
          </a:p>
        </p:txBody>
      </p:sp>
      <p:sp>
        <p:nvSpPr>
          <p:cNvPr id="6" name="Content Placeholder 5">
            <a:extLst>
              <a:ext uri="{FF2B5EF4-FFF2-40B4-BE49-F238E27FC236}">
                <a16:creationId xmlns:a16="http://schemas.microsoft.com/office/drawing/2014/main" id="{6A499891-8467-9A65-2A31-E03486593CE0}"/>
              </a:ext>
            </a:extLst>
          </p:cNvPr>
          <p:cNvSpPr>
            <a:spLocks noGrp="1"/>
          </p:cNvSpPr>
          <p:nvPr>
            <p:ph sz="quarter" idx="14"/>
          </p:nvPr>
        </p:nvSpPr>
        <p:spPr>
          <a:xfrm>
            <a:off x="9115425" y="4427605"/>
            <a:ext cx="2240820" cy="911225"/>
          </a:xfrm>
        </p:spPr>
        <p:txBody>
          <a:bodyPr/>
          <a:lstStyle/>
          <a:p>
            <a:r>
              <a:rPr lang="en-GB" dirty="0">
                <a:solidFill>
                  <a:schemeClr val="accent3"/>
                </a:solidFill>
              </a:rPr>
              <a:t>Dr Henry Cathcart</a:t>
            </a:r>
          </a:p>
          <a:p>
            <a:r>
              <a:rPr lang="en-GB" dirty="0"/>
              <a:t>Group Leader</a:t>
            </a:r>
          </a:p>
          <a:p>
            <a:r>
              <a:rPr lang="en-GB" dirty="0"/>
              <a:t>Frazer-Nash Consultancy</a:t>
            </a:r>
          </a:p>
          <a:p>
            <a:r>
              <a:rPr lang="en-GB" dirty="0"/>
              <a:t>h.cathcart@fnc.co.uk </a:t>
            </a:r>
          </a:p>
        </p:txBody>
      </p:sp>
    </p:spTree>
    <p:extLst>
      <p:ext uri="{BB962C8B-B14F-4D97-AF65-F5344CB8AC3E}">
        <p14:creationId xmlns:p14="http://schemas.microsoft.com/office/powerpoint/2010/main" val="32140719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5E8CCE1-17A7-4F74-B955-68AEBFF19BE2}"/>
              </a:ext>
            </a:extLst>
          </p:cNvPr>
          <p:cNvSpPr>
            <a:spLocks noGrp="1"/>
          </p:cNvSpPr>
          <p:nvPr>
            <p:ph sz="quarter" idx="13"/>
          </p:nvPr>
        </p:nvSpPr>
        <p:spPr>
          <a:xfrm>
            <a:off x="376257" y="445785"/>
            <a:ext cx="7924288" cy="388938"/>
          </a:xfrm>
        </p:spPr>
        <p:txBody>
          <a:bodyPr/>
          <a:lstStyle/>
          <a:p>
            <a:r>
              <a:rPr lang="en-GB" dirty="0"/>
              <a:t>Nominal AMR graphite core </a:t>
            </a:r>
          </a:p>
        </p:txBody>
      </p:sp>
      <p:pic>
        <p:nvPicPr>
          <p:cNvPr id="5" name="Picture 4">
            <a:extLst>
              <a:ext uri="{FF2B5EF4-FFF2-40B4-BE49-F238E27FC236}">
                <a16:creationId xmlns:a16="http://schemas.microsoft.com/office/drawing/2014/main" id="{86872C97-E410-48B9-214C-5564ED734767}"/>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54431" y="935960"/>
            <a:ext cx="6883137" cy="5279979"/>
          </a:xfrm>
          <a:prstGeom prst="rect">
            <a:avLst/>
          </a:prstGeom>
          <a:noFill/>
        </p:spPr>
      </p:pic>
    </p:spTree>
    <p:extLst>
      <p:ext uri="{BB962C8B-B14F-4D97-AF65-F5344CB8AC3E}">
        <p14:creationId xmlns:p14="http://schemas.microsoft.com/office/powerpoint/2010/main" val="15121377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5E8CCE1-17A7-4F74-B955-68AEBFF19BE2}"/>
              </a:ext>
            </a:extLst>
          </p:cNvPr>
          <p:cNvSpPr>
            <a:spLocks noGrp="1"/>
          </p:cNvSpPr>
          <p:nvPr>
            <p:ph sz="quarter" idx="13"/>
          </p:nvPr>
        </p:nvSpPr>
        <p:spPr/>
        <p:txBody>
          <a:bodyPr/>
          <a:lstStyle/>
          <a:p>
            <a:r>
              <a:rPr lang="en-GB" dirty="0"/>
              <a:t>Graphite core failure criterion</a:t>
            </a:r>
          </a:p>
        </p:txBody>
      </p:sp>
      <p:pic>
        <p:nvPicPr>
          <p:cNvPr id="6" name="Picture 5">
            <a:extLst>
              <a:ext uri="{FF2B5EF4-FFF2-40B4-BE49-F238E27FC236}">
                <a16:creationId xmlns:a16="http://schemas.microsoft.com/office/drawing/2014/main" id="{26F25A0E-7D9D-31FA-1C84-5C21BCE6FD9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0450" y="1087938"/>
            <a:ext cx="5015550" cy="3612248"/>
          </a:xfrm>
          <a:prstGeom prst="rect">
            <a:avLst/>
          </a:prstGeom>
        </p:spPr>
      </p:pic>
      <p:pic>
        <p:nvPicPr>
          <p:cNvPr id="10" name="Picture 9">
            <a:extLst>
              <a:ext uri="{FF2B5EF4-FFF2-40B4-BE49-F238E27FC236}">
                <a16:creationId xmlns:a16="http://schemas.microsoft.com/office/drawing/2014/main" id="{30E3B728-022B-B6C3-9352-4D0D70371AE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866" r="62165"/>
          <a:stretch/>
        </p:blipFill>
        <p:spPr>
          <a:xfrm>
            <a:off x="8281052" y="3429000"/>
            <a:ext cx="1508605" cy="2731559"/>
          </a:xfrm>
          <a:prstGeom prst="rect">
            <a:avLst/>
          </a:prstGeom>
        </p:spPr>
      </p:pic>
      <p:sp>
        <p:nvSpPr>
          <p:cNvPr id="11" name="Cylinder 10">
            <a:extLst>
              <a:ext uri="{FF2B5EF4-FFF2-40B4-BE49-F238E27FC236}">
                <a16:creationId xmlns:a16="http://schemas.microsoft.com/office/drawing/2014/main" id="{F2753120-AF40-D438-9C89-05E36AEFCC3B}"/>
              </a:ext>
            </a:extLst>
          </p:cNvPr>
          <p:cNvSpPr/>
          <p:nvPr/>
        </p:nvSpPr>
        <p:spPr>
          <a:xfrm>
            <a:off x="8957766" y="1293807"/>
            <a:ext cx="138397" cy="2012192"/>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a:extLst>
              <a:ext uri="{FF2B5EF4-FFF2-40B4-BE49-F238E27FC236}">
                <a16:creationId xmlns:a16="http://schemas.microsoft.com/office/drawing/2014/main" id="{A856BEB9-586E-3B60-656C-EE0E269C6FA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866" t="19906" r="62165"/>
          <a:stretch/>
        </p:blipFill>
        <p:spPr>
          <a:xfrm>
            <a:off x="8281052" y="3972749"/>
            <a:ext cx="1508605" cy="2187810"/>
          </a:xfrm>
          <a:prstGeom prst="rect">
            <a:avLst/>
          </a:prstGeom>
        </p:spPr>
      </p:pic>
      <p:cxnSp>
        <p:nvCxnSpPr>
          <p:cNvPr id="13" name="Straight Connector 12">
            <a:extLst>
              <a:ext uri="{FF2B5EF4-FFF2-40B4-BE49-F238E27FC236}">
                <a16:creationId xmlns:a16="http://schemas.microsoft.com/office/drawing/2014/main" id="{F6A63B1F-3637-E703-A26E-84CF920C9DAF}"/>
              </a:ext>
            </a:extLst>
          </p:cNvPr>
          <p:cNvCxnSpPr>
            <a:cxnSpLocks/>
          </p:cNvCxnSpPr>
          <p:nvPr/>
        </p:nvCxnSpPr>
        <p:spPr>
          <a:xfrm flipV="1">
            <a:off x="8940988" y="3366819"/>
            <a:ext cx="0" cy="605930"/>
          </a:xfrm>
          <a:prstGeom prst="line">
            <a:avLst/>
          </a:prstGeom>
          <a:ln w="19050">
            <a:prstDash val="dash"/>
          </a:ln>
        </p:spPr>
        <p:style>
          <a:lnRef idx="1">
            <a:schemeClr val="dk1"/>
          </a:lnRef>
          <a:fillRef idx="0">
            <a:schemeClr val="dk1"/>
          </a:fillRef>
          <a:effectRef idx="0">
            <a:schemeClr val="dk1"/>
          </a:effectRef>
          <a:fontRef idx="minor">
            <a:schemeClr val="tx1"/>
          </a:fontRef>
        </p:style>
      </p:cxnSp>
      <p:cxnSp>
        <p:nvCxnSpPr>
          <p:cNvPr id="14" name="Straight Connector 13">
            <a:extLst>
              <a:ext uri="{FF2B5EF4-FFF2-40B4-BE49-F238E27FC236}">
                <a16:creationId xmlns:a16="http://schemas.microsoft.com/office/drawing/2014/main" id="{823DFF7B-7B6B-3F68-11E1-AF7A077A745E}"/>
              </a:ext>
            </a:extLst>
          </p:cNvPr>
          <p:cNvCxnSpPr>
            <a:cxnSpLocks/>
          </p:cNvCxnSpPr>
          <p:nvPr/>
        </p:nvCxnSpPr>
        <p:spPr>
          <a:xfrm flipV="1">
            <a:off x="9121330" y="3366819"/>
            <a:ext cx="0" cy="605930"/>
          </a:xfrm>
          <a:prstGeom prst="line">
            <a:avLst/>
          </a:prstGeom>
          <a:ln w="19050">
            <a:prstDash val="dash"/>
          </a:ln>
        </p:spPr>
        <p:style>
          <a:lnRef idx="1">
            <a:schemeClr val="dk1"/>
          </a:lnRef>
          <a:fillRef idx="0">
            <a:schemeClr val="dk1"/>
          </a:fillRef>
          <a:effectRef idx="0">
            <a:schemeClr val="dk1"/>
          </a:effectRef>
          <a:fontRef idx="minor">
            <a:schemeClr val="tx1"/>
          </a:fontRef>
        </p:style>
      </p:cxnSp>
      <p:sp>
        <p:nvSpPr>
          <p:cNvPr id="15" name="TextBox 14">
            <a:extLst>
              <a:ext uri="{FF2B5EF4-FFF2-40B4-BE49-F238E27FC236}">
                <a16:creationId xmlns:a16="http://schemas.microsoft.com/office/drawing/2014/main" id="{BF4CE748-BBBA-4DC3-92CA-94ADFDA40E30}"/>
              </a:ext>
            </a:extLst>
          </p:cNvPr>
          <p:cNvSpPr txBox="1"/>
          <p:nvPr/>
        </p:nvSpPr>
        <p:spPr>
          <a:xfrm>
            <a:off x="9425318" y="1749596"/>
            <a:ext cx="1096632" cy="369332"/>
          </a:xfrm>
          <a:prstGeom prst="rect">
            <a:avLst/>
          </a:prstGeom>
          <a:noFill/>
        </p:spPr>
        <p:txBody>
          <a:bodyPr wrap="square" rtlCol="0">
            <a:spAutoFit/>
          </a:bodyPr>
          <a:lstStyle/>
          <a:p>
            <a:r>
              <a:rPr lang="en-GB" dirty="0"/>
              <a:t>r = 40mm</a:t>
            </a:r>
          </a:p>
        </p:txBody>
      </p:sp>
      <p:sp>
        <p:nvSpPr>
          <p:cNvPr id="16" name="TextBox 15">
            <a:extLst>
              <a:ext uri="{FF2B5EF4-FFF2-40B4-BE49-F238E27FC236}">
                <a16:creationId xmlns:a16="http://schemas.microsoft.com/office/drawing/2014/main" id="{DFDB5920-801F-0D9C-8F47-E75737881B52}"/>
              </a:ext>
            </a:extLst>
          </p:cNvPr>
          <p:cNvSpPr txBox="1"/>
          <p:nvPr/>
        </p:nvSpPr>
        <p:spPr>
          <a:xfrm>
            <a:off x="9389064" y="3060357"/>
            <a:ext cx="1132885" cy="369332"/>
          </a:xfrm>
          <a:prstGeom prst="rect">
            <a:avLst/>
          </a:prstGeom>
          <a:noFill/>
        </p:spPr>
        <p:txBody>
          <a:bodyPr wrap="square" rtlCol="0">
            <a:spAutoFit/>
          </a:bodyPr>
          <a:lstStyle/>
          <a:p>
            <a:r>
              <a:rPr lang="en-GB" dirty="0"/>
              <a:t>r = 50mm</a:t>
            </a:r>
          </a:p>
        </p:txBody>
      </p:sp>
      <p:cxnSp>
        <p:nvCxnSpPr>
          <p:cNvPr id="18" name="Straight Arrow Connector 17">
            <a:extLst>
              <a:ext uri="{FF2B5EF4-FFF2-40B4-BE49-F238E27FC236}">
                <a16:creationId xmlns:a16="http://schemas.microsoft.com/office/drawing/2014/main" id="{879E3132-6F02-CEEC-8FC7-191EFCD323F4}"/>
              </a:ext>
            </a:extLst>
          </p:cNvPr>
          <p:cNvCxnSpPr/>
          <p:nvPr/>
        </p:nvCxnSpPr>
        <p:spPr>
          <a:xfrm>
            <a:off x="8940988" y="3669784"/>
            <a:ext cx="180342"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6DDADB0C-B3F5-ED40-1060-72C40A062527}"/>
              </a:ext>
            </a:extLst>
          </p:cNvPr>
          <p:cNvCxnSpPr>
            <a:cxnSpLocks/>
          </p:cNvCxnSpPr>
          <p:nvPr/>
        </p:nvCxnSpPr>
        <p:spPr>
          <a:xfrm>
            <a:off x="8810625" y="2299903"/>
            <a:ext cx="14714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FF6767F5-D97C-34AD-5E9E-5D5B355E76F9}"/>
              </a:ext>
            </a:extLst>
          </p:cNvPr>
          <p:cNvCxnSpPr/>
          <p:nvPr/>
        </p:nvCxnSpPr>
        <p:spPr>
          <a:xfrm flipH="1">
            <a:off x="9096163" y="2299903"/>
            <a:ext cx="14714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8483945C-5F59-74B4-8687-C73C8C086193}"/>
              </a:ext>
            </a:extLst>
          </p:cNvPr>
          <p:cNvCxnSpPr>
            <a:cxnSpLocks/>
            <a:endCxn id="15" idx="1"/>
          </p:cNvCxnSpPr>
          <p:nvPr/>
        </p:nvCxnSpPr>
        <p:spPr>
          <a:xfrm flipV="1">
            <a:off x="9243304" y="1934262"/>
            <a:ext cx="182014" cy="365641"/>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402F0D27-2DD8-550D-BFDF-F8821A725FED}"/>
              </a:ext>
            </a:extLst>
          </p:cNvPr>
          <p:cNvCxnSpPr>
            <a:cxnSpLocks/>
            <a:endCxn id="16" idx="1"/>
          </p:cNvCxnSpPr>
          <p:nvPr/>
        </p:nvCxnSpPr>
        <p:spPr>
          <a:xfrm flipV="1">
            <a:off x="9026964" y="3245023"/>
            <a:ext cx="362100" cy="424761"/>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614750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5E8CCE1-17A7-4F74-B955-68AEBFF19BE2}"/>
              </a:ext>
            </a:extLst>
          </p:cNvPr>
          <p:cNvSpPr>
            <a:spLocks noGrp="1"/>
          </p:cNvSpPr>
          <p:nvPr>
            <p:ph sz="quarter" idx="13"/>
          </p:nvPr>
        </p:nvSpPr>
        <p:spPr/>
        <p:txBody>
          <a:bodyPr/>
          <a:lstStyle/>
          <a:p>
            <a:r>
              <a:rPr lang="en-GB" dirty="0"/>
              <a:t>Graphite core failure criterion</a:t>
            </a:r>
          </a:p>
        </p:txBody>
      </p:sp>
      <p:sp>
        <p:nvSpPr>
          <p:cNvPr id="3" name="Content Placeholder 2">
            <a:extLst>
              <a:ext uri="{FF2B5EF4-FFF2-40B4-BE49-F238E27FC236}">
                <a16:creationId xmlns:a16="http://schemas.microsoft.com/office/drawing/2014/main" id="{3309A8F1-3FAC-961C-A061-E301C4017026}"/>
              </a:ext>
            </a:extLst>
          </p:cNvPr>
          <p:cNvSpPr>
            <a:spLocks noGrp="1"/>
          </p:cNvSpPr>
          <p:nvPr>
            <p:ph sz="quarter" idx="14"/>
          </p:nvPr>
        </p:nvSpPr>
        <p:spPr>
          <a:xfrm>
            <a:off x="624350" y="4631450"/>
            <a:ext cx="6808787" cy="1529109"/>
          </a:xfrm>
        </p:spPr>
        <p:txBody>
          <a:bodyPr/>
          <a:lstStyle/>
          <a:p>
            <a:pPr marL="285750" indent="-285750">
              <a:buFont typeface="Arial" panose="020B0604020202020204" pitchFamily="34" charset="0"/>
              <a:buChar char="•"/>
            </a:pPr>
            <a:endParaRPr lang="en-GB" dirty="0"/>
          </a:p>
          <a:p>
            <a:r>
              <a:rPr lang="en-GB" dirty="0"/>
              <a:t>Graphite is a highly variable material, hence each brick will deform differently</a:t>
            </a:r>
          </a:p>
          <a:p>
            <a:pPr lvl="1"/>
            <a:r>
              <a:rPr lang="en-GB" sz="1600" dirty="0"/>
              <a:t>Challenging to define a conservative scenario</a:t>
            </a:r>
          </a:p>
          <a:p>
            <a:pPr lvl="1"/>
            <a:r>
              <a:rPr lang="en-GB" sz="1600" dirty="0"/>
              <a:t>Probabilistic assessment required</a:t>
            </a:r>
          </a:p>
          <a:p>
            <a:pPr marL="285750" indent="-285750">
              <a:buFont typeface="Arial" panose="020B0604020202020204" pitchFamily="34" charset="0"/>
              <a:buChar char="•"/>
            </a:pPr>
            <a:endParaRPr lang="en-GB" dirty="0"/>
          </a:p>
        </p:txBody>
      </p:sp>
      <p:pic>
        <p:nvPicPr>
          <p:cNvPr id="6" name="Picture 5">
            <a:extLst>
              <a:ext uri="{FF2B5EF4-FFF2-40B4-BE49-F238E27FC236}">
                <a16:creationId xmlns:a16="http://schemas.microsoft.com/office/drawing/2014/main" id="{26F25A0E-7D9D-31FA-1C84-5C21BCE6FD9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0450" y="1087938"/>
            <a:ext cx="5015550" cy="3612248"/>
          </a:xfrm>
          <a:prstGeom prst="rect">
            <a:avLst/>
          </a:prstGeom>
        </p:spPr>
      </p:pic>
      <p:pic>
        <p:nvPicPr>
          <p:cNvPr id="10" name="Picture 9">
            <a:extLst>
              <a:ext uri="{FF2B5EF4-FFF2-40B4-BE49-F238E27FC236}">
                <a16:creationId xmlns:a16="http://schemas.microsoft.com/office/drawing/2014/main" id="{30E3B728-022B-B6C3-9352-4D0D70371AE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866" r="62165"/>
          <a:stretch/>
        </p:blipFill>
        <p:spPr>
          <a:xfrm>
            <a:off x="8281052" y="3429000"/>
            <a:ext cx="1508605" cy="2731559"/>
          </a:xfrm>
          <a:prstGeom prst="rect">
            <a:avLst/>
          </a:prstGeom>
        </p:spPr>
      </p:pic>
      <p:sp>
        <p:nvSpPr>
          <p:cNvPr id="11" name="Cylinder 10">
            <a:extLst>
              <a:ext uri="{FF2B5EF4-FFF2-40B4-BE49-F238E27FC236}">
                <a16:creationId xmlns:a16="http://schemas.microsoft.com/office/drawing/2014/main" id="{F2753120-AF40-D438-9C89-05E36AEFCC3B}"/>
              </a:ext>
            </a:extLst>
          </p:cNvPr>
          <p:cNvSpPr/>
          <p:nvPr/>
        </p:nvSpPr>
        <p:spPr>
          <a:xfrm>
            <a:off x="8957766" y="1293807"/>
            <a:ext cx="138397" cy="2012192"/>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a:extLst>
              <a:ext uri="{FF2B5EF4-FFF2-40B4-BE49-F238E27FC236}">
                <a16:creationId xmlns:a16="http://schemas.microsoft.com/office/drawing/2014/main" id="{A856BEB9-586E-3B60-656C-EE0E269C6FA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866" t="19906" r="62165"/>
          <a:stretch/>
        </p:blipFill>
        <p:spPr>
          <a:xfrm>
            <a:off x="8281052" y="3972749"/>
            <a:ext cx="1508605" cy="2187810"/>
          </a:xfrm>
          <a:prstGeom prst="rect">
            <a:avLst/>
          </a:prstGeom>
        </p:spPr>
      </p:pic>
      <p:cxnSp>
        <p:nvCxnSpPr>
          <p:cNvPr id="13" name="Straight Connector 12">
            <a:extLst>
              <a:ext uri="{FF2B5EF4-FFF2-40B4-BE49-F238E27FC236}">
                <a16:creationId xmlns:a16="http://schemas.microsoft.com/office/drawing/2014/main" id="{F6A63B1F-3637-E703-A26E-84CF920C9DAF}"/>
              </a:ext>
            </a:extLst>
          </p:cNvPr>
          <p:cNvCxnSpPr>
            <a:cxnSpLocks/>
          </p:cNvCxnSpPr>
          <p:nvPr/>
        </p:nvCxnSpPr>
        <p:spPr>
          <a:xfrm flipV="1">
            <a:off x="8940988" y="3366819"/>
            <a:ext cx="0" cy="605930"/>
          </a:xfrm>
          <a:prstGeom prst="line">
            <a:avLst/>
          </a:prstGeom>
          <a:ln w="19050">
            <a:prstDash val="dash"/>
          </a:ln>
        </p:spPr>
        <p:style>
          <a:lnRef idx="1">
            <a:schemeClr val="dk1"/>
          </a:lnRef>
          <a:fillRef idx="0">
            <a:schemeClr val="dk1"/>
          </a:fillRef>
          <a:effectRef idx="0">
            <a:schemeClr val="dk1"/>
          </a:effectRef>
          <a:fontRef idx="minor">
            <a:schemeClr val="tx1"/>
          </a:fontRef>
        </p:style>
      </p:cxnSp>
      <p:cxnSp>
        <p:nvCxnSpPr>
          <p:cNvPr id="14" name="Straight Connector 13">
            <a:extLst>
              <a:ext uri="{FF2B5EF4-FFF2-40B4-BE49-F238E27FC236}">
                <a16:creationId xmlns:a16="http://schemas.microsoft.com/office/drawing/2014/main" id="{823DFF7B-7B6B-3F68-11E1-AF7A077A745E}"/>
              </a:ext>
            </a:extLst>
          </p:cNvPr>
          <p:cNvCxnSpPr>
            <a:cxnSpLocks/>
          </p:cNvCxnSpPr>
          <p:nvPr/>
        </p:nvCxnSpPr>
        <p:spPr>
          <a:xfrm flipV="1">
            <a:off x="9121330" y="3366819"/>
            <a:ext cx="0" cy="605930"/>
          </a:xfrm>
          <a:prstGeom prst="line">
            <a:avLst/>
          </a:prstGeom>
          <a:ln w="19050">
            <a:prstDash val="dash"/>
          </a:ln>
        </p:spPr>
        <p:style>
          <a:lnRef idx="1">
            <a:schemeClr val="dk1"/>
          </a:lnRef>
          <a:fillRef idx="0">
            <a:schemeClr val="dk1"/>
          </a:fillRef>
          <a:effectRef idx="0">
            <a:schemeClr val="dk1"/>
          </a:effectRef>
          <a:fontRef idx="minor">
            <a:schemeClr val="tx1"/>
          </a:fontRef>
        </p:style>
      </p:cxnSp>
      <p:sp>
        <p:nvSpPr>
          <p:cNvPr id="15" name="TextBox 14">
            <a:extLst>
              <a:ext uri="{FF2B5EF4-FFF2-40B4-BE49-F238E27FC236}">
                <a16:creationId xmlns:a16="http://schemas.microsoft.com/office/drawing/2014/main" id="{BF4CE748-BBBA-4DC3-92CA-94ADFDA40E30}"/>
              </a:ext>
            </a:extLst>
          </p:cNvPr>
          <p:cNvSpPr txBox="1"/>
          <p:nvPr/>
        </p:nvSpPr>
        <p:spPr>
          <a:xfrm>
            <a:off x="9425318" y="1749596"/>
            <a:ext cx="1096632" cy="369332"/>
          </a:xfrm>
          <a:prstGeom prst="rect">
            <a:avLst/>
          </a:prstGeom>
          <a:noFill/>
        </p:spPr>
        <p:txBody>
          <a:bodyPr wrap="square" rtlCol="0">
            <a:spAutoFit/>
          </a:bodyPr>
          <a:lstStyle/>
          <a:p>
            <a:r>
              <a:rPr lang="en-GB" dirty="0"/>
              <a:t>r = 40mm</a:t>
            </a:r>
          </a:p>
        </p:txBody>
      </p:sp>
      <p:sp>
        <p:nvSpPr>
          <p:cNvPr id="16" name="TextBox 15">
            <a:extLst>
              <a:ext uri="{FF2B5EF4-FFF2-40B4-BE49-F238E27FC236}">
                <a16:creationId xmlns:a16="http://schemas.microsoft.com/office/drawing/2014/main" id="{DFDB5920-801F-0D9C-8F47-E75737881B52}"/>
              </a:ext>
            </a:extLst>
          </p:cNvPr>
          <p:cNvSpPr txBox="1"/>
          <p:nvPr/>
        </p:nvSpPr>
        <p:spPr>
          <a:xfrm>
            <a:off x="9389064" y="3060357"/>
            <a:ext cx="1132885" cy="369332"/>
          </a:xfrm>
          <a:prstGeom prst="rect">
            <a:avLst/>
          </a:prstGeom>
          <a:noFill/>
        </p:spPr>
        <p:txBody>
          <a:bodyPr wrap="square" rtlCol="0">
            <a:spAutoFit/>
          </a:bodyPr>
          <a:lstStyle/>
          <a:p>
            <a:r>
              <a:rPr lang="en-GB" dirty="0"/>
              <a:t>r = 50mm</a:t>
            </a:r>
          </a:p>
        </p:txBody>
      </p:sp>
      <p:cxnSp>
        <p:nvCxnSpPr>
          <p:cNvPr id="18" name="Straight Arrow Connector 17">
            <a:extLst>
              <a:ext uri="{FF2B5EF4-FFF2-40B4-BE49-F238E27FC236}">
                <a16:creationId xmlns:a16="http://schemas.microsoft.com/office/drawing/2014/main" id="{879E3132-6F02-CEEC-8FC7-191EFCD323F4}"/>
              </a:ext>
            </a:extLst>
          </p:cNvPr>
          <p:cNvCxnSpPr/>
          <p:nvPr/>
        </p:nvCxnSpPr>
        <p:spPr>
          <a:xfrm>
            <a:off x="8940988" y="3669784"/>
            <a:ext cx="180342"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6DDADB0C-B3F5-ED40-1060-72C40A062527}"/>
              </a:ext>
            </a:extLst>
          </p:cNvPr>
          <p:cNvCxnSpPr>
            <a:cxnSpLocks/>
          </p:cNvCxnSpPr>
          <p:nvPr/>
        </p:nvCxnSpPr>
        <p:spPr>
          <a:xfrm>
            <a:off x="8810625" y="2299903"/>
            <a:ext cx="14714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FF6767F5-D97C-34AD-5E9E-5D5B355E76F9}"/>
              </a:ext>
            </a:extLst>
          </p:cNvPr>
          <p:cNvCxnSpPr/>
          <p:nvPr/>
        </p:nvCxnSpPr>
        <p:spPr>
          <a:xfrm flipH="1">
            <a:off x="9096163" y="2299903"/>
            <a:ext cx="14714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8483945C-5F59-74B4-8687-C73C8C086193}"/>
              </a:ext>
            </a:extLst>
          </p:cNvPr>
          <p:cNvCxnSpPr>
            <a:cxnSpLocks/>
            <a:endCxn id="15" idx="1"/>
          </p:cNvCxnSpPr>
          <p:nvPr/>
        </p:nvCxnSpPr>
        <p:spPr>
          <a:xfrm flipV="1">
            <a:off x="9243304" y="1934262"/>
            <a:ext cx="182014" cy="365641"/>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402F0D27-2DD8-550D-BFDF-F8821A725FED}"/>
              </a:ext>
            </a:extLst>
          </p:cNvPr>
          <p:cNvCxnSpPr>
            <a:cxnSpLocks/>
            <a:endCxn id="16" idx="1"/>
          </p:cNvCxnSpPr>
          <p:nvPr/>
        </p:nvCxnSpPr>
        <p:spPr>
          <a:xfrm flipV="1">
            <a:off x="9026964" y="3245023"/>
            <a:ext cx="362100" cy="424761"/>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118431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672D56C8-FAAA-2C63-EA10-2DB5D56E568F}"/>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2149836" y="1345498"/>
            <a:ext cx="2185536" cy="1891018"/>
          </a:xfrm>
          <a:prstGeom prst="rect">
            <a:avLst/>
          </a:prstGeom>
        </p:spPr>
      </p:pic>
      <p:sp>
        <p:nvSpPr>
          <p:cNvPr id="2" name="Content Placeholder 1">
            <a:extLst>
              <a:ext uri="{FF2B5EF4-FFF2-40B4-BE49-F238E27FC236}">
                <a16:creationId xmlns:a16="http://schemas.microsoft.com/office/drawing/2014/main" id="{55C26235-B42E-46FC-FF56-8696D32FBFAE}"/>
              </a:ext>
            </a:extLst>
          </p:cNvPr>
          <p:cNvSpPr>
            <a:spLocks noGrp="1"/>
          </p:cNvSpPr>
          <p:nvPr>
            <p:ph sz="quarter" idx="13"/>
          </p:nvPr>
        </p:nvSpPr>
        <p:spPr/>
        <p:txBody>
          <a:bodyPr/>
          <a:lstStyle/>
          <a:p>
            <a:r>
              <a:rPr lang="en-GB" dirty="0"/>
              <a:t>Contents</a:t>
            </a:r>
          </a:p>
        </p:txBody>
      </p:sp>
      <p:sp>
        <p:nvSpPr>
          <p:cNvPr id="3" name="Content Placeholder 2">
            <a:extLst>
              <a:ext uri="{FF2B5EF4-FFF2-40B4-BE49-F238E27FC236}">
                <a16:creationId xmlns:a16="http://schemas.microsoft.com/office/drawing/2014/main" id="{3E97F86A-1497-DB43-CBE8-7331BBB0FAF1}"/>
              </a:ext>
            </a:extLst>
          </p:cNvPr>
          <p:cNvSpPr>
            <a:spLocks noGrp="1"/>
          </p:cNvSpPr>
          <p:nvPr>
            <p:ph sz="quarter" idx="14"/>
          </p:nvPr>
        </p:nvSpPr>
        <p:spPr>
          <a:xfrm>
            <a:off x="375168" y="1077744"/>
            <a:ext cx="5400000" cy="1980000"/>
          </a:xfrm>
        </p:spPr>
        <p:txBody>
          <a:bodyPr/>
          <a:lstStyle/>
          <a:p>
            <a:pPr algn="ctr"/>
            <a:r>
              <a:rPr lang="en-GB" dirty="0"/>
              <a:t>Deterministic assessment</a:t>
            </a:r>
          </a:p>
        </p:txBody>
      </p:sp>
      <p:sp>
        <p:nvSpPr>
          <p:cNvPr id="5" name="Content Placeholder 2">
            <a:extLst>
              <a:ext uri="{FF2B5EF4-FFF2-40B4-BE49-F238E27FC236}">
                <a16:creationId xmlns:a16="http://schemas.microsoft.com/office/drawing/2014/main" id="{6BEB4DF0-7078-A343-4DAB-CA140F4BBB92}"/>
              </a:ext>
            </a:extLst>
          </p:cNvPr>
          <p:cNvSpPr txBox="1">
            <a:spLocks/>
          </p:cNvSpPr>
          <p:nvPr/>
        </p:nvSpPr>
        <p:spPr>
          <a:xfrm>
            <a:off x="375168" y="3506619"/>
            <a:ext cx="5400000" cy="198000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dirty="0"/>
          </a:p>
        </p:txBody>
      </p:sp>
      <p:sp>
        <p:nvSpPr>
          <p:cNvPr id="6" name="Content Placeholder 2">
            <a:extLst>
              <a:ext uri="{FF2B5EF4-FFF2-40B4-BE49-F238E27FC236}">
                <a16:creationId xmlns:a16="http://schemas.microsoft.com/office/drawing/2014/main" id="{9D22278E-44DD-E38E-BAB7-3E201DB3C832}"/>
              </a:ext>
            </a:extLst>
          </p:cNvPr>
          <p:cNvSpPr txBox="1">
            <a:spLocks/>
          </p:cNvSpPr>
          <p:nvPr/>
        </p:nvSpPr>
        <p:spPr>
          <a:xfrm>
            <a:off x="6416832" y="3506619"/>
            <a:ext cx="5400000" cy="198000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dirty="0"/>
          </a:p>
        </p:txBody>
      </p:sp>
      <p:sp>
        <p:nvSpPr>
          <p:cNvPr id="7" name="Content Placeholder 2">
            <a:extLst>
              <a:ext uri="{FF2B5EF4-FFF2-40B4-BE49-F238E27FC236}">
                <a16:creationId xmlns:a16="http://schemas.microsoft.com/office/drawing/2014/main" id="{70DEBC06-0FEB-2331-21A3-ACF402DB8DCB}"/>
              </a:ext>
            </a:extLst>
          </p:cNvPr>
          <p:cNvSpPr txBox="1">
            <a:spLocks/>
          </p:cNvSpPr>
          <p:nvPr/>
        </p:nvSpPr>
        <p:spPr>
          <a:xfrm>
            <a:off x="6416832" y="982494"/>
            <a:ext cx="5400000" cy="198000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dirty="0"/>
          </a:p>
        </p:txBody>
      </p:sp>
      <p:sp>
        <p:nvSpPr>
          <p:cNvPr id="8" name="Content Placeholder 2">
            <a:extLst>
              <a:ext uri="{FF2B5EF4-FFF2-40B4-BE49-F238E27FC236}">
                <a16:creationId xmlns:a16="http://schemas.microsoft.com/office/drawing/2014/main" id="{6A7A4B91-93A8-F1AD-60D0-ACCD874BAA5A}"/>
              </a:ext>
            </a:extLst>
          </p:cNvPr>
          <p:cNvSpPr txBox="1">
            <a:spLocks/>
          </p:cNvSpPr>
          <p:nvPr/>
        </p:nvSpPr>
        <p:spPr>
          <a:xfrm>
            <a:off x="6416832" y="1077744"/>
            <a:ext cx="5400000" cy="198000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dirty="0"/>
              <a:t>Probabilistic assessment: single channel</a:t>
            </a:r>
          </a:p>
        </p:txBody>
      </p:sp>
      <p:sp>
        <p:nvSpPr>
          <p:cNvPr id="9" name="Content Placeholder 2">
            <a:extLst>
              <a:ext uri="{FF2B5EF4-FFF2-40B4-BE49-F238E27FC236}">
                <a16:creationId xmlns:a16="http://schemas.microsoft.com/office/drawing/2014/main" id="{F20397F6-ACAB-87AA-360D-3B3070033950}"/>
              </a:ext>
            </a:extLst>
          </p:cNvPr>
          <p:cNvSpPr txBox="1">
            <a:spLocks/>
          </p:cNvSpPr>
          <p:nvPr/>
        </p:nvSpPr>
        <p:spPr>
          <a:xfrm>
            <a:off x="6416832" y="3601869"/>
            <a:ext cx="5400000" cy="198000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dirty="0"/>
              <a:t>Probabilistic assessment: entire core</a:t>
            </a:r>
          </a:p>
        </p:txBody>
      </p:sp>
      <p:sp>
        <p:nvSpPr>
          <p:cNvPr id="10" name="Content Placeholder 2">
            <a:extLst>
              <a:ext uri="{FF2B5EF4-FFF2-40B4-BE49-F238E27FC236}">
                <a16:creationId xmlns:a16="http://schemas.microsoft.com/office/drawing/2014/main" id="{3E948A66-FA34-15B8-B96A-008D112507F8}"/>
              </a:ext>
            </a:extLst>
          </p:cNvPr>
          <p:cNvSpPr txBox="1">
            <a:spLocks/>
          </p:cNvSpPr>
          <p:nvPr/>
        </p:nvSpPr>
        <p:spPr>
          <a:xfrm>
            <a:off x="375168" y="3601869"/>
            <a:ext cx="5400000" cy="198000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dirty="0"/>
              <a:t>Probabilistic assessment: line of channels</a:t>
            </a:r>
          </a:p>
        </p:txBody>
      </p:sp>
      <p:cxnSp>
        <p:nvCxnSpPr>
          <p:cNvPr id="11" name="Straight Connector 10">
            <a:extLst>
              <a:ext uri="{FF2B5EF4-FFF2-40B4-BE49-F238E27FC236}">
                <a16:creationId xmlns:a16="http://schemas.microsoft.com/office/drawing/2014/main" id="{803F3BFB-224E-1B2B-0527-3E097E868DBA}"/>
              </a:ext>
            </a:extLst>
          </p:cNvPr>
          <p:cNvCxnSpPr>
            <a:cxnSpLocks/>
          </p:cNvCxnSpPr>
          <p:nvPr/>
        </p:nvCxnSpPr>
        <p:spPr>
          <a:xfrm flipV="1">
            <a:off x="6194268" y="1242781"/>
            <a:ext cx="0" cy="4243838"/>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9793DA0D-E7C2-274A-B769-5FB68027A68E}"/>
              </a:ext>
            </a:extLst>
          </p:cNvPr>
          <p:cNvCxnSpPr>
            <a:cxnSpLocks/>
          </p:cNvCxnSpPr>
          <p:nvPr/>
        </p:nvCxnSpPr>
        <p:spPr>
          <a:xfrm>
            <a:off x="545346" y="3491730"/>
            <a:ext cx="11130119" cy="1"/>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D8BD32DB-AC4B-1EC9-DF3D-9A430352EA53}"/>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053165" y="1423598"/>
            <a:ext cx="2370974" cy="1780427"/>
          </a:xfrm>
          <a:prstGeom prst="rect">
            <a:avLst/>
          </a:prstGeom>
          <a:noFill/>
        </p:spPr>
      </p:pic>
      <p:pic>
        <p:nvPicPr>
          <p:cNvPr id="16" name="Picture 15">
            <a:extLst>
              <a:ext uri="{FF2B5EF4-FFF2-40B4-BE49-F238E27FC236}">
                <a16:creationId xmlns:a16="http://schemas.microsoft.com/office/drawing/2014/main" id="{EF59F92C-330B-9920-C215-B78C9BE6895B}"/>
              </a:ex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63824" y="3973720"/>
            <a:ext cx="2622687" cy="1646382"/>
          </a:xfrm>
          <a:prstGeom prst="rect">
            <a:avLst/>
          </a:prstGeom>
          <a:noFill/>
        </p:spPr>
      </p:pic>
      <p:pic>
        <p:nvPicPr>
          <p:cNvPr id="17" name="Picture 16">
            <a:extLst>
              <a:ext uri="{FF2B5EF4-FFF2-40B4-BE49-F238E27FC236}">
                <a16:creationId xmlns:a16="http://schemas.microsoft.com/office/drawing/2014/main" id="{E61486BE-AC5A-63D8-455C-06213D248D0E}"/>
              </a:ext>
            </a:extLst>
          </p:cNvPr>
          <p:cNvPicPr>
            <a:picLocks noChangeAspect="1"/>
          </p:cNvPicPr>
          <p:nvPr/>
        </p:nvPicPr>
        <p:blipFill>
          <a:blip r:embed="rId5"/>
          <a:stretch>
            <a:fillRect/>
          </a:stretch>
        </p:blipFill>
        <p:spPr>
          <a:xfrm>
            <a:off x="8591522" y="3973720"/>
            <a:ext cx="1560804" cy="1663379"/>
          </a:xfrm>
          <a:prstGeom prst="rect">
            <a:avLst/>
          </a:prstGeom>
        </p:spPr>
      </p:pic>
      <p:cxnSp>
        <p:nvCxnSpPr>
          <p:cNvPr id="18" name="Straight Connector 17">
            <a:extLst>
              <a:ext uri="{FF2B5EF4-FFF2-40B4-BE49-F238E27FC236}">
                <a16:creationId xmlns:a16="http://schemas.microsoft.com/office/drawing/2014/main" id="{34CAF42A-3FD4-5981-5897-8EBB2A1B09C3}"/>
              </a:ext>
            </a:extLst>
          </p:cNvPr>
          <p:cNvCxnSpPr>
            <a:cxnSpLocks/>
          </p:cNvCxnSpPr>
          <p:nvPr/>
        </p:nvCxnSpPr>
        <p:spPr>
          <a:xfrm>
            <a:off x="-285750" y="945964"/>
            <a:ext cx="1278255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74535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672D56C8-FAAA-2C63-EA10-2DB5D56E568F}"/>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2149836" y="1345498"/>
            <a:ext cx="2185536" cy="1891018"/>
          </a:xfrm>
          <a:prstGeom prst="rect">
            <a:avLst/>
          </a:prstGeom>
        </p:spPr>
      </p:pic>
      <p:sp>
        <p:nvSpPr>
          <p:cNvPr id="2" name="Content Placeholder 1">
            <a:extLst>
              <a:ext uri="{FF2B5EF4-FFF2-40B4-BE49-F238E27FC236}">
                <a16:creationId xmlns:a16="http://schemas.microsoft.com/office/drawing/2014/main" id="{55C26235-B42E-46FC-FF56-8696D32FBFAE}"/>
              </a:ext>
            </a:extLst>
          </p:cNvPr>
          <p:cNvSpPr>
            <a:spLocks noGrp="1"/>
          </p:cNvSpPr>
          <p:nvPr>
            <p:ph sz="quarter" idx="13"/>
          </p:nvPr>
        </p:nvSpPr>
        <p:spPr/>
        <p:txBody>
          <a:bodyPr/>
          <a:lstStyle/>
          <a:p>
            <a:r>
              <a:rPr lang="en-GB" dirty="0"/>
              <a:t>Contents</a:t>
            </a:r>
          </a:p>
        </p:txBody>
      </p:sp>
      <p:sp>
        <p:nvSpPr>
          <p:cNvPr id="3" name="Content Placeholder 2">
            <a:extLst>
              <a:ext uri="{FF2B5EF4-FFF2-40B4-BE49-F238E27FC236}">
                <a16:creationId xmlns:a16="http://schemas.microsoft.com/office/drawing/2014/main" id="{3E97F86A-1497-DB43-CBE8-7331BBB0FAF1}"/>
              </a:ext>
            </a:extLst>
          </p:cNvPr>
          <p:cNvSpPr>
            <a:spLocks noGrp="1"/>
          </p:cNvSpPr>
          <p:nvPr>
            <p:ph sz="quarter" idx="14"/>
          </p:nvPr>
        </p:nvSpPr>
        <p:spPr>
          <a:xfrm>
            <a:off x="375168" y="1077744"/>
            <a:ext cx="5400000" cy="1980000"/>
          </a:xfrm>
        </p:spPr>
        <p:txBody>
          <a:bodyPr/>
          <a:lstStyle/>
          <a:p>
            <a:pPr algn="ctr"/>
            <a:r>
              <a:rPr lang="en-GB" dirty="0"/>
              <a:t>Deterministic assessment</a:t>
            </a:r>
          </a:p>
        </p:txBody>
      </p:sp>
      <p:sp>
        <p:nvSpPr>
          <p:cNvPr id="5" name="Content Placeholder 2">
            <a:extLst>
              <a:ext uri="{FF2B5EF4-FFF2-40B4-BE49-F238E27FC236}">
                <a16:creationId xmlns:a16="http://schemas.microsoft.com/office/drawing/2014/main" id="{6BEB4DF0-7078-A343-4DAB-CA140F4BBB92}"/>
              </a:ext>
            </a:extLst>
          </p:cNvPr>
          <p:cNvSpPr txBox="1">
            <a:spLocks/>
          </p:cNvSpPr>
          <p:nvPr/>
        </p:nvSpPr>
        <p:spPr>
          <a:xfrm>
            <a:off x="375168" y="3506619"/>
            <a:ext cx="5400000" cy="198000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dirty="0"/>
          </a:p>
        </p:txBody>
      </p:sp>
      <p:sp>
        <p:nvSpPr>
          <p:cNvPr id="6" name="Content Placeholder 2">
            <a:extLst>
              <a:ext uri="{FF2B5EF4-FFF2-40B4-BE49-F238E27FC236}">
                <a16:creationId xmlns:a16="http://schemas.microsoft.com/office/drawing/2014/main" id="{9D22278E-44DD-E38E-BAB7-3E201DB3C832}"/>
              </a:ext>
            </a:extLst>
          </p:cNvPr>
          <p:cNvSpPr txBox="1">
            <a:spLocks/>
          </p:cNvSpPr>
          <p:nvPr/>
        </p:nvSpPr>
        <p:spPr>
          <a:xfrm>
            <a:off x="6416832" y="3506619"/>
            <a:ext cx="5400000" cy="198000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dirty="0"/>
          </a:p>
        </p:txBody>
      </p:sp>
      <p:sp>
        <p:nvSpPr>
          <p:cNvPr id="7" name="Content Placeholder 2">
            <a:extLst>
              <a:ext uri="{FF2B5EF4-FFF2-40B4-BE49-F238E27FC236}">
                <a16:creationId xmlns:a16="http://schemas.microsoft.com/office/drawing/2014/main" id="{70DEBC06-0FEB-2331-21A3-ACF402DB8DCB}"/>
              </a:ext>
            </a:extLst>
          </p:cNvPr>
          <p:cNvSpPr txBox="1">
            <a:spLocks/>
          </p:cNvSpPr>
          <p:nvPr/>
        </p:nvSpPr>
        <p:spPr>
          <a:xfrm>
            <a:off x="6416832" y="982494"/>
            <a:ext cx="5400000" cy="198000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dirty="0"/>
          </a:p>
        </p:txBody>
      </p:sp>
      <p:sp>
        <p:nvSpPr>
          <p:cNvPr id="8" name="Content Placeholder 2">
            <a:extLst>
              <a:ext uri="{FF2B5EF4-FFF2-40B4-BE49-F238E27FC236}">
                <a16:creationId xmlns:a16="http://schemas.microsoft.com/office/drawing/2014/main" id="{6A7A4B91-93A8-F1AD-60D0-ACCD874BAA5A}"/>
              </a:ext>
            </a:extLst>
          </p:cNvPr>
          <p:cNvSpPr txBox="1">
            <a:spLocks/>
          </p:cNvSpPr>
          <p:nvPr/>
        </p:nvSpPr>
        <p:spPr>
          <a:xfrm>
            <a:off x="6416832" y="1077744"/>
            <a:ext cx="5400000" cy="198000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dirty="0"/>
              <a:t>Probabilistic assessment: single channel</a:t>
            </a:r>
          </a:p>
        </p:txBody>
      </p:sp>
      <p:sp>
        <p:nvSpPr>
          <p:cNvPr id="9" name="Content Placeholder 2">
            <a:extLst>
              <a:ext uri="{FF2B5EF4-FFF2-40B4-BE49-F238E27FC236}">
                <a16:creationId xmlns:a16="http://schemas.microsoft.com/office/drawing/2014/main" id="{F20397F6-ACAB-87AA-360D-3B3070033950}"/>
              </a:ext>
            </a:extLst>
          </p:cNvPr>
          <p:cNvSpPr txBox="1">
            <a:spLocks/>
          </p:cNvSpPr>
          <p:nvPr/>
        </p:nvSpPr>
        <p:spPr>
          <a:xfrm>
            <a:off x="6416832" y="3601869"/>
            <a:ext cx="5400000" cy="198000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dirty="0"/>
              <a:t>Probabilistic assessment: entire core</a:t>
            </a:r>
          </a:p>
        </p:txBody>
      </p:sp>
      <p:sp>
        <p:nvSpPr>
          <p:cNvPr id="10" name="Content Placeholder 2">
            <a:extLst>
              <a:ext uri="{FF2B5EF4-FFF2-40B4-BE49-F238E27FC236}">
                <a16:creationId xmlns:a16="http://schemas.microsoft.com/office/drawing/2014/main" id="{3E948A66-FA34-15B8-B96A-008D112507F8}"/>
              </a:ext>
            </a:extLst>
          </p:cNvPr>
          <p:cNvSpPr txBox="1">
            <a:spLocks/>
          </p:cNvSpPr>
          <p:nvPr/>
        </p:nvSpPr>
        <p:spPr>
          <a:xfrm>
            <a:off x="375168" y="3601869"/>
            <a:ext cx="5400000" cy="198000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dirty="0"/>
              <a:t>Probabilistic assessment: line of channels</a:t>
            </a:r>
          </a:p>
        </p:txBody>
      </p:sp>
      <p:cxnSp>
        <p:nvCxnSpPr>
          <p:cNvPr id="11" name="Straight Connector 10">
            <a:extLst>
              <a:ext uri="{FF2B5EF4-FFF2-40B4-BE49-F238E27FC236}">
                <a16:creationId xmlns:a16="http://schemas.microsoft.com/office/drawing/2014/main" id="{803F3BFB-224E-1B2B-0527-3E097E868DBA}"/>
              </a:ext>
            </a:extLst>
          </p:cNvPr>
          <p:cNvCxnSpPr>
            <a:cxnSpLocks/>
          </p:cNvCxnSpPr>
          <p:nvPr/>
        </p:nvCxnSpPr>
        <p:spPr>
          <a:xfrm flipV="1">
            <a:off x="6194268" y="1242781"/>
            <a:ext cx="0" cy="4243838"/>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9793DA0D-E7C2-274A-B769-5FB68027A68E}"/>
              </a:ext>
            </a:extLst>
          </p:cNvPr>
          <p:cNvCxnSpPr>
            <a:cxnSpLocks/>
          </p:cNvCxnSpPr>
          <p:nvPr/>
        </p:nvCxnSpPr>
        <p:spPr>
          <a:xfrm>
            <a:off x="545346" y="3491730"/>
            <a:ext cx="11130119" cy="1"/>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D8BD32DB-AC4B-1EC9-DF3D-9A430352EA53}"/>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053165" y="1423598"/>
            <a:ext cx="2370974" cy="1780427"/>
          </a:xfrm>
          <a:prstGeom prst="rect">
            <a:avLst/>
          </a:prstGeom>
          <a:noFill/>
        </p:spPr>
      </p:pic>
      <p:pic>
        <p:nvPicPr>
          <p:cNvPr id="16" name="Picture 15">
            <a:extLst>
              <a:ext uri="{FF2B5EF4-FFF2-40B4-BE49-F238E27FC236}">
                <a16:creationId xmlns:a16="http://schemas.microsoft.com/office/drawing/2014/main" id="{EF59F92C-330B-9920-C215-B78C9BE6895B}"/>
              </a:ex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63824" y="3973720"/>
            <a:ext cx="2622687" cy="1646382"/>
          </a:xfrm>
          <a:prstGeom prst="rect">
            <a:avLst/>
          </a:prstGeom>
          <a:noFill/>
        </p:spPr>
      </p:pic>
      <p:pic>
        <p:nvPicPr>
          <p:cNvPr id="17" name="Picture 16">
            <a:extLst>
              <a:ext uri="{FF2B5EF4-FFF2-40B4-BE49-F238E27FC236}">
                <a16:creationId xmlns:a16="http://schemas.microsoft.com/office/drawing/2014/main" id="{E61486BE-AC5A-63D8-455C-06213D248D0E}"/>
              </a:ext>
            </a:extLst>
          </p:cNvPr>
          <p:cNvPicPr>
            <a:picLocks noChangeAspect="1"/>
          </p:cNvPicPr>
          <p:nvPr/>
        </p:nvPicPr>
        <p:blipFill>
          <a:blip r:embed="rId5"/>
          <a:stretch>
            <a:fillRect/>
          </a:stretch>
        </p:blipFill>
        <p:spPr>
          <a:xfrm>
            <a:off x="8591522" y="3973720"/>
            <a:ext cx="1560804" cy="1663379"/>
          </a:xfrm>
          <a:prstGeom prst="rect">
            <a:avLst/>
          </a:prstGeom>
        </p:spPr>
      </p:pic>
      <p:cxnSp>
        <p:nvCxnSpPr>
          <p:cNvPr id="18" name="Straight Connector 17">
            <a:extLst>
              <a:ext uri="{FF2B5EF4-FFF2-40B4-BE49-F238E27FC236}">
                <a16:creationId xmlns:a16="http://schemas.microsoft.com/office/drawing/2014/main" id="{34CAF42A-3FD4-5981-5897-8EBB2A1B09C3}"/>
              </a:ext>
            </a:extLst>
          </p:cNvPr>
          <p:cNvCxnSpPr>
            <a:cxnSpLocks/>
          </p:cNvCxnSpPr>
          <p:nvPr/>
        </p:nvCxnSpPr>
        <p:spPr>
          <a:xfrm>
            <a:off x="-285750" y="945964"/>
            <a:ext cx="1278255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F86DCB32-394A-D86E-2413-8A0E629B8D75}"/>
              </a:ext>
            </a:extLst>
          </p:cNvPr>
          <p:cNvSpPr/>
          <p:nvPr/>
        </p:nvSpPr>
        <p:spPr>
          <a:xfrm>
            <a:off x="-179159" y="3491728"/>
            <a:ext cx="15719870" cy="2334955"/>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extLst>
              <a:ext uri="{FF2B5EF4-FFF2-40B4-BE49-F238E27FC236}">
                <a16:creationId xmlns:a16="http://schemas.microsoft.com/office/drawing/2014/main" id="{14240B6C-6FB7-7EAA-1D1E-02FB603AFBFA}"/>
              </a:ext>
            </a:extLst>
          </p:cNvPr>
          <p:cNvSpPr/>
          <p:nvPr/>
        </p:nvSpPr>
        <p:spPr>
          <a:xfrm>
            <a:off x="6189369" y="945964"/>
            <a:ext cx="6273357" cy="2545764"/>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4830038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0637345-0AD8-7F24-84A4-DE2F2AA19D12}"/>
              </a:ext>
            </a:extLst>
          </p:cNvPr>
          <p:cNvSpPr>
            <a:spLocks noGrp="1"/>
          </p:cNvSpPr>
          <p:nvPr>
            <p:ph sz="quarter" idx="13"/>
          </p:nvPr>
        </p:nvSpPr>
        <p:spPr/>
        <p:txBody>
          <a:bodyPr/>
          <a:lstStyle/>
          <a:p>
            <a:r>
              <a:rPr lang="en-GB" dirty="0"/>
              <a:t>Deterministic assessment</a:t>
            </a:r>
          </a:p>
        </p:txBody>
      </p:sp>
      <p:sp>
        <p:nvSpPr>
          <p:cNvPr id="7" name="Content Placeholder 6">
            <a:extLst>
              <a:ext uri="{FF2B5EF4-FFF2-40B4-BE49-F238E27FC236}">
                <a16:creationId xmlns:a16="http://schemas.microsoft.com/office/drawing/2014/main" id="{1BA57504-66E5-DFEC-95F2-C94707CD19CE}"/>
              </a:ext>
            </a:extLst>
          </p:cNvPr>
          <p:cNvSpPr>
            <a:spLocks noGrp="1"/>
          </p:cNvSpPr>
          <p:nvPr>
            <p:ph sz="quarter" idx="14"/>
          </p:nvPr>
        </p:nvSpPr>
        <p:spPr>
          <a:xfrm>
            <a:off x="395751" y="1076326"/>
            <a:ext cx="3995274" cy="4792662"/>
          </a:xfrm>
        </p:spPr>
        <p:txBody>
          <a:bodyPr/>
          <a:lstStyle/>
          <a:p>
            <a:pPr marL="342900" indent="-342900">
              <a:buFont typeface="Arial" panose="020B0604020202020204" pitchFamily="34" charset="0"/>
              <a:buChar char="•"/>
            </a:pPr>
            <a:endParaRPr lang="en-GB" dirty="0"/>
          </a:p>
          <a:p>
            <a:pPr marL="342900" indent="-342900">
              <a:buFont typeface="Arial" panose="020B0604020202020204" pitchFamily="34" charset="0"/>
              <a:buChar char="•"/>
            </a:pPr>
            <a:endParaRPr lang="en-GB" dirty="0"/>
          </a:p>
          <a:p>
            <a:pPr marL="342900" indent="-342900">
              <a:buFont typeface="Arial" panose="020B0604020202020204" pitchFamily="34" charset="0"/>
              <a:buChar char="•"/>
            </a:pPr>
            <a:endParaRPr lang="en-GB" dirty="0"/>
          </a:p>
          <a:p>
            <a:pPr marL="342900" indent="-342900">
              <a:buFont typeface="Arial" panose="020B0604020202020204" pitchFamily="34" charset="0"/>
              <a:buChar char="•"/>
            </a:pPr>
            <a:r>
              <a:rPr lang="en-GB" dirty="0"/>
              <a:t>Performed finite element simulations of single bricks in different core positions</a:t>
            </a:r>
          </a:p>
          <a:p>
            <a:pPr marL="342900" indent="-342900">
              <a:buFont typeface="Arial" panose="020B0604020202020204" pitchFamily="34" charset="0"/>
              <a:buChar char="•"/>
            </a:pPr>
            <a:endParaRPr lang="en-GB" dirty="0"/>
          </a:p>
          <a:p>
            <a:pPr marL="342900" indent="-342900">
              <a:buFont typeface="Arial" panose="020B0604020202020204" pitchFamily="34" charset="0"/>
              <a:buChar char="•"/>
            </a:pPr>
            <a:endParaRPr lang="en-GB" dirty="0"/>
          </a:p>
          <a:p>
            <a:pPr marL="342900" indent="-342900">
              <a:buFont typeface="Arial" panose="020B0604020202020204" pitchFamily="34" charset="0"/>
              <a:buChar char="•"/>
            </a:pPr>
            <a:endParaRPr lang="en-GB" dirty="0"/>
          </a:p>
          <a:p>
            <a:endParaRPr lang="en-GB" dirty="0"/>
          </a:p>
        </p:txBody>
      </p:sp>
    </p:spTree>
    <p:extLst>
      <p:ext uri="{BB962C8B-B14F-4D97-AF65-F5344CB8AC3E}">
        <p14:creationId xmlns:p14="http://schemas.microsoft.com/office/powerpoint/2010/main" val="1540356679"/>
      </p:ext>
    </p:extLst>
  </p:cSld>
  <p:clrMapOvr>
    <a:masterClrMapping/>
  </p:clrMapOvr>
</p:sld>
</file>

<file path=ppt/theme/theme1.xml><?xml version="1.0" encoding="utf-8"?>
<a:theme xmlns:a="http://schemas.openxmlformats.org/drawingml/2006/main" name="Frazer-Nash new logo theme - main text page">
  <a:themeElements>
    <a:clrScheme name="KBR primary">
      <a:dk1>
        <a:srgbClr val="000000"/>
      </a:dk1>
      <a:lt1>
        <a:srgbClr val="FFFFFF"/>
      </a:lt1>
      <a:dk2>
        <a:srgbClr val="545454"/>
      </a:dk2>
      <a:lt2>
        <a:srgbClr val="BFBFBF"/>
      </a:lt2>
      <a:accent1>
        <a:srgbClr val="004987"/>
      </a:accent1>
      <a:accent2>
        <a:srgbClr val="00205C"/>
      </a:accent2>
      <a:accent3>
        <a:srgbClr val="FFDA00"/>
      </a:accent3>
      <a:accent4>
        <a:srgbClr val="00783F"/>
      </a:accent4>
      <a:accent5>
        <a:srgbClr val="A2C7E2"/>
      </a:accent5>
      <a:accent6>
        <a:srgbClr val="231F20"/>
      </a:accent6>
      <a:hlink>
        <a:srgbClr val="107E7D"/>
      </a:hlink>
      <a:folHlink>
        <a:srgbClr val="95190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NC Master PowerPoint FINAL  -  Read-Only" id="{1025AF2D-CFB4-4F40-B028-A32924720AB8}" vid="{F09069D1-1849-41B8-A63C-2A7B9484789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FNC Master PowerPoint FINAL</Template>
  <TotalTime>275</TotalTime>
  <Words>1483</Words>
  <Application>Microsoft Office PowerPoint</Application>
  <PresentationFormat>Widescreen</PresentationFormat>
  <Paragraphs>282</Paragraphs>
  <Slides>34</Slides>
  <Notes>17</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34</vt:i4>
      </vt:variant>
    </vt:vector>
  </HeadingPairs>
  <TitlesOfParts>
    <vt:vector size="37" baseType="lpstr">
      <vt:lpstr>Arial</vt:lpstr>
      <vt:lpstr>Calibri</vt:lpstr>
      <vt:lpstr>Frazer-Nash new logo theme - main text page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Conclusions</vt:lpstr>
      <vt:lpstr>PowerPoint Presentation</vt:lpstr>
      <vt:lpstr>PowerPoint Presentation</vt:lpstr>
      <vt:lpstr>PowerPoint Presentation</vt:lpstr>
      <vt:lpstr>PowerPoint Presentation</vt:lpstr>
      <vt:lpstr>PowerPoint Presentation</vt:lpstr>
    </vt:vector>
  </TitlesOfParts>
  <Company>Frazer-Nash Consultancy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James Finley</dc:creator>
  <cp:lastModifiedBy>Henry Cathcart</cp:lastModifiedBy>
  <cp:revision>6</cp:revision>
  <dcterms:created xsi:type="dcterms:W3CDTF">2022-07-14T14:56:18Z</dcterms:created>
  <dcterms:modified xsi:type="dcterms:W3CDTF">2022-10-18T13:37:14Z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e3dd467b-6e1c-4a01-a8cf-4d5024698f72_Enabled">
    <vt:lpwstr>true</vt:lpwstr>
  </property>
  <property fmtid="{D5CDD505-2E9C-101B-9397-08002B2CF9AE}" pid="3" name="MSIP_Label_e3dd467b-6e1c-4a01-a8cf-4d5024698f72_SetDate">
    <vt:lpwstr>2022-05-03T15:22:33Z</vt:lpwstr>
  </property>
  <property fmtid="{D5CDD505-2E9C-101B-9397-08002B2CF9AE}" pid="4" name="MSIP_Label_e3dd467b-6e1c-4a01-a8cf-4d5024698f72_Method">
    <vt:lpwstr>Privileged</vt:lpwstr>
  </property>
  <property fmtid="{D5CDD505-2E9C-101B-9397-08002B2CF9AE}" pid="5" name="MSIP_Label_e3dd467b-6e1c-4a01-a8cf-4d5024698f72_Name">
    <vt:lpwstr>Business</vt:lpwstr>
  </property>
  <property fmtid="{D5CDD505-2E9C-101B-9397-08002B2CF9AE}" pid="6" name="MSIP_Label_e3dd467b-6e1c-4a01-a8cf-4d5024698f72_SiteId">
    <vt:lpwstr>d540db14-ce3e-4d18-adfb-75a65e88f7d7</vt:lpwstr>
  </property>
  <property fmtid="{D5CDD505-2E9C-101B-9397-08002B2CF9AE}" pid="7" name="MSIP_Label_e3dd467b-6e1c-4a01-a8cf-4d5024698f72_ActionId">
    <vt:lpwstr>3f3f8c37-8b5b-412b-a7e1-9fd24b0b3043</vt:lpwstr>
  </property>
  <property fmtid="{D5CDD505-2E9C-101B-9397-08002B2CF9AE}" pid="8" name="MSIP_Label_e3dd467b-6e1c-4a01-a8cf-4d5024698f72_ContentBits">
    <vt:lpwstr>0</vt:lpwstr>
  </property>
</Properties>
</file>