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1"/>
    <p:sldMasterId id="2147483956" r:id="rId2"/>
  </p:sldMasterIdLst>
  <p:notesMasterIdLst>
    <p:notesMasterId r:id="rId22"/>
  </p:notesMasterIdLst>
  <p:handoutMasterIdLst>
    <p:handoutMasterId r:id="rId23"/>
  </p:handoutMasterIdLst>
  <p:sldIdLst>
    <p:sldId id="385" r:id="rId3"/>
    <p:sldId id="286" r:id="rId4"/>
    <p:sldId id="259" r:id="rId5"/>
    <p:sldId id="387" r:id="rId6"/>
    <p:sldId id="288" r:id="rId7"/>
    <p:sldId id="341" r:id="rId8"/>
    <p:sldId id="388" r:id="rId9"/>
    <p:sldId id="289" r:id="rId10"/>
    <p:sldId id="391" r:id="rId11"/>
    <p:sldId id="390" r:id="rId12"/>
    <p:sldId id="393" r:id="rId13"/>
    <p:sldId id="392" r:id="rId14"/>
    <p:sldId id="293" r:id="rId15"/>
    <p:sldId id="394" r:id="rId16"/>
    <p:sldId id="395" r:id="rId17"/>
    <p:sldId id="396" r:id="rId18"/>
    <p:sldId id="397" r:id="rId19"/>
    <p:sldId id="398" r:id="rId20"/>
    <p:sldId id="351" r:id="rId21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R Pioneer" panose="020B0503050201040103" pitchFamily="34" charset="0"/>
      <p:regular r:id="rId29"/>
      <p:bold r:id="rId30"/>
      <p:italic r:id="rId31"/>
      <p:boldItalic r:id="rId32"/>
    </p:embeddedFont>
    <p:embeddedFont>
      <p:font typeface="RR Pioneer Bold" panose="020B0803050201040103" pitchFamily="34" charset="0"/>
      <p:bold r:id="rId33"/>
    </p:embeddedFont>
    <p:embeddedFont>
      <p:font typeface="RR Pioneer Light Condensed" panose="020B0306050201060103" pitchFamily="34" charset="0"/>
      <p:regular r:id="rId34"/>
    </p:embeddedFont>
    <p:embeddedFont>
      <p:font typeface="RR Pioneer Medium" panose="020B0603050201040103" pitchFamily="34" charset="0"/>
      <p:regular r:id="rId35"/>
      <p:italic r:id="rId36"/>
    </p:embeddedFont>
    <p:embeddedFont>
      <p:font typeface="RR Pioneer UltraLight Condensed" panose="020B0206030201060103" pitchFamily="34" charset="0"/>
      <p:regular r:id="rId37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031" autoAdjust="0"/>
    <p:restoredTop sz="95111" autoAdjust="0"/>
  </p:normalViewPr>
  <p:slideViewPr>
    <p:cSldViewPr snapToGrid="0">
      <p:cViewPr>
        <p:scale>
          <a:sx n="125" d="100"/>
          <a:sy n="125" d="100"/>
        </p:scale>
        <p:origin x="1176" y="306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delete val="1"/>
          </c:dLbls>
          <c:xVal>
            <c:numRef>
              <c:f>Sheet1!$A$2:$A$7</c:f>
              <c:numCache>
                <c:formatCode>General</c:formatCode>
                <c:ptCount val="6"/>
                <c:pt idx="0">
                  <c:v>45</c:v>
                </c:pt>
                <c:pt idx="1">
                  <c:v>70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11.1</c:v>
                </c:pt>
                <c:pt idx="1">
                  <c:v>23.6</c:v>
                </c:pt>
                <c:pt idx="2">
                  <c:v>178.5</c:v>
                </c:pt>
                <c:pt idx="3">
                  <c:v>194.4</c:v>
                </c:pt>
                <c:pt idx="4">
                  <c:v>163</c:v>
                </c:pt>
                <c:pt idx="5">
                  <c:v>51.3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9-432C-B16F-0E72A1A578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015241128"/>
        <c:axId val="1015236536"/>
      </c:scatterChart>
      <c:valAx>
        <c:axId val="1015241128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 w="12700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236536"/>
        <c:crosses val="autoZero"/>
        <c:crossBetween val="midCat"/>
        <c:majorUnit val="100"/>
      </c:valAx>
      <c:valAx>
        <c:axId val="101523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 w="12700">
            <a:solidFill>
              <a:schemeClr val="accent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241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F3604-07C2-4546-90C6-C8B4F02A0A9C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78E3C93-A820-44D8-A0CD-4716CCE886AA}">
      <dgm:prSet phldrT="[Text]"/>
      <dgm:spPr/>
      <dgm:t>
        <a:bodyPr/>
        <a:lstStyle/>
        <a:p>
          <a:r>
            <a:rPr lang="en-GB" dirty="0"/>
            <a:t>Define initial defect</a:t>
          </a:r>
        </a:p>
      </dgm:t>
    </dgm:pt>
    <dgm:pt modelId="{551AE144-9758-4595-8134-A31ED3B1EA5D}" type="parTrans" cxnId="{1365A2B8-C98B-465D-B700-0126FC08C504}">
      <dgm:prSet/>
      <dgm:spPr/>
      <dgm:t>
        <a:bodyPr/>
        <a:lstStyle/>
        <a:p>
          <a:endParaRPr lang="en-GB"/>
        </a:p>
      </dgm:t>
    </dgm:pt>
    <dgm:pt modelId="{6C764F45-BCD3-464E-928A-D88C131672ED}" type="sibTrans" cxnId="{1365A2B8-C98B-465D-B700-0126FC08C504}">
      <dgm:prSet/>
      <dgm:spPr/>
      <dgm:t>
        <a:bodyPr/>
        <a:lstStyle/>
        <a:p>
          <a:endParaRPr lang="en-GB"/>
        </a:p>
      </dgm:t>
    </dgm:pt>
    <dgm:pt modelId="{6C6177F0-4BCD-499A-949E-83D34298A301}">
      <dgm:prSet phldrT="[Text]"/>
      <dgm:spPr/>
      <dgm:t>
        <a:bodyPr/>
        <a:lstStyle/>
        <a:p>
          <a:r>
            <a:rPr lang="en-GB" dirty="0">
              <a:solidFill>
                <a:schemeClr val="accent2"/>
              </a:solidFill>
            </a:rPr>
            <a:t>Sample depth and position</a:t>
          </a:r>
        </a:p>
      </dgm:t>
    </dgm:pt>
    <dgm:pt modelId="{0E644BB6-5767-4FB8-9CF0-FAEA0173DE91}" type="parTrans" cxnId="{4F2E7FD3-000B-4B2D-9497-9EE48745E290}">
      <dgm:prSet/>
      <dgm:spPr/>
      <dgm:t>
        <a:bodyPr/>
        <a:lstStyle/>
        <a:p>
          <a:endParaRPr lang="en-GB"/>
        </a:p>
      </dgm:t>
    </dgm:pt>
    <dgm:pt modelId="{6CEAE5EA-CFC1-46E9-8650-43AF00A6DD3B}" type="sibTrans" cxnId="{4F2E7FD3-000B-4B2D-9497-9EE48745E290}">
      <dgm:prSet/>
      <dgm:spPr/>
      <dgm:t>
        <a:bodyPr/>
        <a:lstStyle/>
        <a:p>
          <a:endParaRPr lang="en-GB"/>
        </a:p>
      </dgm:t>
    </dgm:pt>
    <dgm:pt modelId="{D35E4B11-27A4-4467-8588-EC7FE20BB646}">
      <dgm:prSet phldrT="[Text]"/>
      <dgm:spPr/>
      <dgm:t>
        <a:bodyPr/>
        <a:lstStyle/>
        <a:p>
          <a:r>
            <a:rPr lang="en-GB" dirty="0">
              <a:solidFill>
                <a:schemeClr val="accent2"/>
              </a:solidFill>
            </a:rPr>
            <a:t>Sample ligament size</a:t>
          </a:r>
        </a:p>
      </dgm:t>
    </dgm:pt>
    <dgm:pt modelId="{CB3BF4EB-FBE0-4330-ACC7-1199756CA790}" type="parTrans" cxnId="{D2B9ED58-E8F8-4BD7-A758-418E13474873}">
      <dgm:prSet/>
      <dgm:spPr/>
      <dgm:t>
        <a:bodyPr/>
        <a:lstStyle/>
        <a:p>
          <a:endParaRPr lang="en-GB"/>
        </a:p>
      </dgm:t>
    </dgm:pt>
    <dgm:pt modelId="{EF514049-5696-4831-A105-B43431D29E47}" type="sibTrans" cxnId="{D2B9ED58-E8F8-4BD7-A758-418E13474873}">
      <dgm:prSet/>
      <dgm:spPr/>
      <dgm:t>
        <a:bodyPr/>
        <a:lstStyle/>
        <a:p>
          <a:endParaRPr lang="en-GB"/>
        </a:p>
      </dgm:t>
    </dgm:pt>
    <dgm:pt modelId="{2A1FCC9A-D2D9-44F9-9C27-55FCAC21828F}">
      <dgm:prSet phldrT="[Text]"/>
      <dgm:spPr/>
      <dgm:t>
        <a:bodyPr/>
        <a:lstStyle/>
        <a:p>
          <a:r>
            <a:rPr lang="en-GB" dirty="0">
              <a:solidFill>
                <a:schemeClr val="accent2"/>
              </a:solidFill>
            </a:rPr>
            <a:t>‘Snap through’ (ductile or brittle approach)</a:t>
          </a:r>
        </a:p>
      </dgm:t>
    </dgm:pt>
    <dgm:pt modelId="{2FE11D4D-1734-4B0E-984C-40CB5CD20E8B}" type="parTrans" cxnId="{9D0BFCC7-4F90-4919-9A59-38516CB329AB}">
      <dgm:prSet/>
      <dgm:spPr/>
      <dgm:t>
        <a:bodyPr/>
        <a:lstStyle/>
        <a:p>
          <a:endParaRPr lang="en-GB"/>
        </a:p>
      </dgm:t>
    </dgm:pt>
    <dgm:pt modelId="{3AFB62FB-CA8C-40F2-97FD-D761D362792D}" type="sibTrans" cxnId="{9D0BFCC7-4F90-4919-9A59-38516CB329AB}">
      <dgm:prSet/>
      <dgm:spPr/>
      <dgm:t>
        <a:bodyPr/>
        <a:lstStyle/>
        <a:p>
          <a:endParaRPr lang="en-GB"/>
        </a:p>
      </dgm:t>
    </dgm:pt>
    <dgm:pt modelId="{2DB88FDF-AE5B-48FD-A595-D07439E52BE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Sample material properties</a:t>
          </a:r>
        </a:p>
      </dgm:t>
    </dgm:pt>
    <dgm:pt modelId="{8CA45A38-4351-47FE-B505-3A863DCE793C}" type="parTrans" cxnId="{DDB2FC26-3DBE-4D52-A37A-5DF3901F0837}">
      <dgm:prSet/>
      <dgm:spPr/>
      <dgm:t>
        <a:bodyPr/>
        <a:lstStyle/>
        <a:p>
          <a:endParaRPr lang="en-GB"/>
        </a:p>
      </dgm:t>
    </dgm:pt>
    <dgm:pt modelId="{6541D3E6-9C24-41B6-90F5-6229647CC46E}" type="sibTrans" cxnId="{DDB2FC26-3DBE-4D52-A37A-5DF3901F0837}">
      <dgm:prSet/>
      <dgm:spPr/>
      <dgm:t>
        <a:bodyPr/>
        <a:lstStyle/>
        <a:p>
          <a:endParaRPr lang="en-GB"/>
        </a:p>
      </dgm:t>
    </dgm:pt>
    <dgm:pt modelId="{78AC9508-E048-445F-A2F1-26A927BDFB7D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WRS (normal dist. of </a:t>
          </a:r>
          <a:r>
            <a:rPr lang="el-GR" dirty="0">
              <a:solidFill>
                <a:schemeClr val="accent3"/>
              </a:solidFill>
            </a:rPr>
            <a:t>σ</a:t>
          </a:r>
          <a:r>
            <a:rPr lang="en-GB" baseline="-25000" dirty="0">
              <a:solidFill>
                <a:schemeClr val="accent3"/>
              </a:solidFill>
            </a:rPr>
            <a:t>y</a:t>
          </a:r>
          <a:r>
            <a:rPr lang="en-GB" dirty="0">
              <a:solidFill>
                <a:schemeClr val="accent3"/>
              </a:solidFill>
            </a:rPr>
            <a:t>)</a:t>
          </a:r>
        </a:p>
      </dgm:t>
    </dgm:pt>
    <dgm:pt modelId="{F2769ECE-DBCB-47C5-B134-89B33D8D1EE1}" type="parTrans" cxnId="{220EA698-8CBF-45AA-A221-C578AB10E2DA}">
      <dgm:prSet/>
      <dgm:spPr/>
      <dgm:t>
        <a:bodyPr/>
        <a:lstStyle/>
        <a:p>
          <a:endParaRPr lang="en-GB"/>
        </a:p>
      </dgm:t>
    </dgm:pt>
    <dgm:pt modelId="{B38E1081-59EC-4674-86A7-63507DC9DC13}" type="sibTrans" cxnId="{220EA698-8CBF-45AA-A221-C578AB10E2DA}">
      <dgm:prSet/>
      <dgm:spPr/>
      <dgm:t>
        <a:bodyPr/>
        <a:lstStyle/>
        <a:p>
          <a:endParaRPr lang="en-GB"/>
        </a:p>
      </dgm:t>
    </dgm:pt>
    <dgm:pt modelId="{D736FA83-86F0-43E8-ADED-D279F4CC76F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Calculate end of life SIF</a:t>
          </a:r>
        </a:p>
      </dgm:t>
    </dgm:pt>
    <dgm:pt modelId="{EC3016B2-B24F-4595-950A-B4945B1A83C4}" type="parTrans" cxnId="{329D3834-65DF-40D0-BA94-D0358B4C8750}">
      <dgm:prSet/>
      <dgm:spPr/>
      <dgm:t>
        <a:bodyPr/>
        <a:lstStyle/>
        <a:p>
          <a:endParaRPr lang="en-GB"/>
        </a:p>
      </dgm:t>
    </dgm:pt>
    <dgm:pt modelId="{814CAAEA-B323-4F13-B5B6-869BE623E3CB}" type="sibTrans" cxnId="{329D3834-65DF-40D0-BA94-D0358B4C8750}">
      <dgm:prSet/>
      <dgm:spPr/>
      <dgm:t>
        <a:bodyPr/>
        <a:lstStyle/>
        <a:p>
          <a:endParaRPr lang="en-GB"/>
        </a:p>
      </dgm:t>
    </dgm:pt>
    <dgm:pt modelId="{AE45DCCF-4B14-490B-9D05-F9C250881E4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Identify outcome</a:t>
          </a:r>
        </a:p>
      </dgm:t>
    </dgm:pt>
    <dgm:pt modelId="{71142988-D8DE-4783-A737-DE3FFE883E7F}" type="parTrans" cxnId="{8CAE6911-7FE6-4994-9D3D-F0D026B3E495}">
      <dgm:prSet/>
      <dgm:spPr/>
      <dgm:t>
        <a:bodyPr/>
        <a:lstStyle/>
        <a:p>
          <a:endParaRPr lang="en-GB"/>
        </a:p>
      </dgm:t>
    </dgm:pt>
    <dgm:pt modelId="{D0559676-D3DA-4A16-965F-8BAA8ACFFA9B}" type="sibTrans" cxnId="{8CAE6911-7FE6-4994-9D3D-F0D026B3E495}">
      <dgm:prSet/>
      <dgm:spPr/>
      <dgm:t>
        <a:bodyPr/>
        <a:lstStyle/>
        <a:p>
          <a:endParaRPr lang="en-GB"/>
        </a:p>
      </dgm:t>
    </dgm:pt>
    <dgm:pt modelId="{ACFE0BD3-EFBE-4EFD-AA5B-04E48FDE338D}">
      <dgm:prSet phldrT="[Text]"/>
      <dgm:spPr/>
      <dgm:t>
        <a:bodyPr/>
        <a:lstStyle/>
        <a:p>
          <a:r>
            <a:rPr lang="en-GB" dirty="0">
              <a:solidFill>
                <a:schemeClr val="accent5"/>
              </a:solidFill>
            </a:rPr>
            <a:t>Determine crack front length</a:t>
          </a:r>
        </a:p>
      </dgm:t>
    </dgm:pt>
    <dgm:pt modelId="{72B5EDCB-240C-42C0-B0C3-AC995FEDC2D5}" type="parTrans" cxnId="{B6AF2FE9-1E89-4602-BEEE-5BB7562E1309}">
      <dgm:prSet/>
      <dgm:spPr/>
      <dgm:t>
        <a:bodyPr/>
        <a:lstStyle/>
        <a:p>
          <a:endParaRPr lang="en-GB"/>
        </a:p>
      </dgm:t>
    </dgm:pt>
    <dgm:pt modelId="{6F222F4F-372D-437F-8800-6A496C06F766}" type="sibTrans" cxnId="{B6AF2FE9-1E89-4602-BEEE-5BB7562E1309}">
      <dgm:prSet/>
      <dgm:spPr/>
      <dgm:t>
        <a:bodyPr/>
        <a:lstStyle/>
        <a:p>
          <a:endParaRPr lang="en-GB"/>
        </a:p>
      </dgm:t>
    </dgm:pt>
    <dgm:pt modelId="{A94B4B01-F207-49A2-B056-7F445010CD4E}">
      <dgm:prSet phldrT="[Text]"/>
      <dgm:spPr/>
      <dgm:t>
        <a:bodyPr/>
        <a:lstStyle/>
        <a:p>
          <a:r>
            <a:rPr lang="en-GB" dirty="0">
              <a:solidFill>
                <a:schemeClr val="accent2"/>
              </a:solidFill>
            </a:rPr>
            <a:t>Defect present in weld and/or buttering?</a:t>
          </a:r>
        </a:p>
      </dgm:t>
    </dgm:pt>
    <dgm:pt modelId="{FB02B735-A253-409E-A423-A5D2ADF416E0}" type="parTrans" cxnId="{B26C724C-DE06-4FEF-AEFE-632F4AC3CDE2}">
      <dgm:prSet/>
      <dgm:spPr/>
      <dgm:t>
        <a:bodyPr/>
        <a:lstStyle/>
        <a:p>
          <a:endParaRPr lang="en-GB"/>
        </a:p>
      </dgm:t>
    </dgm:pt>
    <dgm:pt modelId="{C9B1033B-C965-4D21-8770-A4E8B06CB6A8}" type="sibTrans" cxnId="{B26C724C-DE06-4FEF-AEFE-632F4AC3CDE2}">
      <dgm:prSet/>
      <dgm:spPr/>
      <dgm:t>
        <a:bodyPr/>
        <a:lstStyle/>
        <a:p>
          <a:endParaRPr lang="en-GB"/>
        </a:p>
      </dgm:t>
    </dgm:pt>
    <dgm:pt modelId="{06A2B8D9-37B3-4B36-A49A-E47F3D1B0A61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  <a:highlight>
                <a:srgbClr val="FFFF00"/>
              </a:highlight>
            </a:rPr>
            <a:t>Crack growth rate</a:t>
          </a:r>
        </a:p>
      </dgm:t>
    </dgm:pt>
    <dgm:pt modelId="{7EE683C8-5668-47AA-84DA-4E46342DDC3B}" type="parTrans" cxnId="{3E540551-60EF-471B-869D-24CE94E08DAC}">
      <dgm:prSet/>
      <dgm:spPr/>
      <dgm:t>
        <a:bodyPr/>
        <a:lstStyle/>
        <a:p>
          <a:endParaRPr lang="en-GB"/>
        </a:p>
      </dgm:t>
    </dgm:pt>
    <dgm:pt modelId="{5AC1D2A9-606C-40E0-BD37-D4578E07EEA8}" type="sibTrans" cxnId="{3E540551-60EF-471B-869D-24CE94E08DAC}">
      <dgm:prSet/>
      <dgm:spPr/>
      <dgm:t>
        <a:bodyPr/>
        <a:lstStyle/>
        <a:p>
          <a:endParaRPr lang="en-GB"/>
        </a:p>
      </dgm:t>
    </dgm:pt>
    <dgm:pt modelId="{18B896EC-FF1E-423A-8FB3-14D5B177FC45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Toughness – temperature dependent (master curve transition and upper shelf)</a:t>
          </a:r>
        </a:p>
      </dgm:t>
    </dgm:pt>
    <dgm:pt modelId="{E9BC2DEF-DD36-4B76-A850-6C44113B5417}" type="parTrans" cxnId="{7A01FE4C-49E8-4677-A598-8EE3C6B28E4D}">
      <dgm:prSet/>
      <dgm:spPr/>
      <dgm:t>
        <a:bodyPr/>
        <a:lstStyle/>
        <a:p>
          <a:endParaRPr lang="en-GB"/>
        </a:p>
      </dgm:t>
    </dgm:pt>
    <dgm:pt modelId="{9AA559DB-424A-4AFF-A8DD-595C5925F3A2}" type="sibTrans" cxnId="{7A01FE4C-49E8-4677-A598-8EE3C6B28E4D}">
      <dgm:prSet/>
      <dgm:spPr/>
      <dgm:t>
        <a:bodyPr/>
        <a:lstStyle/>
        <a:p>
          <a:endParaRPr lang="en-GB"/>
        </a:p>
      </dgm:t>
    </dgm:pt>
    <dgm:pt modelId="{BD4C7F3C-812C-4B48-A2DE-DBC87D290437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Combine pressure, fit-up, thermal and WRS</a:t>
          </a:r>
        </a:p>
      </dgm:t>
    </dgm:pt>
    <dgm:pt modelId="{973BA6C3-6F2F-4654-8CEB-433947B2BFC8}" type="parTrans" cxnId="{4DF57857-B483-4A85-88B8-C1E0CA0B8B9D}">
      <dgm:prSet/>
      <dgm:spPr/>
      <dgm:t>
        <a:bodyPr/>
        <a:lstStyle/>
        <a:p>
          <a:endParaRPr lang="en-GB"/>
        </a:p>
      </dgm:t>
    </dgm:pt>
    <dgm:pt modelId="{7F1B63F1-3740-430E-AF1A-591320403010}" type="sibTrans" cxnId="{4DF57857-B483-4A85-88B8-C1E0CA0B8B9D}">
      <dgm:prSet/>
      <dgm:spPr/>
      <dgm:t>
        <a:bodyPr/>
        <a:lstStyle/>
        <a:p>
          <a:endParaRPr lang="en-GB"/>
        </a:p>
      </dgm:t>
    </dgm:pt>
    <dgm:pt modelId="{C3E8C002-6610-471C-9071-8E1386A20269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R6 FAD-based K</a:t>
          </a:r>
          <a:r>
            <a:rPr lang="en-GB" baseline="-25000" dirty="0">
              <a:solidFill>
                <a:schemeClr val="accent4"/>
              </a:solidFill>
            </a:rPr>
            <a:t>I</a:t>
          </a:r>
          <a:r>
            <a:rPr lang="en-GB" dirty="0">
              <a:solidFill>
                <a:schemeClr val="accent4"/>
              </a:solidFill>
            </a:rPr>
            <a:t> to K</a:t>
          </a:r>
          <a:r>
            <a:rPr lang="en-GB" baseline="-25000" dirty="0">
              <a:solidFill>
                <a:schemeClr val="accent4"/>
              </a:solidFill>
            </a:rPr>
            <a:t>J</a:t>
          </a:r>
        </a:p>
      </dgm:t>
    </dgm:pt>
    <dgm:pt modelId="{9F8DCE5C-97A9-4501-A35F-21B61A0BF61D}" type="parTrans" cxnId="{454EB359-3A2F-4696-A44B-330CCCD5EE71}">
      <dgm:prSet/>
      <dgm:spPr/>
      <dgm:t>
        <a:bodyPr/>
        <a:lstStyle/>
        <a:p>
          <a:endParaRPr lang="en-GB"/>
        </a:p>
      </dgm:t>
    </dgm:pt>
    <dgm:pt modelId="{CADD010C-21D1-4845-9DE3-226E553CBBCB}" type="sibTrans" cxnId="{454EB359-3A2F-4696-A44B-330CCCD5EE71}">
      <dgm:prSet/>
      <dgm:spPr/>
      <dgm:t>
        <a:bodyPr/>
        <a:lstStyle/>
        <a:p>
          <a:endParaRPr lang="en-GB"/>
        </a:p>
      </dgm:t>
    </dgm:pt>
    <dgm:pt modelId="{7BE7DBBD-55B9-4271-A062-CB0B3B2BE00A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Simple SIF, K</a:t>
          </a:r>
          <a:r>
            <a:rPr lang="en-GB" baseline="-25000" dirty="0">
              <a:solidFill>
                <a:schemeClr val="accent4"/>
              </a:solidFill>
            </a:rPr>
            <a:t>I</a:t>
          </a:r>
          <a:r>
            <a:rPr lang="en-GB" dirty="0">
              <a:solidFill>
                <a:schemeClr val="accent4"/>
              </a:solidFill>
            </a:rPr>
            <a:t> = Y</a:t>
          </a:r>
          <a:r>
            <a:rPr lang="el-GR" dirty="0">
              <a:solidFill>
                <a:schemeClr val="accent4"/>
              </a:solidFill>
            </a:rPr>
            <a:t>σ√</a:t>
          </a:r>
          <a:r>
            <a:rPr lang="en-GB" dirty="0">
              <a:solidFill>
                <a:schemeClr val="accent4"/>
              </a:solidFill>
            </a:rPr>
            <a:t>[</a:t>
          </a:r>
          <a:r>
            <a:rPr lang="el-GR" dirty="0">
              <a:solidFill>
                <a:schemeClr val="accent4"/>
              </a:solidFill>
              <a:latin typeface="RR Pioneer" panose="020B0503050201040103" pitchFamily="34" charset="0"/>
            </a:rPr>
            <a:t>π</a:t>
          </a:r>
          <a:r>
            <a:rPr lang="en-GB" dirty="0">
              <a:solidFill>
                <a:schemeClr val="accent4"/>
              </a:solidFill>
              <a:latin typeface="RR Pioneer" panose="020B0503050201040103" pitchFamily="34" charset="0"/>
            </a:rPr>
            <a:t>a]</a:t>
          </a:r>
          <a:endParaRPr lang="en-GB" dirty="0">
            <a:solidFill>
              <a:schemeClr val="accent4"/>
            </a:solidFill>
          </a:endParaRPr>
        </a:p>
      </dgm:t>
    </dgm:pt>
    <dgm:pt modelId="{151338CC-5714-4F66-BC35-31D59505BD5A}" type="parTrans" cxnId="{09816203-ABE2-4177-90A9-44F56565C7CE}">
      <dgm:prSet/>
      <dgm:spPr/>
      <dgm:t>
        <a:bodyPr/>
        <a:lstStyle/>
        <a:p>
          <a:endParaRPr lang="en-GB"/>
        </a:p>
      </dgm:t>
    </dgm:pt>
    <dgm:pt modelId="{AE363CF4-F132-4341-859C-4B1A4A851C46}" type="sibTrans" cxnId="{09816203-ABE2-4177-90A9-44F56565C7CE}">
      <dgm:prSet/>
      <dgm:spPr/>
      <dgm:t>
        <a:bodyPr/>
        <a:lstStyle/>
        <a:p>
          <a:endParaRPr lang="en-GB"/>
        </a:p>
      </dgm:t>
    </dgm:pt>
    <dgm:pt modelId="{CC477165-EDD8-4DAC-8366-78897C1E5549}">
      <dgm:prSet phldrT="[Text]"/>
      <dgm:spPr/>
      <dgm:t>
        <a:bodyPr/>
        <a:lstStyle/>
        <a:p>
          <a:r>
            <a:rPr lang="en-GB" dirty="0">
              <a:solidFill>
                <a:schemeClr val="accent5"/>
              </a:solidFill>
            </a:rPr>
            <a:t>Compare K</a:t>
          </a:r>
          <a:r>
            <a:rPr lang="en-GB" baseline="-25000" dirty="0">
              <a:solidFill>
                <a:schemeClr val="accent5"/>
              </a:solidFill>
            </a:rPr>
            <a:t>J</a:t>
          </a:r>
          <a:r>
            <a:rPr lang="en-GB" baseline="0" dirty="0">
              <a:solidFill>
                <a:schemeClr val="accent5"/>
              </a:solidFill>
            </a:rPr>
            <a:t> with K</a:t>
          </a:r>
          <a:r>
            <a:rPr lang="en-GB" baseline="-25000" dirty="0">
              <a:solidFill>
                <a:schemeClr val="accent5"/>
              </a:solidFill>
            </a:rPr>
            <a:t>c</a:t>
          </a:r>
          <a:r>
            <a:rPr lang="en-GB" baseline="0" dirty="0">
              <a:solidFill>
                <a:schemeClr val="accent5"/>
              </a:solidFill>
            </a:rPr>
            <a:t> &amp; </a:t>
          </a:r>
          <a:r>
            <a:rPr lang="en-GB" baseline="0" dirty="0" err="1">
              <a:solidFill>
                <a:schemeClr val="accent5"/>
              </a:solidFill>
            </a:rPr>
            <a:t>K</a:t>
          </a:r>
          <a:r>
            <a:rPr lang="en-GB" baseline="-25000" dirty="0" err="1">
              <a:solidFill>
                <a:schemeClr val="accent5"/>
              </a:solidFill>
            </a:rPr>
            <a:t>d</a:t>
          </a:r>
          <a:endParaRPr lang="en-GB" dirty="0">
            <a:solidFill>
              <a:schemeClr val="accent5"/>
            </a:solidFill>
          </a:endParaRPr>
        </a:p>
      </dgm:t>
    </dgm:pt>
    <dgm:pt modelId="{CDDEEF21-55AC-4CB7-8447-75F05529F3E7}" type="parTrans" cxnId="{6D0C9302-6B59-4666-B84D-384BEBDB3A8B}">
      <dgm:prSet/>
      <dgm:spPr/>
      <dgm:t>
        <a:bodyPr/>
        <a:lstStyle/>
        <a:p>
          <a:endParaRPr lang="en-GB"/>
        </a:p>
      </dgm:t>
    </dgm:pt>
    <dgm:pt modelId="{5AA0C09D-D8F8-4203-8440-290090A5FB7C}" type="sibTrans" cxnId="{6D0C9302-6B59-4666-B84D-384BEBDB3A8B}">
      <dgm:prSet/>
      <dgm:spPr/>
      <dgm:t>
        <a:bodyPr/>
        <a:lstStyle/>
        <a:p>
          <a:endParaRPr lang="en-GB"/>
        </a:p>
      </dgm:t>
    </dgm:pt>
    <dgm:pt modelId="{3C4A2810-7902-46EC-A047-0F388FB99928}">
      <dgm:prSet phldrT="[Text]"/>
      <dgm:spPr/>
      <dgm:t>
        <a:bodyPr/>
        <a:lstStyle/>
        <a:p>
          <a:r>
            <a:rPr lang="en-GB" dirty="0">
              <a:solidFill>
                <a:schemeClr val="accent5"/>
              </a:solidFill>
            </a:rPr>
            <a:t>Report result</a:t>
          </a:r>
        </a:p>
      </dgm:t>
    </dgm:pt>
    <dgm:pt modelId="{60449578-FA31-4A0B-A4F4-2BBE5674D90B}" type="parTrans" cxnId="{6585C9E5-F041-4747-9F0A-6E8BEB834761}">
      <dgm:prSet/>
      <dgm:spPr/>
      <dgm:t>
        <a:bodyPr/>
        <a:lstStyle/>
        <a:p>
          <a:endParaRPr lang="en-GB"/>
        </a:p>
      </dgm:t>
    </dgm:pt>
    <dgm:pt modelId="{E321F345-51E1-48E2-8BB6-6629FEC6B33B}" type="sibTrans" cxnId="{6585C9E5-F041-4747-9F0A-6E8BEB834761}">
      <dgm:prSet/>
      <dgm:spPr/>
      <dgm:t>
        <a:bodyPr/>
        <a:lstStyle/>
        <a:p>
          <a:endParaRPr lang="en-GB"/>
        </a:p>
      </dgm:t>
    </dgm:pt>
    <dgm:pt modelId="{C098D274-5DAE-4DB6-A874-717D99137728}">
      <dgm:prSet phldrT="[Text]"/>
      <dgm:spPr/>
      <dgm:t>
        <a:bodyPr/>
        <a:lstStyle/>
        <a:p>
          <a:r>
            <a:rPr lang="en-GB" dirty="0">
              <a:solidFill>
                <a:schemeClr val="accent5"/>
              </a:solidFill>
            </a:rPr>
            <a:t>Sum failures and divide by number of simulations</a:t>
          </a:r>
        </a:p>
      </dgm:t>
    </dgm:pt>
    <dgm:pt modelId="{BAE88139-6719-4AEC-80B0-D30AF5FD64D1}" type="parTrans" cxnId="{6B9A3749-5799-43E7-B492-19BB78E7AA4A}">
      <dgm:prSet/>
      <dgm:spPr/>
      <dgm:t>
        <a:bodyPr/>
        <a:lstStyle/>
        <a:p>
          <a:endParaRPr lang="en-GB"/>
        </a:p>
      </dgm:t>
    </dgm:pt>
    <dgm:pt modelId="{C5792BD4-71C3-4DAF-BDC2-75AAF1535959}" type="sibTrans" cxnId="{6B9A3749-5799-43E7-B492-19BB78E7AA4A}">
      <dgm:prSet/>
      <dgm:spPr/>
      <dgm:t>
        <a:bodyPr/>
        <a:lstStyle/>
        <a:p>
          <a:endParaRPr lang="en-GB"/>
        </a:p>
      </dgm:t>
    </dgm:pt>
    <dgm:pt modelId="{43C69B22-770E-49C2-804A-4EFDB420D09C}">
      <dgm:prSet phldrT="[Text]"/>
      <dgm:spPr/>
      <dgm:t>
        <a:bodyPr/>
        <a:lstStyle/>
        <a:p>
          <a:r>
            <a:rPr lang="en-GB" baseline="0" dirty="0">
              <a:solidFill>
                <a:schemeClr val="accent4"/>
              </a:solidFill>
            </a:rPr>
            <a:t>Factor to define primary / secondary interaction</a:t>
          </a:r>
        </a:p>
      </dgm:t>
    </dgm:pt>
    <dgm:pt modelId="{F483BAEF-0A37-469A-B495-78F4D3A9FA69}" type="parTrans" cxnId="{8F6778F5-3FEB-4265-A925-A4A90258D12F}">
      <dgm:prSet/>
      <dgm:spPr/>
      <dgm:t>
        <a:bodyPr/>
        <a:lstStyle/>
        <a:p>
          <a:endParaRPr lang="en-GB"/>
        </a:p>
      </dgm:t>
    </dgm:pt>
    <dgm:pt modelId="{4198E875-FA39-415E-AAD2-13BBBA6B849F}" type="sibTrans" cxnId="{8F6778F5-3FEB-4265-A925-A4A90258D12F}">
      <dgm:prSet/>
      <dgm:spPr/>
      <dgm:t>
        <a:bodyPr/>
        <a:lstStyle/>
        <a:p>
          <a:endParaRPr lang="en-GB"/>
        </a:p>
      </dgm:t>
    </dgm:pt>
    <dgm:pt modelId="{35341C36-9EB9-42B2-80D5-3C8A1DC4DC92}" type="pres">
      <dgm:prSet presAssocID="{D81F3604-07C2-4546-90C6-C8B4F02A0A9C}" presName="Name0" presStyleCnt="0">
        <dgm:presLayoutVars>
          <dgm:dir/>
          <dgm:animLvl val="lvl"/>
          <dgm:resizeHandles val="exact"/>
        </dgm:presLayoutVars>
      </dgm:prSet>
      <dgm:spPr/>
    </dgm:pt>
    <dgm:pt modelId="{68730B7B-C620-4457-8764-B9B73C816F5C}" type="pres">
      <dgm:prSet presAssocID="{D81F3604-07C2-4546-90C6-C8B4F02A0A9C}" presName="tSp" presStyleCnt="0"/>
      <dgm:spPr/>
    </dgm:pt>
    <dgm:pt modelId="{ECA818DB-EBEA-4381-A67B-95B8E72B7344}" type="pres">
      <dgm:prSet presAssocID="{D81F3604-07C2-4546-90C6-C8B4F02A0A9C}" presName="bSp" presStyleCnt="0"/>
      <dgm:spPr/>
    </dgm:pt>
    <dgm:pt modelId="{902D5CE9-47F3-43A7-AEF3-E191E588F6B1}" type="pres">
      <dgm:prSet presAssocID="{D81F3604-07C2-4546-90C6-C8B4F02A0A9C}" presName="process" presStyleCnt="0"/>
      <dgm:spPr/>
    </dgm:pt>
    <dgm:pt modelId="{5CA0AE1E-480A-4454-9463-73A4B3BA2179}" type="pres">
      <dgm:prSet presAssocID="{878E3C93-A820-44D8-A0CD-4716CCE886AA}" presName="composite1" presStyleCnt="0"/>
      <dgm:spPr/>
    </dgm:pt>
    <dgm:pt modelId="{38EB1AA5-4A31-4A7C-BFF8-5D3EB8E65999}" type="pres">
      <dgm:prSet presAssocID="{878E3C93-A820-44D8-A0CD-4716CCE886AA}" presName="dummyNode1" presStyleLbl="node1" presStyleIdx="0" presStyleCnt="4"/>
      <dgm:spPr/>
    </dgm:pt>
    <dgm:pt modelId="{DEEADB63-93D0-4F72-97DB-533458649968}" type="pres">
      <dgm:prSet presAssocID="{878E3C93-A820-44D8-A0CD-4716CCE886AA}" presName="childNode1" presStyleLbl="bgAcc1" presStyleIdx="0" presStyleCnt="4">
        <dgm:presLayoutVars>
          <dgm:bulletEnabled val="1"/>
        </dgm:presLayoutVars>
      </dgm:prSet>
      <dgm:spPr/>
    </dgm:pt>
    <dgm:pt modelId="{905A1F67-7494-430F-B412-413E66FF86FA}" type="pres">
      <dgm:prSet presAssocID="{878E3C93-A820-44D8-A0CD-4716CCE886AA}" presName="childNode1tx" presStyleLbl="bgAcc1" presStyleIdx="0" presStyleCnt="4">
        <dgm:presLayoutVars>
          <dgm:bulletEnabled val="1"/>
        </dgm:presLayoutVars>
      </dgm:prSet>
      <dgm:spPr/>
    </dgm:pt>
    <dgm:pt modelId="{FFC2AEBD-C8C5-4655-9396-CEC22BB10E73}" type="pres">
      <dgm:prSet presAssocID="{878E3C93-A820-44D8-A0CD-4716CCE886AA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6FCC6893-2F3E-4CCE-970B-E99EE414A67F}" type="pres">
      <dgm:prSet presAssocID="{878E3C93-A820-44D8-A0CD-4716CCE886AA}" presName="connSite1" presStyleCnt="0"/>
      <dgm:spPr/>
    </dgm:pt>
    <dgm:pt modelId="{B355A953-62FF-430C-A4B8-F3AECBDFF7B3}" type="pres">
      <dgm:prSet presAssocID="{6C764F45-BCD3-464E-928A-D88C131672ED}" presName="Name9" presStyleLbl="sibTrans2D1" presStyleIdx="0" presStyleCnt="3"/>
      <dgm:spPr/>
    </dgm:pt>
    <dgm:pt modelId="{167643B0-63B1-411B-B874-22DB646F0DB3}" type="pres">
      <dgm:prSet presAssocID="{2DB88FDF-AE5B-48FD-A595-D07439E52BE3}" presName="composite2" presStyleCnt="0"/>
      <dgm:spPr/>
    </dgm:pt>
    <dgm:pt modelId="{0D3DD85C-03CD-41AC-ADD3-84A21A3B5273}" type="pres">
      <dgm:prSet presAssocID="{2DB88FDF-AE5B-48FD-A595-D07439E52BE3}" presName="dummyNode2" presStyleLbl="node1" presStyleIdx="0" presStyleCnt="4"/>
      <dgm:spPr/>
    </dgm:pt>
    <dgm:pt modelId="{E77F3D34-22B5-4877-B355-7A89E21761EB}" type="pres">
      <dgm:prSet presAssocID="{2DB88FDF-AE5B-48FD-A595-D07439E52BE3}" presName="childNode2" presStyleLbl="bgAcc1" presStyleIdx="1" presStyleCnt="4">
        <dgm:presLayoutVars>
          <dgm:bulletEnabled val="1"/>
        </dgm:presLayoutVars>
      </dgm:prSet>
      <dgm:spPr/>
    </dgm:pt>
    <dgm:pt modelId="{EC21A124-3481-4FC1-811D-149C9BF98A53}" type="pres">
      <dgm:prSet presAssocID="{2DB88FDF-AE5B-48FD-A595-D07439E52BE3}" presName="childNode2tx" presStyleLbl="bgAcc1" presStyleIdx="1" presStyleCnt="4">
        <dgm:presLayoutVars>
          <dgm:bulletEnabled val="1"/>
        </dgm:presLayoutVars>
      </dgm:prSet>
      <dgm:spPr/>
    </dgm:pt>
    <dgm:pt modelId="{AC56C8C6-AC22-42A8-99C9-5962B9F4A50F}" type="pres">
      <dgm:prSet presAssocID="{2DB88FDF-AE5B-48FD-A595-D07439E52BE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D2DA3B4-8FC2-4087-B1D5-9CE151E45FCA}" type="pres">
      <dgm:prSet presAssocID="{2DB88FDF-AE5B-48FD-A595-D07439E52BE3}" presName="connSite2" presStyleCnt="0"/>
      <dgm:spPr/>
    </dgm:pt>
    <dgm:pt modelId="{4D5BC76E-B743-4EC6-85E3-37F77A7DBC9D}" type="pres">
      <dgm:prSet presAssocID="{6541D3E6-9C24-41B6-90F5-6229647CC46E}" presName="Name18" presStyleLbl="sibTrans2D1" presStyleIdx="1" presStyleCnt="3"/>
      <dgm:spPr/>
    </dgm:pt>
    <dgm:pt modelId="{30F53E56-B66A-42FF-B4F0-187C744BFF3A}" type="pres">
      <dgm:prSet presAssocID="{D736FA83-86F0-43E8-ADED-D279F4CC76FA}" presName="composite1" presStyleCnt="0"/>
      <dgm:spPr/>
    </dgm:pt>
    <dgm:pt modelId="{F8667085-CD3A-4B15-8097-B683FBC72340}" type="pres">
      <dgm:prSet presAssocID="{D736FA83-86F0-43E8-ADED-D279F4CC76FA}" presName="dummyNode1" presStyleLbl="node1" presStyleIdx="1" presStyleCnt="4"/>
      <dgm:spPr/>
    </dgm:pt>
    <dgm:pt modelId="{0014B4C2-7C79-40FC-AEF9-C4BA12AD8FCF}" type="pres">
      <dgm:prSet presAssocID="{D736FA83-86F0-43E8-ADED-D279F4CC76FA}" presName="childNode1" presStyleLbl="bgAcc1" presStyleIdx="2" presStyleCnt="4">
        <dgm:presLayoutVars>
          <dgm:bulletEnabled val="1"/>
        </dgm:presLayoutVars>
      </dgm:prSet>
      <dgm:spPr/>
    </dgm:pt>
    <dgm:pt modelId="{05D9B8A6-6C54-43ED-990D-D60A9F54FFB3}" type="pres">
      <dgm:prSet presAssocID="{D736FA83-86F0-43E8-ADED-D279F4CC76FA}" presName="childNode1tx" presStyleLbl="bgAcc1" presStyleIdx="2" presStyleCnt="4">
        <dgm:presLayoutVars>
          <dgm:bulletEnabled val="1"/>
        </dgm:presLayoutVars>
      </dgm:prSet>
      <dgm:spPr/>
    </dgm:pt>
    <dgm:pt modelId="{841C82FA-9B6F-4C58-94D3-C43988B9A598}" type="pres">
      <dgm:prSet presAssocID="{D736FA83-86F0-43E8-ADED-D279F4CC76FA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1EB77C5-BB07-4A05-B4F4-62EAB5695B61}" type="pres">
      <dgm:prSet presAssocID="{D736FA83-86F0-43E8-ADED-D279F4CC76FA}" presName="connSite1" presStyleCnt="0"/>
      <dgm:spPr/>
    </dgm:pt>
    <dgm:pt modelId="{47229625-393B-4AEF-BC75-23405EC220EB}" type="pres">
      <dgm:prSet presAssocID="{814CAAEA-B323-4F13-B5B6-869BE623E3CB}" presName="Name9" presStyleLbl="sibTrans2D1" presStyleIdx="2" presStyleCnt="3"/>
      <dgm:spPr/>
    </dgm:pt>
    <dgm:pt modelId="{13840DDB-AAA8-4AC5-BC58-5D9866E4EBAD}" type="pres">
      <dgm:prSet presAssocID="{AE45DCCF-4B14-490B-9D05-F9C250881E40}" presName="composite2" presStyleCnt="0"/>
      <dgm:spPr/>
    </dgm:pt>
    <dgm:pt modelId="{938DE028-AE26-44AE-8FA9-2B563868A735}" type="pres">
      <dgm:prSet presAssocID="{AE45DCCF-4B14-490B-9D05-F9C250881E40}" presName="dummyNode2" presStyleLbl="node1" presStyleIdx="2" presStyleCnt="4"/>
      <dgm:spPr/>
    </dgm:pt>
    <dgm:pt modelId="{8F605A69-4531-4F4D-8FC4-F41A5A89BB29}" type="pres">
      <dgm:prSet presAssocID="{AE45DCCF-4B14-490B-9D05-F9C250881E40}" presName="childNode2" presStyleLbl="bgAcc1" presStyleIdx="3" presStyleCnt="4">
        <dgm:presLayoutVars>
          <dgm:bulletEnabled val="1"/>
        </dgm:presLayoutVars>
      </dgm:prSet>
      <dgm:spPr/>
    </dgm:pt>
    <dgm:pt modelId="{D6426218-8B4A-4B72-B3F2-B6B2ADF4610C}" type="pres">
      <dgm:prSet presAssocID="{AE45DCCF-4B14-490B-9D05-F9C250881E40}" presName="childNode2tx" presStyleLbl="bgAcc1" presStyleIdx="3" presStyleCnt="4">
        <dgm:presLayoutVars>
          <dgm:bulletEnabled val="1"/>
        </dgm:presLayoutVars>
      </dgm:prSet>
      <dgm:spPr/>
    </dgm:pt>
    <dgm:pt modelId="{0D2843DA-C74F-47BF-9368-09B201409C2B}" type="pres">
      <dgm:prSet presAssocID="{AE45DCCF-4B14-490B-9D05-F9C250881E40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4F84F886-9E59-4766-B00D-950E1B48E2FD}" type="pres">
      <dgm:prSet presAssocID="{AE45DCCF-4B14-490B-9D05-F9C250881E40}" presName="connSite2" presStyleCnt="0"/>
      <dgm:spPr/>
    </dgm:pt>
  </dgm:ptLst>
  <dgm:cxnLst>
    <dgm:cxn modelId="{6D0C9302-6B59-4666-B84D-384BEBDB3A8B}" srcId="{AE45DCCF-4B14-490B-9D05-F9C250881E40}" destId="{CC477165-EDD8-4DAC-8366-78897C1E5549}" srcOrd="1" destOrd="0" parTransId="{CDDEEF21-55AC-4CB7-8447-75F05529F3E7}" sibTransId="{5AA0C09D-D8F8-4203-8440-290090A5FB7C}"/>
    <dgm:cxn modelId="{09816203-ABE2-4177-90A9-44F56565C7CE}" srcId="{D736FA83-86F0-43E8-ADED-D279F4CC76FA}" destId="{7BE7DBBD-55B9-4271-A062-CB0B3B2BE00A}" srcOrd="1" destOrd="0" parTransId="{151338CC-5714-4F66-BC35-31D59505BD5A}" sibTransId="{AE363CF4-F132-4341-859C-4B1A4A851C46}"/>
    <dgm:cxn modelId="{D5C71808-54A8-49E1-A494-1F494476893A}" type="presOf" srcId="{C3E8C002-6610-471C-9071-8E1386A20269}" destId="{0014B4C2-7C79-40FC-AEF9-C4BA12AD8FCF}" srcOrd="0" destOrd="2" presId="urn:microsoft.com/office/officeart/2005/8/layout/hProcess4"/>
    <dgm:cxn modelId="{224D6D08-A509-45FE-A8FD-62459F97C927}" type="presOf" srcId="{AE45DCCF-4B14-490B-9D05-F9C250881E40}" destId="{0D2843DA-C74F-47BF-9368-09B201409C2B}" srcOrd="0" destOrd="0" presId="urn:microsoft.com/office/officeart/2005/8/layout/hProcess4"/>
    <dgm:cxn modelId="{DF370F0C-7E21-44B2-99AC-B45C0BB6C401}" type="presOf" srcId="{CC477165-EDD8-4DAC-8366-78897C1E5549}" destId="{8F605A69-4531-4F4D-8FC4-F41A5A89BB29}" srcOrd="0" destOrd="1" presId="urn:microsoft.com/office/officeart/2005/8/layout/hProcess4"/>
    <dgm:cxn modelId="{0A04D510-35B2-4706-95D2-9C9AA9FAA45D}" type="presOf" srcId="{ACFE0BD3-EFBE-4EFD-AA5B-04E48FDE338D}" destId="{8F605A69-4531-4F4D-8FC4-F41A5A89BB29}" srcOrd="0" destOrd="0" presId="urn:microsoft.com/office/officeart/2005/8/layout/hProcess4"/>
    <dgm:cxn modelId="{8CAE6911-7FE6-4994-9D3D-F0D026B3E495}" srcId="{D81F3604-07C2-4546-90C6-C8B4F02A0A9C}" destId="{AE45DCCF-4B14-490B-9D05-F9C250881E40}" srcOrd="3" destOrd="0" parTransId="{71142988-D8DE-4783-A737-DE3FFE883E7F}" sibTransId="{D0559676-D3DA-4A16-965F-8BAA8ACFFA9B}"/>
    <dgm:cxn modelId="{2B7B481C-A4DC-48DF-95B1-DE00B6530A5D}" type="presOf" srcId="{06A2B8D9-37B3-4B36-A49A-E47F3D1B0A61}" destId="{EC21A124-3481-4FC1-811D-149C9BF98A53}" srcOrd="1" destOrd="0" presId="urn:microsoft.com/office/officeart/2005/8/layout/hProcess4"/>
    <dgm:cxn modelId="{DDB2FC26-3DBE-4D52-A37A-5DF3901F0837}" srcId="{D81F3604-07C2-4546-90C6-C8B4F02A0A9C}" destId="{2DB88FDF-AE5B-48FD-A595-D07439E52BE3}" srcOrd="1" destOrd="0" parTransId="{8CA45A38-4351-47FE-B505-3A863DCE793C}" sibTransId="{6541D3E6-9C24-41B6-90F5-6229647CC46E}"/>
    <dgm:cxn modelId="{3E0B262A-EF4B-4160-8FD3-1B8C21BF0153}" type="presOf" srcId="{D736FA83-86F0-43E8-ADED-D279F4CC76FA}" destId="{841C82FA-9B6F-4C58-94D3-C43988B9A598}" srcOrd="0" destOrd="0" presId="urn:microsoft.com/office/officeart/2005/8/layout/hProcess4"/>
    <dgm:cxn modelId="{B59CBA2C-BE1B-413F-8C99-8075ABA94A19}" type="presOf" srcId="{3C4A2810-7902-46EC-A047-0F388FB99928}" destId="{D6426218-8B4A-4B72-B3F2-B6B2ADF4610C}" srcOrd="1" destOrd="2" presId="urn:microsoft.com/office/officeart/2005/8/layout/hProcess4"/>
    <dgm:cxn modelId="{BAE2562F-B0EA-4F7D-801A-C5A6559BC936}" type="presOf" srcId="{18B896EC-FF1E-423A-8FB3-14D5B177FC45}" destId="{EC21A124-3481-4FC1-811D-149C9BF98A53}" srcOrd="1" destOrd="2" presId="urn:microsoft.com/office/officeart/2005/8/layout/hProcess4"/>
    <dgm:cxn modelId="{329D3834-65DF-40D0-BA94-D0358B4C8750}" srcId="{D81F3604-07C2-4546-90C6-C8B4F02A0A9C}" destId="{D736FA83-86F0-43E8-ADED-D279F4CC76FA}" srcOrd="2" destOrd="0" parTransId="{EC3016B2-B24F-4595-950A-B4945B1A83C4}" sibTransId="{814CAAEA-B323-4F13-B5B6-869BE623E3CB}"/>
    <dgm:cxn modelId="{8CA5303F-9D62-4B4E-A8AE-81F3841A841F}" type="presOf" srcId="{2A1FCC9A-D2D9-44F9-9C27-55FCAC21828F}" destId="{905A1F67-7494-430F-B412-413E66FF86FA}" srcOrd="1" destOrd="3" presId="urn:microsoft.com/office/officeart/2005/8/layout/hProcess4"/>
    <dgm:cxn modelId="{8790FD3F-4B16-46FF-BE50-DED136C3BFE7}" type="presOf" srcId="{2DB88FDF-AE5B-48FD-A595-D07439E52BE3}" destId="{AC56C8C6-AC22-42A8-99C9-5962B9F4A50F}" srcOrd="0" destOrd="0" presId="urn:microsoft.com/office/officeart/2005/8/layout/hProcess4"/>
    <dgm:cxn modelId="{11A5DE5C-A4FF-41F0-ADA4-316F859C8BD9}" type="presOf" srcId="{BD4C7F3C-812C-4B48-A2DE-DBC87D290437}" destId="{05D9B8A6-6C54-43ED-990D-D60A9F54FFB3}" srcOrd="1" destOrd="0" presId="urn:microsoft.com/office/officeart/2005/8/layout/hProcess4"/>
    <dgm:cxn modelId="{CD56B461-33D6-41A5-8F57-2902B591D04D}" type="presOf" srcId="{A94B4B01-F207-49A2-B056-7F445010CD4E}" destId="{DEEADB63-93D0-4F72-97DB-533458649968}" srcOrd="0" destOrd="0" presId="urn:microsoft.com/office/officeart/2005/8/layout/hProcess4"/>
    <dgm:cxn modelId="{7055F641-9E63-493E-8BAD-EBB30C5B6F6F}" type="presOf" srcId="{78AC9508-E048-445F-A2F1-26A927BDFB7D}" destId="{EC21A124-3481-4FC1-811D-149C9BF98A53}" srcOrd="1" destOrd="1" presId="urn:microsoft.com/office/officeart/2005/8/layout/hProcess4"/>
    <dgm:cxn modelId="{C20D3C63-5CCE-441D-BD5E-2EBDFE07217A}" type="presOf" srcId="{3C4A2810-7902-46EC-A047-0F388FB99928}" destId="{8F605A69-4531-4F4D-8FC4-F41A5A89BB29}" srcOrd="0" destOrd="2" presId="urn:microsoft.com/office/officeart/2005/8/layout/hProcess4"/>
    <dgm:cxn modelId="{96666643-4341-49CF-9E8F-C3B46914F779}" type="presOf" srcId="{C098D274-5DAE-4DB6-A874-717D99137728}" destId="{8F605A69-4531-4F4D-8FC4-F41A5A89BB29}" srcOrd="0" destOrd="3" presId="urn:microsoft.com/office/officeart/2005/8/layout/hProcess4"/>
    <dgm:cxn modelId="{144D1764-FEEE-482D-867A-5A9F4D2BE7F7}" type="presOf" srcId="{D81F3604-07C2-4546-90C6-C8B4F02A0A9C}" destId="{35341C36-9EB9-42B2-80D5-3C8A1DC4DC92}" srcOrd="0" destOrd="0" presId="urn:microsoft.com/office/officeart/2005/8/layout/hProcess4"/>
    <dgm:cxn modelId="{16C3F364-19DF-4192-A7E9-0329F5B9BD95}" type="presOf" srcId="{6C764F45-BCD3-464E-928A-D88C131672ED}" destId="{B355A953-62FF-430C-A4B8-F3AECBDFF7B3}" srcOrd="0" destOrd="0" presId="urn:microsoft.com/office/officeart/2005/8/layout/hProcess4"/>
    <dgm:cxn modelId="{6B9A3749-5799-43E7-B492-19BB78E7AA4A}" srcId="{AE45DCCF-4B14-490B-9D05-F9C250881E40}" destId="{C098D274-5DAE-4DB6-A874-717D99137728}" srcOrd="3" destOrd="0" parTransId="{BAE88139-6719-4AEC-80B0-D30AF5FD64D1}" sibTransId="{C5792BD4-71C3-4DAF-BDC2-75AAF1535959}"/>
    <dgm:cxn modelId="{B26C724C-DE06-4FEF-AEFE-632F4AC3CDE2}" srcId="{878E3C93-A820-44D8-A0CD-4716CCE886AA}" destId="{A94B4B01-F207-49A2-B056-7F445010CD4E}" srcOrd="0" destOrd="0" parTransId="{FB02B735-A253-409E-A423-A5D2ADF416E0}" sibTransId="{C9B1033B-C965-4D21-8770-A4E8B06CB6A8}"/>
    <dgm:cxn modelId="{7A01FE4C-49E8-4677-A598-8EE3C6B28E4D}" srcId="{2DB88FDF-AE5B-48FD-A595-D07439E52BE3}" destId="{18B896EC-FF1E-423A-8FB3-14D5B177FC45}" srcOrd="2" destOrd="0" parTransId="{E9BC2DEF-DD36-4B76-A850-6C44113B5417}" sibTransId="{9AA559DB-424A-4AFF-A8DD-595C5925F3A2}"/>
    <dgm:cxn modelId="{57553C4E-E784-4D77-81EF-33FDADD12229}" type="presOf" srcId="{6541D3E6-9C24-41B6-90F5-6229647CC46E}" destId="{4D5BC76E-B743-4EC6-85E3-37F77A7DBC9D}" srcOrd="0" destOrd="0" presId="urn:microsoft.com/office/officeart/2005/8/layout/hProcess4"/>
    <dgm:cxn modelId="{D488424F-55A7-4FA1-8198-F88700E1D3A7}" type="presOf" srcId="{43C69B22-770E-49C2-804A-4EFDB420D09C}" destId="{0014B4C2-7C79-40FC-AEF9-C4BA12AD8FCF}" srcOrd="0" destOrd="3" presId="urn:microsoft.com/office/officeart/2005/8/layout/hProcess4"/>
    <dgm:cxn modelId="{C0720070-56F0-4531-AA73-22FAD8F1CE7E}" type="presOf" srcId="{C098D274-5DAE-4DB6-A874-717D99137728}" destId="{D6426218-8B4A-4B72-B3F2-B6B2ADF4610C}" srcOrd="1" destOrd="3" presId="urn:microsoft.com/office/officeart/2005/8/layout/hProcess4"/>
    <dgm:cxn modelId="{3E540551-60EF-471B-869D-24CE94E08DAC}" srcId="{2DB88FDF-AE5B-48FD-A595-D07439E52BE3}" destId="{06A2B8D9-37B3-4B36-A49A-E47F3D1B0A61}" srcOrd="0" destOrd="0" parTransId="{7EE683C8-5668-47AA-84DA-4E46342DDC3B}" sibTransId="{5AC1D2A9-606C-40E0-BD37-D4578E07EEA8}"/>
    <dgm:cxn modelId="{F7970777-A45B-4625-BA66-3FE214AFECC6}" type="presOf" srcId="{814CAAEA-B323-4F13-B5B6-869BE623E3CB}" destId="{47229625-393B-4AEF-BC75-23405EC220EB}" srcOrd="0" destOrd="0" presId="urn:microsoft.com/office/officeart/2005/8/layout/hProcess4"/>
    <dgm:cxn modelId="{4DF57857-B483-4A85-88B8-C1E0CA0B8B9D}" srcId="{D736FA83-86F0-43E8-ADED-D279F4CC76FA}" destId="{BD4C7F3C-812C-4B48-A2DE-DBC87D290437}" srcOrd="0" destOrd="0" parTransId="{973BA6C3-6F2F-4654-8CEB-433947B2BFC8}" sibTransId="{7F1B63F1-3740-430E-AF1A-591320403010}"/>
    <dgm:cxn modelId="{D2B9ED58-E8F8-4BD7-A758-418E13474873}" srcId="{878E3C93-A820-44D8-A0CD-4716CCE886AA}" destId="{D35E4B11-27A4-4467-8588-EC7FE20BB646}" srcOrd="2" destOrd="0" parTransId="{CB3BF4EB-FBE0-4330-ACC7-1199756CA790}" sibTransId="{EF514049-5696-4831-A105-B43431D29E47}"/>
    <dgm:cxn modelId="{454EB359-3A2F-4696-A44B-330CCCD5EE71}" srcId="{D736FA83-86F0-43E8-ADED-D279F4CC76FA}" destId="{C3E8C002-6610-471C-9071-8E1386A20269}" srcOrd="2" destOrd="0" parTransId="{9F8DCE5C-97A9-4501-A35F-21B61A0BF61D}" sibTransId="{CADD010C-21D1-4845-9DE3-226E553CBBCB}"/>
    <dgm:cxn modelId="{8FABEB81-6260-4A82-9C2C-11782362E6C3}" type="presOf" srcId="{6C6177F0-4BCD-499A-949E-83D34298A301}" destId="{905A1F67-7494-430F-B412-413E66FF86FA}" srcOrd="1" destOrd="1" presId="urn:microsoft.com/office/officeart/2005/8/layout/hProcess4"/>
    <dgm:cxn modelId="{9366308B-79D4-49D0-A8D1-CB1AAFB0F6B0}" type="presOf" srcId="{43C69B22-770E-49C2-804A-4EFDB420D09C}" destId="{05D9B8A6-6C54-43ED-990D-D60A9F54FFB3}" srcOrd="1" destOrd="3" presId="urn:microsoft.com/office/officeart/2005/8/layout/hProcess4"/>
    <dgm:cxn modelId="{220EA698-8CBF-45AA-A221-C578AB10E2DA}" srcId="{2DB88FDF-AE5B-48FD-A595-D07439E52BE3}" destId="{78AC9508-E048-445F-A2F1-26A927BDFB7D}" srcOrd="1" destOrd="0" parTransId="{F2769ECE-DBCB-47C5-B134-89B33D8D1EE1}" sibTransId="{B38E1081-59EC-4674-86A7-63507DC9DC13}"/>
    <dgm:cxn modelId="{CF957E9F-A54E-4325-ADB8-BBF4B76CCA08}" type="presOf" srcId="{A94B4B01-F207-49A2-B056-7F445010CD4E}" destId="{905A1F67-7494-430F-B412-413E66FF86FA}" srcOrd="1" destOrd="0" presId="urn:microsoft.com/office/officeart/2005/8/layout/hProcess4"/>
    <dgm:cxn modelId="{F3969CA2-FC34-41D3-BC57-FCD52C635F1E}" type="presOf" srcId="{7BE7DBBD-55B9-4271-A062-CB0B3B2BE00A}" destId="{0014B4C2-7C79-40FC-AEF9-C4BA12AD8FCF}" srcOrd="0" destOrd="1" presId="urn:microsoft.com/office/officeart/2005/8/layout/hProcess4"/>
    <dgm:cxn modelId="{A6B67EAE-5631-47F3-9E27-C1813B659035}" type="presOf" srcId="{C3E8C002-6610-471C-9071-8E1386A20269}" destId="{05D9B8A6-6C54-43ED-990D-D60A9F54FFB3}" srcOrd="1" destOrd="2" presId="urn:microsoft.com/office/officeart/2005/8/layout/hProcess4"/>
    <dgm:cxn modelId="{D8BB84AF-2803-411E-9445-5BBDC629776A}" type="presOf" srcId="{D35E4B11-27A4-4467-8588-EC7FE20BB646}" destId="{DEEADB63-93D0-4F72-97DB-533458649968}" srcOrd="0" destOrd="2" presId="urn:microsoft.com/office/officeart/2005/8/layout/hProcess4"/>
    <dgm:cxn modelId="{1365A2B8-C98B-465D-B700-0126FC08C504}" srcId="{D81F3604-07C2-4546-90C6-C8B4F02A0A9C}" destId="{878E3C93-A820-44D8-A0CD-4716CCE886AA}" srcOrd="0" destOrd="0" parTransId="{551AE144-9758-4595-8134-A31ED3B1EA5D}" sibTransId="{6C764F45-BCD3-464E-928A-D88C131672ED}"/>
    <dgm:cxn modelId="{593787C3-7EDE-4D78-A0AE-B6C23D887D26}" type="presOf" srcId="{D35E4B11-27A4-4467-8588-EC7FE20BB646}" destId="{905A1F67-7494-430F-B412-413E66FF86FA}" srcOrd="1" destOrd="2" presId="urn:microsoft.com/office/officeart/2005/8/layout/hProcess4"/>
    <dgm:cxn modelId="{9D0BFCC7-4F90-4919-9A59-38516CB329AB}" srcId="{878E3C93-A820-44D8-A0CD-4716CCE886AA}" destId="{2A1FCC9A-D2D9-44F9-9C27-55FCAC21828F}" srcOrd="3" destOrd="0" parTransId="{2FE11D4D-1734-4B0E-984C-40CB5CD20E8B}" sibTransId="{3AFB62FB-CA8C-40F2-97FD-D761D362792D}"/>
    <dgm:cxn modelId="{7977F1CA-7809-4EFA-B96B-BEFB07B17BAA}" type="presOf" srcId="{ACFE0BD3-EFBE-4EFD-AA5B-04E48FDE338D}" destId="{D6426218-8B4A-4B72-B3F2-B6B2ADF4610C}" srcOrd="1" destOrd="0" presId="urn:microsoft.com/office/officeart/2005/8/layout/hProcess4"/>
    <dgm:cxn modelId="{B9B741D3-36C4-495C-BE25-1E74FEBDDA8D}" type="presOf" srcId="{CC477165-EDD8-4DAC-8366-78897C1E5549}" destId="{D6426218-8B4A-4B72-B3F2-B6B2ADF4610C}" srcOrd="1" destOrd="1" presId="urn:microsoft.com/office/officeart/2005/8/layout/hProcess4"/>
    <dgm:cxn modelId="{4F2E7FD3-000B-4B2D-9497-9EE48745E290}" srcId="{878E3C93-A820-44D8-A0CD-4716CCE886AA}" destId="{6C6177F0-4BCD-499A-949E-83D34298A301}" srcOrd="1" destOrd="0" parTransId="{0E644BB6-5767-4FB8-9CF0-FAEA0173DE91}" sibTransId="{6CEAE5EA-CFC1-46E9-8650-43AF00A6DD3B}"/>
    <dgm:cxn modelId="{9B90C7D5-D5DE-43BC-9040-5F19C6467E56}" type="presOf" srcId="{18B896EC-FF1E-423A-8FB3-14D5B177FC45}" destId="{E77F3D34-22B5-4877-B355-7A89E21761EB}" srcOrd="0" destOrd="2" presId="urn:microsoft.com/office/officeart/2005/8/layout/hProcess4"/>
    <dgm:cxn modelId="{5C5463D8-DF04-4117-AE6C-F77F2EF76399}" type="presOf" srcId="{06A2B8D9-37B3-4B36-A49A-E47F3D1B0A61}" destId="{E77F3D34-22B5-4877-B355-7A89E21761EB}" srcOrd="0" destOrd="0" presId="urn:microsoft.com/office/officeart/2005/8/layout/hProcess4"/>
    <dgm:cxn modelId="{7012D7D9-2151-4B44-A8DA-F1D45AFCE1A6}" type="presOf" srcId="{2A1FCC9A-D2D9-44F9-9C27-55FCAC21828F}" destId="{DEEADB63-93D0-4F72-97DB-533458649968}" srcOrd="0" destOrd="3" presId="urn:microsoft.com/office/officeart/2005/8/layout/hProcess4"/>
    <dgm:cxn modelId="{FB68D5E1-A805-4B8D-80D0-D8D2578F0131}" type="presOf" srcId="{BD4C7F3C-812C-4B48-A2DE-DBC87D290437}" destId="{0014B4C2-7C79-40FC-AEF9-C4BA12AD8FCF}" srcOrd="0" destOrd="0" presId="urn:microsoft.com/office/officeart/2005/8/layout/hProcess4"/>
    <dgm:cxn modelId="{F46C27E5-F1C7-4F20-8F3E-99B016643225}" type="presOf" srcId="{878E3C93-A820-44D8-A0CD-4716CCE886AA}" destId="{FFC2AEBD-C8C5-4655-9396-CEC22BB10E73}" srcOrd="0" destOrd="0" presId="urn:microsoft.com/office/officeart/2005/8/layout/hProcess4"/>
    <dgm:cxn modelId="{6585C9E5-F041-4747-9F0A-6E8BEB834761}" srcId="{AE45DCCF-4B14-490B-9D05-F9C250881E40}" destId="{3C4A2810-7902-46EC-A047-0F388FB99928}" srcOrd="2" destOrd="0" parTransId="{60449578-FA31-4A0B-A4F4-2BBE5674D90B}" sibTransId="{E321F345-51E1-48E2-8BB6-6629FEC6B33B}"/>
    <dgm:cxn modelId="{B6AF2FE9-1E89-4602-BEEE-5BB7562E1309}" srcId="{AE45DCCF-4B14-490B-9D05-F9C250881E40}" destId="{ACFE0BD3-EFBE-4EFD-AA5B-04E48FDE338D}" srcOrd="0" destOrd="0" parTransId="{72B5EDCB-240C-42C0-B0C3-AC995FEDC2D5}" sibTransId="{6F222F4F-372D-437F-8800-6A496C06F766}"/>
    <dgm:cxn modelId="{A4CC40F3-0A0C-43CC-9526-AF8B5913D0EA}" type="presOf" srcId="{6C6177F0-4BCD-499A-949E-83D34298A301}" destId="{DEEADB63-93D0-4F72-97DB-533458649968}" srcOrd="0" destOrd="1" presId="urn:microsoft.com/office/officeart/2005/8/layout/hProcess4"/>
    <dgm:cxn modelId="{8F6778F5-3FEB-4265-A925-A4A90258D12F}" srcId="{D736FA83-86F0-43E8-ADED-D279F4CC76FA}" destId="{43C69B22-770E-49C2-804A-4EFDB420D09C}" srcOrd="3" destOrd="0" parTransId="{F483BAEF-0A37-469A-B495-78F4D3A9FA69}" sibTransId="{4198E875-FA39-415E-AAD2-13BBBA6B849F}"/>
    <dgm:cxn modelId="{6D45C7F6-4F89-472E-B52E-42BCEF9D0156}" type="presOf" srcId="{78AC9508-E048-445F-A2F1-26A927BDFB7D}" destId="{E77F3D34-22B5-4877-B355-7A89E21761EB}" srcOrd="0" destOrd="1" presId="urn:microsoft.com/office/officeart/2005/8/layout/hProcess4"/>
    <dgm:cxn modelId="{F014C6FE-43B0-46B3-BFEF-1260C49F37D4}" type="presOf" srcId="{7BE7DBBD-55B9-4271-A062-CB0B3B2BE00A}" destId="{05D9B8A6-6C54-43ED-990D-D60A9F54FFB3}" srcOrd="1" destOrd="1" presId="urn:microsoft.com/office/officeart/2005/8/layout/hProcess4"/>
    <dgm:cxn modelId="{4B790147-DB4A-4B27-80F6-9F008B7F93A7}" type="presParOf" srcId="{35341C36-9EB9-42B2-80D5-3C8A1DC4DC92}" destId="{68730B7B-C620-4457-8764-B9B73C816F5C}" srcOrd="0" destOrd="0" presId="urn:microsoft.com/office/officeart/2005/8/layout/hProcess4"/>
    <dgm:cxn modelId="{61579573-BC73-4653-BEF6-B4EF60C55884}" type="presParOf" srcId="{35341C36-9EB9-42B2-80D5-3C8A1DC4DC92}" destId="{ECA818DB-EBEA-4381-A67B-95B8E72B7344}" srcOrd="1" destOrd="0" presId="urn:microsoft.com/office/officeart/2005/8/layout/hProcess4"/>
    <dgm:cxn modelId="{1E942D05-AF6D-4C1F-9D4B-1AADB225AFF7}" type="presParOf" srcId="{35341C36-9EB9-42B2-80D5-3C8A1DC4DC92}" destId="{902D5CE9-47F3-43A7-AEF3-E191E588F6B1}" srcOrd="2" destOrd="0" presId="urn:microsoft.com/office/officeart/2005/8/layout/hProcess4"/>
    <dgm:cxn modelId="{3AF48829-E08A-40CB-8A29-C92E28F80A43}" type="presParOf" srcId="{902D5CE9-47F3-43A7-AEF3-E191E588F6B1}" destId="{5CA0AE1E-480A-4454-9463-73A4B3BA2179}" srcOrd="0" destOrd="0" presId="urn:microsoft.com/office/officeart/2005/8/layout/hProcess4"/>
    <dgm:cxn modelId="{D071C3FB-8729-446E-8361-3B8D28FED56F}" type="presParOf" srcId="{5CA0AE1E-480A-4454-9463-73A4B3BA2179}" destId="{38EB1AA5-4A31-4A7C-BFF8-5D3EB8E65999}" srcOrd="0" destOrd="0" presId="urn:microsoft.com/office/officeart/2005/8/layout/hProcess4"/>
    <dgm:cxn modelId="{40F772A7-609D-42F5-A724-22778FE90D7A}" type="presParOf" srcId="{5CA0AE1E-480A-4454-9463-73A4B3BA2179}" destId="{DEEADB63-93D0-4F72-97DB-533458649968}" srcOrd="1" destOrd="0" presId="urn:microsoft.com/office/officeart/2005/8/layout/hProcess4"/>
    <dgm:cxn modelId="{39000391-79AF-4F93-BF20-29D853278FCA}" type="presParOf" srcId="{5CA0AE1E-480A-4454-9463-73A4B3BA2179}" destId="{905A1F67-7494-430F-B412-413E66FF86FA}" srcOrd="2" destOrd="0" presId="urn:microsoft.com/office/officeart/2005/8/layout/hProcess4"/>
    <dgm:cxn modelId="{D99DF297-B580-4F64-9167-378A3C71C1A2}" type="presParOf" srcId="{5CA0AE1E-480A-4454-9463-73A4B3BA2179}" destId="{FFC2AEBD-C8C5-4655-9396-CEC22BB10E73}" srcOrd="3" destOrd="0" presId="urn:microsoft.com/office/officeart/2005/8/layout/hProcess4"/>
    <dgm:cxn modelId="{D99C44CA-6793-451B-8351-8695F130B172}" type="presParOf" srcId="{5CA0AE1E-480A-4454-9463-73A4B3BA2179}" destId="{6FCC6893-2F3E-4CCE-970B-E99EE414A67F}" srcOrd="4" destOrd="0" presId="urn:microsoft.com/office/officeart/2005/8/layout/hProcess4"/>
    <dgm:cxn modelId="{D083433A-31C0-437F-B627-C25AD912ADF7}" type="presParOf" srcId="{902D5CE9-47F3-43A7-AEF3-E191E588F6B1}" destId="{B355A953-62FF-430C-A4B8-F3AECBDFF7B3}" srcOrd="1" destOrd="0" presId="urn:microsoft.com/office/officeart/2005/8/layout/hProcess4"/>
    <dgm:cxn modelId="{2D3F8E20-9098-4505-AB02-97D27C67FBFC}" type="presParOf" srcId="{902D5CE9-47F3-43A7-AEF3-E191E588F6B1}" destId="{167643B0-63B1-411B-B874-22DB646F0DB3}" srcOrd="2" destOrd="0" presId="urn:microsoft.com/office/officeart/2005/8/layout/hProcess4"/>
    <dgm:cxn modelId="{FFB11EAD-8893-4D0C-B9C3-69B9587DD89D}" type="presParOf" srcId="{167643B0-63B1-411B-B874-22DB646F0DB3}" destId="{0D3DD85C-03CD-41AC-ADD3-84A21A3B5273}" srcOrd="0" destOrd="0" presId="urn:microsoft.com/office/officeart/2005/8/layout/hProcess4"/>
    <dgm:cxn modelId="{AADB82AE-5300-48D3-B6B9-AE99BEE7F729}" type="presParOf" srcId="{167643B0-63B1-411B-B874-22DB646F0DB3}" destId="{E77F3D34-22B5-4877-B355-7A89E21761EB}" srcOrd="1" destOrd="0" presId="urn:microsoft.com/office/officeart/2005/8/layout/hProcess4"/>
    <dgm:cxn modelId="{AD130D35-2674-45AC-8E7D-B92D58F90913}" type="presParOf" srcId="{167643B0-63B1-411B-B874-22DB646F0DB3}" destId="{EC21A124-3481-4FC1-811D-149C9BF98A53}" srcOrd="2" destOrd="0" presId="urn:microsoft.com/office/officeart/2005/8/layout/hProcess4"/>
    <dgm:cxn modelId="{A52559B5-22D0-43D0-9161-20E776E72504}" type="presParOf" srcId="{167643B0-63B1-411B-B874-22DB646F0DB3}" destId="{AC56C8C6-AC22-42A8-99C9-5962B9F4A50F}" srcOrd="3" destOrd="0" presId="urn:microsoft.com/office/officeart/2005/8/layout/hProcess4"/>
    <dgm:cxn modelId="{F6BFF426-A4A0-40A1-B693-4568A507875B}" type="presParOf" srcId="{167643B0-63B1-411B-B874-22DB646F0DB3}" destId="{8D2DA3B4-8FC2-4087-B1D5-9CE151E45FCA}" srcOrd="4" destOrd="0" presId="urn:microsoft.com/office/officeart/2005/8/layout/hProcess4"/>
    <dgm:cxn modelId="{3D797F5A-82F8-4748-8DB4-377FF7E72C12}" type="presParOf" srcId="{902D5CE9-47F3-43A7-AEF3-E191E588F6B1}" destId="{4D5BC76E-B743-4EC6-85E3-37F77A7DBC9D}" srcOrd="3" destOrd="0" presId="urn:microsoft.com/office/officeart/2005/8/layout/hProcess4"/>
    <dgm:cxn modelId="{D1E5CB06-44CF-449A-9A54-1717C9DD2F93}" type="presParOf" srcId="{902D5CE9-47F3-43A7-AEF3-E191E588F6B1}" destId="{30F53E56-B66A-42FF-B4F0-187C744BFF3A}" srcOrd="4" destOrd="0" presId="urn:microsoft.com/office/officeart/2005/8/layout/hProcess4"/>
    <dgm:cxn modelId="{94CCB941-63F3-4619-AE67-5F9FB0BBFFA0}" type="presParOf" srcId="{30F53E56-B66A-42FF-B4F0-187C744BFF3A}" destId="{F8667085-CD3A-4B15-8097-B683FBC72340}" srcOrd="0" destOrd="0" presId="urn:microsoft.com/office/officeart/2005/8/layout/hProcess4"/>
    <dgm:cxn modelId="{DB26219B-A617-4C69-BD0C-6D9415359840}" type="presParOf" srcId="{30F53E56-B66A-42FF-B4F0-187C744BFF3A}" destId="{0014B4C2-7C79-40FC-AEF9-C4BA12AD8FCF}" srcOrd="1" destOrd="0" presId="urn:microsoft.com/office/officeart/2005/8/layout/hProcess4"/>
    <dgm:cxn modelId="{D345FE06-5AA0-451D-AF87-D6973783E337}" type="presParOf" srcId="{30F53E56-B66A-42FF-B4F0-187C744BFF3A}" destId="{05D9B8A6-6C54-43ED-990D-D60A9F54FFB3}" srcOrd="2" destOrd="0" presId="urn:microsoft.com/office/officeart/2005/8/layout/hProcess4"/>
    <dgm:cxn modelId="{577954F1-8DBA-4F41-8584-8C07281B0799}" type="presParOf" srcId="{30F53E56-B66A-42FF-B4F0-187C744BFF3A}" destId="{841C82FA-9B6F-4C58-94D3-C43988B9A598}" srcOrd="3" destOrd="0" presId="urn:microsoft.com/office/officeart/2005/8/layout/hProcess4"/>
    <dgm:cxn modelId="{70116581-928A-46E7-B433-7DABED66634C}" type="presParOf" srcId="{30F53E56-B66A-42FF-B4F0-187C744BFF3A}" destId="{81EB77C5-BB07-4A05-B4F4-62EAB5695B61}" srcOrd="4" destOrd="0" presId="urn:microsoft.com/office/officeart/2005/8/layout/hProcess4"/>
    <dgm:cxn modelId="{44689810-C589-4479-BDA6-677BEAB5EB13}" type="presParOf" srcId="{902D5CE9-47F3-43A7-AEF3-E191E588F6B1}" destId="{47229625-393B-4AEF-BC75-23405EC220EB}" srcOrd="5" destOrd="0" presId="urn:microsoft.com/office/officeart/2005/8/layout/hProcess4"/>
    <dgm:cxn modelId="{D4E3BDFC-ECDE-41C4-937E-C160116C8CD1}" type="presParOf" srcId="{902D5CE9-47F3-43A7-AEF3-E191E588F6B1}" destId="{13840DDB-AAA8-4AC5-BC58-5D9866E4EBAD}" srcOrd="6" destOrd="0" presId="urn:microsoft.com/office/officeart/2005/8/layout/hProcess4"/>
    <dgm:cxn modelId="{DF801BA9-572A-4C1E-92D0-193395A5F126}" type="presParOf" srcId="{13840DDB-AAA8-4AC5-BC58-5D9866E4EBAD}" destId="{938DE028-AE26-44AE-8FA9-2B563868A735}" srcOrd="0" destOrd="0" presId="urn:microsoft.com/office/officeart/2005/8/layout/hProcess4"/>
    <dgm:cxn modelId="{B21A8BC5-358D-498C-9AC1-F476D895182B}" type="presParOf" srcId="{13840DDB-AAA8-4AC5-BC58-5D9866E4EBAD}" destId="{8F605A69-4531-4F4D-8FC4-F41A5A89BB29}" srcOrd="1" destOrd="0" presId="urn:microsoft.com/office/officeart/2005/8/layout/hProcess4"/>
    <dgm:cxn modelId="{1CDB964A-2D62-4B6E-B461-6C13AA5E85A2}" type="presParOf" srcId="{13840DDB-AAA8-4AC5-BC58-5D9866E4EBAD}" destId="{D6426218-8B4A-4B72-B3F2-B6B2ADF4610C}" srcOrd="2" destOrd="0" presId="urn:microsoft.com/office/officeart/2005/8/layout/hProcess4"/>
    <dgm:cxn modelId="{83198EA9-9184-4FD9-B332-08D9C70526BB}" type="presParOf" srcId="{13840DDB-AAA8-4AC5-BC58-5D9866E4EBAD}" destId="{0D2843DA-C74F-47BF-9368-09B201409C2B}" srcOrd="3" destOrd="0" presId="urn:microsoft.com/office/officeart/2005/8/layout/hProcess4"/>
    <dgm:cxn modelId="{50CB194C-5591-416F-8782-4FA4067884E1}" type="presParOf" srcId="{13840DDB-AAA8-4AC5-BC58-5D9866E4EBAD}" destId="{4F84F886-9E59-4766-B00D-950E1B48E2F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ADB63-93D0-4F72-97DB-533458649968}">
      <dsp:nvSpPr>
        <dsp:cNvPr id="0" name=""/>
        <dsp:cNvSpPr/>
      </dsp:nvSpPr>
      <dsp:spPr>
        <a:xfrm>
          <a:off x="1070" y="1344662"/>
          <a:ext cx="1746763" cy="1440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2"/>
              </a:solidFill>
            </a:rPr>
            <a:t>Defect present in weld and/or buttering?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2"/>
              </a:solidFill>
            </a:rPr>
            <a:t>Sample depth and position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2"/>
              </a:solidFill>
            </a:rPr>
            <a:t>Sample ligament size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2"/>
              </a:solidFill>
            </a:rPr>
            <a:t>‘Snap through’ (ductile or brittle approach)</a:t>
          </a:r>
        </a:p>
      </dsp:txBody>
      <dsp:txXfrm>
        <a:off x="34225" y="1377817"/>
        <a:ext cx="1680453" cy="1065679"/>
      </dsp:txXfrm>
    </dsp:sp>
    <dsp:sp modelId="{B355A953-62FF-430C-A4B8-F3AECBDFF7B3}">
      <dsp:nvSpPr>
        <dsp:cNvPr id="0" name=""/>
        <dsp:cNvSpPr/>
      </dsp:nvSpPr>
      <dsp:spPr>
        <a:xfrm>
          <a:off x="976621" y="1665943"/>
          <a:ext cx="1958637" cy="1958637"/>
        </a:xfrm>
        <a:prstGeom prst="leftCircularArrow">
          <a:avLst>
            <a:gd name="adj1" fmla="val 3318"/>
            <a:gd name="adj2" fmla="val 409911"/>
            <a:gd name="adj3" fmla="val 2185422"/>
            <a:gd name="adj4" fmla="val 9024489"/>
            <a:gd name="adj5" fmla="val 387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2AEBD-C8C5-4655-9396-CEC22BB10E73}">
      <dsp:nvSpPr>
        <dsp:cNvPr id="0" name=""/>
        <dsp:cNvSpPr/>
      </dsp:nvSpPr>
      <dsp:spPr>
        <a:xfrm>
          <a:off x="389240" y="2476652"/>
          <a:ext cx="1552678" cy="6174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Define initial defect</a:t>
          </a:r>
        </a:p>
      </dsp:txBody>
      <dsp:txXfrm>
        <a:off x="407324" y="2494736"/>
        <a:ext cx="1516510" cy="581281"/>
      </dsp:txXfrm>
    </dsp:sp>
    <dsp:sp modelId="{E77F3D34-22B5-4877-B355-7A89E21761EB}">
      <dsp:nvSpPr>
        <dsp:cNvPr id="0" name=""/>
        <dsp:cNvSpPr/>
      </dsp:nvSpPr>
      <dsp:spPr>
        <a:xfrm>
          <a:off x="2251385" y="1344662"/>
          <a:ext cx="1746763" cy="1440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3"/>
              </a:solidFill>
              <a:highlight>
                <a:srgbClr val="FFFF00"/>
              </a:highlight>
            </a:rPr>
            <a:t>Crack growth rate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3"/>
              </a:solidFill>
            </a:rPr>
            <a:t>WRS (normal dist. of </a:t>
          </a:r>
          <a:r>
            <a:rPr lang="el-GR" sz="1000" kern="1200" dirty="0">
              <a:solidFill>
                <a:schemeClr val="accent3"/>
              </a:solidFill>
            </a:rPr>
            <a:t>σ</a:t>
          </a:r>
          <a:r>
            <a:rPr lang="en-GB" sz="1000" kern="1200" baseline="-25000" dirty="0">
              <a:solidFill>
                <a:schemeClr val="accent3"/>
              </a:solidFill>
            </a:rPr>
            <a:t>y</a:t>
          </a:r>
          <a:r>
            <a:rPr lang="en-GB" sz="1000" kern="1200" dirty="0">
              <a:solidFill>
                <a:schemeClr val="accent3"/>
              </a:solidFill>
            </a:rPr>
            <a:t>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3"/>
              </a:solidFill>
            </a:rPr>
            <a:t>Toughness – temperature dependent (master curve transition and upper shelf)</a:t>
          </a:r>
        </a:p>
      </dsp:txBody>
      <dsp:txXfrm>
        <a:off x="2284540" y="1686542"/>
        <a:ext cx="1680453" cy="1065679"/>
      </dsp:txXfrm>
    </dsp:sp>
    <dsp:sp modelId="{4D5BC76E-B743-4EC6-85E3-37F77A7DBC9D}">
      <dsp:nvSpPr>
        <dsp:cNvPr id="0" name=""/>
        <dsp:cNvSpPr/>
      </dsp:nvSpPr>
      <dsp:spPr>
        <a:xfrm>
          <a:off x="3212380" y="448968"/>
          <a:ext cx="2181835" cy="2181835"/>
        </a:xfrm>
        <a:prstGeom prst="circularArrow">
          <a:avLst>
            <a:gd name="adj1" fmla="val 2979"/>
            <a:gd name="adj2" fmla="val 365040"/>
            <a:gd name="adj3" fmla="val 19459449"/>
            <a:gd name="adj4" fmla="val 12575511"/>
            <a:gd name="adj5" fmla="val 347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6C8C6-AC22-42A8-99C9-5962B9F4A50F}">
      <dsp:nvSpPr>
        <dsp:cNvPr id="0" name=""/>
        <dsp:cNvSpPr/>
      </dsp:nvSpPr>
      <dsp:spPr>
        <a:xfrm>
          <a:off x="2639555" y="1035938"/>
          <a:ext cx="1552678" cy="617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Sample material properties</a:t>
          </a:r>
        </a:p>
      </dsp:txBody>
      <dsp:txXfrm>
        <a:off x="2657639" y="1054022"/>
        <a:ext cx="1516510" cy="581281"/>
      </dsp:txXfrm>
    </dsp:sp>
    <dsp:sp modelId="{0014B4C2-7C79-40FC-AEF9-C4BA12AD8FCF}">
      <dsp:nvSpPr>
        <dsp:cNvPr id="0" name=""/>
        <dsp:cNvSpPr/>
      </dsp:nvSpPr>
      <dsp:spPr>
        <a:xfrm>
          <a:off x="4501700" y="1344662"/>
          <a:ext cx="1746763" cy="1440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4"/>
              </a:solidFill>
            </a:rPr>
            <a:t>Combine pressure, fit-up, thermal and WRS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4"/>
              </a:solidFill>
            </a:rPr>
            <a:t>Simple SIF, K</a:t>
          </a:r>
          <a:r>
            <a:rPr lang="en-GB" sz="1000" kern="1200" baseline="-25000" dirty="0">
              <a:solidFill>
                <a:schemeClr val="accent4"/>
              </a:solidFill>
            </a:rPr>
            <a:t>I</a:t>
          </a:r>
          <a:r>
            <a:rPr lang="en-GB" sz="1000" kern="1200" dirty="0">
              <a:solidFill>
                <a:schemeClr val="accent4"/>
              </a:solidFill>
            </a:rPr>
            <a:t> = Y</a:t>
          </a:r>
          <a:r>
            <a:rPr lang="el-GR" sz="1000" kern="1200" dirty="0">
              <a:solidFill>
                <a:schemeClr val="accent4"/>
              </a:solidFill>
            </a:rPr>
            <a:t>σ√</a:t>
          </a:r>
          <a:r>
            <a:rPr lang="en-GB" sz="1000" kern="1200" dirty="0">
              <a:solidFill>
                <a:schemeClr val="accent4"/>
              </a:solidFill>
            </a:rPr>
            <a:t>[</a:t>
          </a:r>
          <a:r>
            <a:rPr lang="el-GR" sz="1000" kern="1200" dirty="0">
              <a:solidFill>
                <a:schemeClr val="accent4"/>
              </a:solidFill>
              <a:latin typeface="RR Pioneer" panose="020B0503050201040103" pitchFamily="34" charset="0"/>
            </a:rPr>
            <a:t>π</a:t>
          </a:r>
          <a:r>
            <a:rPr lang="en-GB" sz="1000" kern="1200" dirty="0">
              <a:solidFill>
                <a:schemeClr val="accent4"/>
              </a:solidFill>
              <a:latin typeface="RR Pioneer" panose="020B0503050201040103" pitchFamily="34" charset="0"/>
            </a:rPr>
            <a:t>a]</a:t>
          </a:r>
          <a:endParaRPr lang="en-GB" sz="1000" kern="1200" dirty="0">
            <a:solidFill>
              <a:schemeClr val="accent4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4"/>
              </a:solidFill>
            </a:rPr>
            <a:t>R6 FAD-based K</a:t>
          </a:r>
          <a:r>
            <a:rPr lang="en-GB" sz="1000" kern="1200" baseline="-25000" dirty="0">
              <a:solidFill>
                <a:schemeClr val="accent4"/>
              </a:solidFill>
            </a:rPr>
            <a:t>I</a:t>
          </a:r>
          <a:r>
            <a:rPr lang="en-GB" sz="1000" kern="1200" dirty="0">
              <a:solidFill>
                <a:schemeClr val="accent4"/>
              </a:solidFill>
            </a:rPr>
            <a:t> to K</a:t>
          </a:r>
          <a:r>
            <a:rPr lang="en-GB" sz="1000" kern="1200" baseline="-25000" dirty="0">
              <a:solidFill>
                <a:schemeClr val="accent4"/>
              </a:solidFill>
            </a:rPr>
            <a:t>J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baseline="0" dirty="0">
              <a:solidFill>
                <a:schemeClr val="accent4"/>
              </a:solidFill>
            </a:rPr>
            <a:t>Factor to define primary / secondary interaction</a:t>
          </a:r>
        </a:p>
      </dsp:txBody>
      <dsp:txXfrm>
        <a:off x="4534855" y="1377817"/>
        <a:ext cx="1680453" cy="1065679"/>
      </dsp:txXfrm>
    </dsp:sp>
    <dsp:sp modelId="{47229625-393B-4AEF-BC75-23405EC220EB}">
      <dsp:nvSpPr>
        <dsp:cNvPr id="0" name=""/>
        <dsp:cNvSpPr/>
      </dsp:nvSpPr>
      <dsp:spPr>
        <a:xfrm>
          <a:off x="5477251" y="1665943"/>
          <a:ext cx="1958637" cy="1958637"/>
        </a:xfrm>
        <a:prstGeom prst="leftCircularArrow">
          <a:avLst>
            <a:gd name="adj1" fmla="val 3318"/>
            <a:gd name="adj2" fmla="val 409911"/>
            <a:gd name="adj3" fmla="val 2185422"/>
            <a:gd name="adj4" fmla="val 9024489"/>
            <a:gd name="adj5" fmla="val 387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C82FA-9B6F-4C58-94D3-C43988B9A598}">
      <dsp:nvSpPr>
        <dsp:cNvPr id="0" name=""/>
        <dsp:cNvSpPr/>
      </dsp:nvSpPr>
      <dsp:spPr>
        <a:xfrm>
          <a:off x="4889869" y="2476652"/>
          <a:ext cx="1552678" cy="6174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Calculate end of life SIF</a:t>
          </a:r>
        </a:p>
      </dsp:txBody>
      <dsp:txXfrm>
        <a:off x="4907953" y="2494736"/>
        <a:ext cx="1516510" cy="581281"/>
      </dsp:txXfrm>
    </dsp:sp>
    <dsp:sp modelId="{8F605A69-4531-4F4D-8FC4-F41A5A89BB29}">
      <dsp:nvSpPr>
        <dsp:cNvPr id="0" name=""/>
        <dsp:cNvSpPr/>
      </dsp:nvSpPr>
      <dsp:spPr>
        <a:xfrm>
          <a:off x="6752015" y="1344662"/>
          <a:ext cx="1746763" cy="1440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5"/>
              </a:solidFill>
            </a:rPr>
            <a:t>Determine crack front length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5"/>
              </a:solidFill>
            </a:rPr>
            <a:t>Compare K</a:t>
          </a:r>
          <a:r>
            <a:rPr lang="en-GB" sz="1000" kern="1200" baseline="-25000" dirty="0">
              <a:solidFill>
                <a:schemeClr val="accent5"/>
              </a:solidFill>
            </a:rPr>
            <a:t>J</a:t>
          </a:r>
          <a:r>
            <a:rPr lang="en-GB" sz="1000" kern="1200" baseline="0" dirty="0">
              <a:solidFill>
                <a:schemeClr val="accent5"/>
              </a:solidFill>
            </a:rPr>
            <a:t> with K</a:t>
          </a:r>
          <a:r>
            <a:rPr lang="en-GB" sz="1000" kern="1200" baseline="-25000" dirty="0">
              <a:solidFill>
                <a:schemeClr val="accent5"/>
              </a:solidFill>
            </a:rPr>
            <a:t>c</a:t>
          </a:r>
          <a:r>
            <a:rPr lang="en-GB" sz="1000" kern="1200" baseline="0" dirty="0">
              <a:solidFill>
                <a:schemeClr val="accent5"/>
              </a:solidFill>
            </a:rPr>
            <a:t> &amp; </a:t>
          </a:r>
          <a:r>
            <a:rPr lang="en-GB" sz="1000" kern="1200" baseline="0" dirty="0" err="1">
              <a:solidFill>
                <a:schemeClr val="accent5"/>
              </a:solidFill>
            </a:rPr>
            <a:t>K</a:t>
          </a:r>
          <a:r>
            <a:rPr lang="en-GB" sz="1000" kern="1200" baseline="-25000" dirty="0" err="1">
              <a:solidFill>
                <a:schemeClr val="accent5"/>
              </a:solidFill>
            </a:rPr>
            <a:t>d</a:t>
          </a:r>
          <a:endParaRPr lang="en-GB" sz="1000" kern="1200" dirty="0">
            <a:solidFill>
              <a:schemeClr val="accent5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5"/>
              </a:solidFill>
            </a:rPr>
            <a:t>Report result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accent5"/>
              </a:solidFill>
            </a:rPr>
            <a:t>Sum failures and divide by number of simulations</a:t>
          </a:r>
        </a:p>
      </dsp:txBody>
      <dsp:txXfrm>
        <a:off x="6785170" y="1686542"/>
        <a:ext cx="1680453" cy="1065679"/>
      </dsp:txXfrm>
    </dsp:sp>
    <dsp:sp modelId="{0D2843DA-C74F-47BF-9368-09B201409C2B}">
      <dsp:nvSpPr>
        <dsp:cNvPr id="0" name=""/>
        <dsp:cNvSpPr/>
      </dsp:nvSpPr>
      <dsp:spPr>
        <a:xfrm>
          <a:off x="7140184" y="1035938"/>
          <a:ext cx="1552678" cy="617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Identify outcome</a:t>
          </a:r>
        </a:p>
      </dsp:txBody>
      <dsp:txXfrm>
        <a:off x="7158268" y="1054022"/>
        <a:ext cx="1516510" cy="581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2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8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7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2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7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1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1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7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9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0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6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6">
    <p:bg>
      <p:bgPr>
        <a:solidFill>
          <a:srgbClr val="880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04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56BE3-C5D3-0E4A-BBFB-678098C66B53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60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Diagram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CE4D-8DDE-4CA8-86B0-4C951DED7D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3588" y="993774"/>
            <a:ext cx="5172075" cy="3060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en-US" dirty="0"/>
              <a:t>Insert diagram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DF99A-2375-0449-8043-359F9183447D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5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2">
    <p:bg>
      <p:bgPr>
        <a:solidFill>
          <a:srgbClr val="004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FD5E6-E11F-3B45-AB39-17AA77441CDD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3">
    <p:bg>
      <p:bgPr>
        <a:solidFill>
          <a:srgbClr val="9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28651-25B7-834C-A93C-10DAAB8ABC70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4">
    <p:bg>
      <p:bgPr>
        <a:solidFill>
          <a:srgbClr val="580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56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FC1B5-14F8-ED4A-89CE-D3ED71A8E9EF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5">
    <p:bg>
      <p:bgPr>
        <a:solidFill>
          <a:srgbClr val="034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0B648-3128-274A-B559-AE457B3028B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 userDrawn="1"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© 2022 Rolls-Royce </a:t>
            </a:r>
          </a:p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No Classification</a:t>
            </a:r>
          </a:p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Not Subject to Export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6" r:id="rId2"/>
    <p:sldLayoutId id="2147483927" r:id="rId3"/>
    <p:sldLayoutId id="2147483955" r:id="rId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18A0FA-52E0-D24F-9810-3D7755E244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7A8F99-918C-0747-A70C-2E85DA69307B}"/>
              </a:ext>
            </a:extLst>
          </p:cNvPr>
          <p:cNvSpPr/>
          <p:nvPr userDrawn="1"/>
        </p:nvSpPr>
        <p:spPr>
          <a:xfrm>
            <a:off x="113218" y="5376250"/>
            <a:ext cx="469877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F4309-2788-634F-9C17-062C826298FC}"/>
              </a:ext>
            </a:extLst>
          </p:cNvPr>
          <p:cNvSpPr txBox="1"/>
          <p:nvPr userDrawn="1"/>
        </p:nvSpPr>
        <p:spPr>
          <a:xfrm>
            <a:off x="50799" y="5327904"/>
            <a:ext cx="237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R Pioneer Medium" panose="020B0603050201040103" pitchFamily="34" charset="0"/>
              </a:rPr>
              <a:t>WHITE</a:t>
            </a:r>
            <a:r>
              <a:rPr lang="en-GB" sz="1000" dirty="0">
                <a:latin typeface="RR Pioneer Light Condensed" panose="020B0306050201060103" pitchFamily="34" charset="0"/>
              </a:rPr>
              <a:t>  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2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C4825A1-C970-2D47-86CF-B95FE9346B43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6F55A-7BBA-B34D-A899-858C22B2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B9034AC2-F01E-AA40-BAC6-6F89CD105EB3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DAEB3C-90C5-C54C-A6CE-F5562D88C2B5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  <a:t>© 2022 Rolls-Royce </a:t>
            </a:r>
          </a:p>
          <a:p>
            <a:pPr algn="l"/>
            <a: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  <a:t>No Classification</a:t>
            </a:r>
          </a:p>
          <a:p>
            <a:pPr algn="l"/>
            <a: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  <a:t>Not Subject to Export Control</a:t>
            </a:r>
          </a:p>
        </p:txBody>
      </p:sp>
    </p:spTree>
    <p:extLst>
      <p:ext uri="{BB962C8B-B14F-4D97-AF65-F5344CB8AC3E}">
        <p14:creationId xmlns:p14="http://schemas.microsoft.com/office/powerpoint/2010/main" val="234680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812" r:id="rId3"/>
    <p:sldLayoutId id="2147483978" r:id="rId4"/>
    <p:sldLayoutId id="2147483814" r:id="rId5"/>
    <p:sldLayoutId id="214748381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146" userDrawn="1">
          <p15:clr>
            <a:srgbClr val="F26B43"/>
          </p15:clr>
        </p15:guide>
        <p15:guide id="4" pos="790" userDrawn="1">
          <p15:clr>
            <a:srgbClr val="F26B43"/>
          </p15:clr>
        </p15:guide>
        <p15:guide id="5" pos="854" userDrawn="1">
          <p15:clr>
            <a:srgbClr val="F26B43"/>
          </p15:clr>
        </p15:guide>
        <p15:guide id="6" pos="1429" userDrawn="1">
          <p15:clr>
            <a:srgbClr val="F26B43"/>
          </p15:clr>
        </p15:guide>
        <p15:guide id="7" pos="1497" userDrawn="1">
          <p15:clr>
            <a:srgbClr val="F26B43"/>
          </p15:clr>
        </p15:guide>
        <p15:guide id="8" pos="2143" userDrawn="1">
          <p15:clr>
            <a:srgbClr val="F26B43"/>
          </p15:clr>
        </p15:guide>
        <p15:guide id="9" pos="2078" userDrawn="1">
          <p15:clr>
            <a:srgbClr val="F26B43"/>
          </p15:clr>
        </p15:guide>
        <p15:guide id="10" pos="2721" userDrawn="1">
          <p15:clr>
            <a:srgbClr val="F26B43"/>
          </p15:clr>
        </p15:guide>
        <p15:guide id="11" pos="3371" userDrawn="1">
          <p15:clr>
            <a:srgbClr val="F26B43"/>
          </p15:clr>
        </p15:guide>
        <p15:guide id="12" pos="3437" userDrawn="1">
          <p15:clr>
            <a:srgbClr val="F26B43"/>
          </p15:clr>
        </p15:guide>
        <p15:guide id="13" pos="4022" userDrawn="1">
          <p15:clr>
            <a:srgbClr val="F26B43"/>
          </p15:clr>
        </p15:guide>
        <p15:guide id="14" pos="4089" userDrawn="1">
          <p15:clr>
            <a:srgbClr val="F26B43"/>
          </p15:clr>
        </p15:guide>
        <p15:guide id="15" pos="4672" userDrawn="1">
          <p15:clr>
            <a:srgbClr val="F26B43"/>
          </p15:clr>
        </p15:guide>
        <p15:guide id="16" pos="4737" userDrawn="1">
          <p15:clr>
            <a:srgbClr val="F26B43"/>
          </p15:clr>
        </p15:guide>
        <p15:guide id="17" pos="5385" userDrawn="1">
          <p15:clr>
            <a:srgbClr val="F26B43"/>
          </p15:clr>
        </p15:guide>
        <p15:guide id="18" pos="5318" userDrawn="1">
          <p15:clr>
            <a:srgbClr val="F26B43"/>
          </p15:clr>
        </p15:guide>
        <p15:guide id="19" orient="horz" pos="622" userDrawn="1">
          <p15:clr>
            <a:srgbClr val="F26B43"/>
          </p15:clr>
        </p15:guide>
        <p15:guide id="20" orient="horz" pos="1098" userDrawn="1">
          <p15:clr>
            <a:srgbClr val="F26B43"/>
          </p15:clr>
        </p15:guide>
        <p15:guide id="21" orient="horz" pos="1575" userDrawn="1">
          <p15:clr>
            <a:srgbClr val="F26B43"/>
          </p15:clr>
        </p15:guide>
        <p15:guide id="22" orient="horz" pos="2051" userDrawn="1">
          <p15:clr>
            <a:srgbClr val="F26B43"/>
          </p15:clr>
        </p15:guide>
        <p15:guide id="23" orient="horz" pos="2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Monte Carlo Defect Tolerance Assessment of a Plant Weld for Increased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ISPMNA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Ben Pellereau, Technical Specialist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November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9445EF-D2CF-204D-AECF-3DA7DD02E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5288" y="3635375"/>
            <a:ext cx="5126672" cy="1508125"/>
          </a:xfrm>
        </p:spPr>
        <p:txBody>
          <a:bodyPr/>
          <a:lstStyle/>
          <a:p>
            <a:r>
              <a:rPr lang="en-GB" b="1" dirty="0"/>
              <a:t>© 2022 Rolls-Royce plc</a:t>
            </a:r>
            <a:br>
              <a:rPr lang="en-GB" dirty="0"/>
            </a:br>
            <a:r>
              <a:rPr lang="en-GB" dirty="0"/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r>
              <a:rPr lang="en-GB" dirty="0"/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Crack Growth Fitting - Original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971885" y="1863952"/>
                <a:ext cx="5836835" cy="304332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GB" dirty="0"/>
                  <a:t>Deterministic growth law: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Assume that K is proportional to √a</a:t>
                </a:r>
              </a:p>
              <a:p>
                <a:r>
                  <a:rPr lang="en-GB" dirty="0"/>
                  <a:t>Re-format FCG law as: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Use deterministic growth calcs using mean and 95% bound to determine mean and standard deviation of E (log-normal)</a:t>
                </a:r>
              </a:p>
              <a:p>
                <a:r>
                  <a:rPr lang="en-GB" dirty="0"/>
                  <a:t>Log mean varied with location, log </a:t>
                </a:r>
                <a:r>
                  <a:rPr lang="en-GB" dirty="0" err="1"/>
                  <a:t>sd</a:t>
                </a:r>
                <a:r>
                  <a:rPr lang="en-GB" dirty="0"/>
                  <a:t> assumed constant</a:t>
                </a:r>
              </a:p>
              <a:p>
                <a:r>
                  <a:rPr lang="en-GB" dirty="0"/>
                  <a:t>E only obtained for rad-</a:t>
                </a:r>
                <a:r>
                  <a:rPr lang="en-GB" dirty="0" err="1"/>
                  <a:t>axi</a:t>
                </a:r>
                <a:r>
                  <a:rPr lang="en-GB" dirty="0"/>
                  <a:t> defects, </a:t>
                </a:r>
                <a:r>
                  <a:rPr lang="en-GB" u="sng" dirty="0"/>
                  <a:t>assumed same for </a:t>
                </a:r>
                <a:r>
                  <a:rPr lang="en-GB" u="sng" dirty="0" err="1"/>
                  <a:t>axi-circ</a:t>
                </a:r>
                <a:endParaRPr lang="en-GB" u="sng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971885" y="1863952"/>
                <a:ext cx="5836835" cy="3043328"/>
              </a:xfrm>
              <a:prstGeom prst="rect">
                <a:avLst/>
              </a:prstGeom>
              <a:blipFill>
                <a:blip r:embed="rId3"/>
                <a:stretch>
                  <a:fillRect l="-313" t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Initial Results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44AC98-F040-4AB9-95A5-E7E057F3BC28}"/>
              </a:ext>
            </a:extLst>
          </p:cNvPr>
          <p:cNvCxnSpPr/>
          <p:nvPr/>
        </p:nvCxnSpPr>
        <p:spPr>
          <a:xfrm flipV="1">
            <a:off x="167640" y="1927860"/>
            <a:ext cx="0" cy="16687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26A797-0D6F-49CC-BB5F-EB330147B663}"/>
              </a:ext>
            </a:extLst>
          </p:cNvPr>
          <p:cNvCxnSpPr>
            <a:cxnSpLocks/>
          </p:cNvCxnSpPr>
          <p:nvPr/>
        </p:nvCxnSpPr>
        <p:spPr>
          <a:xfrm>
            <a:off x="68580" y="3520440"/>
            <a:ext cx="19431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4914BB-CD91-449D-9672-80B50FC9A38D}"/>
              </a:ext>
            </a:extLst>
          </p:cNvPr>
          <p:cNvSpPr/>
          <p:nvPr/>
        </p:nvSpPr>
        <p:spPr>
          <a:xfrm>
            <a:off x="165974" y="2872219"/>
            <a:ext cx="1756409" cy="545349"/>
          </a:xfrm>
          <a:custGeom>
            <a:avLst/>
            <a:gdLst>
              <a:gd name="connsiteX0" fmla="*/ 0 w 937260"/>
              <a:gd name="connsiteY0" fmla="*/ 228600 h 228600"/>
              <a:gd name="connsiteX1" fmla="*/ 937260 w 937260"/>
              <a:gd name="connsiteY1" fmla="*/ 0 h 228600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37260"/>
              <a:gd name="connsiteY0" fmla="*/ 228600 h 231233"/>
              <a:gd name="connsiteX1" fmla="*/ 600012 w 937260"/>
              <a:gd name="connsiteY1" fmla="*/ 114781 h 231233"/>
              <a:gd name="connsiteX2" fmla="*/ 937260 w 937260"/>
              <a:gd name="connsiteY2" fmla="*/ 0 h 231233"/>
              <a:gd name="connsiteX0" fmla="*/ 0 w 937260"/>
              <a:gd name="connsiteY0" fmla="*/ 228600 h 231233"/>
              <a:gd name="connsiteX1" fmla="*/ 600012 w 937260"/>
              <a:gd name="connsiteY1" fmla="*/ 114781 h 231233"/>
              <a:gd name="connsiteX2" fmla="*/ 937260 w 937260"/>
              <a:gd name="connsiteY2" fmla="*/ 0 h 231233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09596"/>
              <a:gd name="connsiteY0" fmla="*/ 149174 h 149174"/>
              <a:gd name="connsiteX1" fmla="*/ 600012 w 909596"/>
              <a:gd name="connsiteY1" fmla="*/ 35355 h 149174"/>
              <a:gd name="connsiteX2" fmla="*/ 909596 w 909596"/>
              <a:gd name="connsiteY2" fmla="*/ 24455 h 14917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41137 w 734953"/>
              <a:gd name="connsiteY0" fmla="*/ 241584 h 241584"/>
              <a:gd name="connsiteX1" fmla="*/ 298114 w 734953"/>
              <a:gd name="connsiteY1" fmla="*/ 168885 h 241584"/>
              <a:gd name="connsiteX2" fmla="*/ 734953 w 734953"/>
              <a:gd name="connsiteY2" fmla="*/ 0 h 241584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253" h="291360">
                <a:moveTo>
                  <a:pt x="0" y="291360"/>
                </a:moveTo>
                <a:cubicBezTo>
                  <a:pt x="198061" y="264291"/>
                  <a:pt x="344151" y="229953"/>
                  <a:pt x="583414" y="168885"/>
                </a:cubicBezTo>
                <a:cubicBezTo>
                  <a:pt x="697627" y="137648"/>
                  <a:pt x="695860" y="149898"/>
                  <a:pt x="102025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E4CAE1-828F-4703-A896-20262697803D}"/>
              </a:ext>
            </a:extLst>
          </p:cNvPr>
          <p:cNvSpPr/>
          <p:nvPr/>
        </p:nvSpPr>
        <p:spPr>
          <a:xfrm>
            <a:off x="165974" y="2420168"/>
            <a:ext cx="1756409" cy="998218"/>
          </a:xfrm>
          <a:custGeom>
            <a:avLst/>
            <a:gdLst>
              <a:gd name="connsiteX0" fmla="*/ 0 w 937260"/>
              <a:gd name="connsiteY0" fmla="*/ 228600 h 228600"/>
              <a:gd name="connsiteX1" fmla="*/ 937260 w 937260"/>
              <a:gd name="connsiteY1" fmla="*/ 0 h 228600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37260"/>
              <a:gd name="connsiteY0" fmla="*/ 228600 h 231233"/>
              <a:gd name="connsiteX1" fmla="*/ 600012 w 937260"/>
              <a:gd name="connsiteY1" fmla="*/ 114781 h 231233"/>
              <a:gd name="connsiteX2" fmla="*/ 937260 w 937260"/>
              <a:gd name="connsiteY2" fmla="*/ 0 h 231233"/>
              <a:gd name="connsiteX0" fmla="*/ 0 w 937260"/>
              <a:gd name="connsiteY0" fmla="*/ 228600 h 231233"/>
              <a:gd name="connsiteX1" fmla="*/ 600012 w 937260"/>
              <a:gd name="connsiteY1" fmla="*/ 114781 h 231233"/>
              <a:gd name="connsiteX2" fmla="*/ 937260 w 937260"/>
              <a:gd name="connsiteY2" fmla="*/ 0 h 231233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37260"/>
              <a:gd name="connsiteY0" fmla="*/ 228600 h 228600"/>
              <a:gd name="connsiteX1" fmla="*/ 600012 w 937260"/>
              <a:gd name="connsiteY1" fmla="*/ 114781 h 228600"/>
              <a:gd name="connsiteX2" fmla="*/ 937260 w 937260"/>
              <a:gd name="connsiteY2" fmla="*/ 0 h 228600"/>
              <a:gd name="connsiteX0" fmla="*/ 0 w 909596"/>
              <a:gd name="connsiteY0" fmla="*/ 149174 h 149174"/>
              <a:gd name="connsiteX1" fmla="*/ 600012 w 909596"/>
              <a:gd name="connsiteY1" fmla="*/ 35355 h 149174"/>
              <a:gd name="connsiteX2" fmla="*/ 909596 w 909596"/>
              <a:gd name="connsiteY2" fmla="*/ 24455 h 14917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0 w 1036851"/>
              <a:gd name="connsiteY0" fmla="*/ 282704 h 282704"/>
              <a:gd name="connsiteX1" fmla="*/ 600012 w 1036851"/>
              <a:gd name="connsiteY1" fmla="*/ 168885 h 282704"/>
              <a:gd name="connsiteX2" fmla="*/ 1036851 w 1036851"/>
              <a:gd name="connsiteY2" fmla="*/ 0 h 282704"/>
              <a:gd name="connsiteX0" fmla="*/ 41137 w 734953"/>
              <a:gd name="connsiteY0" fmla="*/ 241584 h 241584"/>
              <a:gd name="connsiteX1" fmla="*/ 298114 w 734953"/>
              <a:gd name="connsiteY1" fmla="*/ 168885 h 241584"/>
              <a:gd name="connsiteX2" fmla="*/ 734953 w 734953"/>
              <a:gd name="connsiteY2" fmla="*/ 0 h 241584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  <a:gd name="connsiteX0" fmla="*/ 0 w 1020253"/>
              <a:gd name="connsiteY0" fmla="*/ 291360 h 291360"/>
              <a:gd name="connsiteX1" fmla="*/ 583414 w 1020253"/>
              <a:gd name="connsiteY1" fmla="*/ 168885 h 291360"/>
              <a:gd name="connsiteX2" fmla="*/ 1020253 w 1020253"/>
              <a:gd name="connsiteY2" fmla="*/ 0 h 2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253" h="291360">
                <a:moveTo>
                  <a:pt x="0" y="291360"/>
                </a:moveTo>
                <a:cubicBezTo>
                  <a:pt x="198061" y="264291"/>
                  <a:pt x="344151" y="229953"/>
                  <a:pt x="583414" y="168885"/>
                </a:cubicBezTo>
                <a:cubicBezTo>
                  <a:pt x="697627" y="137648"/>
                  <a:pt x="695860" y="149898"/>
                  <a:pt x="1020253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Crack Growth Fitting – New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Initially same approach taken</a:t>
            </a:r>
          </a:p>
          <a:p>
            <a:r>
              <a:rPr lang="en-GB" dirty="0"/>
              <a:t>Growth rate 2.2-3.5x faster</a:t>
            </a:r>
          </a:p>
          <a:p>
            <a:pPr lvl="1"/>
            <a:r>
              <a:rPr lang="en-GB" dirty="0"/>
              <a:t>~2x the number of transients</a:t>
            </a:r>
          </a:p>
          <a:p>
            <a:pPr lvl="1"/>
            <a:r>
              <a:rPr lang="en-GB" dirty="0"/>
              <a:t>Growing into region where growth rate ramps up</a:t>
            </a:r>
          </a:p>
          <a:p>
            <a:r>
              <a:rPr lang="en-GB" dirty="0"/>
              <a:t>Defects chosen for FCG calc not necessarily typical of those that caused failures</a:t>
            </a:r>
          </a:p>
          <a:p>
            <a:r>
              <a:rPr lang="en-GB" dirty="0"/>
              <a:t>FCG relationship therefore overly conservative for many of the sampled defects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Initial Results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44AC98-F040-4AB9-95A5-E7E057F3BC28}"/>
              </a:ext>
            </a:extLst>
          </p:cNvPr>
          <p:cNvCxnSpPr/>
          <p:nvPr/>
        </p:nvCxnSpPr>
        <p:spPr>
          <a:xfrm flipV="1">
            <a:off x="167640" y="1927860"/>
            <a:ext cx="0" cy="16687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26A797-0D6F-49CC-BB5F-EB330147B663}"/>
              </a:ext>
            </a:extLst>
          </p:cNvPr>
          <p:cNvCxnSpPr>
            <a:cxnSpLocks/>
          </p:cNvCxnSpPr>
          <p:nvPr/>
        </p:nvCxnSpPr>
        <p:spPr>
          <a:xfrm>
            <a:off x="68580" y="3520440"/>
            <a:ext cx="194310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49FDD-FE4D-4E89-9EFD-8FAD08B7F6A7}"/>
              </a:ext>
            </a:extLst>
          </p:cNvPr>
          <p:cNvGrpSpPr/>
          <p:nvPr/>
        </p:nvGrpSpPr>
        <p:grpSpPr>
          <a:xfrm>
            <a:off x="167640" y="2171705"/>
            <a:ext cx="1569720" cy="1226816"/>
            <a:chOff x="167640" y="2720341"/>
            <a:chExt cx="1569720" cy="6781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4914BB-CD91-449D-9672-80B50FC9A38D}"/>
                </a:ext>
              </a:extLst>
            </p:cNvPr>
            <p:cNvSpPr/>
            <p:nvPr/>
          </p:nvSpPr>
          <p:spPr>
            <a:xfrm>
              <a:off x="167640" y="3169920"/>
              <a:ext cx="937260" cy="228600"/>
            </a:xfrm>
            <a:custGeom>
              <a:avLst/>
              <a:gdLst>
                <a:gd name="connsiteX0" fmla="*/ 0 w 937260"/>
                <a:gd name="connsiteY0" fmla="*/ 228600 h 228600"/>
                <a:gd name="connsiteX1" fmla="*/ 937260 w 937260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7260" h="228600">
                  <a:moveTo>
                    <a:pt x="0" y="228600"/>
                  </a:moveTo>
                  <a:lnTo>
                    <a:pt x="93726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591B0F-109F-457E-A6DB-DFFCB42CE64E}"/>
                </a:ext>
              </a:extLst>
            </p:cNvPr>
            <p:cNvSpPr/>
            <p:nvPr/>
          </p:nvSpPr>
          <p:spPr>
            <a:xfrm>
              <a:off x="1097280" y="2720341"/>
              <a:ext cx="640080" cy="449580"/>
            </a:xfrm>
            <a:custGeom>
              <a:avLst/>
              <a:gdLst>
                <a:gd name="connsiteX0" fmla="*/ 0 w 640080"/>
                <a:gd name="connsiteY0" fmla="*/ 335280 h 335280"/>
                <a:gd name="connsiteX1" fmla="*/ 403860 w 640080"/>
                <a:gd name="connsiteY1" fmla="*/ 228600 h 335280"/>
                <a:gd name="connsiteX2" fmla="*/ 640080 w 640080"/>
                <a:gd name="connsiteY2" fmla="*/ 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" h="335280">
                  <a:moveTo>
                    <a:pt x="0" y="335280"/>
                  </a:moveTo>
                  <a:cubicBezTo>
                    <a:pt x="148590" y="309880"/>
                    <a:pt x="297180" y="284480"/>
                    <a:pt x="403860" y="228600"/>
                  </a:cubicBezTo>
                  <a:cubicBezTo>
                    <a:pt x="510540" y="172720"/>
                    <a:pt x="575310" y="86360"/>
                    <a:pt x="640080" y="0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3E08CEF6-4826-48C7-9FCE-56E382951808}"/>
              </a:ext>
            </a:extLst>
          </p:cNvPr>
          <p:cNvSpPr/>
          <p:nvPr/>
        </p:nvSpPr>
        <p:spPr>
          <a:xfrm rot="5400000">
            <a:off x="573644" y="3225405"/>
            <a:ext cx="117631" cy="929640"/>
          </a:xfrm>
          <a:prstGeom prst="rightBrace">
            <a:avLst>
              <a:gd name="adj1" fmla="val 97946"/>
              <a:gd name="adj2" fmla="val 497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0B863CF-62EF-47AB-8F4D-8315340D6D49}"/>
              </a:ext>
            </a:extLst>
          </p:cNvPr>
          <p:cNvSpPr/>
          <p:nvPr/>
        </p:nvSpPr>
        <p:spPr>
          <a:xfrm rot="5400000">
            <a:off x="1384222" y="3352088"/>
            <a:ext cx="117631" cy="676275"/>
          </a:xfrm>
          <a:prstGeom prst="rightBrace">
            <a:avLst>
              <a:gd name="adj1" fmla="val 97946"/>
              <a:gd name="adj2" fmla="val 497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431A2-014E-4174-9DEF-F1885BD9FB3A}"/>
              </a:ext>
            </a:extLst>
          </p:cNvPr>
          <p:cNvSpPr txBox="1"/>
          <p:nvPr/>
        </p:nvSpPr>
        <p:spPr>
          <a:xfrm>
            <a:off x="977423" y="3713661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Additional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A792E-A332-45BC-8B8D-A3B378D47A64}"/>
              </a:ext>
            </a:extLst>
          </p:cNvPr>
          <p:cNvSpPr txBox="1"/>
          <p:nvPr/>
        </p:nvSpPr>
        <p:spPr>
          <a:xfrm>
            <a:off x="199487" y="3708181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Original life</a:t>
            </a:r>
          </a:p>
        </p:txBody>
      </p:sp>
    </p:spTree>
    <p:extLst>
      <p:ext uri="{BB962C8B-B14F-4D97-AF65-F5344CB8AC3E}">
        <p14:creationId xmlns:p14="http://schemas.microsoft.com/office/powerpoint/2010/main" val="154991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DA7B4E6-AEF8-4563-8028-9932D41E4EB0}"/>
              </a:ext>
            </a:extLst>
          </p:cNvPr>
          <p:cNvSpPr/>
          <p:nvPr/>
        </p:nvSpPr>
        <p:spPr>
          <a:xfrm>
            <a:off x="5993071" y="2737413"/>
            <a:ext cx="2094043" cy="1080000"/>
          </a:xfrm>
          <a:prstGeom prst="rect">
            <a:avLst/>
          </a:prstGeom>
          <a:gradFill flip="none" rotWithShape="1">
            <a:gsLst>
              <a:gs pos="25000">
                <a:schemeClr val="accent2">
                  <a:lumMod val="50000"/>
                  <a:lumOff val="50000"/>
                  <a:alpha val="70000"/>
                </a:schemeClr>
              </a:gs>
              <a:gs pos="0">
                <a:schemeClr val="accent2">
                  <a:lumMod val="10000"/>
                  <a:lumOff val="90000"/>
                </a:schemeClr>
              </a:gs>
              <a:gs pos="60000">
                <a:srgbClr val="1BBD14">
                  <a:alpha val="70000"/>
                </a:srgbClr>
              </a:gs>
              <a:gs pos="40000">
                <a:schemeClr val="accent2">
                  <a:lumMod val="75000"/>
                  <a:lumOff val="25000"/>
                  <a:alpha val="70000"/>
                </a:schemeClr>
              </a:gs>
              <a:gs pos="75000">
                <a:schemeClr val="accent2">
                  <a:lumMod val="50000"/>
                  <a:lumOff val="50000"/>
                  <a:alpha val="70000"/>
                </a:schemeClr>
              </a:gs>
              <a:gs pos="100000">
                <a:schemeClr val="accent2">
                  <a:lumMod val="10000"/>
                  <a:lumOff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EA61F8-DB3D-446D-A460-9CF4B2D64EF9}"/>
              </a:ext>
            </a:extLst>
          </p:cNvPr>
          <p:cNvSpPr/>
          <p:nvPr/>
        </p:nvSpPr>
        <p:spPr>
          <a:xfrm>
            <a:off x="6275956" y="1397603"/>
            <a:ext cx="2094043" cy="1080000"/>
          </a:xfrm>
          <a:prstGeom prst="rect">
            <a:avLst/>
          </a:prstGeom>
          <a:gradFill flip="none" rotWithShape="1">
            <a:gsLst>
              <a:gs pos="25000">
                <a:schemeClr val="accent2">
                  <a:lumMod val="50000"/>
                  <a:lumOff val="50000"/>
                  <a:alpha val="70000"/>
                </a:schemeClr>
              </a:gs>
              <a:gs pos="0">
                <a:schemeClr val="accent2">
                  <a:lumMod val="10000"/>
                  <a:lumOff val="90000"/>
                </a:schemeClr>
              </a:gs>
              <a:gs pos="60000">
                <a:srgbClr val="1BBD14">
                  <a:alpha val="70000"/>
                </a:srgbClr>
              </a:gs>
              <a:gs pos="40000">
                <a:schemeClr val="accent2">
                  <a:lumMod val="75000"/>
                  <a:lumOff val="25000"/>
                  <a:alpha val="70000"/>
                </a:schemeClr>
              </a:gs>
              <a:gs pos="75000">
                <a:schemeClr val="accent2">
                  <a:lumMod val="50000"/>
                  <a:lumOff val="50000"/>
                  <a:alpha val="70000"/>
                </a:schemeClr>
              </a:gs>
              <a:gs pos="100000">
                <a:schemeClr val="accent2">
                  <a:lumMod val="10000"/>
                  <a:lumOff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Initial Results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44AC98-F040-4AB9-95A5-E7E057F3BC28}"/>
              </a:ext>
            </a:extLst>
          </p:cNvPr>
          <p:cNvCxnSpPr>
            <a:cxnSpLocks/>
          </p:cNvCxnSpPr>
          <p:nvPr/>
        </p:nvCxnSpPr>
        <p:spPr>
          <a:xfrm flipV="1">
            <a:off x="2727960" y="1196281"/>
            <a:ext cx="0" cy="287279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26A797-0D6F-49CC-BB5F-EB330147B663}"/>
              </a:ext>
            </a:extLst>
          </p:cNvPr>
          <p:cNvCxnSpPr>
            <a:cxnSpLocks/>
          </p:cNvCxnSpPr>
          <p:nvPr/>
        </p:nvCxnSpPr>
        <p:spPr>
          <a:xfrm>
            <a:off x="2644140" y="3992821"/>
            <a:ext cx="5858966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2C221B-3CCD-4502-9BE7-5DBA682BFBE1}"/>
              </a:ext>
            </a:extLst>
          </p:cNvPr>
          <p:cNvCxnSpPr>
            <a:cxnSpLocks/>
          </p:cNvCxnSpPr>
          <p:nvPr/>
        </p:nvCxnSpPr>
        <p:spPr>
          <a:xfrm flipH="1">
            <a:off x="7223760" y="908277"/>
            <a:ext cx="289560" cy="4168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4D06DE-5E96-4F8A-B718-62011885D729}"/>
              </a:ext>
            </a:extLst>
          </p:cNvPr>
          <p:cNvSpPr txBox="1"/>
          <p:nvPr/>
        </p:nvSpPr>
        <p:spPr>
          <a:xfrm>
            <a:off x="6633111" y="589606"/>
            <a:ext cx="19511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acceptable defect size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6062BD-6836-44A7-A134-E3F370264B54}"/>
              </a:ext>
            </a:extLst>
          </p:cNvPr>
          <p:cNvSpPr/>
          <p:nvPr/>
        </p:nvSpPr>
        <p:spPr>
          <a:xfrm rot="10800000">
            <a:off x="2941425" y="1397603"/>
            <a:ext cx="2094043" cy="1080000"/>
          </a:xfrm>
          <a:prstGeom prst="rect">
            <a:avLst/>
          </a:prstGeom>
          <a:gradFill flip="none" rotWithShape="1">
            <a:gsLst>
              <a:gs pos="19000">
                <a:schemeClr val="accent3">
                  <a:lumMod val="40000"/>
                  <a:lumOff val="60000"/>
                  <a:alpha val="70000"/>
                </a:schemeClr>
              </a:gs>
              <a:gs pos="0">
                <a:schemeClr val="accent3">
                  <a:lumMod val="20000"/>
                  <a:lumOff val="80000"/>
                  <a:alpha val="70000"/>
                </a:schemeClr>
              </a:gs>
              <a:gs pos="38000">
                <a:schemeClr val="accent3">
                  <a:lumMod val="60000"/>
                  <a:lumOff val="40000"/>
                  <a:alpha val="70000"/>
                </a:schemeClr>
              </a:gs>
              <a:gs pos="60000">
                <a:schemeClr val="accent3">
                  <a:lumMod val="60000"/>
                  <a:lumOff val="40000"/>
                  <a:alpha val="70000"/>
                </a:schemeClr>
              </a:gs>
              <a:gs pos="80000">
                <a:schemeClr val="accent3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F2DB6A-6A8C-4CDE-872A-C4CD811135AD}"/>
              </a:ext>
            </a:extLst>
          </p:cNvPr>
          <p:cNvSpPr/>
          <p:nvPr/>
        </p:nvSpPr>
        <p:spPr>
          <a:xfrm rot="10800000">
            <a:off x="2941425" y="2737413"/>
            <a:ext cx="2094043" cy="1080000"/>
          </a:xfrm>
          <a:prstGeom prst="rect">
            <a:avLst/>
          </a:prstGeom>
          <a:gradFill flip="none" rotWithShape="1">
            <a:gsLst>
              <a:gs pos="19000">
                <a:schemeClr val="accent3">
                  <a:lumMod val="40000"/>
                  <a:lumOff val="60000"/>
                  <a:alpha val="70000"/>
                </a:schemeClr>
              </a:gs>
              <a:gs pos="0">
                <a:schemeClr val="accent3">
                  <a:lumMod val="20000"/>
                  <a:lumOff val="80000"/>
                  <a:alpha val="70000"/>
                </a:schemeClr>
              </a:gs>
              <a:gs pos="38000">
                <a:schemeClr val="accent3">
                  <a:lumMod val="60000"/>
                  <a:lumOff val="40000"/>
                  <a:alpha val="70000"/>
                </a:schemeClr>
              </a:gs>
              <a:gs pos="60000">
                <a:schemeClr val="accent3">
                  <a:lumMod val="60000"/>
                  <a:lumOff val="40000"/>
                  <a:alpha val="70000"/>
                </a:schemeClr>
              </a:gs>
              <a:gs pos="80000">
                <a:schemeClr val="accent3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8C3B4-2331-4051-9D6E-92F75D6C8FFF}"/>
              </a:ext>
            </a:extLst>
          </p:cNvPr>
          <p:cNvSpPr txBox="1"/>
          <p:nvPr/>
        </p:nvSpPr>
        <p:spPr>
          <a:xfrm>
            <a:off x="15484" y="1325123"/>
            <a:ext cx="252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Previous assessment:</a:t>
            </a:r>
          </a:p>
          <a:p>
            <a:r>
              <a:rPr lang="en-GB" dirty="0">
                <a:solidFill>
                  <a:schemeClr val="bg2"/>
                </a:solidFill>
              </a:rPr>
              <a:t>Defects close to failing, but this wasn’t known due to binary output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9AD161-EB01-4A7D-9F45-87375FE1F5CF}"/>
              </a:ext>
            </a:extLst>
          </p:cNvPr>
          <p:cNvSpPr txBox="1"/>
          <p:nvPr/>
        </p:nvSpPr>
        <p:spPr>
          <a:xfrm>
            <a:off x="0" y="2723438"/>
            <a:ext cx="2286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New assessment:</a:t>
            </a:r>
          </a:p>
          <a:p>
            <a:r>
              <a:rPr lang="en-GB" dirty="0">
                <a:solidFill>
                  <a:schemeClr val="bg2"/>
                </a:solidFill>
              </a:rPr>
              <a:t>Extra growth tips edge cases into failure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835CCA-98FF-4C09-83C9-571C782BFDE8}"/>
              </a:ext>
            </a:extLst>
          </p:cNvPr>
          <p:cNvSpPr txBox="1"/>
          <p:nvPr/>
        </p:nvSpPr>
        <p:spPr>
          <a:xfrm>
            <a:off x="6282137" y="2458570"/>
            <a:ext cx="26853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Reduction in </a:t>
            </a:r>
            <a:r>
              <a:rPr lang="en-GB" dirty="0" err="1">
                <a:solidFill>
                  <a:schemeClr val="accent2"/>
                </a:solidFill>
              </a:rPr>
              <a:t>K</a:t>
            </a:r>
            <a:r>
              <a:rPr lang="en-GB" baseline="-25000" dirty="0" err="1">
                <a:solidFill>
                  <a:schemeClr val="accent2"/>
                </a:solidFill>
              </a:rPr>
              <a:t>mat</a:t>
            </a:r>
            <a:r>
              <a:rPr lang="en-GB" dirty="0">
                <a:solidFill>
                  <a:schemeClr val="accent2"/>
                </a:solidFill>
              </a:rPr>
              <a:t> due to ageing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D833E3-AA24-4408-8880-3866EEC98501}"/>
              </a:ext>
            </a:extLst>
          </p:cNvPr>
          <p:cNvGrpSpPr/>
          <p:nvPr/>
        </p:nvGrpSpPr>
        <p:grpSpPr>
          <a:xfrm>
            <a:off x="3860020" y="1936414"/>
            <a:ext cx="2333619" cy="59104"/>
            <a:chOff x="4352427" y="2754789"/>
            <a:chExt cx="1843875" cy="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AFE5330-AA03-4B51-8A86-B168172F97AE}"/>
                </a:ext>
              </a:extLst>
            </p:cNvPr>
            <p:cNvCxnSpPr>
              <a:cxnSpLocks/>
            </p:cNvCxnSpPr>
            <p:nvPr/>
          </p:nvCxnSpPr>
          <p:spPr>
            <a:xfrm>
              <a:off x="4352427" y="2754789"/>
              <a:ext cx="1537875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0E8D085-1F40-494D-8621-A513573FB2E9}"/>
                </a:ext>
              </a:extLst>
            </p:cNvPr>
            <p:cNvCxnSpPr>
              <a:cxnSpLocks/>
            </p:cNvCxnSpPr>
            <p:nvPr/>
          </p:nvCxnSpPr>
          <p:spPr>
            <a:xfrm>
              <a:off x="5890302" y="2754789"/>
              <a:ext cx="3060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9A0829-6681-4F1F-A3F5-0E8158CF6889}"/>
              </a:ext>
            </a:extLst>
          </p:cNvPr>
          <p:cNvGrpSpPr/>
          <p:nvPr/>
        </p:nvGrpSpPr>
        <p:grpSpPr>
          <a:xfrm flipV="1">
            <a:off x="3399031" y="1637760"/>
            <a:ext cx="2311593" cy="45719"/>
            <a:chOff x="3855720" y="2443938"/>
            <a:chExt cx="1562220" cy="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7ECDB7-97E2-4B33-A7F4-012BDAF89C3B}"/>
                </a:ext>
              </a:extLst>
            </p:cNvPr>
            <p:cNvCxnSpPr>
              <a:cxnSpLocks/>
            </p:cNvCxnSpPr>
            <p:nvPr/>
          </p:nvCxnSpPr>
          <p:spPr>
            <a:xfrm>
              <a:off x="3855720" y="2443938"/>
              <a:ext cx="130302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0AA7FD8-5C09-45B8-B4C3-BA985FC1CAE3}"/>
                </a:ext>
              </a:extLst>
            </p:cNvPr>
            <p:cNvCxnSpPr>
              <a:cxnSpLocks/>
            </p:cNvCxnSpPr>
            <p:nvPr/>
          </p:nvCxnSpPr>
          <p:spPr>
            <a:xfrm>
              <a:off x="5158740" y="2443938"/>
              <a:ext cx="2592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CBCB61-047F-4231-B8D8-E208BD9F1F89}"/>
              </a:ext>
            </a:extLst>
          </p:cNvPr>
          <p:cNvGrpSpPr/>
          <p:nvPr/>
        </p:nvGrpSpPr>
        <p:grpSpPr>
          <a:xfrm>
            <a:off x="4433375" y="2248453"/>
            <a:ext cx="2043625" cy="52767"/>
            <a:chOff x="4744262" y="3063794"/>
            <a:chExt cx="2063098" cy="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01F3152-B8F7-41DA-9551-E211EE17F879}"/>
                </a:ext>
              </a:extLst>
            </p:cNvPr>
            <p:cNvCxnSpPr>
              <a:cxnSpLocks/>
            </p:cNvCxnSpPr>
            <p:nvPr/>
          </p:nvCxnSpPr>
          <p:spPr>
            <a:xfrm>
              <a:off x="4744262" y="3063794"/>
              <a:ext cx="1717498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6B78DC4-1F3D-4050-81C6-F26560E6EF0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760" y="3063794"/>
              <a:ext cx="3456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EA4799-3C92-4E69-ABD2-76FAE6582A71}"/>
              </a:ext>
            </a:extLst>
          </p:cNvPr>
          <p:cNvCxnSpPr>
            <a:cxnSpLocks/>
          </p:cNvCxnSpPr>
          <p:nvPr/>
        </p:nvCxnSpPr>
        <p:spPr>
          <a:xfrm flipH="1" flipV="1">
            <a:off x="3827724" y="3871325"/>
            <a:ext cx="182182" cy="643477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992D3A5-DE99-42D1-A5DB-BB5C0EE65D3E}"/>
              </a:ext>
            </a:extLst>
          </p:cNvPr>
          <p:cNvSpPr txBox="1"/>
          <p:nvPr/>
        </p:nvSpPr>
        <p:spPr>
          <a:xfrm>
            <a:off x="3202535" y="4514974"/>
            <a:ext cx="1585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initial defect sizes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22631B-23C6-4D00-8C9E-21EACA14043F}"/>
              </a:ext>
            </a:extLst>
          </p:cNvPr>
          <p:cNvSpPr txBox="1"/>
          <p:nvPr/>
        </p:nvSpPr>
        <p:spPr>
          <a:xfrm>
            <a:off x="5702493" y="4273870"/>
            <a:ext cx="2758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Increased growth results in many more cases failing, even with smaller defects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A51995-153F-45BD-A88F-85C6409022F9}"/>
              </a:ext>
            </a:extLst>
          </p:cNvPr>
          <p:cNvGrpSpPr/>
          <p:nvPr/>
        </p:nvGrpSpPr>
        <p:grpSpPr>
          <a:xfrm>
            <a:off x="3860020" y="3250049"/>
            <a:ext cx="2980670" cy="59104"/>
            <a:chOff x="4352427" y="2754789"/>
            <a:chExt cx="1843875" cy="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A5D27FD-C21D-43BA-BF78-39CF92B37139}"/>
                </a:ext>
              </a:extLst>
            </p:cNvPr>
            <p:cNvCxnSpPr>
              <a:cxnSpLocks/>
            </p:cNvCxnSpPr>
            <p:nvPr/>
          </p:nvCxnSpPr>
          <p:spPr>
            <a:xfrm>
              <a:off x="4352427" y="2754789"/>
              <a:ext cx="1537875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5881508-E0F5-4291-B609-B9FCBC56D74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302" y="2754789"/>
              <a:ext cx="3060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B922C4-DF49-466A-921E-FEDFA743100E}"/>
              </a:ext>
            </a:extLst>
          </p:cNvPr>
          <p:cNvGrpSpPr/>
          <p:nvPr/>
        </p:nvGrpSpPr>
        <p:grpSpPr>
          <a:xfrm flipV="1">
            <a:off x="3399031" y="2950206"/>
            <a:ext cx="2952537" cy="45719"/>
            <a:chOff x="3855720" y="2443938"/>
            <a:chExt cx="1562220" cy="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5BDC4C6-E4B9-4191-A3D6-DDEDC1522263}"/>
                </a:ext>
              </a:extLst>
            </p:cNvPr>
            <p:cNvCxnSpPr>
              <a:cxnSpLocks/>
            </p:cNvCxnSpPr>
            <p:nvPr/>
          </p:nvCxnSpPr>
          <p:spPr>
            <a:xfrm>
              <a:off x="3855720" y="2443938"/>
              <a:ext cx="130302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6A0D380-9C4F-4E4A-B67F-E0DCC31E2A00}"/>
                </a:ext>
              </a:extLst>
            </p:cNvPr>
            <p:cNvCxnSpPr>
              <a:cxnSpLocks/>
            </p:cNvCxnSpPr>
            <p:nvPr/>
          </p:nvCxnSpPr>
          <p:spPr>
            <a:xfrm>
              <a:off x="5158740" y="2443938"/>
              <a:ext cx="2592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9C0626-6667-4005-A053-AFC9EB75812B}"/>
              </a:ext>
            </a:extLst>
          </p:cNvPr>
          <p:cNvGrpSpPr/>
          <p:nvPr/>
        </p:nvGrpSpPr>
        <p:grpSpPr>
          <a:xfrm>
            <a:off x="4433375" y="3560899"/>
            <a:ext cx="2610269" cy="52767"/>
            <a:chOff x="4744262" y="3063794"/>
            <a:chExt cx="2063098" cy="0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CF17F6A-8264-463E-8FAB-65DDECEAFC18}"/>
                </a:ext>
              </a:extLst>
            </p:cNvPr>
            <p:cNvCxnSpPr>
              <a:cxnSpLocks/>
            </p:cNvCxnSpPr>
            <p:nvPr/>
          </p:nvCxnSpPr>
          <p:spPr>
            <a:xfrm>
              <a:off x="4744262" y="3063794"/>
              <a:ext cx="1717498" cy="0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F6E5B29-9129-4654-848F-8193FABC846F}"/>
                </a:ext>
              </a:extLst>
            </p:cNvPr>
            <p:cNvCxnSpPr>
              <a:cxnSpLocks/>
            </p:cNvCxnSpPr>
            <p:nvPr/>
          </p:nvCxnSpPr>
          <p:spPr>
            <a:xfrm>
              <a:off x="6461760" y="3063794"/>
              <a:ext cx="345600" cy="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AC342A-07CA-47A4-9274-A622E1CB9D3F}"/>
              </a:ext>
            </a:extLst>
          </p:cNvPr>
          <p:cNvGrpSpPr/>
          <p:nvPr/>
        </p:nvGrpSpPr>
        <p:grpSpPr>
          <a:xfrm>
            <a:off x="6275377" y="1757603"/>
            <a:ext cx="2095200" cy="720000"/>
            <a:chOff x="6369050" y="594361"/>
            <a:chExt cx="1892339" cy="7162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7107D18-F8FE-4664-ADF4-65E18FE3F522}"/>
                </a:ext>
              </a:extLst>
            </p:cNvPr>
            <p:cNvSpPr/>
            <p:nvPr/>
          </p:nvSpPr>
          <p:spPr>
            <a:xfrm>
              <a:off x="6369050" y="594361"/>
              <a:ext cx="944880" cy="71628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prstDash val="sysDash"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95640" y="696891"/>
                            <a:pt x="400639" y="692218"/>
                            <a:pt x="525780" y="586740"/>
                          </a:cubicBezTo>
                          <a:cubicBezTo>
                            <a:pt x="658214" y="494427"/>
                            <a:pt x="723005" y="213249"/>
                            <a:pt x="784860" y="121920"/>
                          </a:cubicBezTo>
                          <a:cubicBezTo>
                            <a:pt x="854660" y="15228"/>
                            <a:pt x="900524" y="968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FA466D5-FD1E-48A1-AD26-574F94682409}"/>
                </a:ext>
              </a:extLst>
            </p:cNvPr>
            <p:cNvSpPr/>
            <p:nvPr/>
          </p:nvSpPr>
          <p:spPr>
            <a:xfrm flipH="1">
              <a:off x="7316509" y="594361"/>
              <a:ext cx="944880" cy="71628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prstDash val="sysDash"/>
              <a:extLst>
                <a:ext uri="{C807C97D-BFC1-408E-A445-0C87EB9F89A2}">
                  <ask:lineSketchStyleProps xmlns:ask="http://schemas.microsoft.com/office/drawing/2018/sketchyshapes" sd="3042513265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79702" y="697689"/>
                            <a:pt x="397188" y="701119"/>
                            <a:pt x="525780" y="586740"/>
                          </a:cubicBezTo>
                          <a:cubicBezTo>
                            <a:pt x="660432" y="485721"/>
                            <a:pt x="722435" y="200024"/>
                            <a:pt x="784860" y="121920"/>
                          </a:cubicBezTo>
                          <a:cubicBezTo>
                            <a:pt x="849868" y="29966"/>
                            <a:pt x="895432" y="714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F018197-C236-41BA-A5C5-222E7721F119}"/>
              </a:ext>
            </a:extLst>
          </p:cNvPr>
          <p:cNvGrpSpPr/>
          <p:nvPr/>
        </p:nvGrpSpPr>
        <p:grpSpPr>
          <a:xfrm>
            <a:off x="2940846" y="1757603"/>
            <a:ext cx="2095200" cy="720000"/>
            <a:chOff x="2933700" y="341426"/>
            <a:chExt cx="2044700" cy="96457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33AB8E7-47C6-4AEC-AE40-3E8B1682E9CB}"/>
                </a:ext>
              </a:extLst>
            </p:cNvPr>
            <p:cNvSpPr/>
            <p:nvPr/>
          </p:nvSpPr>
          <p:spPr>
            <a:xfrm>
              <a:off x="2933700" y="341426"/>
              <a:ext cx="2044700" cy="960324"/>
            </a:xfrm>
            <a:custGeom>
              <a:avLst/>
              <a:gdLst>
                <a:gd name="connsiteX0" fmla="*/ 0 w 2044700"/>
                <a:gd name="connsiteY0" fmla="*/ 0 h 946150"/>
                <a:gd name="connsiteX1" fmla="*/ 190500 w 2044700"/>
                <a:gd name="connsiteY1" fmla="*/ 133350 h 946150"/>
                <a:gd name="connsiteX2" fmla="*/ 520700 w 2044700"/>
                <a:gd name="connsiteY2" fmla="*/ 565150 h 946150"/>
                <a:gd name="connsiteX3" fmla="*/ 946150 w 2044700"/>
                <a:gd name="connsiteY3" fmla="*/ 787400 h 946150"/>
                <a:gd name="connsiteX4" fmla="*/ 1447800 w 2044700"/>
                <a:gd name="connsiteY4" fmla="*/ 901700 h 946150"/>
                <a:gd name="connsiteX5" fmla="*/ 2044700 w 2044700"/>
                <a:gd name="connsiteY5" fmla="*/ 946150 h 946150"/>
                <a:gd name="connsiteX0" fmla="*/ 0 w 2044700"/>
                <a:gd name="connsiteY0" fmla="*/ 14174 h 960324"/>
                <a:gd name="connsiteX1" fmla="*/ 190500 w 2044700"/>
                <a:gd name="connsiteY1" fmla="*/ 147524 h 960324"/>
                <a:gd name="connsiteX2" fmla="*/ 520700 w 2044700"/>
                <a:gd name="connsiteY2" fmla="*/ 579324 h 960324"/>
                <a:gd name="connsiteX3" fmla="*/ 946150 w 2044700"/>
                <a:gd name="connsiteY3" fmla="*/ 801574 h 960324"/>
                <a:gd name="connsiteX4" fmla="*/ 1447800 w 2044700"/>
                <a:gd name="connsiteY4" fmla="*/ 915874 h 960324"/>
                <a:gd name="connsiteX5" fmla="*/ 2044700 w 2044700"/>
                <a:gd name="connsiteY5" fmla="*/ 960324 h 96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700" h="960324">
                  <a:moveTo>
                    <a:pt x="0" y="14174"/>
                  </a:moveTo>
                  <a:cubicBezTo>
                    <a:pt x="11377" y="-35303"/>
                    <a:pt x="103717" y="53332"/>
                    <a:pt x="190500" y="147524"/>
                  </a:cubicBezTo>
                  <a:cubicBezTo>
                    <a:pt x="277283" y="241716"/>
                    <a:pt x="394758" y="470316"/>
                    <a:pt x="520700" y="579324"/>
                  </a:cubicBezTo>
                  <a:cubicBezTo>
                    <a:pt x="646642" y="688332"/>
                    <a:pt x="791633" y="745482"/>
                    <a:pt x="946150" y="801574"/>
                  </a:cubicBezTo>
                  <a:cubicBezTo>
                    <a:pt x="1100667" y="857666"/>
                    <a:pt x="1264708" y="889416"/>
                    <a:pt x="1447800" y="915874"/>
                  </a:cubicBezTo>
                  <a:cubicBezTo>
                    <a:pt x="1630892" y="942332"/>
                    <a:pt x="1837796" y="951328"/>
                    <a:pt x="2044700" y="960324"/>
                  </a:cubicBezTo>
                </a:path>
              </a:pathLst>
            </a:custGeom>
            <a:noFill/>
            <a:ln w="63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BCABFA6-D9B8-4EC2-AAD9-F13FCF4CC7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700" y="355599"/>
              <a:ext cx="0" cy="950400"/>
            </a:xfrm>
            <a:prstGeom prst="line">
              <a:avLst/>
            </a:prstGeom>
            <a:ln w="63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6DFE4A0-E982-473D-AA60-488929773C24}"/>
              </a:ext>
            </a:extLst>
          </p:cNvPr>
          <p:cNvGrpSpPr/>
          <p:nvPr/>
        </p:nvGrpSpPr>
        <p:grpSpPr>
          <a:xfrm>
            <a:off x="5992492" y="3097413"/>
            <a:ext cx="2095200" cy="720000"/>
            <a:chOff x="6369050" y="594361"/>
            <a:chExt cx="1892339" cy="716280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14FD2A-4FC8-4B24-8D98-73D39014292B}"/>
                </a:ext>
              </a:extLst>
            </p:cNvPr>
            <p:cNvSpPr/>
            <p:nvPr/>
          </p:nvSpPr>
          <p:spPr>
            <a:xfrm>
              <a:off x="6369050" y="594361"/>
              <a:ext cx="944880" cy="71628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prstDash val="sysDash"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95640" y="696891"/>
                            <a:pt x="400639" y="692218"/>
                            <a:pt x="525780" y="586740"/>
                          </a:cubicBezTo>
                          <a:cubicBezTo>
                            <a:pt x="658214" y="494427"/>
                            <a:pt x="723005" y="213249"/>
                            <a:pt x="784860" y="121920"/>
                          </a:cubicBezTo>
                          <a:cubicBezTo>
                            <a:pt x="854660" y="15228"/>
                            <a:pt x="900524" y="968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6C0F64B-D1EE-4E5A-B5C2-102AD01023F3}"/>
                </a:ext>
              </a:extLst>
            </p:cNvPr>
            <p:cNvSpPr/>
            <p:nvPr/>
          </p:nvSpPr>
          <p:spPr>
            <a:xfrm flipH="1">
              <a:off x="7316509" y="594361"/>
              <a:ext cx="944880" cy="71628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prstDash val="sysDash"/>
              <a:extLst>
                <a:ext uri="{C807C97D-BFC1-408E-A445-0C87EB9F89A2}">
                  <ask:lineSketchStyleProps xmlns:ask="http://schemas.microsoft.com/office/drawing/2018/sketchyshapes" sd="3042513265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79702" y="697689"/>
                            <a:pt x="397188" y="701119"/>
                            <a:pt x="525780" y="586740"/>
                          </a:cubicBezTo>
                          <a:cubicBezTo>
                            <a:pt x="660432" y="485721"/>
                            <a:pt x="722435" y="200024"/>
                            <a:pt x="784860" y="121920"/>
                          </a:cubicBezTo>
                          <a:cubicBezTo>
                            <a:pt x="849868" y="29966"/>
                            <a:pt x="895432" y="714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91F393-99AB-4943-9A0E-7CDCAD7052E3}"/>
              </a:ext>
            </a:extLst>
          </p:cNvPr>
          <p:cNvGrpSpPr/>
          <p:nvPr/>
        </p:nvGrpSpPr>
        <p:grpSpPr>
          <a:xfrm>
            <a:off x="2940846" y="3097414"/>
            <a:ext cx="2095200" cy="720000"/>
            <a:chOff x="2933700" y="341426"/>
            <a:chExt cx="2044700" cy="964573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AA4AE8D-C5BE-4637-9AD2-2894A1D2D38A}"/>
                </a:ext>
              </a:extLst>
            </p:cNvPr>
            <p:cNvSpPr/>
            <p:nvPr/>
          </p:nvSpPr>
          <p:spPr>
            <a:xfrm>
              <a:off x="2933700" y="341426"/>
              <a:ext cx="2044700" cy="960324"/>
            </a:xfrm>
            <a:custGeom>
              <a:avLst/>
              <a:gdLst>
                <a:gd name="connsiteX0" fmla="*/ 0 w 2044700"/>
                <a:gd name="connsiteY0" fmla="*/ 0 h 946150"/>
                <a:gd name="connsiteX1" fmla="*/ 190500 w 2044700"/>
                <a:gd name="connsiteY1" fmla="*/ 133350 h 946150"/>
                <a:gd name="connsiteX2" fmla="*/ 520700 w 2044700"/>
                <a:gd name="connsiteY2" fmla="*/ 565150 h 946150"/>
                <a:gd name="connsiteX3" fmla="*/ 946150 w 2044700"/>
                <a:gd name="connsiteY3" fmla="*/ 787400 h 946150"/>
                <a:gd name="connsiteX4" fmla="*/ 1447800 w 2044700"/>
                <a:gd name="connsiteY4" fmla="*/ 901700 h 946150"/>
                <a:gd name="connsiteX5" fmla="*/ 2044700 w 2044700"/>
                <a:gd name="connsiteY5" fmla="*/ 946150 h 946150"/>
                <a:gd name="connsiteX0" fmla="*/ 0 w 2044700"/>
                <a:gd name="connsiteY0" fmla="*/ 14174 h 960324"/>
                <a:gd name="connsiteX1" fmla="*/ 190500 w 2044700"/>
                <a:gd name="connsiteY1" fmla="*/ 147524 h 960324"/>
                <a:gd name="connsiteX2" fmla="*/ 520700 w 2044700"/>
                <a:gd name="connsiteY2" fmla="*/ 579324 h 960324"/>
                <a:gd name="connsiteX3" fmla="*/ 946150 w 2044700"/>
                <a:gd name="connsiteY3" fmla="*/ 801574 h 960324"/>
                <a:gd name="connsiteX4" fmla="*/ 1447800 w 2044700"/>
                <a:gd name="connsiteY4" fmla="*/ 915874 h 960324"/>
                <a:gd name="connsiteX5" fmla="*/ 2044700 w 2044700"/>
                <a:gd name="connsiteY5" fmla="*/ 960324 h 96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700" h="960324">
                  <a:moveTo>
                    <a:pt x="0" y="14174"/>
                  </a:moveTo>
                  <a:cubicBezTo>
                    <a:pt x="11377" y="-35303"/>
                    <a:pt x="103717" y="53332"/>
                    <a:pt x="190500" y="147524"/>
                  </a:cubicBezTo>
                  <a:cubicBezTo>
                    <a:pt x="277283" y="241716"/>
                    <a:pt x="394758" y="470316"/>
                    <a:pt x="520700" y="579324"/>
                  </a:cubicBezTo>
                  <a:cubicBezTo>
                    <a:pt x="646642" y="688332"/>
                    <a:pt x="791633" y="745482"/>
                    <a:pt x="946150" y="801574"/>
                  </a:cubicBezTo>
                  <a:cubicBezTo>
                    <a:pt x="1100667" y="857666"/>
                    <a:pt x="1264708" y="889416"/>
                    <a:pt x="1447800" y="915874"/>
                  </a:cubicBezTo>
                  <a:cubicBezTo>
                    <a:pt x="1630892" y="942332"/>
                    <a:pt x="1837796" y="951328"/>
                    <a:pt x="2044700" y="960324"/>
                  </a:cubicBezTo>
                </a:path>
              </a:pathLst>
            </a:custGeom>
            <a:noFill/>
            <a:ln w="63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2A212E6-97ED-4E65-8FF0-3FDE732F6C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700" y="355599"/>
              <a:ext cx="0" cy="950400"/>
            </a:xfrm>
            <a:prstGeom prst="line">
              <a:avLst/>
            </a:prstGeom>
            <a:ln w="635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itle 1">
            <a:extLst>
              <a:ext uri="{FF2B5EF4-FFF2-40B4-BE49-F238E27FC236}">
                <a16:creationId xmlns:a16="http://schemas.microsoft.com/office/drawing/2014/main" id="{09360FD1-5BDF-44E7-84CA-AD8C990F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85" y="950436"/>
            <a:ext cx="5836835" cy="695484"/>
          </a:xfrm>
        </p:spPr>
        <p:txBody>
          <a:bodyPr/>
          <a:lstStyle/>
          <a:p>
            <a:r>
              <a:rPr lang="en-GB" sz="1800" dirty="0"/>
              <a:t>Impact on Results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26CA287-3A9E-401A-9132-F4E362155E63}"/>
              </a:ext>
            </a:extLst>
          </p:cNvPr>
          <p:cNvGrpSpPr/>
          <p:nvPr/>
        </p:nvGrpSpPr>
        <p:grpSpPr>
          <a:xfrm>
            <a:off x="5124025" y="1474427"/>
            <a:ext cx="1475329" cy="993772"/>
            <a:chOff x="5453063" y="225252"/>
            <a:chExt cx="1475329" cy="993772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DE2F4C0-C110-4625-98CB-EF71B9242EEB}"/>
                </a:ext>
              </a:extLst>
            </p:cNvPr>
            <p:cNvSpPr/>
            <p:nvPr/>
          </p:nvSpPr>
          <p:spPr>
            <a:xfrm>
              <a:off x="5453063" y="225252"/>
              <a:ext cx="426301" cy="99360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488933"/>
                <a:gd name="connsiteY0" fmla="*/ 705982 h 705982"/>
                <a:gd name="connsiteX1" fmla="*/ 69833 w 488933"/>
                <a:gd name="connsiteY1" fmla="*/ 586740 h 705982"/>
                <a:gd name="connsiteX2" fmla="*/ 328913 w 488933"/>
                <a:gd name="connsiteY2" fmla="*/ 121920 h 705982"/>
                <a:gd name="connsiteX3" fmla="*/ 488933 w 488933"/>
                <a:gd name="connsiteY3" fmla="*/ 0 h 705982"/>
                <a:gd name="connsiteX0" fmla="*/ 0 w 488933"/>
                <a:gd name="connsiteY0" fmla="*/ 705982 h 705982"/>
                <a:gd name="connsiteX1" fmla="*/ 69833 w 488933"/>
                <a:gd name="connsiteY1" fmla="*/ 586740 h 705982"/>
                <a:gd name="connsiteX2" fmla="*/ 328913 w 488933"/>
                <a:gd name="connsiteY2" fmla="*/ 121920 h 705982"/>
                <a:gd name="connsiteX3" fmla="*/ 488933 w 488933"/>
                <a:gd name="connsiteY3" fmla="*/ 0 h 70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33" h="705982">
                  <a:moveTo>
                    <a:pt x="0" y="705982"/>
                  </a:moveTo>
                  <a:cubicBezTo>
                    <a:pt x="51238" y="615223"/>
                    <a:pt x="15014" y="684084"/>
                    <a:pt x="69833" y="586740"/>
                  </a:cubicBezTo>
                  <a:cubicBezTo>
                    <a:pt x="124652" y="489396"/>
                    <a:pt x="259063" y="219710"/>
                    <a:pt x="328913" y="121920"/>
                  </a:cubicBezTo>
                  <a:cubicBezTo>
                    <a:pt x="398763" y="24130"/>
                    <a:pt x="443689" y="1588"/>
                    <a:pt x="488933" y="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95640" y="696891"/>
                            <a:pt x="400639" y="692218"/>
                            <a:pt x="525780" y="586740"/>
                          </a:cubicBezTo>
                          <a:cubicBezTo>
                            <a:pt x="658214" y="494427"/>
                            <a:pt x="723005" y="213249"/>
                            <a:pt x="784860" y="121920"/>
                          </a:cubicBezTo>
                          <a:cubicBezTo>
                            <a:pt x="854660" y="15228"/>
                            <a:pt x="900524" y="968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0583DC9-645F-4746-A05D-5B2F8D06F136}"/>
                </a:ext>
              </a:extLst>
            </p:cNvPr>
            <p:cNvSpPr/>
            <p:nvPr/>
          </p:nvSpPr>
          <p:spPr>
            <a:xfrm flipH="1">
              <a:off x="5882220" y="225252"/>
              <a:ext cx="1046172" cy="993772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042513265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79702" y="697689"/>
                            <a:pt x="397188" y="701119"/>
                            <a:pt x="525780" y="586740"/>
                          </a:cubicBezTo>
                          <a:cubicBezTo>
                            <a:pt x="660432" y="485721"/>
                            <a:pt x="722435" y="200024"/>
                            <a:pt x="784860" y="121920"/>
                          </a:cubicBezTo>
                          <a:cubicBezTo>
                            <a:pt x="849868" y="29966"/>
                            <a:pt x="895432" y="714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C617558-43FE-42E7-8C6B-993A464791DF}"/>
              </a:ext>
            </a:extLst>
          </p:cNvPr>
          <p:cNvGrpSpPr/>
          <p:nvPr/>
        </p:nvGrpSpPr>
        <p:grpSpPr>
          <a:xfrm>
            <a:off x="5537627" y="2814120"/>
            <a:ext cx="1585660" cy="993772"/>
            <a:chOff x="5453063" y="225252"/>
            <a:chExt cx="1475329" cy="99377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4FCB4E5-3C20-4454-AD34-10EE36FC966A}"/>
                </a:ext>
              </a:extLst>
            </p:cNvPr>
            <p:cNvSpPr/>
            <p:nvPr/>
          </p:nvSpPr>
          <p:spPr>
            <a:xfrm>
              <a:off x="5453063" y="225252"/>
              <a:ext cx="426301" cy="993600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488933"/>
                <a:gd name="connsiteY0" fmla="*/ 705982 h 705982"/>
                <a:gd name="connsiteX1" fmla="*/ 69833 w 488933"/>
                <a:gd name="connsiteY1" fmla="*/ 586740 h 705982"/>
                <a:gd name="connsiteX2" fmla="*/ 328913 w 488933"/>
                <a:gd name="connsiteY2" fmla="*/ 121920 h 705982"/>
                <a:gd name="connsiteX3" fmla="*/ 488933 w 488933"/>
                <a:gd name="connsiteY3" fmla="*/ 0 h 705982"/>
                <a:gd name="connsiteX0" fmla="*/ 0 w 488933"/>
                <a:gd name="connsiteY0" fmla="*/ 705982 h 705982"/>
                <a:gd name="connsiteX1" fmla="*/ 69833 w 488933"/>
                <a:gd name="connsiteY1" fmla="*/ 586740 h 705982"/>
                <a:gd name="connsiteX2" fmla="*/ 328913 w 488933"/>
                <a:gd name="connsiteY2" fmla="*/ 121920 h 705982"/>
                <a:gd name="connsiteX3" fmla="*/ 488933 w 488933"/>
                <a:gd name="connsiteY3" fmla="*/ 0 h 70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33" h="705982">
                  <a:moveTo>
                    <a:pt x="0" y="705982"/>
                  </a:moveTo>
                  <a:cubicBezTo>
                    <a:pt x="51238" y="615223"/>
                    <a:pt x="15014" y="684084"/>
                    <a:pt x="69833" y="586740"/>
                  </a:cubicBezTo>
                  <a:cubicBezTo>
                    <a:pt x="124652" y="489396"/>
                    <a:pt x="259063" y="219710"/>
                    <a:pt x="328913" y="121920"/>
                  </a:cubicBezTo>
                  <a:cubicBezTo>
                    <a:pt x="398763" y="24130"/>
                    <a:pt x="443689" y="1588"/>
                    <a:pt x="488933" y="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894913178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95640" y="696891"/>
                            <a:pt x="400639" y="692218"/>
                            <a:pt x="525780" y="586740"/>
                          </a:cubicBezTo>
                          <a:cubicBezTo>
                            <a:pt x="658214" y="494427"/>
                            <a:pt x="723005" y="213249"/>
                            <a:pt x="784860" y="121920"/>
                          </a:cubicBezTo>
                          <a:cubicBezTo>
                            <a:pt x="854660" y="15228"/>
                            <a:pt x="900524" y="968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8BD0413-DA0B-424F-A75A-8E16E539FE34}"/>
                </a:ext>
              </a:extLst>
            </p:cNvPr>
            <p:cNvSpPr/>
            <p:nvPr/>
          </p:nvSpPr>
          <p:spPr>
            <a:xfrm flipH="1">
              <a:off x="5882220" y="225252"/>
              <a:ext cx="1046172" cy="993772"/>
            </a:xfrm>
            <a:custGeom>
              <a:avLst/>
              <a:gdLst>
                <a:gd name="connsiteX0" fmla="*/ 0 w 944880"/>
                <a:gd name="connsiteY0" fmla="*/ 717973 h 717973"/>
                <a:gd name="connsiteX1" fmla="*/ 525780 w 944880"/>
                <a:gd name="connsiteY1" fmla="*/ 588433 h 717973"/>
                <a:gd name="connsiteX2" fmla="*/ 784860 w 944880"/>
                <a:gd name="connsiteY2" fmla="*/ 123613 h 717973"/>
                <a:gd name="connsiteX3" fmla="*/ 899160 w 944880"/>
                <a:gd name="connsiteY3" fmla="*/ 16933 h 717973"/>
                <a:gd name="connsiteX4" fmla="*/ 944880 w 944880"/>
                <a:gd name="connsiteY4" fmla="*/ 1693 h 717973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  <a:gd name="connsiteX0" fmla="*/ 0 w 944880"/>
                <a:gd name="connsiteY0" fmla="*/ 716280 h 716280"/>
                <a:gd name="connsiteX1" fmla="*/ 525780 w 944880"/>
                <a:gd name="connsiteY1" fmla="*/ 586740 h 716280"/>
                <a:gd name="connsiteX2" fmla="*/ 784860 w 944880"/>
                <a:gd name="connsiteY2" fmla="*/ 121920 h 716280"/>
                <a:gd name="connsiteX3" fmla="*/ 944880 w 944880"/>
                <a:gd name="connsiteY3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716280">
                  <a:moveTo>
                    <a:pt x="0" y="716280"/>
                  </a:moveTo>
                  <a:cubicBezTo>
                    <a:pt x="197485" y="701040"/>
                    <a:pt x="394970" y="685800"/>
                    <a:pt x="525780" y="586740"/>
                  </a:cubicBezTo>
                  <a:cubicBezTo>
                    <a:pt x="656590" y="487680"/>
                    <a:pt x="715010" y="219710"/>
                    <a:pt x="784860" y="121920"/>
                  </a:cubicBezTo>
                  <a:cubicBezTo>
                    <a:pt x="854710" y="24130"/>
                    <a:pt x="899636" y="1588"/>
                    <a:pt x="944880" y="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3042513265">
                    <a:custGeom>
                      <a:avLst/>
                      <a:gdLst>
                        <a:gd name="connsiteX0" fmla="*/ 0 w 944880"/>
                        <a:gd name="connsiteY0" fmla="*/ 716280 h 716280"/>
                        <a:gd name="connsiteX1" fmla="*/ 525780 w 944880"/>
                        <a:gd name="connsiteY1" fmla="*/ 586740 h 716280"/>
                        <a:gd name="connsiteX2" fmla="*/ 784860 w 944880"/>
                        <a:gd name="connsiteY2" fmla="*/ 121920 h 716280"/>
                        <a:gd name="connsiteX3" fmla="*/ 944880 w 944880"/>
                        <a:gd name="connsiteY3" fmla="*/ 0 h 71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880" h="716280" extrusionOk="0">
                          <a:moveTo>
                            <a:pt x="0" y="716280"/>
                          </a:moveTo>
                          <a:cubicBezTo>
                            <a:pt x="179702" y="697689"/>
                            <a:pt x="397188" y="701119"/>
                            <a:pt x="525780" y="586740"/>
                          </a:cubicBezTo>
                          <a:cubicBezTo>
                            <a:pt x="660432" y="485721"/>
                            <a:pt x="722435" y="200024"/>
                            <a:pt x="784860" y="121920"/>
                          </a:cubicBezTo>
                          <a:cubicBezTo>
                            <a:pt x="849868" y="29966"/>
                            <a:pt x="895432" y="7147"/>
                            <a:pt x="94488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47F624A-3B46-44A3-9610-DACB97F66265}"/>
              </a:ext>
            </a:extLst>
          </p:cNvPr>
          <p:cNvCxnSpPr>
            <a:cxnSpLocks/>
          </p:cNvCxnSpPr>
          <p:nvPr/>
        </p:nvCxnSpPr>
        <p:spPr>
          <a:xfrm>
            <a:off x="5279392" y="703444"/>
            <a:ext cx="239465" cy="719288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D6BE64F-7285-4D9D-8A09-8F57A1CD3B2B}"/>
              </a:ext>
            </a:extLst>
          </p:cNvPr>
          <p:cNvSpPr txBox="1"/>
          <p:nvPr/>
        </p:nvSpPr>
        <p:spPr>
          <a:xfrm>
            <a:off x="4324285" y="439565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final defect size</a:t>
            </a:r>
          </a:p>
        </p:txBody>
      </p:sp>
    </p:spTree>
    <p:extLst>
      <p:ext uri="{BB962C8B-B14F-4D97-AF65-F5344CB8AC3E}">
        <p14:creationId xmlns:p14="http://schemas.microsoft.com/office/powerpoint/2010/main" val="10859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Revised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4120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Crack Growth Fitting – New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For project timescale needed a “simple” but powerful fix!</a:t>
            </a:r>
          </a:p>
          <a:p>
            <a:r>
              <a:rPr lang="en-GB" dirty="0"/>
              <a:t>Additional parameter added – E refitted as a function of </a:t>
            </a:r>
            <a:r>
              <a:rPr lang="en-GB" dirty="0" err="1"/>
              <a:t>a</a:t>
            </a:r>
            <a:r>
              <a:rPr lang="en-GB" baseline="-25000" dirty="0" err="1"/>
              <a:t>initial</a:t>
            </a:r>
            <a:endParaRPr lang="en-GB" dirty="0"/>
          </a:p>
          <a:p>
            <a:r>
              <a:rPr lang="en-GB" dirty="0"/>
              <a:t>E values obtained for both defect orientations</a:t>
            </a:r>
          </a:p>
          <a:p>
            <a:r>
              <a:rPr lang="en-GB" dirty="0"/>
              <a:t>Range of defect sizes used (previously just 1)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Revised Assessment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F1308E-E720-41CE-A2BB-D66C734FA153}"/>
              </a:ext>
            </a:extLst>
          </p:cNvPr>
          <p:cNvGrpSpPr/>
          <p:nvPr/>
        </p:nvGrpSpPr>
        <p:grpSpPr>
          <a:xfrm>
            <a:off x="-119424" y="1975288"/>
            <a:ext cx="2161679" cy="2616554"/>
            <a:chOff x="-127044" y="1921948"/>
            <a:chExt cx="2161679" cy="26165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33D8C1-728B-4B5F-A528-0F0CB9E80381}"/>
                </a:ext>
              </a:extLst>
            </p:cNvPr>
            <p:cNvSpPr/>
            <p:nvPr/>
          </p:nvSpPr>
          <p:spPr>
            <a:xfrm>
              <a:off x="718956" y="2263752"/>
              <a:ext cx="1315679" cy="1428750"/>
            </a:xfrm>
            <a:custGeom>
              <a:avLst/>
              <a:gdLst>
                <a:gd name="connsiteX0" fmla="*/ 0 w 1289050"/>
                <a:gd name="connsiteY0" fmla="*/ 0 h 1428750"/>
                <a:gd name="connsiteX1" fmla="*/ 1244600 w 1289050"/>
                <a:gd name="connsiteY1" fmla="*/ 0 h 1428750"/>
                <a:gd name="connsiteX2" fmla="*/ 1289050 w 1289050"/>
                <a:gd name="connsiteY2" fmla="*/ 247650 h 1428750"/>
                <a:gd name="connsiteX3" fmla="*/ 1143000 w 1289050"/>
                <a:gd name="connsiteY3" fmla="*/ 527050 h 1428750"/>
                <a:gd name="connsiteX4" fmla="*/ 1270000 w 1289050"/>
                <a:gd name="connsiteY4" fmla="*/ 768350 h 1428750"/>
                <a:gd name="connsiteX5" fmla="*/ 1098550 w 1289050"/>
                <a:gd name="connsiteY5" fmla="*/ 1111250 h 1428750"/>
                <a:gd name="connsiteX6" fmla="*/ 1257300 w 1289050"/>
                <a:gd name="connsiteY6" fmla="*/ 1428750 h 1428750"/>
                <a:gd name="connsiteX7" fmla="*/ 0 w 1289050"/>
                <a:gd name="connsiteY7" fmla="*/ 1428750 h 1428750"/>
                <a:gd name="connsiteX8" fmla="*/ 0 w 1289050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15679"/>
                <a:gd name="connsiteY0" fmla="*/ 0 h 1428750"/>
                <a:gd name="connsiteX1" fmla="*/ 1244600 w 1315679"/>
                <a:gd name="connsiteY1" fmla="*/ 0 h 1428750"/>
                <a:gd name="connsiteX2" fmla="*/ 1289050 w 1315679"/>
                <a:gd name="connsiteY2" fmla="*/ 247650 h 1428750"/>
                <a:gd name="connsiteX3" fmla="*/ 1143000 w 1315679"/>
                <a:gd name="connsiteY3" fmla="*/ 527050 h 1428750"/>
                <a:gd name="connsiteX4" fmla="*/ 1270000 w 1315679"/>
                <a:gd name="connsiteY4" fmla="*/ 768350 h 1428750"/>
                <a:gd name="connsiteX5" fmla="*/ 1098550 w 1315679"/>
                <a:gd name="connsiteY5" fmla="*/ 1111250 h 1428750"/>
                <a:gd name="connsiteX6" fmla="*/ 1257300 w 1315679"/>
                <a:gd name="connsiteY6" fmla="*/ 1428750 h 1428750"/>
                <a:gd name="connsiteX7" fmla="*/ 0 w 1315679"/>
                <a:gd name="connsiteY7" fmla="*/ 1428750 h 1428750"/>
                <a:gd name="connsiteX8" fmla="*/ 0 w 1315679"/>
                <a:gd name="connsiteY8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5679" h="1428750">
                  <a:moveTo>
                    <a:pt x="0" y="0"/>
                  </a:moveTo>
                  <a:lnTo>
                    <a:pt x="1244600" y="0"/>
                  </a:lnTo>
                  <a:cubicBezTo>
                    <a:pt x="1357842" y="136525"/>
                    <a:pt x="1305983" y="159808"/>
                    <a:pt x="1289050" y="247650"/>
                  </a:cubicBezTo>
                  <a:cubicBezTo>
                    <a:pt x="1272117" y="335492"/>
                    <a:pt x="1146175" y="440267"/>
                    <a:pt x="1143000" y="527050"/>
                  </a:cubicBezTo>
                  <a:cubicBezTo>
                    <a:pt x="1139825" y="613833"/>
                    <a:pt x="1277408" y="670983"/>
                    <a:pt x="1270000" y="768350"/>
                  </a:cubicBezTo>
                  <a:cubicBezTo>
                    <a:pt x="1262592" y="865717"/>
                    <a:pt x="1100667" y="1001183"/>
                    <a:pt x="1098550" y="1111250"/>
                  </a:cubicBezTo>
                  <a:cubicBezTo>
                    <a:pt x="1096433" y="1221317"/>
                    <a:pt x="1294342" y="1178983"/>
                    <a:pt x="1257300" y="1428750"/>
                  </a:cubicBezTo>
                  <a:lnTo>
                    <a:pt x="0" y="142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2365D0-52AF-4DF8-B47A-2B0D0FD0AF99}"/>
                </a:ext>
              </a:extLst>
            </p:cNvPr>
            <p:cNvSpPr/>
            <p:nvPr/>
          </p:nvSpPr>
          <p:spPr>
            <a:xfrm>
              <a:off x="251269" y="1921948"/>
              <a:ext cx="467687" cy="1770554"/>
            </a:xfrm>
            <a:custGeom>
              <a:avLst/>
              <a:gdLst>
                <a:gd name="connsiteX0" fmla="*/ 13961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13961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99242 h 1816360"/>
                <a:gd name="connsiteX1" fmla="*/ 0 w 467671"/>
                <a:gd name="connsiteY1" fmla="*/ 1558094 h 1816360"/>
                <a:gd name="connsiteX2" fmla="*/ 258266 w 467671"/>
                <a:gd name="connsiteY2" fmla="*/ 1816360 h 1816360"/>
                <a:gd name="connsiteX3" fmla="*/ 467671 w 467671"/>
                <a:gd name="connsiteY3" fmla="*/ 1816360 h 1816360"/>
                <a:gd name="connsiteX4" fmla="*/ 467671 w 467671"/>
                <a:gd name="connsiteY4" fmla="*/ 78302 h 1816360"/>
                <a:gd name="connsiteX5" fmla="*/ 307127 w 467671"/>
                <a:gd name="connsiteY5" fmla="*/ 141123 h 1816360"/>
                <a:gd name="connsiteX6" fmla="*/ 195445 w 467671"/>
                <a:gd name="connsiteY6" fmla="*/ 36421 h 1816360"/>
                <a:gd name="connsiteX7" fmla="*/ 90742 w 467671"/>
                <a:gd name="connsiteY7" fmla="*/ 120183 h 1816360"/>
                <a:gd name="connsiteX8" fmla="*/ 0 w 467671"/>
                <a:gd name="connsiteY8" fmla="*/ 99242 h 1816360"/>
                <a:gd name="connsiteX0" fmla="*/ 0 w 467671"/>
                <a:gd name="connsiteY0" fmla="*/ 62937 h 1780055"/>
                <a:gd name="connsiteX1" fmla="*/ 0 w 467671"/>
                <a:gd name="connsiteY1" fmla="*/ 1521789 h 1780055"/>
                <a:gd name="connsiteX2" fmla="*/ 258266 w 467671"/>
                <a:gd name="connsiteY2" fmla="*/ 1780055 h 1780055"/>
                <a:gd name="connsiteX3" fmla="*/ 467671 w 467671"/>
                <a:gd name="connsiteY3" fmla="*/ 1780055 h 1780055"/>
                <a:gd name="connsiteX4" fmla="*/ 467671 w 467671"/>
                <a:gd name="connsiteY4" fmla="*/ 41997 h 1780055"/>
                <a:gd name="connsiteX5" fmla="*/ 307127 w 467671"/>
                <a:gd name="connsiteY5" fmla="*/ 104818 h 1780055"/>
                <a:gd name="connsiteX6" fmla="*/ 195445 w 467671"/>
                <a:gd name="connsiteY6" fmla="*/ 116 h 1780055"/>
                <a:gd name="connsiteX7" fmla="*/ 90742 w 467671"/>
                <a:gd name="connsiteY7" fmla="*/ 83878 h 1780055"/>
                <a:gd name="connsiteX8" fmla="*/ 0 w 467671"/>
                <a:gd name="connsiteY8" fmla="*/ 62937 h 1780055"/>
                <a:gd name="connsiteX0" fmla="*/ 0 w 467671"/>
                <a:gd name="connsiteY0" fmla="*/ 62933 h 1780051"/>
                <a:gd name="connsiteX1" fmla="*/ 0 w 467671"/>
                <a:gd name="connsiteY1" fmla="*/ 1521785 h 1780051"/>
                <a:gd name="connsiteX2" fmla="*/ 258266 w 467671"/>
                <a:gd name="connsiteY2" fmla="*/ 1780051 h 1780051"/>
                <a:gd name="connsiteX3" fmla="*/ 467671 w 467671"/>
                <a:gd name="connsiteY3" fmla="*/ 1780051 h 1780051"/>
                <a:gd name="connsiteX4" fmla="*/ 467671 w 467671"/>
                <a:gd name="connsiteY4" fmla="*/ 41993 h 1780051"/>
                <a:gd name="connsiteX5" fmla="*/ 307127 w 467671"/>
                <a:gd name="connsiteY5" fmla="*/ 104814 h 1780051"/>
                <a:gd name="connsiteX6" fmla="*/ 195445 w 467671"/>
                <a:gd name="connsiteY6" fmla="*/ 112 h 1780051"/>
                <a:gd name="connsiteX7" fmla="*/ 131223 w 467671"/>
                <a:gd name="connsiteY7" fmla="*/ 86256 h 1780051"/>
                <a:gd name="connsiteX8" fmla="*/ 0 w 467671"/>
                <a:gd name="connsiteY8" fmla="*/ 62933 h 178005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07127 w 467671"/>
                <a:gd name="connsiteY5" fmla="*/ 95304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11890 w 467671"/>
                <a:gd name="connsiteY5" fmla="*/ 71491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8 w 467679"/>
                <a:gd name="connsiteY0" fmla="*/ 53436 h 1770554"/>
                <a:gd name="connsiteX1" fmla="*/ 8 w 467679"/>
                <a:gd name="connsiteY1" fmla="*/ 1512288 h 1770554"/>
                <a:gd name="connsiteX2" fmla="*/ 258274 w 467679"/>
                <a:gd name="connsiteY2" fmla="*/ 1770554 h 1770554"/>
                <a:gd name="connsiteX3" fmla="*/ 467679 w 467679"/>
                <a:gd name="connsiteY3" fmla="*/ 1770554 h 1770554"/>
                <a:gd name="connsiteX4" fmla="*/ 467679 w 467679"/>
                <a:gd name="connsiteY4" fmla="*/ 32496 h 1770554"/>
                <a:gd name="connsiteX5" fmla="*/ 311898 w 467679"/>
                <a:gd name="connsiteY5" fmla="*/ 71504 h 1770554"/>
                <a:gd name="connsiteX6" fmla="*/ 240697 w 467679"/>
                <a:gd name="connsiteY6" fmla="*/ 140 h 1770554"/>
                <a:gd name="connsiteX7" fmla="*/ 150281 w 467679"/>
                <a:gd name="connsiteY7" fmla="*/ 69616 h 1770554"/>
                <a:gd name="connsiteX8" fmla="*/ 8 w 467679"/>
                <a:gd name="connsiteY8" fmla="*/ 53436 h 1770554"/>
                <a:gd name="connsiteX0" fmla="*/ 16 w 467687"/>
                <a:gd name="connsiteY0" fmla="*/ 53436 h 1770554"/>
                <a:gd name="connsiteX1" fmla="*/ 16 w 467687"/>
                <a:gd name="connsiteY1" fmla="*/ 1512288 h 1770554"/>
                <a:gd name="connsiteX2" fmla="*/ 258282 w 467687"/>
                <a:gd name="connsiteY2" fmla="*/ 1770554 h 1770554"/>
                <a:gd name="connsiteX3" fmla="*/ 467687 w 467687"/>
                <a:gd name="connsiteY3" fmla="*/ 1770554 h 1770554"/>
                <a:gd name="connsiteX4" fmla="*/ 467687 w 467687"/>
                <a:gd name="connsiteY4" fmla="*/ 32496 h 1770554"/>
                <a:gd name="connsiteX5" fmla="*/ 311906 w 467687"/>
                <a:gd name="connsiteY5" fmla="*/ 71504 h 1770554"/>
                <a:gd name="connsiteX6" fmla="*/ 240705 w 467687"/>
                <a:gd name="connsiteY6" fmla="*/ 140 h 1770554"/>
                <a:gd name="connsiteX7" fmla="*/ 150289 w 467687"/>
                <a:gd name="connsiteY7" fmla="*/ 69616 h 1770554"/>
                <a:gd name="connsiteX8" fmla="*/ 16 w 467687"/>
                <a:gd name="connsiteY8" fmla="*/ 53436 h 17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687" h="1770554">
                  <a:moveTo>
                    <a:pt x="16" y="53436"/>
                  </a:moveTo>
                  <a:lnTo>
                    <a:pt x="16" y="1512288"/>
                  </a:lnTo>
                  <a:cubicBezTo>
                    <a:pt x="-1390" y="1636549"/>
                    <a:pt x="85087" y="1762435"/>
                    <a:pt x="258282" y="1770554"/>
                  </a:cubicBezTo>
                  <a:lnTo>
                    <a:pt x="467687" y="1770554"/>
                  </a:lnTo>
                  <a:lnTo>
                    <a:pt x="467687" y="32496"/>
                  </a:lnTo>
                  <a:cubicBezTo>
                    <a:pt x="314724" y="-25254"/>
                    <a:pt x="357277" y="78484"/>
                    <a:pt x="311906" y="71504"/>
                  </a:cubicBezTo>
                  <a:cubicBezTo>
                    <a:pt x="266535" y="64524"/>
                    <a:pt x="276769" y="3630"/>
                    <a:pt x="240705" y="140"/>
                  </a:cubicBezTo>
                  <a:cubicBezTo>
                    <a:pt x="204641" y="-3350"/>
                    <a:pt x="182863" y="59146"/>
                    <a:pt x="150289" y="69616"/>
                  </a:cubicBezTo>
                  <a:cubicBezTo>
                    <a:pt x="117715" y="80086"/>
                    <a:pt x="108009" y="-48103"/>
                    <a:pt x="16" y="5343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F5C43ECC-9BB5-498B-8BB4-DED429CB3BEA}"/>
                </a:ext>
              </a:extLst>
            </p:cNvPr>
            <p:cNvSpPr/>
            <p:nvPr/>
          </p:nvSpPr>
          <p:spPr>
            <a:xfrm>
              <a:off x="-127044" y="2846502"/>
              <a:ext cx="1692000" cy="1692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B3B2079B-2906-4215-828A-C3F9A849C0F9}"/>
                </a:ext>
              </a:extLst>
            </p:cNvPr>
            <p:cNvSpPr/>
            <p:nvPr/>
          </p:nvSpPr>
          <p:spPr>
            <a:xfrm>
              <a:off x="-1044" y="2972502"/>
              <a:ext cx="1440000" cy="1440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04B5CE-860B-40F3-B82F-03A9704A5CD3}"/>
                </a:ext>
              </a:extLst>
            </p:cNvPr>
            <p:cNvSpPr/>
            <p:nvPr/>
          </p:nvSpPr>
          <p:spPr>
            <a:xfrm>
              <a:off x="615950" y="2635250"/>
              <a:ext cx="103006" cy="105725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26D831-9022-4890-82C8-27189C3C17E6}"/>
              </a:ext>
            </a:extLst>
          </p:cNvPr>
          <p:cNvCxnSpPr>
            <a:cxnSpLocks/>
          </p:cNvCxnSpPr>
          <p:nvPr/>
        </p:nvCxnSpPr>
        <p:spPr>
          <a:xfrm flipH="1" flipV="1">
            <a:off x="722630" y="3217216"/>
            <a:ext cx="0" cy="52862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EF5CD6-2C98-47E8-9C67-AE4DC2E50FDD}"/>
              </a:ext>
            </a:extLst>
          </p:cNvPr>
          <p:cNvCxnSpPr>
            <a:cxnSpLocks/>
          </p:cNvCxnSpPr>
          <p:nvPr/>
        </p:nvCxnSpPr>
        <p:spPr>
          <a:xfrm flipH="1" flipV="1">
            <a:off x="1563686" y="3217216"/>
            <a:ext cx="0" cy="52862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750C4E7-6322-40CB-9242-CCBDA0564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78798"/>
              </p:ext>
            </p:extLst>
          </p:nvPr>
        </p:nvGraphicFramePr>
        <p:xfrm>
          <a:off x="2971885" y="3479322"/>
          <a:ext cx="5707254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14374">
                  <a:extLst>
                    <a:ext uri="{9D8B030D-6E8A-4147-A177-3AD203B41FA5}">
                      <a16:colId xmlns:a16="http://schemas.microsoft.com/office/drawing/2014/main" val="3362687074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1815790832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969893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Radial-axial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Axial-</a:t>
                      </a:r>
                      <a:r>
                        <a:rPr lang="en-GB" dirty="0" err="1"/>
                        <a:t>circ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59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Tube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 ~constant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 increases with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7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/>
                          </a:solidFill>
                        </a:rPr>
                        <a:t>Forging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 decreases with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 decreases with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2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8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BC3BA-3DF3-49C8-B9CB-6E86CC7CD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753" y="240257"/>
            <a:ext cx="3234447" cy="605563"/>
          </a:xfrm>
        </p:spPr>
        <p:txBody>
          <a:bodyPr/>
          <a:lstStyle/>
          <a:p>
            <a:r>
              <a:rPr lang="en-GB" sz="1600" dirty="0"/>
              <a:t>Revised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500EA-003E-490C-B49F-21D952A1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5146865" cy="2954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DD3FC-06E4-4564-9D83-B484A931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0660"/>
            <a:ext cx="5146865" cy="294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C9931-76E0-4A33-8759-966D2321B0D4}"/>
              </a:ext>
            </a:extLst>
          </p:cNvPr>
          <p:cNvSpPr txBox="1"/>
          <p:nvPr/>
        </p:nvSpPr>
        <p:spPr>
          <a:xfrm>
            <a:off x="5223175" y="3278986"/>
            <a:ext cx="33645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Difference between green/orange and blue/red lines shows conservatism in previous approach – noting log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36335-5A1B-4810-B8F8-32656E05BF87}"/>
              </a:ext>
            </a:extLst>
          </p:cNvPr>
          <p:cNvSpPr txBox="1"/>
          <p:nvPr/>
        </p:nvSpPr>
        <p:spPr>
          <a:xfrm>
            <a:off x="331135" y="1133199"/>
            <a:ext cx="33645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Couple of examples of the results shown</a:t>
            </a:r>
          </a:p>
        </p:txBody>
      </p:sp>
    </p:spTree>
    <p:extLst>
      <p:ext uri="{BB962C8B-B14F-4D97-AF65-F5344CB8AC3E}">
        <p14:creationId xmlns:p14="http://schemas.microsoft.com/office/powerpoint/2010/main" val="328340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BC3BA-3DF3-49C8-B9CB-6E86CC7CD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753" y="240257"/>
            <a:ext cx="3234447" cy="605563"/>
          </a:xfrm>
        </p:spPr>
        <p:txBody>
          <a:bodyPr/>
          <a:lstStyle/>
          <a:p>
            <a:r>
              <a:rPr lang="en-GB" sz="1600" dirty="0"/>
              <a:t>Crack Growth Fitting - Original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7A1AF-9A1A-4333-B2C6-33433A5773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0" y="543038"/>
            <a:ext cx="7553958" cy="44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61966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Key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601209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Simplified models are often needed in probabilistic assessments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However:</a:t>
            </a:r>
          </a:p>
          <a:p>
            <a:r>
              <a:rPr lang="en-GB" dirty="0"/>
              <a:t>Small changes to inputs may invalidate associated assumptions</a:t>
            </a:r>
          </a:p>
          <a:p>
            <a:r>
              <a:rPr lang="en-GB" dirty="0"/>
              <a:t>In models with binary output, cliff edges are hard to predict</a:t>
            </a:r>
          </a:p>
          <a:p>
            <a:r>
              <a:rPr lang="en-GB" dirty="0"/>
              <a:t>Sensitivity studies are key to confirming model suitability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3973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Copy here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630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Description of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Multi-stage weld between a forging and a tube:</a:t>
            </a:r>
          </a:p>
          <a:p>
            <a:pPr lvl="1"/>
            <a:r>
              <a:rPr lang="en-GB" dirty="0"/>
              <a:t>Weld buttering deposited on tube OD and weld prep</a:t>
            </a:r>
          </a:p>
          <a:p>
            <a:pPr lvl="1"/>
            <a:r>
              <a:rPr lang="en-GB" dirty="0"/>
              <a:t>PWHT carried out on buttering</a:t>
            </a:r>
          </a:p>
          <a:p>
            <a:pPr lvl="1"/>
            <a:r>
              <a:rPr lang="en-GB" dirty="0"/>
              <a:t>Tube inserted through forging</a:t>
            </a:r>
          </a:p>
          <a:p>
            <a:pPr lvl="1"/>
            <a:r>
              <a:rPr lang="en-GB" dirty="0"/>
              <a:t>Weld completed (no PWHT)</a:t>
            </a:r>
          </a:p>
          <a:p>
            <a:pPr lvl="1"/>
            <a:endParaRPr lang="en-GB" dirty="0"/>
          </a:p>
          <a:p>
            <a:r>
              <a:rPr lang="en-GB" dirty="0"/>
              <a:t>Assessment was part of consideration of re-using old part</a:t>
            </a:r>
          </a:p>
          <a:p>
            <a:r>
              <a:rPr lang="en-GB" dirty="0"/>
              <a:t>New part would have no crevice and full PWHT, but manufacturing could take longer than refurbishment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BBD3A-B6B8-4326-B151-D91FF254F808}"/>
              </a:ext>
            </a:extLst>
          </p:cNvPr>
          <p:cNvGrpSpPr/>
          <p:nvPr/>
        </p:nvGrpSpPr>
        <p:grpSpPr>
          <a:xfrm>
            <a:off x="17736" y="1975288"/>
            <a:ext cx="2161679" cy="2616554"/>
            <a:chOff x="-127044" y="1921948"/>
            <a:chExt cx="2161679" cy="26165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036E07-D883-4FD2-8045-D2555AFF1B28}"/>
                </a:ext>
              </a:extLst>
            </p:cNvPr>
            <p:cNvSpPr/>
            <p:nvPr/>
          </p:nvSpPr>
          <p:spPr>
            <a:xfrm>
              <a:off x="718956" y="2263752"/>
              <a:ext cx="1315679" cy="1428750"/>
            </a:xfrm>
            <a:custGeom>
              <a:avLst/>
              <a:gdLst>
                <a:gd name="connsiteX0" fmla="*/ 0 w 1289050"/>
                <a:gd name="connsiteY0" fmla="*/ 0 h 1428750"/>
                <a:gd name="connsiteX1" fmla="*/ 1244600 w 1289050"/>
                <a:gd name="connsiteY1" fmla="*/ 0 h 1428750"/>
                <a:gd name="connsiteX2" fmla="*/ 1289050 w 1289050"/>
                <a:gd name="connsiteY2" fmla="*/ 247650 h 1428750"/>
                <a:gd name="connsiteX3" fmla="*/ 1143000 w 1289050"/>
                <a:gd name="connsiteY3" fmla="*/ 527050 h 1428750"/>
                <a:gd name="connsiteX4" fmla="*/ 1270000 w 1289050"/>
                <a:gd name="connsiteY4" fmla="*/ 768350 h 1428750"/>
                <a:gd name="connsiteX5" fmla="*/ 1098550 w 1289050"/>
                <a:gd name="connsiteY5" fmla="*/ 1111250 h 1428750"/>
                <a:gd name="connsiteX6" fmla="*/ 1257300 w 1289050"/>
                <a:gd name="connsiteY6" fmla="*/ 1428750 h 1428750"/>
                <a:gd name="connsiteX7" fmla="*/ 0 w 1289050"/>
                <a:gd name="connsiteY7" fmla="*/ 1428750 h 1428750"/>
                <a:gd name="connsiteX8" fmla="*/ 0 w 1289050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15679"/>
                <a:gd name="connsiteY0" fmla="*/ 0 h 1428750"/>
                <a:gd name="connsiteX1" fmla="*/ 1244600 w 1315679"/>
                <a:gd name="connsiteY1" fmla="*/ 0 h 1428750"/>
                <a:gd name="connsiteX2" fmla="*/ 1289050 w 1315679"/>
                <a:gd name="connsiteY2" fmla="*/ 247650 h 1428750"/>
                <a:gd name="connsiteX3" fmla="*/ 1143000 w 1315679"/>
                <a:gd name="connsiteY3" fmla="*/ 527050 h 1428750"/>
                <a:gd name="connsiteX4" fmla="*/ 1270000 w 1315679"/>
                <a:gd name="connsiteY4" fmla="*/ 768350 h 1428750"/>
                <a:gd name="connsiteX5" fmla="*/ 1098550 w 1315679"/>
                <a:gd name="connsiteY5" fmla="*/ 1111250 h 1428750"/>
                <a:gd name="connsiteX6" fmla="*/ 1257300 w 1315679"/>
                <a:gd name="connsiteY6" fmla="*/ 1428750 h 1428750"/>
                <a:gd name="connsiteX7" fmla="*/ 0 w 1315679"/>
                <a:gd name="connsiteY7" fmla="*/ 1428750 h 1428750"/>
                <a:gd name="connsiteX8" fmla="*/ 0 w 1315679"/>
                <a:gd name="connsiteY8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5679" h="1428750">
                  <a:moveTo>
                    <a:pt x="0" y="0"/>
                  </a:moveTo>
                  <a:lnTo>
                    <a:pt x="1244600" y="0"/>
                  </a:lnTo>
                  <a:cubicBezTo>
                    <a:pt x="1357842" y="136525"/>
                    <a:pt x="1305983" y="159808"/>
                    <a:pt x="1289050" y="247650"/>
                  </a:cubicBezTo>
                  <a:cubicBezTo>
                    <a:pt x="1272117" y="335492"/>
                    <a:pt x="1146175" y="440267"/>
                    <a:pt x="1143000" y="527050"/>
                  </a:cubicBezTo>
                  <a:cubicBezTo>
                    <a:pt x="1139825" y="613833"/>
                    <a:pt x="1277408" y="670983"/>
                    <a:pt x="1270000" y="768350"/>
                  </a:cubicBezTo>
                  <a:cubicBezTo>
                    <a:pt x="1262592" y="865717"/>
                    <a:pt x="1100667" y="1001183"/>
                    <a:pt x="1098550" y="1111250"/>
                  </a:cubicBezTo>
                  <a:cubicBezTo>
                    <a:pt x="1096433" y="1221317"/>
                    <a:pt x="1294342" y="1178983"/>
                    <a:pt x="1257300" y="1428750"/>
                  </a:cubicBezTo>
                  <a:lnTo>
                    <a:pt x="0" y="142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D47535-37DE-4E44-9039-A70911B55532}"/>
                </a:ext>
              </a:extLst>
            </p:cNvPr>
            <p:cNvSpPr/>
            <p:nvPr/>
          </p:nvSpPr>
          <p:spPr>
            <a:xfrm>
              <a:off x="251269" y="1921948"/>
              <a:ext cx="467687" cy="1770554"/>
            </a:xfrm>
            <a:custGeom>
              <a:avLst/>
              <a:gdLst>
                <a:gd name="connsiteX0" fmla="*/ 13961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13961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99242 h 1816360"/>
                <a:gd name="connsiteX1" fmla="*/ 0 w 467671"/>
                <a:gd name="connsiteY1" fmla="*/ 1558094 h 1816360"/>
                <a:gd name="connsiteX2" fmla="*/ 258266 w 467671"/>
                <a:gd name="connsiteY2" fmla="*/ 1816360 h 1816360"/>
                <a:gd name="connsiteX3" fmla="*/ 467671 w 467671"/>
                <a:gd name="connsiteY3" fmla="*/ 1816360 h 1816360"/>
                <a:gd name="connsiteX4" fmla="*/ 467671 w 467671"/>
                <a:gd name="connsiteY4" fmla="*/ 78302 h 1816360"/>
                <a:gd name="connsiteX5" fmla="*/ 307127 w 467671"/>
                <a:gd name="connsiteY5" fmla="*/ 141123 h 1816360"/>
                <a:gd name="connsiteX6" fmla="*/ 195445 w 467671"/>
                <a:gd name="connsiteY6" fmla="*/ 36421 h 1816360"/>
                <a:gd name="connsiteX7" fmla="*/ 90742 w 467671"/>
                <a:gd name="connsiteY7" fmla="*/ 120183 h 1816360"/>
                <a:gd name="connsiteX8" fmla="*/ 0 w 467671"/>
                <a:gd name="connsiteY8" fmla="*/ 99242 h 1816360"/>
                <a:gd name="connsiteX0" fmla="*/ 0 w 467671"/>
                <a:gd name="connsiteY0" fmla="*/ 62937 h 1780055"/>
                <a:gd name="connsiteX1" fmla="*/ 0 w 467671"/>
                <a:gd name="connsiteY1" fmla="*/ 1521789 h 1780055"/>
                <a:gd name="connsiteX2" fmla="*/ 258266 w 467671"/>
                <a:gd name="connsiteY2" fmla="*/ 1780055 h 1780055"/>
                <a:gd name="connsiteX3" fmla="*/ 467671 w 467671"/>
                <a:gd name="connsiteY3" fmla="*/ 1780055 h 1780055"/>
                <a:gd name="connsiteX4" fmla="*/ 467671 w 467671"/>
                <a:gd name="connsiteY4" fmla="*/ 41997 h 1780055"/>
                <a:gd name="connsiteX5" fmla="*/ 307127 w 467671"/>
                <a:gd name="connsiteY5" fmla="*/ 104818 h 1780055"/>
                <a:gd name="connsiteX6" fmla="*/ 195445 w 467671"/>
                <a:gd name="connsiteY6" fmla="*/ 116 h 1780055"/>
                <a:gd name="connsiteX7" fmla="*/ 90742 w 467671"/>
                <a:gd name="connsiteY7" fmla="*/ 83878 h 1780055"/>
                <a:gd name="connsiteX8" fmla="*/ 0 w 467671"/>
                <a:gd name="connsiteY8" fmla="*/ 62937 h 1780055"/>
                <a:gd name="connsiteX0" fmla="*/ 0 w 467671"/>
                <a:gd name="connsiteY0" fmla="*/ 62933 h 1780051"/>
                <a:gd name="connsiteX1" fmla="*/ 0 w 467671"/>
                <a:gd name="connsiteY1" fmla="*/ 1521785 h 1780051"/>
                <a:gd name="connsiteX2" fmla="*/ 258266 w 467671"/>
                <a:gd name="connsiteY2" fmla="*/ 1780051 h 1780051"/>
                <a:gd name="connsiteX3" fmla="*/ 467671 w 467671"/>
                <a:gd name="connsiteY3" fmla="*/ 1780051 h 1780051"/>
                <a:gd name="connsiteX4" fmla="*/ 467671 w 467671"/>
                <a:gd name="connsiteY4" fmla="*/ 41993 h 1780051"/>
                <a:gd name="connsiteX5" fmla="*/ 307127 w 467671"/>
                <a:gd name="connsiteY5" fmla="*/ 104814 h 1780051"/>
                <a:gd name="connsiteX6" fmla="*/ 195445 w 467671"/>
                <a:gd name="connsiteY6" fmla="*/ 112 h 1780051"/>
                <a:gd name="connsiteX7" fmla="*/ 131223 w 467671"/>
                <a:gd name="connsiteY7" fmla="*/ 86256 h 1780051"/>
                <a:gd name="connsiteX8" fmla="*/ 0 w 467671"/>
                <a:gd name="connsiteY8" fmla="*/ 62933 h 178005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07127 w 467671"/>
                <a:gd name="connsiteY5" fmla="*/ 95304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11890 w 467671"/>
                <a:gd name="connsiteY5" fmla="*/ 71491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8 w 467679"/>
                <a:gd name="connsiteY0" fmla="*/ 53436 h 1770554"/>
                <a:gd name="connsiteX1" fmla="*/ 8 w 467679"/>
                <a:gd name="connsiteY1" fmla="*/ 1512288 h 1770554"/>
                <a:gd name="connsiteX2" fmla="*/ 258274 w 467679"/>
                <a:gd name="connsiteY2" fmla="*/ 1770554 h 1770554"/>
                <a:gd name="connsiteX3" fmla="*/ 467679 w 467679"/>
                <a:gd name="connsiteY3" fmla="*/ 1770554 h 1770554"/>
                <a:gd name="connsiteX4" fmla="*/ 467679 w 467679"/>
                <a:gd name="connsiteY4" fmla="*/ 32496 h 1770554"/>
                <a:gd name="connsiteX5" fmla="*/ 311898 w 467679"/>
                <a:gd name="connsiteY5" fmla="*/ 71504 h 1770554"/>
                <a:gd name="connsiteX6" fmla="*/ 240697 w 467679"/>
                <a:gd name="connsiteY6" fmla="*/ 140 h 1770554"/>
                <a:gd name="connsiteX7" fmla="*/ 150281 w 467679"/>
                <a:gd name="connsiteY7" fmla="*/ 69616 h 1770554"/>
                <a:gd name="connsiteX8" fmla="*/ 8 w 467679"/>
                <a:gd name="connsiteY8" fmla="*/ 53436 h 1770554"/>
                <a:gd name="connsiteX0" fmla="*/ 16 w 467687"/>
                <a:gd name="connsiteY0" fmla="*/ 53436 h 1770554"/>
                <a:gd name="connsiteX1" fmla="*/ 16 w 467687"/>
                <a:gd name="connsiteY1" fmla="*/ 1512288 h 1770554"/>
                <a:gd name="connsiteX2" fmla="*/ 258282 w 467687"/>
                <a:gd name="connsiteY2" fmla="*/ 1770554 h 1770554"/>
                <a:gd name="connsiteX3" fmla="*/ 467687 w 467687"/>
                <a:gd name="connsiteY3" fmla="*/ 1770554 h 1770554"/>
                <a:gd name="connsiteX4" fmla="*/ 467687 w 467687"/>
                <a:gd name="connsiteY4" fmla="*/ 32496 h 1770554"/>
                <a:gd name="connsiteX5" fmla="*/ 311906 w 467687"/>
                <a:gd name="connsiteY5" fmla="*/ 71504 h 1770554"/>
                <a:gd name="connsiteX6" fmla="*/ 240705 w 467687"/>
                <a:gd name="connsiteY6" fmla="*/ 140 h 1770554"/>
                <a:gd name="connsiteX7" fmla="*/ 150289 w 467687"/>
                <a:gd name="connsiteY7" fmla="*/ 69616 h 1770554"/>
                <a:gd name="connsiteX8" fmla="*/ 16 w 467687"/>
                <a:gd name="connsiteY8" fmla="*/ 53436 h 17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687" h="1770554">
                  <a:moveTo>
                    <a:pt x="16" y="53436"/>
                  </a:moveTo>
                  <a:lnTo>
                    <a:pt x="16" y="1512288"/>
                  </a:lnTo>
                  <a:cubicBezTo>
                    <a:pt x="-1390" y="1636549"/>
                    <a:pt x="85087" y="1762435"/>
                    <a:pt x="258282" y="1770554"/>
                  </a:cubicBezTo>
                  <a:lnTo>
                    <a:pt x="467687" y="1770554"/>
                  </a:lnTo>
                  <a:lnTo>
                    <a:pt x="467687" y="32496"/>
                  </a:lnTo>
                  <a:cubicBezTo>
                    <a:pt x="314724" y="-25254"/>
                    <a:pt x="357277" y="78484"/>
                    <a:pt x="311906" y="71504"/>
                  </a:cubicBezTo>
                  <a:cubicBezTo>
                    <a:pt x="266535" y="64524"/>
                    <a:pt x="276769" y="3630"/>
                    <a:pt x="240705" y="140"/>
                  </a:cubicBezTo>
                  <a:cubicBezTo>
                    <a:pt x="204641" y="-3350"/>
                    <a:pt x="182863" y="59146"/>
                    <a:pt x="150289" y="69616"/>
                  </a:cubicBezTo>
                  <a:cubicBezTo>
                    <a:pt x="117715" y="80086"/>
                    <a:pt x="108009" y="-48103"/>
                    <a:pt x="16" y="5343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88D3677-C53F-4F9D-9A98-D8B9E23F9DE2}"/>
                </a:ext>
              </a:extLst>
            </p:cNvPr>
            <p:cNvSpPr/>
            <p:nvPr/>
          </p:nvSpPr>
          <p:spPr>
            <a:xfrm>
              <a:off x="-127044" y="2846502"/>
              <a:ext cx="1692000" cy="1692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FB6C427B-BFD1-415C-BE49-CB920941DF28}"/>
                </a:ext>
              </a:extLst>
            </p:cNvPr>
            <p:cNvSpPr/>
            <p:nvPr/>
          </p:nvSpPr>
          <p:spPr>
            <a:xfrm>
              <a:off x="-1044" y="2972502"/>
              <a:ext cx="1440000" cy="1440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94E914-FF68-452F-86B8-537B946DE3C6}"/>
                </a:ext>
              </a:extLst>
            </p:cNvPr>
            <p:cNvSpPr/>
            <p:nvPr/>
          </p:nvSpPr>
          <p:spPr>
            <a:xfrm>
              <a:off x="615950" y="2635250"/>
              <a:ext cx="103006" cy="105725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0AA64E-8689-400C-BA5D-8CFC7298B77D}"/>
              </a:ext>
            </a:extLst>
          </p:cNvPr>
          <p:cNvCxnSpPr>
            <a:cxnSpLocks/>
          </p:cNvCxnSpPr>
          <p:nvPr/>
        </p:nvCxnSpPr>
        <p:spPr>
          <a:xfrm flipH="1">
            <a:off x="1209796" y="1933053"/>
            <a:ext cx="203744" cy="6386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339553-13D6-4AAE-9255-0F8339770B6D}"/>
              </a:ext>
            </a:extLst>
          </p:cNvPr>
          <p:cNvCxnSpPr>
            <a:cxnSpLocks/>
          </p:cNvCxnSpPr>
          <p:nvPr/>
        </p:nvCxnSpPr>
        <p:spPr>
          <a:xfrm flipH="1">
            <a:off x="531510" y="1933053"/>
            <a:ext cx="882030" cy="4590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A32D6F-3C6A-4880-BCB8-3B7187195A28}"/>
              </a:ext>
            </a:extLst>
          </p:cNvPr>
          <p:cNvSpPr txBox="1"/>
          <p:nvPr/>
        </p:nvSpPr>
        <p:spPr>
          <a:xfrm>
            <a:off x="737213" y="1637620"/>
            <a:ext cx="18325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Ferritic forging/tube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561091-3E84-4B00-980E-FFB060B6AFF0}"/>
              </a:ext>
            </a:extLst>
          </p:cNvPr>
          <p:cNvGrpSpPr/>
          <p:nvPr/>
        </p:nvGrpSpPr>
        <p:grpSpPr>
          <a:xfrm>
            <a:off x="803679" y="3336447"/>
            <a:ext cx="1535928" cy="1015788"/>
            <a:chOff x="757959" y="3336447"/>
            <a:chExt cx="1535928" cy="101578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FB93AD-6B0A-4ABC-A4DC-2D1F76D518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69723" y="3634671"/>
              <a:ext cx="220293" cy="45297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864442-E407-4419-8A7D-0386BB97BE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7959" y="3336447"/>
              <a:ext cx="1032057" cy="7512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5ED53-F02A-41C2-97E5-4D4D7072670A}"/>
                </a:ext>
              </a:extLst>
            </p:cNvPr>
            <p:cNvSpPr txBox="1"/>
            <p:nvPr/>
          </p:nvSpPr>
          <p:spPr>
            <a:xfrm>
              <a:off x="1359016" y="4052153"/>
              <a:ext cx="93487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Buttering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85F3C-3DAE-42FD-A0DA-6621831B9006}"/>
              </a:ext>
            </a:extLst>
          </p:cNvPr>
          <p:cNvGrpSpPr/>
          <p:nvPr/>
        </p:nvGrpSpPr>
        <p:grpSpPr>
          <a:xfrm>
            <a:off x="476190" y="3597283"/>
            <a:ext cx="598241" cy="729015"/>
            <a:chOff x="445710" y="3597283"/>
            <a:chExt cx="598241" cy="7290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5FCB6A1-B2DA-424A-959E-DD1D6437E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55" y="3597283"/>
              <a:ext cx="133431" cy="45297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97E495-A07A-491A-875F-18253D783DB8}"/>
                </a:ext>
              </a:extLst>
            </p:cNvPr>
            <p:cNvSpPr txBox="1"/>
            <p:nvPr/>
          </p:nvSpPr>
          <p:spPr>
            <a:xfrm>
              <a:off x="445710" y="4026216"/>
              <a:ext cx="59824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Weld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74C481-DE02-48E2-B1E0-9D3BC4DCD685}"/>
              </a:ext>
            </a:extLst>
          </p:cNvPr>
          <p:cNvCxnSpPr>
            <a:cxnSpLocks/>
          </p:cNvCxnSpPr>
          <p:nvPr/>
        </p:nvCxnSpPr>
        <p:spPr>
          <a:xfrm>
            <a:off x="856116" y="2317092"/>
            <a:ext cx="0" cy="582750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6BD0B0-7FDE-4BF4-A0EB-00A5CDD4D0D1}"/>
              </a:ext>
            </a:extLst>
          </p:cNvPr>
          <p:cNvSpPr txBox="1"/>
          <p:nvPr/>
        </p:nvSpPr>
        <p:spPr>
          <a:xfrm>
            <a:off x="796059" y="2560483"/>
            <a:ext cx="7970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Crevice</a:t>
            </a:r>
          </a:p>
        </p:txBody>
      </p:sp>
    </p:spTree>
    <p:extLst>
      <p:ext uri="{BB962C8B-B14F-4D97-AF65-F5344CB8AC3E}">
        <p14:creationId xmlns:p14="http://schemas.microsoft.com/office/powerpoint/2010/main" val="266734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Historic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Postulated defects in multiple locations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Corner (rad-</a:t>
            </a:r>
            <a:r>
              <a:rPr lang="en-GB" dirty="0" err="1">
                <a:solidFill>
                  <a:schemeClr val="tx2"/>
                </a:solidFill>
              </a:rPr>
              <a:t>axi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accent3"/>
                </a:solidFill>
              </a:rPr>
              <a:t>Weld defect and weld/buttering interface (rad-</a:t>
            </a:r>
            <a:r>
              <a:rPr lang="en-GB" dirty="0" err="1">
                <a:solidFill>
                  <a:schemeClr val="accent3"/>
                </a:solidFill>
              </a:rPr>
              <a:t>axi</a:t>
            </a:r>
            <a:r>
              <a:rPr lang="en-GB" dirty="0">
                <a:solidFill>
                  <a:schemeClr val="accent3"/>
                </a:solidFill>
              </a:rPr>
              <a:t>, </a:t>
            </a:r>
            <a:r>
              <a:rPr lang="en-GB" dirty="0" err="1">
                <a:solidFill>
                  <a:schemeClr val="accent3"/>
                </a:solidFill>
              </a:rPr>
              <a:t>axi-circ</a:t>
            </a:r>
            <a:r>
              <a:rPr lang="en-GB" dirty="0">
                <a:solidFill>
                  <a:schemeClr val="accent3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Buttering/forging interface (rad-</a:t>
            </a:r>
            <a:r>
              <a:rPr lang="en-GB" dirty="0" err="1">
                <a:solidFill>
                  <a:schemeClr val="accent5"/>
                </a:solidFill>
              </a:rPr>
              <a:t>axi</a:t>
            </a:r>
            <a:r>
              <a:rPr lang="en-GB" dirty="0">
                <a:solidFill>
                  <a:schemeClr val="accent5"/>
                </a:solidFill>
              </a:rPr>
              <a:t>, </a:t>
            </a:r>
            <a:r>
              <a:rPr lang="en-GB" dirty="0" err="1">
                <a:solidFill>
                  <a:schemeClr val="accent5"/>
                </a:solidFill>
              </a:rPr>
              <a:t>axi-circ</a:t>
            </a:r>
            <a:r>
              <a:rPr lang="en-GB" dirty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Main forging (rad-</a:t>
            </a:r>
            <a:r>
              <a:rPr lang="en-GB" dirty="0" err="1">
                <a:solidFill>
                  <a:schemeClr val="accent2"/>
                </a:solidFill>
              </a:rPr>
              <a:t>axi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  <a:p>
            <a:r>
              <a:rPr lang="en-GB" dirty="0"/>
              <a:t>Deterministic assessment against target RF</a:t>
            </a:r>
            <a:r>
              <a:rPr lang="en-GB" baseline="-25000" dirty="0"/>
              <a:t>K</a:t>
            </a:r>
            <a:r>
              <a:rPr lang="en-GB" dirty="0"/>
              <a:t> (1 or 1.4)</a:t>
            </a:r>
          </a:p>
          <a:p>
            <a:r>
              <a:rPr lang="en-GB" dirty="0"/>
              <a:t>Supporting probabilisitic assessments for low RF</a:t>
            </a:r>
            <a:r>
              <a:rPr lang="en-GB" baseline="-25000" dirty="0"/>
              <a:t>K</a:t>
            </a:r>
          </a:p>
          <a:p>
            <a:pPr lvl="1"/>
            <a:r>
              <a:rPr lang="en-GB" dirty="0"/>
              <a:t>Weld and interface positions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E1E6B3-7ABE-4A9B-A4E9-AA9D79A19802}"/>
              </a:ext>
            </a:extLst>
          </p:cNvPr>
          <p:cNvGrpSpPr/>
          <p:nvPr/>
        </p:nvGrpSpPr>
        <p:grpSpPr>
          <a:xfrm>
            <a:off x="17736" y="1863952"/>
            <a:ext cx="2322027" cy="2727890"/>
            <a:chOff x="93936" y="1863952"/>
            <a:chExt cx="2322027" cy="27278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ABBD3A-B6B8-4326-B151-D91FF254F808}"/>
                </a:ext>
              </a:extLst>
            </p:cNvPr>
            <p:cNvGrpSpPr/>
            <p:nvPr/>
          </p:nvGrpSpPr>
          <p:grpSpPr>
            <a:xfrm>
              <a:off x="93936" y="1975288"/>
              <a:ext cx="2161679" cy="2616554"/>
              <a:chOff x="-127044" y="1921948"/>
              <a:chExt cx="2161679" cy="261655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1036E07-D883-4FD2-8045-D2555AFF1B28}"/>
                  </a:ext>
                </a:extLst>
              </p:cNvPr>
              <p:cNvSpPr/>
              <p:nvPr/>
            </p:nvSpPr>
            <p:spPr>
              <a:xfrm>
                <a:off x="718956" y="2263752"/>
                <a:ext cx="1315679" cy="1428750"/>
              </a:xfrm>
              <a:custGeom>
                <a:avLst/>
                <a:gdLst>
                  <a:gd name="connsiteX0" fmla="*/ 0 w 1289050"/>
                  <a:gd name="connsiteY0" fmla="*/ 0 h 1428750"/>
                  <a:gd name="connsiteX1" fmla="*/ 1244600 w 1289050"/>
                  <a:gd name="connsiteY1" fmla="*/ 0 h 1428750"/>
                  <a:gd name="connsiteX2" fmla="*/ 1289050 w 1289050"/>
                  <a:gd name="connsiteY2" fmla="*/ 247650 h 1428750"/>
                  <a:gd name="connsiteX3" fmla="*/ 1143000 w 1289050"/>
                  <a:gd name="connsiteY3" fmla="*/ 527050 h 1428750"/>
                  <a:gd name="connsiteX4" fmla="*/ 1270000 w 1289050"/>
                  <a:gd name="connsiteY4" fmla="*/ 768350 h 1428750"/>
                  <a:gd name="connsiteX5" fmla="*/ 1098550 w 1289050"/>
                  <a:gd name="connsiteY5" fmla="*/ 1111250 h 1428750"/>
                  <a:gd name="connsiteX6" fmla="*/ 1257300 w 1289050"/>
                  <a:gd name="connsiteY6" fmla="*/ 1428750 h 1428750"/>
                  <a:gd name="connsiteX7" fmla="*/ 0 w 1289050"/>
                  <a:gd name="connsiteY7" fmla="*/ 1428750 h 1428750"/>
                  <a:gd name="connsiteX8" fmla="*/ 0 w 1289050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57939"/>
                  <a:gd name="connsiteY0" fmla="*/ 0 h 1428750"/>
                  <a:gd name="connsiteX1" fmla="*/ 1244600 w 1357939"/>
                  <a:gd name="connsiteY1" fmla="*/ 0 h 1428750"/>
                  <a:gd name="connsiteX2" fmla="*/ 1289050 w 1357939"/>
                  <a:gd name="connsiteY2" fmla="*/ 247650 h 1428750"/>
                  <a:gd name="connsiteX3" fmla="*/ 1143000 w 1357939"/>
                  <a:gd name="connsiteY3" fmla="*/ 527050 h 1428750"/>
                  <a:gd name="connsiteX4" fmla="*/ 1270000 w 1357939"/>
                  <a:gd name="connsiteY4" fmla="*/ 768350 h 1428750"/>
                  <a:gd name="connsiteX5" fmla="*/ 1098550 w 1357939"/>
                  <a:gd name="connsiteY5" fmla="*/ 1111250 h 1428750"/>
                  <a:gd name="connsiteX6" fmla="*/ 1257300 w 1357939"/>
                  <a:gd name="connsiteY6" fmla="*/ 1428750 h 1428750"/>
                  <a:gd name="connsiteX7" fmla="*/ 0 w 1357939"/>
                  <a:gd name="connsiteY7" fmla="*/ 1428750 h 1428750"/>
                  <a:gd name="connsiteX8" fmla="*/ 0 w 1357939"/>
                  <a:gd name="connsiteY8" fmla="*/ 0 h 1428750"/>
                  <a:gd name="connsiteX0" fmla="*/ 0 w 1315679"/>
                  <a:gd name="connsiteY0" fmla="*/ 0 h 1428750"/>
                  <a:gd name="connsiteX1" fmla="*/ 1244600 w 1315679"/>
                  <a:gd name="connsiteY1" fmla="*/ 0 h 1428750"/>
                  <a:gd name="connsiteX2" fmla="*/ 1289050 w 1315679"/>
                  <a:gd name="connsiteY2" fmla="*/ 247650 h 1428750"/>
                  <a:gd name="connsiteX3" fmla="*/ 1143000 w 1315679"/>
                  <a:gd name="connsiteY3" fmla="*/ 527050 h 1428750"/>
                  <a:gd name="connsiteX4" fmla="*/ 1270000 w 1315679"/>
                  <a:gd name="connsiteY4" fmla="*/ 768350 h 1428750"/>
                  <a:gd name="connsiteX5" fmla="*/ 1098550 w 1315679"/>
                  <a:gd name="connsiteY5" fmla="*/ 1111250 h 1428750"/>
                  <a:gd name="connsiteX6" fmla="*/ 1257300 w 1315679"/>
                  <a:gd name="connsiteY6" fmla="*/ 1428750 h 1428750"/>
                  <a:gd name="connsiteX7" fmla="*/ 0 w 1315679"/>
                  <a:gd name="connsiteY7" fmla="*/ 1428750 h 1428750"/>
                  <a:gd name="connsiteX8" fmla="*/ 0 w 1315679"/>
                  <a:gd name="connsiteY8" fmla="*/ 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5679" h="1428750">
                    <a:moveTo>
                      <a:pt x="0" y="0"/>
                    </a:moveTo>
                    <a:lnTo>
                      <a:pt x="1244600" y="0"/>
                    </a:lnTo>
                    <a:cubicBezTo>
                      <a:pt x="1357842" y="136525"/>
                      <a:pt x="1305983" y="159808"/>
                      <a:pt x="1289050" y="247650"/>
                    </a:cubicBezTo>
                    <a:cubicBezTo>
                      <a:pt x="1272117" y="335492"/>
                      <a:pt x="1146175" y="440267"/>
                      <a:pt x="1143000" y="527050"/>
                    </a:cubicBezTo>
                    <a:cubicBezTo>
                      <a:pt x="1139825" y="613833"/>
                      <a:pt x="1277408" y="670983"/>
                      <a:pt x="1270000" y="768350"/>
                    </a:cubicBezTo>
                    <a:cubicBezTo>
                      <a:pt x="1262592" y="865717"/>
                      <a:pt x="1100667" y="1001183"/>
                      <a:pt x="1098550" y="1111250"/>
                    </a:cubicBezTo>
                    <a:cubicBezTo>
                      <a:pt x="1096433" y="1221317"/>
                      <a:pt x="1294342" y="1178983"/>
                      <a:pt x="1257300" y="1428750"/>
                    </a:cubicBezTo>
                    <a:lnTo>
                      <a:pt x="0" y="14287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9D47535-37DE-4E44-9039-A70911B55532}"/>
                  </a:ext>
                </a:extLst>
              </p:cNvPr>
              <p:cNvSpPr/>
              <p:nvPr/>
            </p:nvSpPr>
            <p:spPr>
              <a:xfrm>
                <a:off x="251269" y="1921948"/>
                <a:ext cx="467687" cy="1770554"/>
              </a:xfrm>
              <a:custGeom>
                <a:avLst/>
                <a:gdLst>
                  <a:gd name="connsiteX0" fmla="*/ 13961 w 467671"/>
                  <a:gd name="connsiteY0" fmla="*/ 62821 h 1779939"/>
                  <a:gd name="connsiteX1" fmla="*/ 0 w 467671"/>
                  <a:gd name="connsiteY1" fmla="*/ 1521673 h 1779939"/>
                  <a:gd name="connsiteX2" fmla="*/ 258266 w 467671"/>
                  <a:gd name="connsiteY2" fmla="*/ 1779939 h 1779939"/>
                  <a:gd name="connsiteX3" fmla="*/ 467671 w 467671"/>
                  <a:gd name="connsiteY3" fmla="*/ 1779939 h 1779939"/>
                  <a:gd name="connsiteX4" fmla="*/ 467671 w 467671"/>
                  <a:gd name="connsiteY4" fmla="*/ 41881 h 1779939"/>
                  <a:gd name="connsiteX5" fmla="*/ 307127 w 467671"/>
                  <a:gd name="connsiteY5" fmla="*/ 104702 h 1779939"/>
                  <a:gd name="connsiteX6" fmla="*/ 195445 w 467671"/>
                  <a:gd name="connsiteY6" fmla="*/ 0 h 1779939"/>
                  <a:gd name="connsiteX7" fmla="*/ 90742 w 467671"/>
                  <a:gd name="connsiteY7" fmla="*/ 83762 h 1779939"/>
                  <a:gd name="connsiteX8" fmla="*/ 13961 w 467671"/>
                  <a:gd name="connsiteY8" fmla="*/ 62821 h 1779939"/>
                  <a:gd name="connsiteX0" fmla="*/ 0 w 467671"/>
                  <a:gd name="connsiteY0" fmla="*/ 62821 h 1779939"/>
                  <a:gd name="connsiteX1" fmla="*/ 0 w 467671"/>
                  <a:gd name="connsiteY1" fmla="*/ 1521673 h 1779939"/>
                  <a:gd name="connsiteX2" fmla="*/ 258266 w 467671"/>
                  <a:gd name="connsiteY2" fmla="*/ 1779939 h 1779939"/>
                  <a:gd name="connsiteX3" fmla="*/ 467671 w 467671"/>
                  <a:gd name="connsiteY3" fmla="*/ 1779939 h 1779939"/>
                  <a:gd name="connsiteX4" fmla="*/ 467671 w 467671"/>
                  <a:gd name="connsiteY4" fmla="*/ 41881 h 1779939"/>
                  <a:gd name="connsiteX5" fmla="*/ 307127 w 467671"/>
                  <a:gd name="connsiteY5" fmla="*/ 104702 h 1779939"/>
                  <a:gd name="connsiteX6" fmla="*/ 195445 w 467671"/>
                  <a:gd name="connsiteY6" fmla="*/ 0 h 1779939"/>
                  <a:gd name="connsiteX7" fmla="*/ 90742 w 467671"/>
                  <a:gd name="connsiteY7" fmla="*/ 83762 h 1779939"/>
                  <a:gd name="connsiteX8" fmla="*/ 0 w 467671"/>
                  <a:gd name="connsiteY8" fmla="*/ 62821 h 1779939"/>
                  <a:gd name="connsiteX0" fmla="*/ 0 w 467671"/>
                  <a:gd name="connsiteY0" fmla="*/ 62821 h 1779939"/>
                  <a:gd name="connsiteX1" fmla="*/ 0 w 467671"/>
                  <a:gd name="connsiteY1" fmla="*/ 1521673 h 1779939"/>
                  <a:gd name="connsiteX2" fmla="*/ 258266 w 467671"/>
                  <a:gd name="connsiteY2" fmla="*/ 1779939 h 1779939"/>
                  <a:gd name="connsiteX3" fmla="*/ 467671 w 467671"/>
                  <a:gd name="connsiteY3" fmla="*/ 1779939 h 1779939"/>
                  <a:gd name="connsiteX4" fmla="*/ 467671 w 467671"/>
                  <a:gd name="connsiteY4" fmla="*/ 41881 h 1779939"/>
                  <a:gd name="connsiteX5" fmla="*/ 307127 w 467671"/>
                  <a:gd name="connsiteY5" fmla="*/ 104702 h 1779939"/>
                  <a:gd name="connsiteX6" fmla="*/ 195445 w 467671"/>
                  <a:gd name="connsiteY6" fmla="*/ 0 h 1779939"/>
                  <a:gd name="connsiteX7" fmla="*/ 90742 w 467671"/>
                  <a:gd name="connsiteY7" fmla="*/ 83762 h 1779939"/>
                  <a:gd name="connsiteX8" fmla="*/ 0 w 467671"/>
                  <a:gd name="connsiteY8" fmla="*/ 62821 h 1779939"/>
                  <a:gd name="connsiteX0" fmla="*/ 0 w 467671"/>
                  <a:gd name="connsiteY0" fmla="*/ 129367 h 1846485"/>
                  <a:gd name="connsiteX1" fmla="*/ 0 w 467671"/>
                  <a:gd name="connsiteY1" fmla="*/ 1588219 h 1846485"/>
                  <a:gd name="connsiteX2" fmla="*/ 258266 w 467671"/>
                  <a:gd name="connsiteY2" fmla="*/ 1846485 h 1846485"/>
                  <a:gd name="connsiteX3" fmla="*/ 467671 w 467671"/>
                  <a:gd name="connsiteY3" fmla="*/ 1846485 h 1846485"/>
                  <a:gd name="connsiteX4" fmla="*/ 467671 w 467671"/>
                  <a:gd name="connsiteY4" fmla="*/ 108427 h 1846485"/>
                  <a:gd name="connsiteX5" fmla="*/ 307127 w 467671"/>
                  <a:gd name="connsiteY5" fmla="*/ 171248 h 1846485"/>
                  <a:gd name="connsiteX6" fmla="*/ 195445 w 467671"/>
                  <a:gd name="connsiteY6" fmla="*/ 66546 h 1846485"/>
                  <a:gd name="connsiteX7" fmla="*/ 90742 w 467671"/>
                  <a:gd name="connsiteY7" fmla="*/ 150308 h 1846485"/>
                  <a:gd name="connsiteX8" fmla="*/ 0 w 467671"/>
                  <a:gd name="connsiteY8" fmla="*/ 129367 h 1846485"/>
                  <a:gd name="connsiteX0" fmla="*/ 0 w 467671"/>
                  <a:gd name="connsiteY0" fmla="*/ 129367 h 1846485"/>
                  <a:gd name="connsiteX1" fmla="*/ 0 w 467671"/>
                  <a:gd name="connsiteY1" fmla="*/ 1588219 h 1846485"/>
                  <a:gd name="connsiteX2" fmla="*/ 258266 w 467671"/>
                  <a:gd name="connsiteY2" fmla="*/ 1846485 h 1846485"/>
                  <a:gd name="connsiteX3" fmla="*/ 467671 w 467671"/>
                  <a:gd name="connsiteY3" fmla="*/ 1846485 h 1846485"/>
                  <a:gd name="connsiteX4" fmla="*/ 467671 w 467671"/>
                  <a:gd name="connsiteY4" fmla="*/ 108427 h 1846485"/>
                  <a:gd name="connsiteX5" fmla="*/ 307127 w 467671"/>
                  <a:gd name="connsiteY5" fmla="*/ 171248 h 1846485"/>
                  <a:gd name="connsiteX6" fmla="*/ 195445 w 467671"/>
                  <a:gd name="connsiteY6" fmla="*/ 66546 h 1846485"/>
                  <a:gd name="connsiteX7" fmla="*/ 90742 w 467671"/>
                  <a:gd name="connsiteY7" fmla="*/ 150308 h 1846485"/>
                  <a:gd name="connsiteX8" fmla="*/ 0 w 467671"/>
                  <a:gd name="connsiteY8" fmla="*/ 129367 h 1846485"/>
                  <a:gd name="connsiteX0" fmla="*/ 0 w 467671"/>
                  <a:gd name="connsiteY0" fmla="*/ 129367 h 1846485"/>
                  <a:gd name="connsiteX1" fmla="*/ 0 w 467671"/>
                  <a:gd name="connsiteY1" fmla="*/ 1588219 h 1846485"/>
                  <a:gd name="connsiteX2" fmla="*/ 258266 w 467671"/>
                  <a:gd name="connsiteY2" fmla="*/ 1846485 h 1846485"/>
                  <a:gd name="connsiteX3" fmla="*/ 467671 w 467671"/>
                  <a:gd name="connsiteY3" fmla="*/ 1846485 h 1846485"/>
                  <a:gd name="connsiteX4" fmla="*/ 467671 w 467671"/>
                  <a:gd name="connsiteY4" fmla="*/ 108427 h 1846485"/>
                  <a:gd name="connsiteX5" fmla="*/ 307127 w 467671"/>
                  <a:gd name="connsiteY5" fmla="*/ 171248 h 1846485"/>
                  <a:gd name="connsiteX6" fmla="*/ 195445 w 467671"/>
                  <a:gd name="connsiteY6" fmla="*/ 66546 h 1846485"/>
                  <a:gd name="connsiteX7" fmla="*/ 90742 w 467671"/>
                  <a:gd name="connsiteY7" fmla="*/ 150308 h 1846485"/>
                  <a:gd name="connsiteX8" fmla="*/ 0 w 467671"/>
                  <a:gd name="connsiteY8" fmla="*/ 129367 h 1846485"/>
                  <a:gd name="connsiteX0" fmla="*/ 0 w 467671"/>
                  <a:gd name="connsiteY0" fmla="*/ 129367 h 1846485"/>
                  <a:gd name="connsiteX1" fmla="*/ 0 w 467671"/>
                  <a:gd name="connsiteY1" fmla="*/ 1588219 h 1846485"/>
                  <a:gd name="connsiteX2" fmla="*/ 258266 w 467671"/>
                  <a:gd name="connsiteY2" fmla="*/ 1846485 h 1846485"/>
                  <a:gd name="connsiteX3" fmla="*/ 467671 w 467671"/>
                  <a:gd name="connsiteY3" fmla="*/ 1846485 h 1846485"/>
                  <a:gd name="connsiteX4" fmla="*/ 467671 w 467671"/>
                  <a:gd name="connsiteY4" fmla="*/ 108427 h 1846485"/>
                  <a:gd name="connsiteX5" fmla="*/ 307127 w 467671"/>
                  <a:gd name="connsiteY5" fmla="*/ 171248 h 1846485"/>
                  <a:gd name="connsiteX6" fmla="*/ 195445 w 467671"/>
                  <a:gd name="connsiteY6" fmla="*/ 66546 h 1846485"/>
                  <a:gd name="connsiteX7" fmla="*/ 90742 w 467671"/>
                  <a:gd name="connsiteY7" fmla="*/ 150308 h 1846485"/>
                  <a:gd name="connsiteX8" fmla="*/ 0 w 467671"/>
                  <a:gd name="connsiteY8" fmla="*/ 129367 h 1846485"/>
                  <a:gd name="connsiteX0" fmla="*/ 0 w 467671"/>
                  <a:gd name="connsiteY0" fmla="*/ 99242 h 1816360"/>
                  <a:gd name="connsiteX1" fmla="*/ 0 w 467671"/>
                  <a:gd name="connsiteY1" fmla="*/ 1558094 h 1816360"/>
                  <a:gd name="connsiteX2" fmla="*/ 258266 w 467671"/>
                  <a:gd name="connsiteY2" fmla="*/ 1816360 h 1816360"/>
                  <a:gd name="connsiteX3" fmla="*/ 467671 w 467671"/>
                  <a:gd name="connsiteY3" fmla="*/ 1816360 h 1816360"/>
                  <a:gd name="connsiteX4" fmla="*/ 467671 w 467671"/>
                  <a:gd name="connsiteY4" fmla="*/ 78302 h 1816360"/>
                  <a:gd name="connsiteX5" fmla="*/ 307127 w 467671"/>
                  <a:gd name="connsiteY5" fmla="*/ 141123 h 1816360"/>
                  <a:gd name="connsiteX6" fmla="*/ 195445 w 467671"/>
                  <a:gd name="connsiteY6" fmla="*/ 36421 h 1816360"/>
                  <a:gd name="connsiteX7" fmla="*/ 90742 w 467671"/>
                  <a:gd name="connsiteY7" fmla="*/ 120183 h 1816360"/>
                  <a:gd name="connsiteX8" fmla="*/ 0 w 467671"/>
                  <a:gd name="connsiteY8" fmla="*/ 99242 h 1816360"/>
                  <a:gd name="connsiteX0" fmla="*/ 0 w 467671"/>
                  <a:gd name="connsiteY0" fmla="*/ 62937 h 1780055"/>
                  <a:gd name="connsiteX1" fmla="*/ 0 w 467671"/>
                  <a:gd name="connsiteY1" fmla="*/ 1521789 h 1780055"/>
                  <a:gd name="connsiteX2" fmla="*/ 258266 w 467671"/>
                  <a:gd name="connsiteY2" fmla="*/ 1780055 h 1780055"/>
                  <a:gd name="connsiteX3" fmla="*/ 467671 w 467671"/>
                  <a:gd name="connsiteY3" fmla="*/ 1780055 h 1780055"/>
                  <a:gd name="connsiteX4" fmla="*/ 467671 w 467671"/>
                  <a:gd name="connsiteY4" fmla="*/ 41997 h 1780055"/>
                  <a:gd name="connsiteX5" fmla="*/ 307127 w 467671"/>
                  <a:gd name="connsiteY5" fmla="*/ 104818 h 1780055"/>
                  <a:gd name="connsiteX6" fmla="*/ 195445 w 467671"/>
                  <a:gd name="connsiteY6" fmla="*/ 116 h 1780055"/>
                  <a:gd name="connsiteX7" fmla="*/ 90742 w 467671"/>
                  <a:gd name="connsiteY7" fmla="*/ 83878 h 1780055"/>
                  <a:gd name="connsiteX8" fmla="*/ 0 w 467671"/>
                  <a:gd name="connsiteY8" fmla="*/ 62937 h 1780055"/>
                  <a:gd name="connsiteX0" fmla="*/ 0 w 467671"/>
                  <a:gd name="connsiteY0" fmla="*/ 62933 h 1780051"/>
                  <a:gd name="connsiteX1" fmla="*/ 0 w 467671"/>
                  <a:gd name="connsiteY1" fmla="*/ 1521785 h 1780051"/>
                  <a:gd name="connsiteX2" fmla="*/ 258266 w 467671"/>
                  <a:gd name="connsiteY2" fmla="*/ 1780051 h 1780051"/>
                  <a:gd name="connsiteX3" fmla="*/ 467671 w 467671"/>
                  <a:gd name="connsiteY3" fmla="*/ 1780051 h 1780051"/>
                  <a:gd name="connsiteX4" fmla="*/ 467671 w 467671"/>
                  <a:gd name="connsiteY4" fmla="*/ 41993 h 1780051"/>
                  <a:gd name="connsiteX5" fmla="*/ 307127 w 467671"/>
                  <a:gd name="connsiteY5" fmla="*/ 104814 h 1780051"/>
                  <a:gd name="connsiteX6" fmla="*/ 195445 w 467671"/>
                  <a:gd name="connsiteY6" fmla="*/ 112 h 1780051"/>
                  <a:gd name="connsiteX7" fmla="*/ 131223 w 467671"/>
                  <a:gd name="connsiteY7" fmla="*/ 86256 h 1780051"/>
                  <a:gd name="connsiteX8" fmla="*/ 0 w 467671"/>
                  <a:gd name="connsiteY8" fmla="*/ 62933 h 1780051"/>
                  <a:gd name="connsiteX0" fmla="*/ 0 w 467671"/>
                  <a:gd name="connsiteY0" fmla="*/ 53423 h 1770541"/>
                  <a:gd name="connsiteX1" fmla="*/ 0 w 467671"/>
                  <a:gd name="connsiteY1" fmla="*/ 1512275 h 1770541"/>
                  <a:gd name="connsiteX2" fmla="*/ 258266 w 467671"/>
                  <a:gd name="connsiteY2" fmla="*/ 1770541 h 1770541"/>
                  <a:gd name="connsiteX3" fmla="*/ 467671 w 467671"/>
                  <a:gd name="connsiteY3" fmla="*/ 1770541 h 1770541"/>
                  <a:gd name="connsiteX4" fmla="*/ 467671 w 467671"/>
                  <a:gd name="connsiteY4" fmla="*/ 32483 h 1770541"/>
                  <a:gd name="connsiteX5" fmla="*/ 307127 w 467671"/>
                  <a:gd name="connsiteY5" fmla="*/ 95304 h 1770541"/>
                  <a:gd name="connsiteX6" fmla="*/ 240689 w 467671"/>
                  <a:gd name="connsiteY6" fmla="*/ 127 h 1770541"/>
                  <a:gd name="connsiteX7" fmla="*/ 131223 w 467671"/>
                  <a:gd name="connsiteY7" fmla="*/ 76746 h 1770541"/>
                  <a:gd name="connsiteX8" fmla="*/ 0 w 467671"/>
                  <a:gd name="connsiteY8" fmla="*/ 53423 h 1770541"/>
                  <a:gd name="connsiteX0" fmla="*/ 0 w 467671"/>
                  <a:gd name="connsiteY0" fmla="*/ 53423 h 1770541"/>
                  <a:gd name="connsiteX1" fmla="*/ 0 w 467671"/>
                  <a:gd name="connsiteY1" fmla="*/ 1512275 h 1770541"/>
                  <a:gd name="connsiteX2" fmla="*/ 258266 w 467671"/>
                  <a:gd name="connsiteY2" fmla="*/ 1770541 h 1770541"/>
                  <a:gd name="connsiteX3" fmla="*/ 467671 w 467671"/>
                  <a:gd name="connsiteY3" fmla="*/ 1770541 h 1770541"/>
                  <a:gd name="connsiteX4" fmla="*/ 467671 w 467671"/>
                  <a:gd name="connsiteY4" fmla="*/ 32483 h 1770541"/>
                  <a:gd name="connsiteX5" fmla="*/ 311890 w 467671"/>
                  <a:gd name="connsiteY5" fmla="*/ 71491 h 1770541"/>
                  <a:gd name="connsiteX6" fmla="*/ 240689 w 467671"/>
                  <a:gd name="connsiteY6" fmla="*/ 127 h 1770541"/>
                  <a:gd name="connsiteX7" fmla="*/ 131223 w 467671"/>
                  <a:gd name="connsiteY7" fmla="*/ 76746 h 1770541"/>
                  <a:gd name="connsiteX8" fmla="*/ 0 w 467671"/>
                  <a:gd name="connsiteY8" fmla="*/ 53423 h 1770541"/>
                  <a:gd name="connsiteX0" fmla="*/ 0 w 467671"/>
                  <a:gd name="connsiteY0" fmla="*/ 53436 h 1770554"/>
                  <a:gd name="connsiteX1" fmla="*/ 0 w 467671"/>
                  <a:gd name="connsiteY1" fmla="*/ 1512288 h 1770554"/>
                  <a:gd name="connsiteX2" fmla="*/ 258266 w 467671"/>
                  <a:gd name="connsiteY2" fmla="*/ 1770554 h 1770554"/>
                  <a:gd name="connsiteX3" fmla="*/ 467671 w 467671"/>
                  <a:gd name="connsiteY3" fmla="*/ 1770554 h 1770554"/>
                  <a:gd name="connsiteX4" fmla="*/ 467671 w 467671"/>
                  <a:gd name="connsiteY4" fmla="*/ 32496 h 1770554"/>
                  <a:gd name="connsiteX5" fmla="*/ 311890 w 467671"/>
                  <a:gd name="connsiteY5" fmla="*/ 71504 h 1770554"/>
                  <a:gd name="connsiteX6" fmla="*/ 240689 w 467671"/>
                  <a:gd name="connsiteY6" fmla="*/ 140 h 1770554"/>
                  <a:gd name="connsiteX7" fmla="*/ 150273 w 467671"/>
                  <a:gd name="connsiteY7" fmla="*/ 69616 h 1770554"/>
                  <a:gd name="connsiteX8" fmla="*/ 0 w 467671"/>
                  <a:gd name="connsiteY8" fmla="*/ 53436 h 1770554"/>
                  <a:gd name="connsiteX0" fmla="*/ 0 w 467671"/>
                  <a:gd name="connsiteY0" fmla="*/ 53436 h 1770554"/>
                  <a:gd name="connsiteX1" fmla="*/ 0 w 467671"/>
                  <a:gd name="connsiteY1" fmla="*/ 1512288 h 1770554"/>
                  <a:gd name="connsiteX2" fmla="*/ 258266 w 467671"/>
                  <a:gd name="connsiteY2" fmla="*/ 1770554 h 1770554"/>
                  <a:gd name="connsiteX3" fmla="*/ 467671 w 467671"/>
                  <a:gd name="connsiteY3" fmla="*/ 1770554 h 1770554"/>
                  <a:gd name="connsiteX4" fmla="*/ 467671 w 467671"/>
                  <a:gd name="connsiteY4" fmla="*/ 32496 h 1770554"/>
                  <a:gd name="connsiteX5" fmla="*/ 311890 w 467671"/>
                  <a:gd name="connsiteY5" fmla="*/ 71504 h 1770554"/>
                  <a:gd name="connsiteX6" fmla="*/ 240689 w 467671"/>
                  <a:gd name="connsiteY6" fmla="*/ 140 h 1770554"/>
                  <a:gd name="connsiteX7" fmla="*/ 150273 w 467671"/>
                  <a:gd name="connsiteY7" fmla="*/ 69616 h 1770554"/>
                  <a:gd name="connsiteX8" fmla="*/ 0 w 467671"/>
                  <a:gd name="connsiteY8" fmla="*/ 53436 h 1770554"/>
                  <a:gd name="connsiteX0" fmla="*/ 0 w 467671"/>
                  <a:gd name="connsiteY0" fmla="*/ 53436 h 1770554"/>
                  <a:gd name="connsiteX1" fmla="*/ 0 w 467671"/>
                  <a:gd name="connsiteY1" fmla="*/ 1512288 h 1770554"/>
                  <a:gd name="connsiteX2" fmla="*/ 258266 w 467671"/>
                  <a:gd name="connsiteY2" fmla="*/ 1770554 h 1770554"/>
                  <a:gd name="connsiteX3" fmla="*/ 467671 w 467671"/>
                  <a:gd name="connsiteY3" fmla="*/ 1770554 h 1770554"/>
                  <a:gd name="connsiteX4" fmla="*/ 467671 w 467671"/>
                  <a:gd name="connsiteY4" fmla="*/ 32496 h 1770554"/>
                  <a:gd name="connsiteX5" fmla="*/ 311890 w 467671"/>
                  <a:gd name="connsiteY5" fmla="*/ 71504 h 1770554"/>
                  <a:gd name="connsiteX6" fmla="*/ 240689 w 467671"/>
                  <a:gd name="connsiteY6" fmla="*/ 140 h 1770554"/>
                  <a:gd name="connsiteX7" fmla="*/ 150273 w 467671"/>
                  <a:gd name="connsiteY7" fmla="*/ 69616 h 1770554"/>
                  <a:gd name="connsiteX8" fmla="*/ 0 w 467671"/>
                  <a:gd name="connsiteY8" fmla="*/ 53436 h 1770554"/>
                  <a:gd name="connsiteX0" fmla="*/ 8 w 467679"/>
                  <a:gd name="connsiteY0" fmla="*/ 53436 h 1770554"/>
                  <a:gd name="connsiteX1" fmla="*/ 8 w 467679"/>
                  <a:gd name="connsiteY1" fmla="*/ 1512288 h 1770554"/>
                  <a:gd name="connsiteX2" fmla="*/ 258274 w 467679"/>
                  <a:gd name="connsiteY2" fmla="*/ 1770554 h 1770554"/>
                  <a:gd name="connsiteX3" fmla="*/ 467679 w 467679"/>
                  <a:gd name="connsiteY3" fmla="*/ 1770554 h 1770554"/>
                  <a:gd name="connsiteX4" fmla="*/ 467679 w 467679"/>
                  <a:gd name="connsiteY4" fmla="*/ 32496 h 1770554"/>
                  <a:gd name="connsiteX5" fmla="*/ 311898 w 467679"/>
                  <a:gd name="connsiteY5" fmla="*/ 71504 h 1770554"/>
                  <a:gd name="connsiteX6" fmla="*/ 240697 w 467679"/>
                  <a:gd name="connsiteY6" fmla="*/ 140 h 1770554"/>
                  <a:gd name="connsiteX7" fmla="*/ 150281 w 467679"/>
                  <a:gd name="connsiteY7" fmla="*/ 69616 h 1770554"/>
                  <a:gd name="connsiteX8" fmla="*/ 8 w 467679"/>
                  <a:gd name="connsiteY8" fmla="*/ 53436 h 1770554"/>
                  <a:gd name="connsiteX0" fmla="*/ 16 w 467687"/>
                  <a:gd name="connsiteY0" fmla="*/ 53436 h 1770554"/>
                  <a:gd name="connsiteX1" fmla="*/ 16 w 467687"/>
                  <a:gd name="connsiteY1" fmla="*/ 1512288 h 1770554"/>
                  <a:gd name="connsiteX2" fmla="*/ 258282 w 467687"/>
                  <a:gd name="connsiteY2" fmla="*/ 1770554 h 1770554"/>
                  <a:gd name="connsiteX3" fmla="*/ 467687 w 467687"/>
                  <a:gd name="connsiteY3" fmla="*/ 1770554 h 1770554"/>
                  <a:gd name="connsiteX4" fmla="*/ 467687 w 467687"/>
                  <a:gd name="connsiteY4" fmla="*/ 32496 h 1770554"/>
                  <a:gd name="connsiteX5" fmla="*/ 311906 w 467687"/>
                  <a:gd name="connsiteY5" fmla="*/ 71504 h 1770554"/>
                  <a:gd name="connsiteX6" fmla="*/ 240705 w 467687"/>
                  <a:gd name="connsiteY6" fmla="*/ 140 h 1770554"/>
                  <a:gd name="connsiteX7" fmla="*/ 150289 w 467687"/>
                  <a:gd name="connsiteY7" fmla="*/ 69616 h 1770554"/>
                  <a:gd name="connsiteX8" fmla="*/ 16 w 467687"/>
                  <a:gd name="connsiteY8" fmla="*/ 53436 h 17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687" h="1770554">
                    <a:moveTo>
                      <a:pt x="16" y="53436"/>
                    </a:moveTo>
                    <a:lnTo>
                      <a:pt x="16" y="1512288"/>
                    </a:lnTo>
                    <a:cubicBezTo>
                      <a:pt x="-1390" y="1636549"/>
                      <a:pt x="85087" y="1762435"/>
                      <a:pt x="258282" y="1770554"/>
                    </a:cubicBezTo>
                    <a:lnTo>
                      <a:pt x="467687" y="1770554"/>
                    </a:lnTo>
                    <a:lnTo>
                      <a:pt x="467687" y="32496"/>
                    </a:lnTo>
                    <a:cubicBezTo>
                      <a:pt x="314724" y="-25254"/>
                      <a:pt x="357277" y="78484"/>
                      <a:pt x="311906" y="71504"/>
                    </a:cubicBezTo>
                    <a:cubicBezTo>
                      <a:pt x="266535" y="64524"/>
                      <a:pt x="276769" y="3630"/>
                      <a:pt x="240705" y="140"/>
                    </a:cubicBezTo>
                    <a:cubicBezTo>
                      <a:pt x="204641" y="-3350"/>
                      <a:pt x="182863" y="59146"/>
                      <a:pt x="150289" y="69616"/>
                    </a:cubicBezTo>
                    <a:cubicBezTo>
                      <a:pt x="117715" y="80086"/>
                      <a:pt x="108009" y="-48103"/>
                      <a:pt x="16" y="534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tial Circle 8">
                <a:extLst>
                  <a:ext uri="{FF2B5EF4-FFF2-40B4-BE49-F238E27FC236}">
                    <a16:creationId xmlns:a16="http://schemas.microsoft.com/office/drawing/2014/main" id="{988D3677-C53F-4F9D-9A98-D8B9E23F9DE2}"/>
                  </a:ext>
                </a:extLst>
              </p:cNvPr>
              <p:cNvSpPr/>
              <p:nvPr/>
            </p:nvSpPr>
            <p:spPr>
              <a:xfrm>
                <a:off x="-127044" y="2846502"/>
                <a:ext cx="1692000" cy="1692000"/>
              </a:xfrm>
              <a:prstGeom prst="pie">
                <a:avLst>
                  <a:gd name="adj1" fmla="val 16185763"/>
                  <a:gd name="adj2" fmla="val 21594548"/>
                </a:avLst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7">
                <a:extLst>
                  <a:ext uri="{FF2B5EF4-FFF2-40B4-BE49-F238E27FC236}">
                    <a16:creationId xmlns:a16="http://schemas.microsoft.com/office/drawing/2014/main" id="{FB6C427B-BFD1-415C-BE49-CB920941DF28}"/>
                  </a:ext>
                </a:extLst>
              </p:cNvPr>
              <p:cNvSpPr/>
              <p:nvPr/>
            </p:nvSpPr>
            <p:spPr>
              <a:xfrm>
                <a:off x="-1044" y="2972502"/>
                <a:ext cx="1440000" cy="1440000"/>
              </a:xfrm>
              <a:prstGeom prst="pie">
                <a:avLst>
                  <a:gd name="adj1" fmla="val 16185763"/>
                  <a:gd name="adj2" fmla="val 21594548"/>
                </a:avLst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94E914-FF68-452F-86B8-537B946DE3C6}"/>
                  </a:ext>
                </a:extLst>
              </p:cNvPr>
              <p:cNvSpPr/>
              <p:nvPr/>
            </p:nvSpPr>
            <p:spPr>
              <a:xfrm>
                <a:off x="615950" y="2635250"/>
                <a:ext cx="103006" cy="10572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5504B9-C598-4A58-98E9-CCA199BCE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5990" y="3217216"/>
              <a:ext cx="0" cy="52862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289130B-AF2C-4991-8F60-2360DD5898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7046" y="3217216"/>
              <a:ext cx="0" cy="52862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71FF84F-8CAC-4BF3-BBCE-C5631781A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9926" y="3217216"/>
              <a:ext cx="0" cy="52862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235513C-44BB-4E0C-9EC7-25D03B6A1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606" y="3360420"/>
              <a:ext cx="294324" cy="30922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F817CA2-80BE-43E0-B161-C438F0713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0290" y="3217216"/>
              <a:ext cx="0" cy="528626"/>
            </a:xfrm>
            <a:prstGeom prst="straightConnector1">
              <a:avLst/>
            </a:prstGeom>
            <a:ln w="28575">
              <a:solidFill>
                <a:schemeClr val="accent3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317CB85E-F3EC-4BB4-BF2C-9958FBC3F9C2}"/>
                </a:ext>
              </a:extLst>
            </p:cNvPr>
            <p:cNvSpPr/>
            <p:nvPr/>
          </p:nvSpPr>
          <p:spPr>
            <a:xfrm rot="16200000">
              <a:off x="1276515" y="3447674"/>
              <a:ext cx="158973" cy="859867"/>
            </a:xfrm>
            <a:prstGeom prst="leftBrace">
              <a:avLst>
                <a:gd name="adj1" fmla="val 51772"/>
                <a:gd name="adj2" fmla="val 50000"/>
              </a:avLst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136EBD-FB39-4C35-BA9F-C0985C8E452D}"/>
                </a:ext>
              </a:extLst>
            </p:cNvPr>
            <p:cNvSpPr txBox="1"/>
            <p:nvPr/>
          </p:nvSpPr>
          <p:spPr>
            <a:xfrm>
              <a:off x="689768" y="3945066"/>
              <a:ext cx="172619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4"/>
                  </a:solidFill>
                </a:rPr>
                <a:t>Probabilistic assessment region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7FD529-CDDD-467D-BA96-4BAA26964589}"/>
                </a:ext>
              </a:extLst>
            </p:cNvPr>
            <p:cNvCxnSpPr/>
            <p:nvPr/>
          </p:nvCxnSpPr>
          <p:spPr>
            <a:xfrm>
              <a:off x="167640" y="1863952"/>
              <a:ext cx="0" cy="2081114"/>
            </a:xfrm>
            <a:prstGeom prst="line">
              <a:avLst/>
            </a:prstGeom>
            <a:ln w="12700">
              <a:solidFill>
                <a:schemeClr val="bg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277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4963" y="982980"/>
            <a:ext cx="5065077" cy="51859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Probabilistic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28E6715-F5B1-4D2E-B409-EC453CBA0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534736"/>
              </p:ext>
            </p:extLst>
          </p:nvPr>
        </p:nvGraphicFramePr>
        <p:xfrm>
          <a:off x="5532120" y="1758"/>
          <a:ext cx="2188270" cy="123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D0A81A-564B-4B92-A425-3E7C40E16FCA}"/>
              </a:ext>
            </a:extLst>
          </p:cNvPr>
          <p:cNvSpPr/>
          <p:nvPr/>
        </p:nvSpPr>
        <p:spPr>
          <a:xfrm>
            <a:off x="2833942" y="3688924"/>
            <a:ext cx="397869" cy="694613"/>
          </a:xfrm>
          <a:custGeom>
            <a:avLst/>
            <a:gdLst>
              <a:gd name="connsiteX0" fmla="*/ 0 w 523511"/>
              <a:gd name="connsiteY0" fmla="*/ 753856 h 753856"/>
              <a:gd name="connsiteX1" fmla="*/ 293166 w 523511"/>
              <a:gd name="connsiteY1" fmla="*/ 586333 h 753856"/>
              <a:gd name="connsiteX2" fmla="*/ 523511 w 523511"/>
              <a:gd name="connsiteY2" fmla="*/ 0 h 753856"/>
              <a:gd name="connsiteX0" fmla="*/ 0 w 523511"/>
              <a:gd name="connsiteY0" fmla="*/ 816678 h 816678"/>
              <a:gd name="connsiteX1" fmla="*/ 293166 w 523511"/>
              <a:gd name="connsiteY1" fmla="*/ 586333 h 816678"/>
              <a:gd name="connsiteX2" fmla="*/ 523511 w 523511"/>
              <a:gd name="connsiteY2" fmla="*/ 0 h 8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511" h="816678">
                <a:moveTo>
                  <a:pt x="0" y="816678"/>
                </a:moveTo>
                <a:cubicBezTo>
                  <a:pt x="102957" y="795738"/>
                  <a:pt x="205914" y="711976"/>
                  <a:pt x="293166" y="586333"/>
                </a:cubicBezTo>
                <a:cubicBezTo>
                  <a:pt x="380418" y="460690"/>
                  <a:pt x="451964" y="230345"/>
                  <a:pt x="523511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BC3BA-3DF3-49C8-B9CB-6E86CC7CD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753" y="240257"/>
            <a:ext cx="3234447" cy="605563"/>
          </a:xfrm>
        </p:spPr>
        <p:txBody>
          <a:bodyPr/>
          <a:lstStyle/>
          <a:p>
            <a:r>
              <a:rPr lang="en-GB" dirty="0"/>
              <a:t>Probabilistic Assessment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5FDAFE-28E4-4D24-AB13-87654E9E71B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0875776"/>
              </p:ext>
            </p:extLst>
          </p:nvPr>
        </p:nvGraphicFramePr>
        <p:xfrm>
          <a:off x="225033" y="167640"/>
          <a:ext cx="8693934" cy="413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61D465D-7CE5-48E8-8287-FCD5C1D733EA}"/>
              </a:ext>
            </a:extLst>
          </p:cNvPr>
          <p:cNvGrpSpPr/>
          <p:nvPr/>
        </p:nvGrpSpPr>
        <p:grpSpPr>
          <a:xfrm>
            <a:off x="69492" y="3479314"/>
            <a:ext cx="1698348" cy="1158705"/>
            <a:chOff x="118353" y="3695700"/>
            <a:chExt cx="1344687" cy="5762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DAB988-EFD1-4210-84E9-7ED774EE22B6}"/>
                </a:ext>
              </a:extLst>
            </p:cNvPr>
            <p:cNvCxnSpPr>
              <a:cxnSpLocks/>
            </p:cNvCxnSpPr>
            <p:nvPr/>
          </p:nvCxnSpPr>
          <p:spPr>
            <a:xfrm>
              <a:off x="118353" y="3989070"/>
              <a:ext cx="1344687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A7C341-851B-478F-8BCC-CCAF3370968B}"/>
                </a:ext>
              </a:extLst>
            </p:cNvPr>
            <p:cNvSpPr/>
            <p:nvPr/>
          </p:nvSpPr>
          <p:spPr>
            <a:xfrm>
              <a:off x="468630" y="3695701"/>
              <a:ext cx="644133" cy="220978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34083D26-9B2F-49C2-9774-C140DA70C604}"/>
                </a:ext>
              </a:extLst>
            </p:cNvPr>
            <p:cNvSpPr/>
            <p:nvPr/>
          </p:nvSpPr>
          <p:spPr>
            <a:xfrm>
              <a:off x="364989" y="3695700"/>
              <a:ext cx="851414" cy="576260"/>
            </a:xfrm>
            <a:prstGeom prst="arc">
              <a:avLst>
                <a:gd name="adj1" fmla="val 10774233"/>
                <a:gd name="adj2" fmla="val 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29B2848-97E6-47E3-AE80-0E9841F7C1BE}"/>
                </a:ext>
              </a:extLst>
            </p:cNvPr>
            <p:cNvSpPr/>
            <p:nvPr/>
          </p:nvSpPr>
          <p:spPr>
            <a:xfrm>
              <a:off x="157343" y="3695700"/>
              <a:ext cx="1266706" cy="576222"/>
            </a:xfrm>
            <a:prstGeom prst="arc">
              <a:avLst>
                <a:gd name="adj1" fmla="val 10774233"/>
                <a:gd name="adj2" fmla="val 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A52892-7289-459E-90C6-BD380D701DD4}"/>
              </a:ext>
            </a:extLst>
          </p:cNvPr>
          <p:cNvCxnSpPr/>
          <p:nvPr/>
        </p:nvCxnSpPr>
        <p:spPr>
          <a:xfrm flipV="1">
            <a:off x="2833942" y="3589805"/>
            <a:ext cx="0" cy="1158705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B9899C-88A4-4590-BA03-E5740ACB2103}"/>
              </a:ext>
            </a:extLst>
          </p:cNvPr>
          <p:cNvCxnSpPr>
            <a:cxnSpLocks/>
          </p:cNvCxnSpPr>
          <p:nvPr/>
        </p:nvCxnSpPr>
        <p:spPr>
          <a:xfrm flipV="1">
            <a:off x="2814165" y="4677546"/>
            <a:ext cx="2144070" cy="1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3116CF-7AED-4907-B6BF-8887415C5C02}"/>
              </a:ext>
            </a:extLst>
          </p:cNvPr>
          <p:cNvSpPr/>
          <p:nvPr/>
        </p:nvSpPr>
        <p:spPr>
          <a:xfrm>
            <a:off x="2833943" y="3867005"/>
            <a:ext cx="1940482" cy="181483"/>
          </a:xfrm>
          <a:custGeom>
            <a:avLst/>
            <a:gdLst>
              <a:gd name="connsiteX0" fmla="*/ 0 w 1891621"/>
              <a:gd name="connsiteY0" fmla="*/ 1343 h 224707"/>
              <a:gd name="connsiteX1" fmla="*/ 732916 w 1891621"/>
              <a:gd name="connsiteY1" fmla="*/ 22283 h 224707"/>
              <a:gd name="connsiteX2" fmla="*/ 1067963 w 1891621"/>
              <a:gd name="connsiteY2" fmla="*/ 154906 h 224707"/>
              <a:gd name="connsiteX3" fmla="*/ 1891621 w 1891621"/>
              <a:gd name="connsiteY3" fmla="*/ 224707 h 224707"/>
              <a:gd name="connsiteX4" fmla="*/ 1891621 w 1891621"/>
              <a:gd name="connsiteY4" fmla="*/ 224707 h 224707"/>
              <a:gd name="connsiteX0" fmla="*/ 0 w 1891621"/>
              <a:gd name="connsiteY0" fmla="*/ 1343 h 224707"/>
              <a:gd name="connsiteX1" fmla="*/ 732916 w 1891621"/>
              <a:gd name="connsiteY1" fmla="*/ 22283 h 224707"/>
              <a:gd name="connsiteX2" fmla="*/ 1067963 w 1891621"/>
              <a:gd name="connsiteY2" fmla="*/ 154906 h 224707"/>
              <a:gd name="connsiteX3" fmla="*/ 1891621 w 1891621"/>
              <a:gd name="connsiteY3" fmla="*/ 224707 h 224707"/>
              <a:gd name="connsiteX4" fmla="*/ 1891621 w 1891621"/>
              <a:gd name="connsiteY4" fmla="*/ 224707 h 224707"/>
              <a:gd name="connsiteX0" fmla="*/ 0 w 1891621"/>
              <a:gd name="connsiteY0" fmla="*/ 1343 h 224707"/>
              <a:gd name="connsiteX1" fmla="*/ 732916 w 1891621"/>
              <a:gd name="connsiteY1" fmla="*/ 22283 h 224707"/>
              <a:gd name="connsiteX2" fmla="*/ 1067963 w 1891621"/>
              <a:gd name="connsiteY2" fmla="*/ 154906 h 224707"/>
              <a:gd name="connsiteX3" fmla="*/ 1891621 w 1891621"/>
              <a:gd name="connsiteY3" fmla="*/ 224707 h 224707"/>
              <a:gd name="connsiteX4" fmla="*/ 1891621 w 1891621"/>
              <a:gd name="connsiteY4" fmla="*/ 224707 h 224707"/>
              <a:gd name="connsiteX0" fmla="*/ 0 w 1891621"/>
              <a:gd name="connsiteY0" fmla="*/ 0 h 223364"/>
              <a:gd name="connsiteX1" fmla="*/ 732916 w 1891621"/>
              <a:gd name="connsiteY1" fmla="*/ 20940 h 223364"/>
              <a:gd name="connsiteX2" fmla="*/ 1067963 w 1891621"/>
              <a:gd name="connsiteY2" fmla="*/ 153563 h 223364"/>
              <a:gd name="connsiteX3" fmla="*/ 1891621 w 1891621"/>
              <a:gd name="connsiteY3" fmla="*/ 223364 h 223364"/>
              <a:gd name="connsiteX4" fmla="*/ 1891621 w 1891621"/>
              <a:gd name="connsiteY4" fmla="*/ 223364 h 223364"/>
              <a:gd name="connsiteX0" fmla="*/ 0 w 1940482"/>
              <a:gd name="connsiteY0" fmla="*/ 0 h 223364"/>
              <a:gd name="connsiteX1" fmla="*/ 732916 w 1940482"/>
              <a:gd name="connsiteY1" fmla="*/ 20940 h 223364"/>
              <a:gd name="connsiteX2" fmla="*/ 1067963 w 1940482"/>
              <a:gd name="connsiteY2" fmla="*/ 153563 h 223364"/>
              <a:gd name="connsiteX3" fmla="*/ 1891621 w 1940482"/>
              <a:gd name="connsiteY3" fmla="*/ 223364 h 223364"/>
              <a:gd name="connsiteX4" fmla="*/ 1940482 w 1940482"/>
              <a:gd name="connsiteY4" fmla="*/ 181483 h 223364"/>
              <a:gd name="connsiteX0" fmla="*/ 0 w 1940482"/>
              <a:gd name="connsiteY0" fmla="*/ 0 h 181483"/>
              <a:gd name="connsiteX1" fmla="*/ 732916 w 1940482"/>
              <a:gd name="connsiteY1" fmla="*/ 20940 h 181483"/>
              <a:gd name="connsiteX2" fmla="*/ 1067963 w 1940482"/>
              <a:gd name="connsiteY2" fmla="*/ 153563 h 181483"/>
              <a:gd name="connsiteX3" fmla="*/ 1912561 w 1940482"/>
              <a:gd name="connsiteY3" fmla="*/ 174503 h 181483"/>
              <a:gd name="connsiteX4" fmla="*/ 1940482 w 1940482"/>
              <a:gd name="connsiteY4" fmla="*/ 181483 h 181483"/>
              <a:gd name="connsiteX0" fmla="*/ 0 w 1940482"/>
              <a:gd name="connsiteY0" fmla="*/ 0 h 181483"/>
              <a:gd name="connsiteX1" fmla="*/ 732916 w 1940482"/>
              <a:gd name="connsiteY1" fmla="*/ 20940 h 181483"/>
              <a:gd name="connsiteX2" fmla="*/ 1067963 w 1940482"/>
              <a:gd name="connsiteY2" fmla="*/ 153563 h 181483"/>
              <a:gd name="connsiteX3" fmla="*/ 1912561 w 1940482"/>
              <a:gd name="connsiteY3" fmla="*/ 174503 h 181483"/>
              <a:gd name="connsiteX4" fmla="*/ 1940482 w 1940482"/>
              <a:gd name="connsiteY4" fmla="*/ 181483 h 18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482" h="181483">
                <a:moveTo>
                  <a:pt x="0" y="0"/>
                </a:moveTo>
                <a:lnTo>
                  <a:pt x="732916" y="20940"/>
                </a:lnTo>
                <a:lnTo>
                  <a:pt x="1067963" y="153563"/>
                </a:lnTo>
                <a:cubicBezTo>
                  <a:pt x="1264570" y="179157"/>
                  <a:pt x="1631028" y="167523"/>
                  <a:pt x="1912561" y="174503"/>
                </a:cubicBezTo>
                <a:lnTo>
                  <a:pt x="1940482" y="181483"/>
                </a:lnTo>
              </a:path>
            </a:pathLst>
          </a:cu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F4899A-C00F-4FF8-A286-3BEE0A4D3C5D}"/>
              </a:ext>
            </a:extLst>
          </p:cNvPr>
          <p:cNvCxnSpPr/>
          <p:nvPr/>
        </p:nvCxnSpPr>
        <p:spPr>
          <a:xfrm>
            <a:off x="4027548" y="3772685"/>
            <a:ext cx="0" cy="524995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3743F2-FDC7-4E8C-B3F5-242153513E2D}"/>
              </a:ext>
            </a:extLst>
          </p:cNvPr>
          <p:cNvSpPr txBox="1"/>
          <p:nvPr/>
        </p:nvSpPr>
        <p:spPr>
          <a:xfrm>
            <a:off x="4020215" y="4118281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Distribution on </a:t>
            </a:r>
            <a:r>
              <a:rPr lang="en-GB" sz="1000" dirty="0" err="1">
                <a:solidFill>
                  <a:schemeClr val="accent3"/>
                </a:solidFill>
              </a:rPr>
              <a:t>K</a:t>
            </a:r>
            <a:r>
              <a:rPr lang="en-GB" sz="1000" baseline="-25000" dirty="0" err="1">
                <a:solidFill>
                  <a:schemeClr val="accent3"/>
                </a:solidFill>
              </a:rPr>
              <a:t>d</a:t>
            </a:r>
            <a:endParaRPr lang="en-GB" sz="1000" baseline="-25000" dirty="0">
              <a:solidFill>
                <a:schemeClr val="accent3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C5CD50-EAC0-477C-B363-CAAD1961CC09}"/>
              </a:ext>
            </a:extLst>
          </p:cNvPr>
          <p:cNvCxnSpPr>
            <a:cxnSpLocks/>
          </p:cNvCxnSpPr>
          <p:nvPr/>
        </p:nvCxnSpPr>
        <p:spPr>
          <a:xfrm flipH="1">
            <a:off x="2889366" y="4109208"/>
            <a:ext cx="376928" cy="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27E3B0-9ECE-426A-91E7-87F2CC48A195}"/>
              </a:ext>
            </a:extLst>
          </p:cNvPr>
          <p:cNvSpPr txBox="1"/>
          <p:nvPr/>
        </p:nvSpPr>
        <p:spPr>
          <a:xfrm>
            <a:off x="1675572" y="4215404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Distribution on T</a:t>
            </a:r>
            <a:r>
              <a:rPr lang="en-GB" sz="1000" baseline="-25000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9AE2B0-BD92-499C-8860-1085C8A0098D}"/>
              </a:ext>
            </a:extLst>
          </p:cNvPr>
          <p:cNvSpPr txBox="1"/>
          <p:nvPr/>
        </p:nvSpPr>
        <p:spPr>
          <a:xfrm>
            <a:off x="5323547" y="36835"/>
            <a:ext cx="41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accent4"/>
                </a:solidFill>
              </a:rPr>
              <a:t>σ</a:t>
            </a:r>
            <a:r>
              <a:rPr lang="en-GB" sz="1100" baseline="-25000" dirty="0" err="1">
                <a:solidFill>
                  <a:schemeClr val="accent4"/>
                </a:solidFill>
              </a:rPr>
              <a:t>th</a:t>
            </a:r>
            <a:endParaRPr lang="en-GB" sz="1100" baseline="-25000" dirty="0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0A8937-6587-4974-BB6E-D4B97EAA9A67}"/>
              </a:ext>
            </a:extLst>
          </p:cNvPr>
          <p:cNvSpPr txBox="1"/>
          <p:nvPr/>
        </p:nvSpPr>
        <p:spPr>
          <a:xfrm>
            <a:off x="6371141" y="1058386"/>
            <a:ext cx="51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4"/>
                </a:solidFill>
              </a:rPr>
              <a:t>temp</a:t>
            </a:r>
            <a:endParaRPr lang="en-GB" sz="1100" baseline="-25000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6E74EF-3C4C-49BD-857F-FC917861F988}"/>
              </a:ext>
            </a:extLst>
          </p:cNvPr>
          <p:cNvSpPr txBox="1"/>
          <p:nvPr/>
        </p:nvSpPr>
        <p:spPr>
          <a:xfrm>
            <a:off x="6053236" y="4010321"/>
            <a:ext cx="2830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5"/>
                </a:solidFill>
              </a:rPr>
              <a:t>K</a:t>
            </a:r>
            <a:r>
              <a:rPr lang="en-GB" sz="1050" baseline="-25000" dirty="0">
                <a:solidFill>
                  <a:schemeClr val="accent5"/>
                </a:solidFill>
              </a:rPr>
              <a:t>c</a:t>
            </a:r>
            <a:r>
              <a:rPr lang="en-GB" sz="1050" dirty="0">
                <a:solidFill>
                  <a:schemeClr val="accent5"/>
                </a:solidFill>
              </a:rPr>
              <a:t> &lt; K</a:t>
            </a:r>
            <a:r>
              <a:rPr lang="en-GB" sz="1050" baseline="-25000" dirty="0">
                <a:solidFill>
                  <a:schemeClr val="accent5"/>
                </a:solidFill>
              </a:rPr>
              <a:t>J</a:t>
            </a:r>
            <a:r>
              <a:rPr lang="en-GB" sz="1050" dirty="0">
                <a:solidFill>
                  <a:schemeClr val="accent5"/>
                </a:solidFill>
              </a:rPr>
              <a:t> &lt; </a:t>
            </a:r>
            <a:r>
              <a:rPr lang="en-GB" sz="1050" dirty="0" err="1">
                <a:solidFill>
                  <a:schemeClr val="accent5"/>
                </a:solidFill>
              </a:rPr>
              <a:t>K</a:t>
            </a:r>
            <a:r>
              <a:rPr lang="en-GB" sz="1050" baseline="-25000" dirty="0" err="1">
                <a:solidFill>
                  <a:schemeClr val="accent5"/>
                </a:solidFill>
              </a:rPr>
              <a:t>d</a:t>
            </a:r>
            <a:r>
              <a:rPr lang="en-GB" sz="1050" dirty="0">
                <a:solidFill>
                  <a:schemeClr val="accent5"/>
                </a:solidFill>
              </a:rPr>
              <a:t> </a:t>
            </a:r>
            <a:r>
              <a:rPr lang="en-GB" sz="1050" dirty="0">
                <a:solidFill>
                  <a:schemeClr val="accent5"/>
                </a:solidFill>
                <a:cs typeface="Calibri" panose="020F0502020204030204" pitchFamily="34" charset="0"/>
              </a:rPr>
              <a:t>→ cleavage failure, no tearing</a:t>
            </a:r>
            <a:endParaRPr lang="en-GB" sz="1050" baseline="-25000" dirty="0">
              <a:solidFill>
                <a:schemeClr val="accent5"/>
              </a:solidFill>
            </a:endParaRPr>
          </a:p>
          <a:p>
            <a:r>
              <a:rPr lang="en-GB" sz="1050" dirty="0" err="1">
                <a:solidFill>
                  <a:schemeClr val="accent5"/>
                </a:solidFill>
              </a:rPr>
              <a:t>K</a:t>
            </a:r>
            <a:r>
              <a:rPr lang="en-GB" sz="1050" baseline="-25000" dirty="0" err="1">
                <a:solidFill>
                  <a:schemeClr val="accent5"/>
                </a:solidFill>
              </a:rPr>
              <a:t>d</a:t>
            </a:r>
            <a:r>
              <a:rPr lang="en-GB" sz="1050" dirty="0">
                <a:solidFill>
                  <a:schemeClr val="accent5"/>
                </a:solidFill>
              </a:rPr>
              <a:t> &lt; K</a:t>
            </a:r>
            <a:r>
              <a:rPr lang="en-GB" sz="1050" baseline="-25000" dirty="0">
                <a:solidFill>
                  <a:schemeClr val="accent5"/>
                </a:solidFill>
              </a:rPr>
              <a:t>c</a:t>
            </a:r>
            <a:r>
              <a:rPr lang="en-GB" sz="1050" dirty="0">
                <a:solidFill>
                  <a:schemeClr val="accent5"/>
                </a:solidFill>
              </a:rPr>
              <a:t> &lt; K</a:t>
            </a:r>
            <a:r>
              <a:rPr lang="en-GB" sz="1050" baseline="-25000" dirty="0">
                <a:solidFill>
                  <a:schemeClr val="accent5"/>
                </a:solidFill>
              </a:rPr>
              <a:t>J </a:t>
            </a:r>
            <a:r>
              <a:rPr lang="en-GB" sz="1050" dirty="0">
                <a:solidFill>
                  <a:schemeClr val="accent5"/>
                </a:solidFill>
                <a:cs typeface="Calibri" panose="020F0502020204030204" pitchFamily="34" charset="0"/>
              </a:rPr>
              <a:t>→ cleavage after tearing </a:t>
            </a:r>
            <a:endParaRPr lang="en-GB" sz="1050" baseline="-25000" dirty="0">
              <a:solidFill>
                <a:schemeClr val="accent5"/>
              </a:solidFill>
            </a:endParaRPr>
          </a:p>
          <a:p>
            <a:r>
              <a:rPr lang="en-GB" sz="1050" dirty="0" err="1">
                <a:solidFill>
                  <a:schemeClr val="accent5"/>
                </a:solidFill>
              </a:rPr>
              <a:t>K</a:t>
            </a:r>
            <a:r>
              <a:rPr lang="en-GB" sz="1050" baseline="-25000" dirty="0" err="1">
                <a:solidFill>
                  <a:schemeClr val="accent5"/>
                </a:solidFill>
              </a:rPr>
              <a:t>d</a:t>
            </a:r>
            <a:r>
              <a:rPr lang="en-GB" sz="1050" dirty="0">
                <a:solidFill>
                  <a:schemeClr val="accent5"/>
                </a:solidFill>
              </a:rPr>
              <a:t> &lt; K</a:t>
            </a:r>
            <a:r>
              <a:rPr lang="en-GB" sz="1050" baseline="-25000" dirty="0">
                <a:solidFill>
                  <a:schemeClr val="accent5"/>
                </a:solidFill>
              </a:rPr>
              <a:t>J</a:t>
            </a:r>
            <a:r>
              <a:rPr lang="en-GB" sz="1050" dirty="0">
                <a:solidFill>
                  <a:schemeClr val="accent5"/>
                </a:solidFill>
              </a:rPr>
              <a:t> &lt; K</a:t>
            </a:r>
            <a:r>
              <a:rPr lang="en-GB" sz="1050" baseline="-25000" dirty="0">
                <a:solidFill>
                  <a:schemeClr val="accent5"/>
                </a:solidFill>
              </a:rPr>
              <a:t>c </a:t>
            </a:r>
            <a:r>
              <a:rPr lang="en-GB" sz="1050" dirty="0">
                <a:solidFill>
                  <a:schemeClr val="accent5"/>
                </a:solidFill>
                <a:cs typeface="Calibri" panose="020F0502020204030204" pitchFamily="34" charset="0"/>
              </a:rPr>
              <a:t>→ tearing, no cleavage</a:t>
            </a:r>
          </a:p>
          <a:p>
            <a:r>
              <a:rPr lang="en-GB" sz="1050" dirty="0">
                <a:solidFill>
                  <a:schemeClr val="accent5"/>
                </a:solidFill>
                <a:cs typeface="Calibri" panose="020F0502020204030204" pitchFamily="34" charset="0"/>
              </a:rPr>
              <a:t>Otherwise, no failure</a:t>
            </a:r>
            <a:endParaRPr lang="en-GB" sz="1050" dirty="0">
              <a:solidFill>
                <a:schemeClr val="accent5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530237-F76F-4C26-8EF6-033C1F619D70}"/>
              </a:ext>
            </a:extLst>
          </p:cNvPr>
          <p:cNvGrpSpPr/>
          <p:nvPr/>
        </p:nvGrpSpPr>
        <p:grpSpPr>
          <a:xfrm>
            <a:off x="775733" y="729611"/>
            <a:ext cx="783618" cy="819157"/>
            <a:chOff x="-127044" y="1921948"/>
            <a:chExt cx="2161679" cy="26165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177158-3BBF-4758-B8F7-8001D48AE707}"/>
                </a:ext>
              </a:extLst>
            </p:cNvPr>
            <p:cNvSpPr/>
            <p:nvPr/>
          </p:nvSpPr>
          <p:spPr>
            <a:xfrm>
              <a:off x="718956" y="2263752"/>
              <a:ext cx="1315679" cy="1428750"/>
            </a:xfrm>
            <a:custGeom>
              <a:avLst/>
              <a:gdLst>
                <a:gd name="connsiteX0" fmla="*/ 0 w 1289050"/>
                <a:gd name="connsiteY0" fmla="*/ 0 h 1428750"/>
                <a:gd name="connsiteX1" fmla="*/ 1244600 w 1289050"/>
                <a:gd name="connsiteY1" fmla="*/ 0 h 1428750"/>
                <a:gd name="connsiteX2" fmla="*/ 1289050 w 1289050"/>
                <a:gd name="connsiteY2" fmla="*/ 247650 h 1428750"/>
                <a:gd name="connsiteX3" fmla="*/ 1143000 w 1289050"/>
                <a:gd name="connsiteY3" fmla="*/ 527050 h 1428750"/>
                <a:gd name="connsiteX4" fmla="*/ 1270000 w 1289050"/>
                <a:gd name="connsiteY4" fmla="*/ 768350 h 1428750"/>
                <a:gd name="connsiteX5" fmla="*/ 1098550 w 1289050"/>
                <a:gd name="connsiteY5" fmla="*/ 1111250 h 1428750"/>
                <a:gd name="connsiteX6" fmla="*/ 1257300 w 1289050"/>
                <a:gd name="connsiteY6" fmla="*/ 1428750 h 1428750"/>
                <a:gd name="connsiteX7" fmla="*/ 0 w 1289050"/>
                <a:gd name="connsiteY7" fmla="*/ 1428750 h 1428750"/>
                <a:gd name="connsiteX8" fmla="*/ 0 w 1289050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57939"/>
                <a:gd name="connsiteY0" fmla="*/ 0 h 1428750"/>
                <a:gd name="connsiteX1" fmla="*/ 1244600 w 1357939"/>
                <a:gd name="connsiteY1" fmla="*/ 0 h 1428750"/>
                <a:gd name="connsiteX2" fmla="*/ 1289050 w 1357939"/>
                <a:gd name="connsiteY2" fmla="*/ 247650 h 1428750"/>
                <a:gd name="connsiteX3" fmla="*/ 1143000 w 1357939"/>
                <a:gd name="connsiteY3" fmla="*/ 527050 h 1428750"/>
                <a:gd name="connsiteX4" fmla="*/ 1270000 w 1357939"/>
                <a:gd name="connsiteY4" fmla="*/ 768350 h 1428750"/>
                <a:gd name="connsiteX5" fmla="*/ 1098550 w 1357939"/>
                <a:gd name="connsiteY5" fmla="*/ 1111250 h 1428750"/>
                <a:gd name="connsiteX6" fmla="*/ 1257300 w 1357939"/>
                <a:gd name="connsiteY6" fmla="*/ 1428750 h 1428750"/>
                <a:gd name="connsiteX7" fmla="*/ 0 w 1357939"/>
                <a:gd name="connsiteY7" fmla="*/ 1428750 h 1428750"/>
                <a:gd name="connsiteX8" fmla="*/ 0 w 1357939"/>
                <a:gd name="connsiteY8" fmla="*/ 0 h 1428750"/>
                <a:gd name="connsiteX0" fmla="*/ 0 w 1315679"/>
                <a:gd name="connsiteY0" fmla="*/ 0 h 1428750"/>
                <a:gd name="connsiteX1" fmla="*/ 1244600 w 1315679"/>
                <a:gd name="connsiteY1" fmla="*/ 0 h 1428750"/>
                <a:gd name="connsiteX2" fmla="*/ 1289050 w 1315679"/>
                <a:gd name="connsiteY2" fmla="*/ 247650 h 1428750"/>
                <a:gd name="connsiteX3" fmla="*/ 1143000 w 1315679"/>
                <a:gd name="connsiteY3" fmla="*/ 527050 h 1428750"/>
                <a:gd name="connsiteX4" fmla="*/ 1270000 w 1315679"/>
                <a:gd name="connsiteY4" fmla="*/ 768350 h 1428750"/>
                <a:gd name="connsiteX5" fmla="*/ 1098550 w 1315679"/>
                <a:gd name="connsiteY5" fmla="*/ 1111250 h 1428750"/>
                <a:gd name="connsiteX6" fmla="*/ 1257300 w 1315679"/>
                <a:gd name="connsiteY6" fmla="*/ 1428750 h 1428750"/>
                <a:gd name="connsiteX7" fmla="*/ 0 w 1315679"/>
                <a:gd name="connsiteY7" fmla="*/ 1428750 h 1428750"/>
                <a:gd name="connsiteX8" fmla="*/ 0 w 1315679"/>
                <a:gd name="connsiteY8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5679" h="1428750">
                  <a:moveTo>
                    <a:pt x="0" y="0"/>
                  </a:moveTo>
                  <a:lnTo>
                    <a:pt x="1244600" y="0"/>
                  </a:lnTo>
                  <a:cubicBezTo>
                    <a:pt x="1357842" y="136525"/>
                    <a:pt x="1305983" y="159808"/>
                    <a:pt x="1289050" y="247650"/>
                  </a:cubicBezTo>
                  <a:cubicBezTo>
                    <a:pt x="1272117" y="335492"/>
                    <a:pt x="1146175" y="440267"/>
                    <a:pt x="1143000" y="527050"/>
                  </a:cubicBezTo>
                  <a:cubicBezTo>
                    <a:pt x="1139825" y="613833"/>
                    <a:pt x="1277408" y="670983"/>
                    <a:pt x="1270000" y="768350"/>
                  </a:cubicBezTo>
                  <a:cubicBezTo>
                    <a:pt x="1262592" y="865717"/>
                    <a:pt x="1100667" y="1001183"/>
                    <a:pt x="1098550" y="1111250"/>
                  </a:cubicBezTo>
                  <a:cubicBezTo>
                    <a:pt x="1096433" y="1221317"/>
                    <a:pt x="1294342" y="1178983"/>
                    <a:pt x="1257300" y="1428750"/>
                  </a:cubicBezTo>
                  <a:lnTo>
                    <a:pt x="0" y="142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5A3C52-C90A-4957-90BB-7A467EAA644F}"/>
                </a:ext>
              </a:extLst>
            </p:cNvPr>
            <p:cNvSpPr/>
            <p:nvPr/>
          </p:nvSpPr>
          <p:spPr>
            <a:xfrm>
              <a:off x="251269" y="1921948"/>
              <a:ext cx="467687" cy="1770554"/>
            </a:xfrm>
            <a:custGeom>
              <a:avLst/>
              <a:gdLst>
                <a:gd name="connsiteX0" fmla="*/ 13961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13961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62821 h 1779939"/>
                <a:gd name="connsiteX1" fmla="*/ 0 w 467671"/>
                <a:gd name="connsiteY1" fmla="*/ 1521673 h 1779939"/>
                <a:gd name="connsiteX2" fmla="*/ 258266 w 467671"/>
                <a:gd name="connsiteY2" fmla="*/ 1779939 h 1779939"/>
                <a:gd name="connsiteX3" fmla="*/ 467671 w 467671"/>
                <a:gd name="connsiteY3" fmla="*/ 1779939 h 1779939"/>
                <a:gd name="connsiteX4" fmla="*/ 467671 w 467671"/>
                <a:gd name="connsiteY4" fmla="*/ 41881 h 1779939"/>
                <a:gd name="connsiteX5" fmla="*/ 307127 w 467671"/>
                <a:gd name="connsiteY5" fmla="*/ 104702 h 1779939"/>
                <a:gd name="connsiteX6" fmla="*/ 195445 w 467671"/>
                <a:gd name="connsiteY6" fmla="*/ 0 h 1779939"/>
                <a:gd name="connsiteX7" fmla="*/ 90742 w 467671"/>
                <a:gd name="connsiteY7" fmla="*/ 83762 h 1779939"/>
                <a:gd name="connsiteX8" fmla="*/ 0 w 467671"/>
                <a:gd name="connsiteY8" fmla="*/ 62821 h 1779939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129367 h 1846485"/>
                <a:gd name="connsiteX1" fmla="*/ 0 w 467671"/>
                <a:gd name="connsiteY1" fmla="*/ 1588219 h 1846485"/>
                <a:gd name="connsiteX2" fmla="*/ 258266 w 467671"/>
                <a:gd name="connsiteY2" fmla="*/ 1846485 h 1846485"/>
                <a:gd name="connsiteX3" fmla="*/ 467671 w 467671"/>
                <a:gd name="connsiteY3" fmla="*/ 1846485 h 1846485"/>
                <a:gd name="connsiteX4" fmla="*/ 467671 w 467671"/>
                <a:gd name="connsiteY4" fmla="*/ 108427 h 1846485"/>
                <a:gd name="connsiteX5" fmla="*/ 307127 w 467671"/>
                <a:gd name="connsiteY5" fmla="*/ 171248 h 1846485"/>
                <a:gd name="connsiteX6" fmla="*/ 195445 w 467671"/>
                <a:gd name="connsiteY6" fmla="*/ 66546 h 1846485"/>
                <a:gd name="connsiteX7" fmla="*/ 90742 w 467671"/>
                <a:gd name="connsiteY7" fmla="*/ 150308 h 1846485"/>
                <a:gd name="connsiteX8" fmla="*/ 0 w 467671"/>
                <a:gd name="connsiteY8" fmla="*/ 129367 h 1846485"/>
                <a:gd name="connsiteX0" fmla="*/ 0 w 467671"/>
                <a:gd name="connsiteY0" fmla="*/ 99242 h 1816360"/>
                <a:gd name="connsiteX1" fmla="*/ 0 w 467671"/>
                <a:gd name="connsiteY1" fmla="*/ 1558094 h 1816360"/>
                <a:gd name="connsiteX2" fmla="*/ 258266 w 467671"/>
                <a:gd name="connsiteY2" fmla="*/ 1816360 h 1816360"/>
                <a:gd name="connsiteX3" fmla="*/ 467671 w 467671"/>
                <a:gd name="connsiteY3" fmla="*/ 1816360 h 1816360"/>
                <a:gd name="connsiteX4" fmla="*/ 467671 w 467671"/>
                <a:gd name="connsiteY4" fmla="*/ 78302 h 1816360"/>
                <a:gd name="connsiteX5" fmla="*/ 307127 w 467671"/>
                <a:gd name="connsiteY5" fmla="*/ 141123 h 1816360"/>
                <a:gd name="connsiteX6" fmla="*/ 195445 w 467671"/>
                <a:gd name="connsiteY6" fmla="*/ 36421 h 1816360"/>
                <a:gd name="connsiteX7" fmla="*/ 90742 w 467671"/>
                <a:gd name="connsiteY7" fmla="*/ 120183 h 1816360"/>
                <a:gd name="connsiteX8" fmla="*/ 0 w 467671"/>
                <a:gd name="connsiteY8" fmla="*/ 99242 h 1816360"/>
                <a:gd name="connsiteX0" fmla="*/ 0 w 467671"/>
                <a:gd name="connsiteY0" fmla="*/ 62937 h 1780055"/>
                <a:gd name="connsiteX1" fmla="*/ 0 w 467671"/>
                <a:gd name="connsiteY1" fmla="*/ 1521789 h 1780055"/>
                <a:gd name="connsiteX2" fmla="*/ 258266 w 467671"/>
                <a:gd name="connsiteY2" fmla="*/ 1780055 h 1780055"/>
                <a:gd name="connsiteX3" fmla="*/ 467671 w 467671"/>
                <a:gd name="connsiteY3" fmla="*/ 1780055 h 1780055"/>
                <a:gd name="connsiteX4" fmla="*/ 467671 w 467671"/>
                <a:gd name="connsiteY4" fmla="*/ 41997 h 1780055"/>
                <a:gd name="connsiteX5" fmla="*/ 307127 w 467671"/>
                <a:gd name="connsiteY5" fmla="*/ 104818 h 1780055"/>
                <a:gd name="connsiteX6" fmla="*/ 195445 w 467671"/>
                <a:gd name="connsiteY6" fmla="*/ 116 h 1780055"/>
                <a:gd name="connsiteX7" fmla="*/ 90742 w 467671"/>
                <a:gd name="connsiteY7" fmla="*/ 83878 h 1780055"/>
                <a:gd name="connsiteX8" fmla="*/ 0 w 467671"/>
                <a:gd name="connsiteY8" fmla="*/ 62937 h 1780055"/>
                <a:gd name="connsiteX0" fmla="*/ 0 w 467671"/>
                <a:gd name="connsiteY0" fmla="*/ 62933 h 1780051"/>
                <a:gd name="connsiteX1" fmla="*/ 0 w 467671"/>
                <a:gd name="connsiteY1" fmla="*/ 1521785 h 1780051"/>
                <a:gd name="connsiteX2" fmla="*/ 258266 w 467671"/>
                <a:gd name="connsiteY2" fmla="*/ 1780051 h 1780051"/>
                <a:gd name="connsiteX3" fmla="*/ 467671 w 467671"/>
                <a:gd name="connsiteY3" fmla="*/ 1780051 h 1780051"/>
                <a:gd name="connsiteX4" fmla="*/ 467671 w 467671"/>
                <a:gd name="connsiteY4" fmla="*/ 41993 h 1780051"/>
                <a:gd name="connsiteX5" fmla="*/ 307127 w 467671"/>
                <a:gd name="connsiteY5" fmla="*/ 104814 h 1780051"/>
                <a:gd name="connsiteX6" fmla="*/ 195445 w 467671"/>
                <a:gd name="connsiteY6" fmla="*/ 112 h 1780051"/>
                <a:gd name="connsiteX7" fmla="*/ 131223 w 467671"/>
                <a:gd name="connsiteY7" fmla="*/ 86256 h 1780051"/>
                <a:gd name="connsiteX8" fmla="*/ 0 w 467671"/>
                <a:gd name="connsiteY8" fmla="*/ 62933 h 178005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07127 w 467671"/>
                <a:gd name="connsiteY5" fmla="*/ 95304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23 h 1770541"/>
                <a:gd name="connsiteX1" fmla="*/ 0 w 467671"/>
                <a:gd name="connsiteY1" fmla="*/ 1512275 h 1770541"/>
                <a:gd name="connsiteX2" fmla="*/ 258266 w 467671"/>
                <a:gd name="connsiteY2" fmla="*/ 1770541 h 1770541"/>
                <a:gd name="connsiteX3" fmla="*/ 467671 w 467671"/>
                <a:gd name="connsiteY3" fmla="*/ 1770541 h 1770541"/>
                <a:gd name="connsiteX4" fmla="*/ 467671 w 467671"/>
                <a:gd name="connsiteY4" fmla="*/ 32483 h 1770541"/>
                <a:gd name="connsiteX5" fmla="*/ 311890 w 467671"/>
                <a:gd name="connsiteY5" fmla="*/ 71491 h 1770541"/>
                <a:gd name="connsiteX6" fmla="*/ 240689 w 467671"/>
                <a:gd name="connsiteY6" fmla="*/ 127 h 1770541"/>
                <a:gd name="connsiteX7" fmla="*/ 131223 w 467671"/>
                <a:gd name="connsiteY7" fmla="*/ 76746 h 1770541"/>
                <a:gd name="connsiteX8" fmla="*/ 0 w 467671"/>
                <a:gd name="connsiteY8" fmla="*/ 53423 h 1770541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0 w 467671"/>
                <a:gd name="connsiteY0" fmla="*/ 53436 h 1770554"/>
                <a:gd name="connsiteX1" fmla="*/ 0 w 467671"/>
                <a:gd name="connsiteY1" fmla="*/ 1512288 h 1770554"/>
                <a:gd name="connsiteX2" fmla="*/ 258266 w 467671"/>
                <a:gd name="connsiteY2" fmla="*/ 1770554 h 1770554"/>
                <a:gd name="connsiteX3" fmla="*/ 467671 w 467671"/>
                <a:gd name="connsiteY3" fmla="*/ 1770554 h 1770554"/>
                <a:gd name="connsiteX4" fmla="*/ 467671 w 467671"/>
                <a:gd name="connsiteY4" fmla="*/ 32496 h 1770554"/>
                <a:gd name="connsiteX5" fmla="*/ 311890 w 467671"/>
                <a:gd name="connsiteY5" fmla="*/ 71504 h 1770554"/>
                <a:gd name="connsiteX6" fmla="*/ 240689 w 467671"/>
                <a:gd name="connsiteY6" fmla="*/ 140 h 1770554"/>
                <a:gd name="connsiteX7" fmla="*/ 150273 w 467671"/>
                <a:gd name="connsiteY7" fmla="*/ 69616 h 1770554"/>
                <a:gd name="connsiteX8" fmla="*/ 0 w 467671"/>
                <a:gd name="connsiteY8" fmla="*/ 53436 h 1770554"/>
                <a:gd name="connsiteX0" fmla="*/ 8 w 467679"/>
                <a:gd name="connsiteY0" fmla="*/ 53436 h 1770554"/>
                <a:gd name="connsiteX1" fmla="*/ 8 w 467679"/>
                <a:gd name="connsiteY1" fmla="*/ 1512288 h 1770554"/>
                <a:gd name="connsiteX2" fmla="*/ 258274 w 467679"/>
                <a:gd name="connsiteY2" fmla="*/ 1770554 h 1770554"/>
                <a:gd name="connsiteX3" fmla="*/ 467679 w 467679"/>
                <a:gd name="connsiteY3" fmla="*/ 1770554 h 1770554"/>
                <a:gd name="connsiteX4" fmla="*/ 467679 w 467679"/>
                <a:gd name="connsiteY4" fmla="*/ 32496 h 1770554"/>
                <a:gd name="connsiteX5" fmla="*/ 311898 w 467679"/>
                <a:gd name="connsiteY5" fmla="*/ 71504 h 1770554"/>
                <a:gd name="connsiteX6" fmla="*/ 240697 w 467679"/>
                <a:gd name="connsiteY6" fmla="*/ 140 h 1770554"/>
                <a:gd name="connsiteX7" fmla="*/ 150281 w 467679"/>
                <a:gd name="connsiteY7" fmla="*/ 69616 h 1770554"/>
                <a:gd name="connsiteX8" fmla="*/ 8 w 467679"/>
                <a:gd name="connsiteY8" fmla="*/ 53436 h 1770554"/>
                <a:gd name="connsiteX0" fmla="*/ 16 w 467687"/>
                <a:gd name="connsiteY0" fmla="*/ 53436 h 1770554"/>
                <a:gd name="connsiteX1" fmla="*/ 16 w 467687"/>
                <a:gd name="connsiteY1" fmla="*/ 1512288 h 1770554"/>
                <a:gd name="connsiteX2" fmla="*/ 258282 w 467687"/>
                <a:gd name="connsiteY2" fmla="*/ 1770554 h 1770554"/>
                <a:gd name="connsiteX3" fmla="*/ 467687 w 467687"/>
                <a:gd name="connsiteY3" fmla="*/ 1770554 h 1770554"/>
                <a:gd name="connsiteX4" fmla="*/ 467687 w 467687"/>
                <a:gd name="connsiteY4" fmla="*/ 32496 h 1770554"/>
                <a:gd name="connsiteX5" fmla="*/ 311906 w 467687"/>
                <a:gd name="connsiteY5" fmla="*/ 71504 h 1770554"/>
                <a:gd name="connsiteX6" fmla="*/ 240705 w 467687"/>
                <a:gd name="connsiteY6" fmla="*/ 140 h 1770554"/>
                <a:gd name="connsiteX7" fmla="*/ 150289 w 467687"/>
                <a:gd name="connsiteY7" fmla="*/ 69616 h 1770554"/>
                <a:gd name="connsiteX8" fmla="*/ 16 w 467687"/>
                <a:gd name="connsiteY8" fmla="*/ 53436 h 17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687" h="1770554">
                  <a:moveTo>
                    <a:pt x="16" y="53436"/>
                  </a:moveTo>
                  <a:lnTo>
                    <a:pt x="16" y="1512288"/>
                  </a:lnTo>
                  <a:cubicBezTo>
                    <a:pt x="-1390" y="1636549"/>
                    <a:pt x="85087" y="1762435"/>
                    <a:pt x="258282" y="1770554"/>
                  </a:cubicBezTo>
                  <a:lnTo>
                    <a:pt x="467687" y="1770554"/>
                  </a:lnTo>
                  <a:lnTo>
                    <a:pt x="467687" y="32496"/>
                  </a:lnTo>
                  <a:cubicBezTo>
                    <a:pt x="314724" y="-25254"/>
                    <a:pt x="357277" y="78484"/>
                    <a:pt x="311906" y="71504"/>
                  </a:cubicBezTo>
                  <a:cubicBezTo>
                    <a:pt x="266535" y="64524"/>
                    <a:pt x="276769" y="3630"/>
                    <a:pt x="240705" y="140"/>
                  </a:cubicBezTo>
                  <a:cubicBezTo>
                    <a:pt x="204641" y="-3350"/>
                    <a:pt x="182863" y="59146"/>
                    <a:pt x="150289" y="69616"/>
                  </a:cubicBezTo>
                  <a:cubicBezTo>
                    <a:pt x="117715" y="80086"/>
                    <a:pt x="108009" y="-48103"/>
                    <a:pt x="16" y="5343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tial Circle 32">
              <a:extLst>
                <a:ext uri="{FF2B5EF4-FFF2-40B4-BE49-F238E27FC236}">
                  <a16:creationId xmlns:a16="http://schemas.microsoft.com/office/drawing/2014/main" id="{9E2BF9B9-7763-443A-9EFA-AA9EF6C85BDD}"/>
                </a:ext>
              </a:extLst>
            </p:cNvPr>
            <p:cNvSpPr/>
            <p:nvPr/>
          </p:nvSpPr>
          <p:spPr>
            <a:xfrm>
              <a:off x="-127044" y="2846502"/>
              <a:ext cx="1692000" cy="1692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Partial Circle 33">
              <a:extLst>
                <a:ext uri="{FF2B5EF4-FFF2-40B4-BE49-F238E27FC236}">
                  <a16:creationId xmlns:a16="http://schemas.microsoft.com/office/drawing/2014/main" id="{3299ABD2-9C94-414F-809F-115B5E71BD3C}"/>
                </a:ext>
              </a:extLst>
            </p:cNvPr>
            <p:cNvSpPr/>
            <p:nvPr/>
          </p:nvSpPr>
          <p:spPr>
            <a:xfrm>
              <a:off x="-1044" y="2972502"/>
              <a:ext cx="1440000" cy="1440000"/>
            </a:xfrm>
            <a:prstGeom prst="pie">
              <a:avLst>
                <a:gd name="adj1" fmla="val 16185763"/>
                <a:gd name="adj2" fmla="val 21594548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A010FB-2D04-4212-AF6B-F6BF4ED264A3}"/>
                </a:ext>
              </a:extLst>
            </p:cNvPr>
            <p:cNvSpPr/>
            <p:nvPr/>
          </p:nvSpPr>
          <p:spPr>
            <a:xfrm>
              <a:off x="615950" y="2635250"/>
              <a:ext cx="103006" cy="105725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9C88E2-8A9A-47FD-9FEB-3A4E4A5CE136}"/>
              </a:ext>
            </a:extLst>
          </p:cNvPr>
          <p:cNvCxnSpPr/>
          <p:nvPr/>
        </p:nvCxnSpPr>
        <p:spPr>
          <a:xfrm>
            <a:off x="1059551" y="1361928"/>
            <a:ext cx="306679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BA13A3-CD66-4DD8-A417-1ED7529D68E1}"/>
              </a:ext>
            </a:extLst>
          </p:cNvPr>
          <p:cNvCxnSpPr>
            <a:cxnSpLocks/>
          </p:cNvCxnSpPr>
          <p:nvPr/>
        </p:nvCxnSpPr>
        <p:spPr>
          <a:xfrm>
            <a:off x="915769" y="3900784"/>
            <a:ext cx="0" cy="180000"/>
          </a:xfrm>
          <a:prstGeom prst="straightConnector1">
            <a:avLst/>
          </a:prstGeom>
          <a:ln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571A1C2-9C53-4753-8D35-100E980D15D6}"/>
              </a:ext>
            </a:extLst>
          </p:cNvPr>
          <p:cNvCxnSpPr>
            <a:cxnSpLocks/>
          </p:cNvCxnSpPr>
          <p:nvPr/>
        </p:nvCxnSpPr>
        <p:spPr>
          <a:xfrm>
            <a:off x="915769" y="3479316"/>
            <a:ext cx="0" cy="444328"/>
          </a:xfrm>
          <a:prstGeom prst="straightConnector1">
            <a:avLst/>
          </a:prstGeom>
          <a:ln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Defect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1863952"/>
            <a:ext cx="5836835" cy="2616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75% chance of defect in weld</a:t>
            </a:r>
          </a:p>
          <a:p>
            <a:r>
              <a:rPr lang="en-GB" dirty="0"/>
              <a:t>12.5% chance of defect in buttering</a:t>
            </a:r>
          </a:p>
          <a:p>
            <a:r>
              <a:rPr lang="en-GB" dirty="0"/>
              <a:t>Size from 2 parameter Weibel distribution with maximum</a:t>
            </a:r>
          </a:p>
          <a:p>
            <a:r>
              <a:rPr lang="en-GB" dirty="0"/>
              <a:t>Defined based on expert elicitation</a:t>
            </a:r>
          </a:p>
          <a:p>
            <a:r>
              <a:rPr lang="en-GB" dirty="0"/>
              <a:t>Benchmark against defects in deterministic assessment:</a:t>
            </a:r>
          </a:p>
          <a:p>
            <a:r>
              <a:rPr lang="en-GB" dirty="0"/>
              <a:t>Uniform distribution for ligament: 0 to 20% of crack depth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Assessment Overview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A35F90-7E76-4CAB-AA31-E05EDB389527}"/>
              </a:ext>
            </a:extLst>
          </p:cNvPr>
          <p:cNvGrpSpPr/>
          <p:nvPr/>
        </p:nvGrpSpPr>
        <p:grpSpPr>
          <a:xfrm>
            <a:off x="0" y="1935480"/>
            <a:ext cx="2309041" cy="1874520"/>
            <a:chOff x="0" y="1645920"/>
            <a:chExt cx="2309041" cy="187452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8B881B-5D18-44CE-803E-45B03BC6CBD2}"/>
                </a:ext>
              </a:extLst>
            </p:cNvPr>
            <p:cNvCxnSpPr/>
            <p:nvPr/>
          </p:nvCxnSpPr>
          <p:spPr>
            <a:xfrm flipV="1">
              <a:off x="72633" y="2057400"/>
              <a:ext cx="0" cy="146304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F2E69F-3C0C-4842-A51A-6F05BB68BF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59480"/>
              <a:ext cx="2198127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65455A-F667-4849-B5D5-C653DC0AF34C}"/>
                </a:ext>
              </a:extLst>
            </p:cNvPr>
            <p:cNvSpPr/>
            <p:nvPr/>
          </p:nvSpPr>
          <p:spPr>
            <a:xfrm>
              <a:off x="106680" y="2255520"/>
              <a:ext cx="1851660" cy="1181100"/>
            </a:xfrm>
            <a:custGeom>
              <a:avLst/>
              <a:gdLst>
                <a:gd name="connsiteX0" fmla="*/ 0 w 1851660"/>
                <a:gd name="connsiteY0" fmla="*/ 0 h 1181100"/>
                <a:gd name="connsiteX1" fmla="*/ 167640 w 1851660"/>
                <a:gd name="connsiteY1" fmla="*/ 670560 h 1181100"/>
                <a:gd name="connsiteX2" fmla="*/ 784860 w 1851660"/>
                <a:gd name="connsiteY2" fmla="*/ 1082040 h 1181100"/>
                <a:gd name="connsiteX3" fmla="*/ 1851660 w 1851660"/>
                <a:gd name="connsiteY3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660" h="1181100">
                  <a:moveTo>
                    <a:pt x="0" y="0"/>
                  </a:moveTo>
                  <a:cubicBezTo>
                    <a:pt x="18415" y="245110"/>
                    <a:pt x="36830" y="490220"/>
                    <a:pt x="167640" y="670560"/>
                  </a:cubicBezTo>
                  <a:cubicBezTo>
                    <a:pt x="298450" y="850900"/>
                    <a:pt x="504190" y="996950"/>
                    <a:pt x="784860" y="1082040"/>
                  </a:cubicBezTo>
                  <a:cubicBezTo>
                    <a:pt x="1065530" y="1167130"/>
                    <a:pt x="1458595" y="1174115"/>
                    <a:pt x="1851660" y="1181100"/>
                  </a:cubicBezTo>
                </a:path>
              </a:pathLst>
            </a:custGeom>
            <a:solidFill>
              <a:schemeClr val="tx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3C1CBF-34BC-42B0-808D-C359CB888C94}"/>
                </a:ext>
              </a:extLst>
            </p:cNvPr>
            <p:cNvCxnSpPr/>
            <p:nvPr/>
          </p:nvCxnSpPr>
          <p:spPr>
            <a:xfrm>
              <a:off x="1409700" y="2659380"/>
              <a:ext cx="0" cy="8610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8C26F-C5F2-43F5-8700-5B1491981A0C}"/>
                </a:ext>
              </a:extLst>
            </p:cNvPr>
            <p:cNvSpPr txBox="1"/>
            <p:nvPr/>
          </p:nvSpPr>
          <p:spPr>
            <a:xfrm>
              <a:off x="960595" y="2383563"/>
              <a:ext cx="134844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Cut-off @ 5mm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A534E8-A41E-4F3C-B8D3-38DE475AABD4}"/>
                </a:ext>
              </a:extLst>
            </p:cNvPr>
            <p:cNvSpPr txBox="1"/>
            <p:nvPr/>
          </p:nvSpPr>
          <p:spPr>
            <a:xfrm>
              <a:off x="373380" y="1645920"/>
              <a:ext cx="161294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PDF of defect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68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Initial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96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245807-9B7B-4025-90F7-4B86C0DF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466912"/>
            <a:ext cx="7288258" cy="44363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BC3BA-3DF3-49C8-B9CB-6E86CC7CD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753" y="240257"/>
            <a:ext cx="3234447" cy="605563"/>
          </a:xfrm>
        </p:spPr>
        <p:txBody>
          <a:bodyPr/>
          <a:lstStyle/>
          <a:p>
            <a:r>
              <a:rPr lang="en-GB" sz="1600" dirty="0"/>
              <a:t>Crack Growth Fitting - Original</a:t>
            </a:r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8BB7121-2DB7-4B2E-A6A7-AD6162CA132C}"/>
              </a:ext>
            </a:extLst>
          </p:cNvPr>
          <p:cNvSpPr/>
          <p:nvPr/>
        </p:nvSpPr>
        <p:spPr>
          <a:xfrm rot="10800000">
            <a:off x="5699760" y="1737359"/>
            <a:ext cx="419100" cy="922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C2F40-AF2C-4093-A303-FA372A91F40F}"/>
              </a:ext>
            </a:extLst>
          </p:cNvPr>
          <p:cNvSpPr txBox="1"/>
          <p:nvPr/>
        </p:nvSpPr>
        <p:spPr>
          <a:xfrm>
            <a:off x="6179820" y="1944454"/>
            <a:ext cx="19303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4 orders of magnitude</a:t>
            </a:r>
          </a:p>
          <a:p>
            <a:r>
              <a:rPr lang="en-GB" dirty="0">
                <a:solidFill>
                  <a:schemeClr val="accent1"/>
                </a:solidFill>
              </a:rPr>
              <a:t>Why so different?</a:t>
            </a:r>
          </a:p>
        </p:txBody>
      </p:sp>
    </p:spTree>
    <p:extLst>
      <p:ext uri="{BB962C8B-B14F-4D97-AF65-F5344CB8AC3E}">
        <p14:creationId xmlns:p14="http://schemas.microsoft.com/office/powerpoint/2010/main" val="1491117235"/>
      </p:ext>
    </p:extLst>
  </p:cSld>
  <p:clrMapOvr>
    <a:masterClrMapping/>
  </p:clrMapOvr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 PPT Standard template Short Form Font</Template>
  <TotalTime>2824</TotalTime>
  <Words>850</Words>
  <Application>Microsoft Office PowerPoint</Application>
  <PresentationFormat>On-screen Show (16:9)</PresentationFormat>
  <Paragraphs>153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RR Pioneer Bold</vt:lpstr>
      <vt:lpstr>RR Pioneer</vt:lpstr>
      <vt:lpstr>RR Pioneer Medium</vt:lpstr>
      <vt:lpstr>Wingdings</vt:lpstr>
      <vt:lpstr>Cambria Math</vt:lpstr>
      <vt:lpstr>RR Pioneer Light Condensed</vt:lpstr>
      <vt:lpstr>RR Pioneer UltraLight Condensed</vt:lpstr>
      <vt:lpstr>Calibri</vt:lpstr>
      <vt:lpstr>Arial</vt:lpstr>
      <vt:lpstr>RR</vt:lpstr>
      <vt:lpstr>1_RR</vt:lpstr>
      <vt:lpstr>PowerPoint Presentation</vt:lpstr>
      <vt:lpstr>PowerPoint Presentation</vt:lpstr>
      <vt:lpstr>Description of Component</vt:lpstr>
      <vt:lpstr>Historic Justification</vt:lpstr>
      <vt:lpstr>PowerPoint Presentation</vt:lpstr>
      <vt:lpstr>PowerPoint Presentation</vt:lpstr>
      <vt:lpstr>Defect Distribution</vt:lpstr>
      <vt:lpstr>PowerPoint Presentation</vt:lpstr>
      <vt:lpstr>PowerPoint Presentation</vt:lpstr>
      <vt:lpstr>Crack Growth Fitting - Original</vt:lpstr>
      <vt:lpstr>Crack Growth Fitting – New Assessment</vt:lpstr>
      <vt:lpstr>Impact on Results</vt:lpstr>
      <vt:lpstr>PowerPoint Presentation</vt:lpstr>
      <vt:lpstr>Crack Growth Fitting – New Assessment</vt:lpstr>
      <vt:lpstr>PowerPoint Presentation</vt:lpstr>
      <vt:lpstr>PowerPoint Presentation</vt:lpstr>
      <vt:lpstr>PowerPoint Presentation</vt:lpstr>
      <vt:lpstr>Key Lessons Learned</vt:lpstr>
      <vt:lpstr>PowerPoint Presentation</vt:lpstr>
    </vt:vector>
  </TitlesOfParts>
  <Manager>brand@Rolls-Royce.com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Information: Use RR Pioneer Bold 18pt for headings and captions </dc:title>
  <dc:creator>Pellereau, Ben (NNPPI)</dc:creator>
  <cp:keywords>No Classification</cp:keywords>
  <dc:description>Short form with fonts embedded</dc:description>
  <cp:lastModifiedBy>Pellereau, Ben (NNPPI)</cp:lastModifiedBy>
  <cp:revision>67</cp:revision>
  <cp:lastPrinted>2018-03-12T16:22:50Z</cp:lastPrinted>
  <dcterms:created xsi:type="dcterms:W3CDTF">2022-10-25T09:58:13Z</dcterms:created>
  <dcterms:modified xsi:type="dcterms:W3CDTF">2022-10-27T09:02:47Z</dcterms:modified>
  <cp:category>Template</cp:category>
  <cp:contentStatus>Font Embedded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c982d000-a279-451f-961c-95d42042a484</vt:lpwstr>
  </property>
  <property fmtid="{D5CDD505-2E9C-101B-9397-08002B2CF9AE}" pid="3" name="RRTITUSClassification">
    <vt:lpwstr>No Classification</vt:lpwstr>
  </property>
  <property fmtid="{D5CDD505-2E9C-101B-9397-08002B2CF9AE}" pid="4" name="RRTITUS">
    <vt:lpwstr>No Classification</vt:lpwstr>
  </property>
  <property fmtid="{D5CDD505-2E9C-101B-9397-08002B2CF9AE}" pid="5" name="RetentionDecision">
    <vt:lpwstr>No requirement to retain</vt:lpwstr>
  </property>
</Properties>
</file>