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4" r:id="rId1"/>
  </p:sldMasterIdLst>
  <p:notesMasterIdLst>
    <p:notesMasterId r:id="rId40"/>
  </p:notesMasterIdLst>
  <p:handoutMasterIdLst>
    <p:handoutMasterId r:id="rId41"/>
  </p:handoutMasterIdLst>
  <p:sldIdLst>
    <p:sldId id="258" r:id="rId2"/>
    <p:sldId id="464" r:id="rId3"/>
    <p:sldId id="345" r:id="rId4"/>
    <p:sldId id="505" r:id="rId5"/>
    <p:sldId id="521" r:id="rId6"/>
    <p:sldId id="510" r:id="rId7"/>
    <p:sldId id="511" r:id="rId8"/>
    <p:sldId id="490" r:id="rId9"/>
    <p:sldId id="491" r:id="rId10"/>
    <p:sldId id="492" r:id="rId11"/>
    <p:sldId id="493" r:id="rId12"/>
    <p:sldId id="494" r:id="rId13"/>
    <p:sldId id="458" r:id="rId14"/>
    <p:sldId id="495" r:id="rId15"/>
    <p:sldId id="497" r:id="rId16"/>
    <p:sldId id="515" r:id="rId17"/>
    <p:sldId id="498" r:id="rId18"/>
    <p:sldId id="512" r:id="rId19"/>
    <p:sldId id="486" r:id="rId20"/>
    <p:sldId id="499" r:id="rId21"/>
    <p:sldId id="500" r:id="rId22"/>
    <p:sldId id="514" r:id="rId23"/>
    <p:sldId id="519" r:id="rId24"/>
    <p:sldId id="487" r:id="rId25"/>
    <p:sldId id="503" r:id="rId26"/>
    <p:sldId id="504" r:id="rId27"/>
    <p:sldId id="522" r:id="rId28"/>
    <p:sldId id="488" r:id="rId29"/>
    <p:sldId id="507" r:id="rId30"/>
    <p:sldId id="508" r:id="rId31"/>
    <p:sldId id="523" r:id="rId32"/>
    <p:sldId id="517" r:id="rId33"/>
    <p:sldId id="524" r:id="rId34"/>
    <p:sldId id="526" r:id="rId35"/>
    <p:sldId id="421" r:id="rId36"/>
    <p:sldId id="509" r:id="rId37"/>
    <p:sldId id="527" r:id="rId38"/>
    <p:sldId id="263" r:id="rId39"/>
  </p:sldIdLst>
  <p:sldSz cx="9144000" cy="6858000" type="screen4x3"/>
  <p:notesSz cx="6735763" cy="9866313"/>
  <p:embeddedFontLst>
    <p:embeddedFont>
      <p:font typeface="맑은 고딕" panose="020B0503020000020004" pitchFamily="50" charset="-127"/>
      <p:regular r:id="rId42"/>
      <p:bold r:id="rId43"/>
    </p:embeddedFont>
    <p:embeddedFont>
      <p:font typeface="HY헤드라인M" panose="02030600000101010101" pitchFamily="18" charset="-127"/>
      <p:regular r:id="rId44"/>
    </p:embeddedFont>
    <p:embeddedFont>
      <p:font typeface="Cambria Math" panose="02040503050406030204" pitchFamily="18" charset="0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Arial Unicode MS" panose="020B0600000101010101" charset="-127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2296">
          <p15:clr>
            <a:srgbClr val="A4A3A4"/>
          </p15:clr>
        </p15:guide>
        <p15:guide id="5" pos="385">
          <p15:clr>
            <a:srgbClr val="A4A3A4"/>
          </p15:clr>
        </p15:guide>
        <p15:guide id="6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min Lee" initials="SL" lastIdx="19" clrIdx="0">
    <p:extLst>
      <p:ext uri="{19B8F6BF-5375-455C-9EA6-DF929625EA0E}">
        <p15:presenceInfo xmlns:p15="http://schemas.microsoft.com/office/powerpoint/2012/main" userId="Sangmin 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9966"/>
    <a:srgbClr val="0000FF"/>
    <a:srgbClr val="FFCCCC"/>
    <a:srgbClr val="33CC33"/>
    <a:srgbClr val="008000"/>
    <a:srgbClr val="C78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0" autoAdjust="0"/>
    <p:restoredTop sz="85554" autoAdjust="0"/>
  </p:normalViewPr>
  <p:slideViewPr>
    <p:cSldViewPr>
      <p:cViewPr varScale="1">
        <p:scale>
          <a:sx n="95" d="100"/>
          <a:sy n="95" d="100"/>
        </p:scale>
        <p:origin x="2436" y="78"/>
      </p:cViewPr>
      <p:guideLst>
        <p:guide orient="horz" pos="2160"/>
        <p:guide pos="2880"/>
        <p:guide orient="horz" pos="663"/>
        <p:guide orient="horz" pos="2296"/>
        <p:guide pos="385"/>
        <p:guide pos="1927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0" d="100"/>
          <a:sy n="180" d="100"/>
        </p:scale>
        <p:origin x="1824" y="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621" cy="494813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573" y="1"/>
            <a:ext cx="2918621" cy="494813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B6521914-1351-48DC-AFD9-1D9045A01B4C}" type="datetimeFigureOut">
              <a:rPr lang="ko-KR" altLang="en-US" smtClean="0"/>
              <a:t>2022-11-02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371502"/>
            <a:ext cx="2918621" cy="494813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573" y="9371502"/>
            <a:ext cx="2918621" cy="494813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227F231F-ECC0-49CC-B781-0BE08FC9D7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48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413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7ED937D3-8EE4-4D3F-ABC1-6E80B602E20E}" type="datetimeFigureOut">
              <a:rPr lang="ko-KR" altLang="en-US" smtClean="0"/>
              <a:t>2022-11-02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468313"/>
            <a:ext cx="6049963" cy="4538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2" y="5149180"/>
            <a:ext cx="5389563" cy="3977358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7CF52DA-BDD5-427F-8D1E-3873B95B0D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7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35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23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30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38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724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335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291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50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74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53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47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662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936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277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119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553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41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588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68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084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953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56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062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218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860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96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77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9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61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30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409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22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2900" y="468313"/>
            <a:ext cx="6049963" cy="45386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3102" y="5149181"/>
            <a:ext cx="5389563" cy="4221833"/>
          </a:xfrm>
        </p:spPr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5493-DB2E-4D4D-94D1-451146289DF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6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ctrTitle" hasCustomPrompt="1"/>
          </p:nvPr>
        </p:nvSpPr>
        <p:spPr>
          <a:xfrm>
            <a:off x="378717" y="2130425"/>
            <a:ext cx="7433687" cy="151765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4000" b="1" kern="1200" spc="0" dirty="0">
                <a:gradFill flip="none" rotWithShape="1">
                  <a:gsLst>
                    <a:gs pos="0">
                      <a:srgbClr val="231F2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r>
              <a:rPr lang="en-US" altLang="ko-KR" dirty="0"/>
              <a:t>Click to edit title style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78718" y="3645024"/>
            <a:ext cx="5705450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600" b="1" kern="1200" spc="0" dirty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Click to edit Title style</a:t>
            </a:r>
          </a:p>
        </p:txBody>
      </p:sp>
      <p:sp>
        <p:nvSpPr>
          <p:cNvPr id="20" name="날짜 개체 틀 3"/>
          <p:cNvSpPr>
            <a:spLocks noGrp="1"/>
          </p:cNvSpPr>
          <p:nvPr>
            <p:ph type="dt" sz="half" idx="10"/>
          </p:nvPr>
        </p:nvSpPr>
        <p:spPr>
          <a:xfrm>
            <a:off x="447675" y="4725144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2000" kern="1200" smtClean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altLang="ko-KR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3236168" y="471335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</a:rPr>
              <a:t>국민에게 신뢰받는 안전 최우선의 </a:t>
            </a:r>
            <a:r>
              <a:rPr lang="en-US" altLang="ko-KR" sz="1100" b="1" dirty="0">
                <a:gradFill>
                  <a:gsLst>
                    <a:gs pos="46000">
                      <a:schemeClr val="bg1"/>
                    </a:gs>
                    <a:gs pos="51000">
                      <a:schemeClr val="bg1"/>
                    </a:gs>
                  </a:gsLst>
                  <a:lin ang="5400000" scaled="0"/>
                </a:gradFill>
              </a:rPr>
              <a:t>KINS </a:t>
            </a:r>
            <a:endParaRPr lang="ko-KR" altLang="en-US" sz="1100" b="1" dirty="0">
              <a:gradFill>
                <a:gsLst>
                  <a:gs pos="46000">
                    <a:schemeClr val="bg1"/>
                  </a:gs>
                  <a:gs pos="51000">
                    <a:schemeClr val="bg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B488734-800E-4924-80E4-509480BA8E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7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5633626" y="1871200"/>
            <a:ext cx="5182964" cy="6280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ko-KR" sz="1200" b="1" dirty="0">
                <a:gradFill>
                  <a:gsLst>
                    <a:gs pos="0">
                      <a:srgbClr val="231F20"/>
                    </a:gs>
                    <a:gs pos="100000">
                      <a:srgbClr val="231F20"/>
                    </a:gs>
                  </a:gsLst>
                  <a:lin ang="5400000" scaled="0"/>
                </a:gradFill>
                <a:latin typeface="Tahoma" panose="020B0604030504040204" pitchFamily="34" charset="0"/>
                <a:cs typeface="Tahoma" panose="020B0604030504040204" pitchFamily="34" charset="0"/>
              </a:rPr>
              <a:t>KINS is a Cornerstone for a Safe Korea</a:t>
            </a: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86" y="212675"/>
            <a:ext cx="553415" cy="480704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 hasCustomPrompt="1"/>
          </p:nvPr>
        </p:nvSpPr>
        <p:spPr>
          <a:xfrm>
            <a:off x="2051720" y="2609726"/>
            <a:ext cx="6711602" cy="827286"/>
          </a:xfrm>
          <a:prstGeom prst="rect">
            <a:avLst/>
          </a:prstGeom>
        </p:spPr>
        <p:txBody>
          <a:bodyPr/>
          <a:lstStyle>
            <a:lvl1pPr marL="252000" indent="-288000" algn="r" defTabSz="914400" rtl="0" eaLnBrk="1" latinLnBrk="1" hangingPunct="1">
              <a:spcBef>
                <a:spcPct val="0"/>
              </a:spcBef>
              <a:buFont typeface="+mj-lt"/>
              <a:buAutoNum type="romanUcPeriod"/>
              <a:defRPr lang="ko-KR" altLang="en-US" sz="3600" b="1" kern="1200" spc="0" dirty="0">
                <a:gradFill>
                  <a:gsLst>
                    <a:gs pos="41000">
                      <a:schemeClr val="bg1"/>
                    </a:gs>
                    <a:gs pos="61000">
                      <a:srgbClr val="B8B8B8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254000" dir="2700000" algn="tl" rotWithShape="0">
                    <a:srgbClr val="003366">
                      <a:alpha val="93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r>
              <a:rPr lang="ko-KR" altLang="en-US" dirty="0"/>
              <a:t> </a:t>
            </a:r>
            <a:r>
              <a:rPr lang="en-US" altLang="ko-KR" dirty="0"/>
              <a:t> Click to master title style</a:t>
            </a:r>
            <a:endParaRPr lang="ko-KR" altLang="en-US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057872" y="3429000"/>
            <a:ext cx="5705450" cy="57606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spcBef>
                <a:spcPct val="0"/>
              </a:spcBef>
              <a:buNone/>
              <a:defRPr lang="ko-KR" altLang="en-US" sz="2000" b="1" kern="1200" spc="0" dirty="0">
                <a:gradFill>
                  <a:gsLst>
                    <a:gs pos="41000">
                      <a:schemeClr val="bg1"/>
                    </a:gs>
                    <a:gs pos="6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Click to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7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683568" y="200022"/>
            <a:ext cx="7965729" cy="838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05EA4"/>
              </a:contourClr>
            </a:sp3d>
          </a:bodyPr>
          <a:lstStyle>
            <a:lvl1pPr algn="l">
              <a:defRPr lang="ko-KR" altLang="en-US" sz="2600" b="1" spc="0" baseline="0" dirty="0">
                <a:gradFill>
                  <a:gsLst>
                    <a:gs pos="0">
                      <a:srgbClr val="2B2728"/>
                    </a:gs>
                    <a:gs pos="100000">
                      <a:srgbClr val="2B2728"/>
                    </a:gs>
                  </a:gsLst>
                  <a:lin ang="5400000" scaled="0"/>
                </a:gradFill>
                <a:effectLst/>
                <a:latin typeface="Tahoma" pitchFamily="34" charset="0"/>
                <a:cs typeface="Tahoma" pitchFamily="34" charset="0"/>
              </a:defRPr>
            </a:lvl1pPr>
          </a:lstStyle>
          <a:p>
            <a:pPr lvl="0" algn="l"/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684213" y="1268413"/>
            <a:ext cx="7920037" cy="50403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lang="ko-KR" altLang="en-US" sz="1600" b="1" kern="1200" dirty="0" smtClean="0">
                <a:gradFill>
                  <a:gsLst>
                    <a:gs pos="45000">
                      <a:srgbClr val="002060"/>
                    </a:gs>
                    <a:gs pos="50000">
                      <a:srgbClr val="002C5C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32000" indent="-180000">
              <a:buFont typeface="Wingdings" panose="05000000000000000000" pitchFamily="2" charset="2"/>
              <a:buChar char="§"/>
              <a:defRPr lang="ko-KR" altLang="en-US" sz="16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2pPr>
            <a:lvl3pPr marL="540000" indent="-144000">
              <a:defRPr lang="ko-KR" altLang="en-US" sz="14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3pPr>
            <a:lvl4pPr marL="684000" indent="-144000">
              <a:defRPr lang="ko-KR" altLang="en-US" sz="1200" b="1" kern="1200" dirty="0" smtClean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B488734-800E-4924-80E4-509480BA8E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" y="6308725"/>
            <a:ext cx="553415" cy="4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40" cy="6858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619672" y="4156358"/>
            <a:ext cx="5937870" cy="1708320"/>
            <a:chOff x="193642" y="4351558"/>
            <a:chExt cx="8693633" cy="250115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5" t="14505" r="35275" b="69817"/>
            <a:stretch/>
          </p:blipFill>
          <p:spPr>
            <a:xfrm>
              <a:off x="2320600" y="5964137"/>
              <a:ext cx="1040632" cy="88857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69" t="30183" r="14149" b="54139"/>
            <a:stretch/>
          </p:blipFill>
          <p:spPr>
            <a:xfrm>
              <a:off x="7762624" y="4881459"/>
              <a:ext cx="1124651" cy="8885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92" t="75643" r="34024" b="5602"/>
            <a:stretch/>
          </p:blipFill>
          <p:spPr>
            <a:xfrm>
              <a:off x="193642" y="4741714"/>
              <a:ext cx="1162620" cy="10629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9" t="62056" r="57118" b="23711"/>
            <a:stretch/>
          </p:blipFill>
          <p:spPr>
            <a:xfrm>
              <a:off x="4974991" y="4351558"/>
              <a:ext cx="1467057" cy="976128"/>
            </a:xfrm>
            <a:prstGeom prst="rect">
              <a:avLst/>
            </a:prstGeom>
          </p:spPr>
        </p:pic>
      </p:grpSp>
      <p:pic>
        <p:nvPicPr>
          <p:cNvPr id="12" name="그림 11" descr="1.png"/>
          <p:cNvPicPr>
            <a:picLocks noChangeAspect="1"/>
          </p:cNvPicPr>
          <p:nvPr/>
        </p:nvPicPr>
        <p:blipFill rotWithShape="1">
          <a:blip r:embed="rId7" cstate="print"/>
          <a:srcRect l="5674" t="79017" r="79459" b="13474"/>
          <a:stretch/>
        </p:blipFill>
        <p:spPr>
          <a:xfrm>
            <a:off x="4029671" y="5916229"/>
            <a:ext cx="1230352" cy="466043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 userDrawn="1"/>
        </p:nvSpPr>
        <p:spPr>
          <a:xfrm>
            <a:off x="1211156" y="2131011"/>
            <a:ext cx="6619164" cy="11190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6000" b="1" dirty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  <a:tileRect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  <a:endParaRPr lang="ko-KR" altLang="en-US" sz="6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  <a:lin ang="5400000" scaled="1"/>
                <a:tileRect/>
              </a:gra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>
            <a:extLst>
              <a:ext uri="{FF2B5EF4-FFF2-40B4-BE49-F238E27FC236}">
                <a16:creationId xmlns:a16="http://schemas.microsoft.com/office/drawing/2014/main" id="{6849A033-FE42-4D91-953C-C6E3E312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B488734-800E-4924-80E4-509480BA8E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4457" y="194811"/>
            <a:ext cx="8229600" cy="5018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712854" y="649423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Slide </a:t>
            </a:r>
            <a:fld id="{1EC57908-43F0-4ED8-9313-134F162C8C2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001486"/>
            <a:ext cx="8521700" cy="5478689"/>
          </a:xfrm>
          <a:prstGeom prst="rect">
            <a:avLst/>
          </a:prstGeom>
        </p:spPr>
        <p:txBody>
          <a:bodyPr/>
          <a:lstStyle>
            <a:lvl1pPr marL="449263" indent="-361950" latinLnBrk="0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 sz="2200" baseline="0">
                <a:latin typeface="Arial Unicode MS" panose="020B0604020202020204" pitchFamily="50" charset="-127"/>
                <a:ea typeface="맑은 고딕" panose="020B0503020000020004" pitchFamily="50" charset="-127"/>
              </a:defRPr>
            </a:lvl1pPr>
            <a:lvl2pPr marL="623888" indent="-266700" latinLnBrk="0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tabLst/>
              <a:defRPr sz="2000" baseline="0">
                <a:latin typeface="Arial Unicode MS" panose="020B0604020202020204" pitchFamily="50" charset="-127"/>
                <a:ea typeface="맑은 고딕" panose="020B0503020000020004" pitchFamily="50" charset="-127"/>
              </a:defRPr>
            </a:lvl2pPr>
            <a:lvl3pPr marL="806450" indent="-268288" latinLnBrk="0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 sz="1800" baseline="0">
                <a:latin typeface="Arial Unicode MS" panose="020B0604020202020204" pitchFamily="50" charset="-127"/>
                <a:ea typeface="맑은 고딕" panose="020B0503020000020004" pitchFamily="50" charset="-127"/>
              </a:defRPr>
            </a:lvl3pPr>
            <a:lvl4pPr marL="1076325" indent="-269875">
              <a:buFont typeface="Wingdings" panose="05000000000000000000" pitchFamily="2" charset="2"/>
              <a:buChar char="ü"/>
              <a:defRPr sz="1600" baseline="0">
                <a:latin typeface="Arial Unicode MS" panose="020B0604020202020204" pitchFamily="50" charset="-127"/>
                <a:ea typeface="맑은 고딕" panose="020B0503020000020004" pitchFamily="50" charset="-127"/>
              </a:defRPr>
            </a:lvl4pPr>
            <a:lvl5pPr marL="1341438" indent="-228600">
              <a:defRPr sz="14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altLang="ko-KR" dirty="0"/>
          </a:p>
          <a:p>
            <a:pPr lvl="3"/>
            <a:r>
              <a:rPr lang="ko-KR" altLang="en-US" dirty="0"/>
              <a:t>넷째 수준</a:t>
            </a:r>
            <a:endParaRPr lang="en-US" altLang="ko-KR" dirty="0"/>
          </a:p>
          <a:p>
            <a:pPr lvl="4"/>
            <a:r>
              <a:rPr lang="ko-KR" altLang="en-US" dirty="0"/>
              <a:t>다섯째 수준</a:t>
            </a:r>
            <a:endParaRPr lang="en-US" altLang="ko-KR" dirty="0"/>
          </a:p>
          <a:p>
            <a:pPr lvl="3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3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슬라이드 번호 개체 틀 5">
            <a:extLst>
              <a:ext uri="{FF2B5EF4-FFF2-40B4-BE49-F238E27FC236}">
                <a16:creationId xmlns:a16="http://schemas.microsoft.com/office/drawing/2014/main" id="{2A1E72BF-3B44-4452-BA8D-6E34B167B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B488734-800E-4924-80E4-509480BA8E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t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1.png"/><Relationship Id="rId5" Type="http://schemas.openxmlformats.org/officeDocument/2006/relationships/image" Target="../media/image36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2.png"/><Relationship Id="rId7" Type="http://schemas.openxmlformats.org/officeDocument/2006/relationships/image" Target="../media/image4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tiff"/><Relationship Id="rId4" Type="http://schemas.openxmlformats.org/officeDocument/2006/relationships/image" Target="../media/image43.png"/><Relationship Id="rId9" Type="http://schemas.openxmlformats.org/officeDocument/2006/relationships/image" Target="../media/image4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tif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tiff"/><Relationship Id="rId3" Type="http://schemas.openxmlformats.org/officeDocument/2006/relationships/image" Target="../media/image59.png"/><Relationship Id="rId7" Type="http://schemas.openxmlformats.org/officeDocument/2006/relationships/image" Target="../media/image6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tiff"/><Relationship Id="rId4" Type="http://schemas.openxmlformats.org/officeDocument/2006/relationships/image" Target="../media/image60.png"/><Relationship Id="rId9" Type="http://schemas.openxmlformats.org/officeDocument/2006/relationships/image" Target="../media/image65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68.tiff"/><Relationship Id="rId5" Type="http://schemas.openxmlformats.org/officeDocument/2006/relationships/image" Target="../media/image70.png"/><Relationship Id="rId10" Type="http://schemas.openxmlformats.org/officeDocument/2006/relationships/image" Target="../media/image67.tiff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tiff"/><Relationship Id="rId3" Type="http://schemas.openxmlformats.org/officeDocument/2006/relationships/image" Target="../media/image75.png"/><Relationship Id="rId7" Type="http://schemas.openxmlformats.org/officeDocument/2006/relationships/image" Target="../media/image79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7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tif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1557564"/>
            <a:ext cx="6696744" cy="1872208"/>
          </a:xfrm>
        </p:spPr>
        <p:txBody>
          <a:bodyPr/>
          <a:lstStyle/>
          <a:p>
            <a:r>
              <a:rPr lang="en-US" altLang="ko-KR" sz="1600" dirty="0">
                <a:solidFill>
                  <a:schemeClr val="tx1"/>
                </a:solidFill>
              </a:rPr>
              <a:t>(PM_06)</a:t>
            </a:r>
            <a:br>
              <a:rPr lang="en-US" altLang="ko-KR" sz="1600" dirty="0">
                <a:solidFill>
                  <a:schemeClr val="tx1"/>
                </a:solidFill>
              </a:rPr>
            </a:br>
            <a:r>
              <a:rPr lang="en-US" altLang="ko-KR" sz="2800" dirty="0">
                <a:solidFill>
                  <a:schemeClr val="tx1"/>
                </a:solidFill>
              </a:rPr>
              <a:t>Application of Advanced Importance Sampling Methods for Probabilistic Fatigue Crack Growth Evaluation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5256584" cy="1944216"/>
          </a:xfrm>
        </p:spPr>
        <p:txBody>
          <a:bodyPr/>
          <a:lstStyle/>
          <a:p>
            <a:r>
              <a:rPr lang="en-US" altLang="ko-KR" sz="2000" dirty="0" err="1">
                <a:solidFill>
                  <a:schemeClr val="tx1"/>
                </a:solidFill>
              </a:rPr>
              <a:t>Changsik</a:t>
            </a:r>
            <a:r>
              <a:rPr lang="en-US" altLang="ko-KR" sz="2000" dirty="0">
                <a:solidFill>
                  <a:schemeClr val="tx1"/>
                </a:solidFill>
              </a:rPr>
              <a:t> Oh </a:t>
            </a:r>
            <a:r>
              <a:rPr lang="en-US" altLang="ko-KR" b="0" dirty="0">
                <a:solidFill>
                  <a:schemeClr val="tx1"/>
                </a:solidFill>
              </a:rPr>
              <a:t>(csoh2011@kins.re.kr)</a:t>
            </a:r>
          </a:p>
          <a:p>
            <a:r>
              <a:rPr lang="en-US" altLang="ko-KR" sz="2000" dirty="0" err="1">
                <a:solidFill>
                  <a:schemeClr val="tx1"/>
                </a:solidFill>
              </a:rPr>
              <a:t>Sangmin</a:t>
            </a:r>
            <a:r>
              <a:rPr lang="en-US" altLang="ko-KR" sz="2000" dirty="0">
                <a:solidFill>
                  <a:schemeClr val="tx1"/>
                </a:solidFill>
              </a:rPr>
              <a:t> Lee </a:t>
            </a:r>
            <a:r>
              <a:rPr lang="en-US" altLang="ko-KR" b="0" dirty="0">
                <a:solidFill>
                  <a:schemeClr val="tx1"/>
                </a:solidFill>
              </a:rPr>
              <a:t>(sangmin.lee@kins.re.kr)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Korea Institute of Nuclear Safety</a:t>
            </a:r>
          </a:p>
        </p:txBody>
      </p:sp>
      <p:sp>
        <p:nvSpPr>
          <p:cNvPr id="4" name="텍스트 개체 틀 7"/>
          <p:cNvSpPr txBox="1">
            <a:spLocks/>
          </p:cNvSpPr>
          <p:nvPr/>
        </p:nvSpPr>
        <p:spPr>
          <a:xfrm>
            <a:off x="539552" y="157348"/>
            <a:ext cx="8477447" cy="7697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000"/>
              </a:lnSpc>
            </a:pPr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altLang="ko-KR" sz="140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</a:t>
            </a:r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International Symposium on Probabilistic Methodologies for Nuclear Applications</a:t>
            </a:r>
          </a:p>
          <a:p>
            <a:pPr algn="r">
              <a:lnSpc>
                <a:spcPts val="1000"/>
              </a:lnSpc>
            </a:pPr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November 1-3, 2022 / Leicester, UK</a:t>
            </a:r>
            <a:endParaRPr lang="ko-KR" altLang="en-US" sz="1400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50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7"/>
            <a:ext cx="8712968" cy="843338"/>
          </a:xfrm>
        </p:spPr>
        <p:txBody>
          <a:bodyPr/>
          <a:lstStyle/>
          <a:p>
            <a:r>
              <a:rPr lang="en-US" altLang="ko-KR" sz="2200" b="1" dirty="0"/>
              <a:t>(Independent) Random Variables</a:t>
            </a:r>
            <a:endParaRPr lang="en-US" altLang="ko-KR" b="1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10</a:t>
            </a:fld>
            <a:endParaRPr lang="ko-KR" altLang="en-US" sz="14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B24CF48-D0B7-4D47-8162-343073227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47716"/>
              </p:ext>
            </p:extLst>
          </p:nvPr>
        </p:nvGraphicFramePr>
        <p:xfrm>
          <a:off x="653104" y="1772816"/>
          <a:ext cx="7879335" cy="381642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513486">
                  <a:extLst>
                    <a:ext uri="{9D8B030D-6E8A-4147-A177-3AD203B41FA5}">
                      <a16:colId xmlns:a16="http://schemas.microsoft.com/office/drawing/2014/main" val="21004324"/>
                    </a:ext>
                  </a:extLst>
                </a:gridCol>
                <a:gridCol w="1266972">
                  <a:extLst>
                    <a:ext uri="{9D8B030D-6E8A-4147-A177-3AD203B41FA5}">
                      <a16:colId xmlns:a16="http://schemas.microsoft.com/office/drawing/2014/main" val="758762928"/>
                    </a:ext>
                  </a:extLst>
                </a:gridCol>
                <a:gridCol w="1032959">
                  <a:extLst>
                    <a:ext uri="{9D8B030D-6E8A-4147-A177-3AD203B41FA5}">
                      <a16:colId xmlns:a16="http://schemas.microsoft.com/office/drawing/2014/main" val="2330636522"/>
                    </a:ext>
                  </a:extLst>
                </a:gridCol>
                <a:gridCol w="1032959">
                  <a:extLst>
                    <a:ext uri="{9D8B030D-6E8A-4147-A177-3AD203B41FA5}">
                      <a16:colId xmlns:a16="http://schemas.microsoft.com/office/drawing/2014/main" val="977635650"/>
                    </a:ext>
                  </a:extLst>
                </a:gridCol>
                <a:gridCol w="1032959">
                  <a:extLst>
                    <a:ext uri="{9D8B030D-6E8A-4147-A177-3AD203B41FA5}">
                      <a16:colId xmlns:a16="http://schemas.microsoft.com/office/drawing/2014/main" val="711736338"/>
                    </a:ext>
                  </a:extLst>
                </a:gridCol>
              </a:tblGrid>
              <a:tr h="350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Random Variables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Std. dev.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명조"/>
                          <a:cs typeface="Times New Roman" panose="02020603050405020304" pitchFamily="18" charset="0"/>
                        </a:rPr>
                        <a:t>CV</a:t>
                      </a:r>
                      <a:r>
                        <a:rPr lang="en-US" sz="1400" kern="0" spc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명조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711691507"/>
                  </a:ext>
                </a:extLst>
              </a:tr>
              <a:tr h="3661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Pipe inside radius, R</a:t>
                      </a:r>
                      <a:r>
                        <a:rPr lang="en-US" altLang="ko-KR" sz="1400" kern="0" spc="0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 [mm]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849728424"/>
                  </a:ext>
                </a:extLst>
              </a:tr>
              <a:tr h="350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Pipe thickness,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t [</a:t>
                      </a: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mm]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14402950"/>
                  </a:ext>
                </a:extLst>
              </a:tr>
              <a:tr h="350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Crack depth, a [</a:t>
                      </a: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mm]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Lognormal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151078551"/>
                  </a:ext>
                </a:extLst>
              </a:tr>
              <a:tr h="350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Crack half-length, c [</a:t>
                      </a: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mm]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Lognormal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33692410"/>
                  </a:ext>
                </a:extLst>
              </a:tr>
              <a:tr h="6159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FCG coefficient, A [mm/cycle/MPa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m]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Lognormal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1.59E-10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7.95E-11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61654438"/>
                  </a:ext>
                </a:extLst>
              </a:tr>
              <a:tr h="350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FCG exponent, n</a:t>
                      </a:r>
                      <a:endParaRPr lang="ko-KR" altLang="en-US" sz="1100" i="1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657472757"/>
                  </a:ext>
                </a:extLst>
              </a:tr>
              <a:tr h="3661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Threshold K, K</a:t>
                      </a:r>
                      <a:r>
                        <a:rPr lang="en-US" altLang="ko-KR" sz="1400" kern="0" spc="0" baseline="-25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[MPa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√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m]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Constant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34527101"/>
                  </a:ext>
                </a:extLst>
              </a:tr>
              <a:tr h="3661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Peak value of stress profile,</a:t>
                      </a:r>
                      <a:r>
                        <a:rPr lang="ko-KR" alt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ko-KR" sz="1400" kern="0" spc="0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altLang="ko-KR" sz="1400" kern="0" spc="0" baseline="-25000" dirty="0" err="1">
                          <a:solidFill>
                            <a:schemeClr val="tx1"/>
                          </a:solidFill>
                          <a:effectLst/>
                        </a:rPr>
                        <a:t>a,max</a:t>
                      </a: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 [MPa]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47614533"/>
                  </a:ext>
                </a:extLst>
              </a:tr>
              <a:tr h="350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chemeClr val="tx1"/>
                          </a:solidFill>
                          <a:effectLst/>
                        </a:rPr>
                        <a:t>Internal pressure, P [</a:t>
                      </a: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MPa]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15.5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chemeClr val="tx1"/>
                          </a:solidFill>
                          <a:effectLst/>
                        </a:rPr>
                        <a:t>0.032</a:t>
                      </a:r>
                      <a:endParaRPr lang="en-US" sz="1100" kern="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0980543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1E2042-C7B1-426E-B2B9-8B9AB7364F3A}"/>
              </a:ext>
            </a:extLst>
          </p:cNvPr>
          <p:cNvSpPr txBox="1"/>
          <p:nvPr/>
        </p:nvSpPr>
        <p:spPr>
          <a:xfrm>
            <a:off x="717480" y="5756065"/>
            <a:ext cx="4121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*: Coefficient of variable, CV = standard deviation / mean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093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Analysis Method</a:t>
            </a:r>
            <a:endParaRPr lang="ko-KR" altLang="en-US" sz="20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7"/>
            <a:ext cx="8712968" cy="843338"/>
          </a:xfrm>
        </p:spPr>
        <p:txBody>
          <a:bodyPr/>
          <a:lstStyle/>
          <a:p>
            <a:r>
              <a:rPr lang="en-US" altLang="ko-KR" b="1" dirty="0"/>
              <a:t>Monte Carlo Simulation</a:t>
            </a:r>
          </a:p>
          <a:p>
            <a:pPr lvl="1">
              <a:buSzPct val="70000"/>
            </a:pPr>
            <a:r>
              <a:rPr lang="en-US" altLang="ko-KR" dirty="0"/>
              <a:t>Sampling Method</a:t>
            </a:r>
          </a:p>
          <a:p>
            <a:pPr lvl="2">
              <a:buSzPct val="70000"/>
            </a:pPr>
            <a:r>
              <a:rPr lang="en-US" altLang="ko-KR" dirty="0"/>
              <a:t>Simple Random sampling (SRS)</a:t>
            </a:r>
          </a:p>
          <a:p>
            <a:pPr lvl="2">
              <a:buSzPct val="70000"/>
            </a:pPr>
            <a:r>
              <a:rPr lang="en-US" altLang="ko-KR" dirty="0"/>
              <a:t>Latin Hypercube sampling (LHS)</a:t>
            </a:r>
          </a:p>
          <a:p>
            <a:pPr lvl="2">
              <a:buSzPct val="70000"/>
            </a:pPr>
            <a:endParaRPr lang="en-US" altLang="ko-KR" dirty="0"/>
          </a:p>
          <a:p>
            <a:pPr lvl="1">
              <a:buSzPct val="70000"/>
            </a:pPr>
            <a:r>
              <a:rPr lang="en-US" altLang="ko-KR" dirty="0"/>
              <a:t>Variance Reduction Method</a:t>
            </a:r>
          </a:p>
          <a:p>
            <a:pPr lvl="2">
              <a:buSzPct val="70000"/>
            </a:pPr>
            <a:r>
              <a:rPr lang="en-US" altLang="ko-KR" dirty="0"/>
              <a:t>Simple importance sampling (SIS)</a:t>
            </a:r>
          </a:p>
          <a:p>
            <a:pPr lvl="2">
              <a:buSzPct val="70000"/>
            </a:pPr>
            <a:r>
              <a:rPr lang="en-US" altLang="ko-KR" dirty="0"/>
              <a:t>Multiple importance sampling (MIS)</a:t>
            </a:r>
          </a:p>
          <a:p>
            <a:pPr lvl="2">
              <a:buSzPct val="70000"/>
            </a:pPr>
            <a:r>
              <a:rPr lang="en-US" altLang="ko-KR" dirty="0"/>
              <a:t>Adaptive importance sampling (AMIS)</a:t>
            </a:r>
          </a:p>
          <a:p>
            <a:pPr lvl="2">
              <a:buSzPct val="70000"/>
            </a:pPr>
            <a:r>
              <a:rPr lang="en-US" altLang="ko-KR" dirty="0"/>
              <a:t>Population Monte Carlo (PMC)</a:t>
            </a:r>
          </a:p>
          <a:p>
            <a:pPr lvl="2">
              <a:buSzPct val="70000"/>
            </a:pPr>
            <a:endParaRPr lang="en-US" altLang="ko-KR" sz="1000" dirty="0"/>
          </a:p>
          <a:p>
            <a:pPr lvl="1">
              <a:buSzPct val="70000"/>
            </a:pPr>
            <a:r>
              <a:rPr lang="en-US" altLang="ko-KR" dirty="0"/>
              <a:t>Miscellaneous</a:t>
            </a:r>
          </a:p>
          <a:p>
            <a:pPr lvl="2">
              <a:buSzPct val="70000"/>
            </a:pPr>
            <a:r>
              <a:rPr lang="en-US" altLang="ko-KR" dirty="0"/>
              <a:t>No. of simulation: 20</a:t>
            </a:r>
          </a:p>
          <a:p>
            <a:pPr lvl="2">
              <a:buSzPct val="70000"/>
            </a:pPr>
            <a:r>
              <a:rPr lang="en-US" altLang="ko-KR" dirty="0"/>
              <a:t>Time increment: 1 month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11</a:t>
            </a:fld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5017B68-B385-40CA-ABAD-CCA749A5D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19" y="1330406"/>
            <a:ext cx="3668275" cy="45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Reference Cases I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5091810"/>
          </a:xfrm>
        </p:spPr>
        <p:txBody>
          <a:bodyPr/>
          <a:lstStyle/>
          <a:p>
            <a:pPr>
              <a:buSzPct val="100000"/>
            </a:pPr>
            <a:r>
              <a:rPr lang="en-US" altLang="ko-KR" sz="2000" b="1" dirty="0"/>
              <a:t>Simple Random Sampling (SRS) &amp; Latin Hypercube Sampling (LHS)</a:t>
            </a:r>
            <a:endParaRPr lang="en-US" altLang="ko-KR" b="1" dirty="0"/>
          </a:p>
          <a:p>
            <a:pPr lvl="1">
              <a:buSzPct val="70000"/>
            </a:pPr>
            <a:r>
              <a:rPr lang="en-US" altLang="ko-KR" dirty="0"/>
              <a:t>Sample size: 10</a:t>
            </a:r>
            <a:r>
              <a:rPr lang="en-US" altLang="ko-KR" baseline="30000" dirty="0"/>
              <a:t>6</a:t>
            </a:r>
            <a:r>
              <a:rPr lang="en-US" altLang="ko-KR" dirty="0"/>
              <a:t> (repetition: 20)</a:t>
            </a:r>
          </a:p>
          <a:p>
            <a:pPr lvl="1">
              <a:buSzPct val="70000"/>
            </a:pPr>
            <a:r>
              <a:rPr lang="en-US" altLang="ko-KR" dirty="0"/>
              <a:t>Higher calculation cost as increasing no. of sampling</a:t>
            </a:r>
          </a:p>
          <a:p>
            <a:pPr lvl="1">
              <a:buSzPct val="70000"/>
            </a:pPr>
            <a:r>
              <a:rPr lang="en-US" altLang="ko-KR" dirty="0"/>
              <a:t>Results of LHS looks like those of SRS</a:t>
            </a:r>
          </a:p>
          <a:p>
            <a:pPr lvl="2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70000"/>
            </a:pPr>
            <a:r>
              <a:rPr lang="en-US" altLang="ko-KR" dirty="0"/>
              <a:t>Performance in variance reduction decreases as sample size increases</a:t>
            </a:r>
          </a:p>
          <a:p>
            <a:pPr lvl="3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70000"/>
            </a:pPr>
            <a:r>
              <a:rPr lang="en-US" altLang="ko-KR" dirty="0"/>
              <a:t>SRS: (8.53×10</a:t>
            </a:r>
            <a:r>
              <a:rPr lang="en-US" altLang="ko-KR" baseline="30000" dirty="0"/>
              <a:t>-5</a:t>
            </a:r>
            <a:r>
              <a:rPr lang="en-US" altLang="ko-KR" dirty="0"/>
              <a:t>, 8.67×10</a:t>
            </a:r>
            <a:r>
              <a:rPr lang="en-US" altLang="ko-KR" baseline="30000" dirty="0"/>
              <a:t>-6</a:t>
            </a:r>
            <a:r>
              <a:rPr lang="en-US" altLang="ko-KR" dirty="0"/>
              <a:t>) @ 60 year, Coefficient of Variance (CV) = 0.102</a:t>
            </a:r>
          </a:p>
          <a:p>
            <a:pPr lvl="3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70000"/>
            </a:pPr>
            <a:r>
              <a:rPr lang="en-US" altLang="ko-KR" dirty="0">
                <a:latin typeface="+mn-ea"/>
              </a:rPr>
              <a:t>LHS: (8.53×10</a:t>
            </a:r>
            <a:r>
              <a:rPr lang="en-US" altLang="ko-KR" baseline="30000" dirty="0">
                <a:latin typeface="+mn-ea"/>
              </a:rPr>
              <a:t>-5</a:t>
            </a:r>
            <a:r>
              <a:rPr lang="en-US" altLang="ko-KR" dirty="0">
                <a:latin typeface="+mn-ea"/>
              </a:rPr>
              <a:t>, 7.37×10</a:t>
            </a:r>
            <a:r>
              <a:rPr lang="en-US" altLang="ko-KR" baseline="30000" dirty="0">
                <a:latin typeface="+mn-ea"/>
              </a:rPr>
              <a:t>-6</a:t>
            </a:r>
            <a:r>
              <a:rPr lang="en-US" altLang="ko-KR" dirty="0">
                <a:latin typeface="+mn-ea"/>
              </a:rPr>
              <a:t>) @ 60 year, </a:t>
            </a:r>
            <a:r>
              <a:rPr lang="en-US" altLang="ko-KR" dirty="0"/>
              <a:t>Coefficient of Variance (CV) = 0.086</a:t>
            </a:r>
          </a:p>
          <a:p>
            <a:pPr lvl="3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ct val="70000"/>
            </a:pPr>
            <a:r>
              <a:rPr lang="en-US" altLang="ko-KR" dirty="0"/>
              <a:t>Sample size of 10</a:t>
            </a:r>
            <a:r>
              <a:rPr lang="en-US" altLang="ko-KR" baseline="30000" dirty="0"/>
              <a:t>6</a:t>
            </a:r>
            <a:r>
              <a:rPr lang="en-US" altLang="ko-KR" dirty="0"/>
              <a:t> is not sufficient to estimate very low probabilities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12</a:t>
            </a:fld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49081"/>
            <a:ext cx="3240000" cy="24306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226" y="4149080"/>
            <a:ext cx="3240000" cy="2430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443711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SRS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443711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LHS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Reference Cases II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04800" y="1001487"/>
            <a:ext cx="8659688" cy="2067474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ko-KR" b="1" dirty="0"/>
              <a:t>Recap of Simple Importance Sampling (SIS)</a:t>
            </a:r>
          </a:p>
          <a:p>
            <a:pPr lvl="1">
              <a:lnSpc>
                <a:spcPts val="2400"/>
              </a:lnSpc>
              <a:buSzPct val="70000"/>
            </a:pPr>
            <a:r>
              <a:rPr lang="en-US" altLang="ko-KR" dirty="0"/>
              <a:t>The most fundamental</a:t>
            </a:r>
            <a:r>
              <a:rPr lang="ko-KR" altLang="en-US" dirty="0"/>
              <a:t> </a:t>
            </a:r>
            <a:r>
              <a:rPr lang="en-US" altLang="ko-KR" dirty="0"/>
              <a:t>method for variance reduction by concentrating samples on a specific region of interest</a:t>
            </a:r>
          </a:p>
          <a:p>
            <a:pPr lvl="1">
              <a:lnSpc>
                <a:spcPct val="120000"/>
              </a:lnSpc>
              <a:buSzPct val="70000"/>
            </a:pPr>
            <a:r>
              <a:rPr lang="en-US" altLang="ko-KR" dirty="0"/>
              <a:t>Proposal should be proportional to the integrand</a:t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Need good knowledge on the target distribution in advance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13</a:t>
            </a:fld>
            <a:endParaRPr lang="ko-KR" altLang="en-US" sz="1400" dirty="0"/>
          </a:p>
        </p:txBody>
      </p:sp>
      <p:pic>
        <p:nvPicPr>
          <p:cNvPr id="17" name="_x337859704">
            <a:extLst>
              <a:ext uri="{FF2B5EF4-FFF2-40B4-BE49-F238E27FC236}">
                <a16:creationId xmlns:a16="http://schemas.microsoft.com/office/drawing/2014/main" id="{1EEC52DC-A8FA-4502-88EB-A70527F5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44664"/>
            <a:ext cx="310404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DE78E6-67C4-47AC-931B-2102B9527BCC}"/>
                  </a:ext>
                </a:extLst>
              </p:cNvPr>
              <p:cNvSpPr txBox="1"/>
              <p:nvPr/>
            </p:nvSpPr>
            <p:spPr>
              <a:xfrm>
                <a:off x="971599" y="3031573"/>
                <a:ext cx="6192688" cy="571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ko-KR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ko-KR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ko-KR" alt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ko-KR" alt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DE78E6-67C4-47AC-931B-2102B952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9" y="3031573"/>
                <a:ext cx="6192688" cy="571760"/>
              </a:xfrm>
              <a:prstGeom prst="rect">
                <a:avLst/>
              </a:prstGeom>
              <a:blipFill>
                <a:blip r:embed="rId4"/>
                <a:stretch>
                  <a:fillRect t="-146809" b="-215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0A54D093-58DE-4E42-B804-C387FD779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391078"/>
            <a:ext cx="3077486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D8538E-DF31-45DF-BB1C-9034F846DCF4}"/>
                  </a:ext>
                </a:extLst>
              </p:cNvPr>
              <p:cNvSpPr txBox="1"/>
              <p:nvPr/>
            </p:nvSpPr>
            <p:spPr>
              <a:xfrm>
                <a:off x="1331639" y="3604772"/>
                <a:ext cx="3888432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Var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ko-KR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D8538E-DF31-45DF-BB1C-9034F846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3604772"/>
                <a:ext cx="3888432" cy="618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429BDC-8F88-4B33-B340-74E522AEFA64}"/>
                  </a:ext>
                </a:extLst>
              </p:cNvPr>
              <p:cNvSpPr txBox="1"/>
              <p:nvPr/>
            </p:nvSpPr>
            <p:spPr>
              <a:xfrm>
                <a:off x="5511958" y="3753982"/>
                <a:ext cx="18414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ko-KR" altLang="en-US" sz="1400" dirty="0"/>
                  <a:t> </a:t>
                </a:r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429BDC-8F88-4B33-B340-74E522AEF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958" y="3753982"/>
                <a:ext cx="1841445" cy="307777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1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Reference Cases II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5091810"/>
          </a:xfrm>
        </p:spPr>
        <p:txBody>
          <a:bodyPr/>
          <a:lstStyle/>
          <a:p>
            <a:r>
              <a:rPr lang="en-US" altLang="ko-KR" b="1" dirty="0"/>
              <a:t>Set-up</a:t>
            </a:r>
          </a:p>
          <a:p>
            <a:pPr lvl="1">
              <a:buSzPct val="70000"/>
            </a:pPr>
            <a:r>
              <a:rPr lang="en-US" altLang="ko-KR" dirty="0"/>
              <a:t>Proposal distribution: student t distribution (mode 3)</a:t>
            </a:r>
          </a:p>
          <a:p>
            <a:pPr lvl="2">
              <a:buSzPct val="70000"/>
            </a:pPr>
            <a:r>
              <a:rPr lang="en-US" altLang="ko-KR" dirty="0"/>
              <a:t>Shifting &amp; scaling using normalization, </a:t>
            </a:r>
            <a:r>
              <a:rPr lang="en-US" altLang="ko-KR" dirty="0">
                <a:latin typeface="+mn-lt"/>
              </a:rPr>
              <a:t>t</a:t>
            </a:r>
            <a:r>
              <a:rPr lang="en-US" altLang="ko-KR" baseline="30000" dirty="0">
                <a:latin typeface="+mn-lt"/>
              </a:rPr>
              <a:t>5</a:t>
            </a:r>
            <a:r>
              <a:rPr lang="en-US" altLang="ko-KR" dirty="0">
                <a:latin typeface="+mn-lt"/>
              </a:rPr>
              <a:t>(3, </a:t>
            </a:r>
            <a:r>
              <a:rPr lang="el-GR" altLang="ko-KR" dirty="0">
                <a:latin typeface="+mn-lt"/>
              </a:rPr>
              <a:t>μ</a:t>
            </a:r>
            <a:r>
              <a:rPr lang="en-US" altLang="ko-KR" dirty="0">
                <a:latin typeface="+mn-lt"/>
              </a:rPr>
              <a:t>, </a:t>
            </a:r>
            <a:r>
              <a:rPr lang="el-GR" altLang="ko-KR" dirty="0">
                <a:latin typeface="+mn-lt"/>
              </a:rPr>
              <a:t>σ</a:t>
            </a:r>
            <a:r>
              <a:rPr lang="en-US" altLang="ko-KR" dirty="0">
                <a:latin typeface="+mn-lt"/>
              </a:rPr>
              <a:t>=</a:t>
            </a:r>
            <a:r>
              <a:rPr lang="el-GR" altLang="ko-KR" dirty="0">
                <a:latin typeface="+mn-lt"/>
              </a:rPr>
              <a:t>σ</a:t>
            </a:r>
            <a:r>
              <a:rPr lang="en-US" altLang="ko-KR" baseline="-25000" dirty="0">
                <a:latin typeface="+mn-lt"/>
              </a:rPr>
              <a:t>RV</a:t>
            </a:r>
            <a:r>
              <a:rPr lang="en-US" altLang="ko-KR" dirty="0">
                <a:latin typeface="+mn-lt"/>
              </a:rPr>
              <a:t>)</a:t>
            </a:r>
          </a:p>
          <a:p>
            <a:pPr lvl="2">
              <a:buSzPct val="70000"/>
            </a:pPr>
            <a:endParaRPr lang="en-US" altLang="ko-KR" sz="900" dirty="0"/>
          </a:p>
          <a:p>
            <a:pPr>
              <a:buSzPct val="100000"/>
            </a:pPr>
            <a:r>
              <a:rPr lang="en-US" altLang="ko-KR" dirty="0"/>
              <a:t>Cases</a:t>
            </a:r>
          </a:p>
          <a:p>
            <a:pPr lvl="1">
              <a:buSzPct val="70000"/>
            </a:pPr>
            <a:r>
              <a:rPr lang="en-US" altLang="ko-KR" dirty="0"/>
              <a:t>SIS-1: set the mean of proposal to be </a:t>
            </a:r>
            <a:r>
              <a:rPr lang="en-US" altLang="ko-KR" dirty="0">
                <a:solidFill>
                  <a:schemeClr val="accent2"/>
                </a:solidFill>
              </a:rPr>
              <a:t>the same as the mean of RVs</a:t>
            </a:r>
          </a:p>
          <a:p>
            <a:pPr lvl="1">
              <a:buSzPct val="70000"/>
            </a:pPr>
            <a:r>
              <a:rPr lang="en-US" altLang="ko-KR" dirty="0"/>
              <a:t>SIS-2: SIS-1 + </a:t>
            </a:r>
            <a:r>
              <a:rPr lang="en-US" altLang="ko-KR" dirty="0">
                <a:solidFill>
                  <a:schemeClr val="accent2"/>
                </a:solidFill>
              </a:rPr>
              <a:t>increasing sample size</a:t>
            </a:r>
          </a:p>
          <a:p>
            <a:pPr lvl="1">
              <a:buSzPct val="70000"/>
            </a:pPr>
            <a:r>
              <a:rPr lang="en-US" altLang="ko-KR" dirty="0"/>
              <a:t>SIS-3: set the mean of proposal to be </a:t>
            </a:r>
            <a:r>
              <a:rPr lang="en-US" altLang="ko-KR" dirty="0">
                <a:solidFill>
                  <a:schemeClr val="accent2"/>
                </a:solidFill>
              </a:rPr>
              <a:t>around the target distribution</a:t>
            </a:r>
            <a:endParaRPr lang="en-US" altLang="ko-KR" dirty="0"/>
          </a:p>
          <a:p>
            <a:pPr lvl="1">
              <a:buSzPct val="70000"/>
            </a:pPr>
            <a:r>
              <a:rPr lang="en-US" altLang="ko-KR" dirty="0"/>
              <a:t>SIS-4: set the mean of proposal to </a:t>
            </a:r>
            <a:r>
              <a:rPr lang="en-US" altLang="ko-KR" dirty="0">
                <a:solidFill>
                  <a:schemeClr val="accent2"/>
                </a:solidFill>
              </a:rPr>
              <a:t>fit the target </a:t>
            </a:r>
            <a:r>
              <a:rPr lang="en-US" altLang="ko-KR" dirty="0" smtClean="0">
                <a:solidFill>
                  <a:schemeClr val="accent2"/>
                </a:solidFill>
              </a:rPr>
              <a:t>distribution</a:t>
            </a:r>
            <a:endParaRPr lang="en-US" altLang="ko-KR" dirty="0">
              <a:solidFill>
                <a:schemeClr val="accent2"/>
              </a:solidFill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14</a:t>
            </a:fld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C924F4-549D-41A2-BEB5-BEF90EA106AD}"/>
                  </a:ext>
                </a:extLst>
              </p:cNvPr>
              <p:cNvSpPr txBox="1"/>
              <p:nvPr/>
            </p:nvSpPr>
            <p:spPr>
              <a:xfrm>
                <a:off x="6588224" y="1844824"/>
                <a:ext cx="1948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C924F4-549D-41A2-BEB5-BEF90EA10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1948739" cy="246221"/>
              </a:xfrm>
              <a:prstGeom prst="rect">
                <a:avLst/>
              </a:prstGeom>
              <a:blipFill>
                <a:blip r:embed="rId3"/>
                <a:stretch>
                  <a:fillRect l="-1567" r="-1881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CA08B78-5FC4-4FFF-A201-2637A691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92869"/>
              </p:ext>
            </p:extLst>
          </p:nvPr>
        </p:nvGraphicFramePr>
        <p:xfrm>
          <a:off x="827584" y="4509120"/>
          <a:ext cx="7344813" cy="16561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5103961"/>
                    </a:ext>
                  </a:extLst>
                </a:gridCol>
                <a:gridCol w="1162414">
                  <a:extLst>
                    <a:ext uri="{9D8B030D-6E8A-4147-A177-3AD203B41FA5}">
                      <a16:colId xmlns:a16="http://schemas.microsoft.com/office/drawing/2014/main" val="714463666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465129513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658135434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3473021478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2364068777"/>
                    </a:ext>
                  </a:extLst>
                </a:gridCol>
                <a:gridCol w="1049259">
                  <a:extLst>
                    <a:ext uri="{9D8B030D-6E8A-4147-A177-3AD203B41FA5}">
                      <a16:colId xmlns:a16="http://schemas.microsoft.com/office/drawing/2014/main" val="3275289557"/>
                    </a:ext>
                  </a:extLst>
                </a:gridCol>
              </a:tblGrid>
              <a:tr h="27603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Case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No. of samples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Mean of proposals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73512"/>
                  </a:ext>
                </a:extLst>
              </a:tr>
              <a:tr h="276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200" i="1" kern="0" spc="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a,max</a:t>
                      </a:r>
                      <a:endParaRPr lang="ko-KR" altLang="en-US" sz="1200" i="1" kern="0" spc="0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534175317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SIS-1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1.59E-10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86202425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SIS-2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10,000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1.59E-10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5483379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SIS-3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3.98E-10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390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255567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SIS-4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1,000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0.556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0.846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6.448E-10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369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15.58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17490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2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45" y="4461752"/>
            <a:ext cx="2879187" cy="216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461752"/>
            <a:ext cx="2879187" cy="216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245" y="2301752"/>
            <a:ext cx="2879187" cy="216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936" y="2301752"/>
            <a:ext cx="2790692" cy="216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Reference Cases II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19" y="1001486"/>
            <a:ext cx="8806645" cy="1491410"/>
          </a:xfrm>
        </p:spPr>
        <p:txBody>
          <a:bodyPr/>
          <a:lstStyle/>
          <a:p>
            <a:r>
              <a:rPr lang="en-US" altLang="ko-KR" b="1" dirty="0"/>
              <a:t>Results (SRS+SIS)</a:t>
            </a:r>
          </a:p>
          <a:p>
            <a:pPr lvl="1">
              <a:buSzPct val="70000"/>
            </a:pPr>
            <a:r>
              <a:rPr lang="en-US" altLang="ko-KR" dirty="0"/>
              <a:t>Location of the proposal is important</a:t>
            </a:r>
          </a:p>
          <a:p>
            <a:pPr lvl="1">
              <a:buSzPct val="70000"/>
            </a:pPr>
            <a:r>
              <a:rPr lang="en-US" altLang="ko-KR" dirty="0"/>
              <a:t>Variance decreases as the proposal gets close to the target distribution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15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EAAA8-7540-4FE6-91DD-E58C754E6103}"/>
              </a:ext>
            </a:extLst>
          </p:cNvPr>
          <p:cNvSpPr txBox="1"/>
          <p:nvPr/>
        </p:nvSpPr>
        <p:spPr>
          <a:xfrm>
            <a:off x="5238292" y="836712"/>
            <a:ext cx="3736923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SIS-1: set the mean of proposal to be the same as the mean of RVs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SIS-2: SIS-1 + increasing no. of simulation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SIS-3: set the mean of proposal to be around the MPP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SIS-4: set the mean of proposal to fit the MPP</a:t>
            </a:r>
            <a:endParaRPr lang="ko-KR" alt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1239-AFCF-46EE-8E42-34141D3E9502}"/>
              </a:ext>
            </a:extLst>
          </p:cNvPr>
          <p:cNvSpPr txBox="1"/>
          <p:nvPr/>
        </p:nvSpPr>
        <p:spPr>
          <a:xfrm>
            <a:off x="2466277" y="2445769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SRS_SIS-1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651DC-845C-436E-A179-AA1E3FB4E1BE}"/>
              </a:ext>
            </a:extLst>
          </p:cNvPr>
          <p:cNvSpPr txBox="1"/>
          <p:nvPr/>
        </p:nvSpPr>
        <p:spPr>
          <a:xfrm>
            <a:off x="5210891" y="2445770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SRS_SIS-2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70856-DCF6-46B7-8C10-3EEE5C0E9980}"/>
              </a:ext>
            </a:extLst>
          </p:cNvPr>
          <p:cNvSpPr txBox="1"/>
          <p:nvPr/>
        </p:nvSpPr>
        <p:spPr>
          <a:xfrm>
            <a:off x="2466947" y="4581128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SRS_SIS-3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F52B0-A1E8-43D0-AD2D-14EA3F11B660}"/>
              </a:ext>
            </a:extLst>
          </p:cNvPr>
          <p:cNvSpPr txBox="1"/>
          <p:nvPr/>
        </p:nvSpPr>
        <p:spPr>
          <a:xfrm>
            <a:off x="5187987" y="459146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SRS_SIS-4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C5F61-B734-4360-AB2C-2205E8D3A3EC}"/>
              </a:ext>
            </a:extLst>
          </p:cNvPr>
          <p:cNvSpPr txBox="1"/>
          <p:nvPr/>
        </p:nvSpPr>
        <p:spPr>
          <a:xfrm>
            <a:off x="35496" y="3473057"/>
            <a:ext cx="1655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Very large variance</a:t>
            </a:r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94069-8C8C-4A01-A58E-5018928FE6AD}"/>
              </a:ext>
            </a:extLst>
          </p:cNvPr>
          <p:cNvSpPr txBox="1"/>
          <p:nvPr/>
        </p:nvSpPr>
        <p:spPr>
          <a:xfrm>
            <a:off x="7280755" y="3288391"/>
            <a:ext cx="1838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Large variance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Decreasing variance</a:t>
            </a:r>
            <a:br>
              <a:rPr lang="en-US" altLang="ko-KR" sz="1200" dirty="0"/>
            </a:br>
            <a:r>
              <a:rPr lang="en-US" altLang="ko-KR" sz="1200" dirty="0"/>
              <a:t>as increasing samples</a:t>
            </a:r>
            <a:endParaRPr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213C5-930F-4DB7-A801-9A19E3C93473}"/>
              </a:ext>
            </a:extLst>
          </p:cNvPr>
          <p:cNvSpPr txBox="1"/>
          <p:nvPr/>
        </p:nvSpPr>
        <p:spPr>
          <a:xfrm>
            <a:off x="66455" y="5189203"/>
            <a:ext cx="1762598" cy="608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Large variance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Comparable to SIS-2</a:t>
            </a:r>
            <a:endParaRPr lang="ko-KR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88FD77-008E-48F5-94E5-20CAAC041AE4}"/>
              </a:ext>
            </a:extLst>
          </p:cNvPr>
          <p:cNvSpPr txBox="1"/>
          <p:nvPr/>
        </p:nvSpPr>
        <p:spPr>
          <a:xfrm>
            <a:off x="7338335" y="5311024"/>
            <a:ext cx="1719830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Very small variance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Decreasing variance</a:t>
            </a:r>
            <a:br>
              <a:rPr lang="en-US" altLang="ko-KR" sz="1200" dirty="0"/>
            </a:br>
            <a:r>
              <a:rPr lang="en-US" altLang="ko-KR" sz="1200" dirty="0"/>
              <a:t>as moving to MPP</a:t>
            </a:r>
            <a:endParaRPr lang="ko-KR" altLang="en-US" sz="1200" dirty="0"/>
          </a:p>
        </p:txBody>
      </p:sp>
      <p:sp>
        <p:nvSpPr>
          <p:cNvPr id="22" name="자유형 21"/>
          <p:cNvSpPr/>
          <p:nvPr/>
        </p:nvSpPr>
        <p:spPr>
          <a:xfrm>
            <a:off x="4522869" y="2403886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3923928" y="2071881"/>
            <a:ext cx="1722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6"/>
                </a:solidFill>
              </a:rPr>
              <a:t>Increasing sample size</a:t>
            </a:r>
            <a:endParaRPr lang="ko-KR" altLang="en-US" sz="1200" dirty="0">
              <a:solidFill>
                <a:schemeClr val="accent6"/>
              </a:solidFill>
            </a:endParaRPr>
          </a:p>
        </p:txBody>
      </p:sp>
      <p:sp>
        <p:nvSpPr>
          <p:cNvPr id="24" name="자유형 23"/>
          <p:cNvSpPr/>
          <p:nvPr/>
        </p:nvSpPr>
        <p:spPr>
          <a:xfrm flipV="1">
            <a:off x="4660217" y="6434565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4175236" y="6536377"/>
            <a:ext cx="1305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6"/>
                </a:solidFill>
              </a:rPr>
              <a:t>Moving to target</a:t>
            </a:r>
            <a:endParaRPr lang="ko-KR" altLang="en-US" sz="1200" dirty="0">
              <a:solidFill>
                <a:schemeClr val="accent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F5FE70-E1DC-49D1-A963-6C28077E5EC2}"/>
              </a:ext>
            </a:extLst>
          </p:cNvPr>
          <p:cNvSpPr txBox="1"/>
          <p:nvPr/>
        </p:nvSpPr>
        <p:spPr>
          <a:xfrm>
            <a:off x="1940230" y="209590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(7.61×10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,7.23×10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3720F5-1D34-4482-8735-418D21F79D31}"/>
              </a:ext>
            </a:extLst>
          </p:cNvPr>
          <p:cNvSpPr txBox="1"/>
          <p:nvPr/>
        </p:nvSpPr>
        <p:spPr>
          <a:xfrm>
            <a:off x="5979406" y="209590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(8.12×10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,1.54×10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1A089-E7D8-415F-8679-9284EAAFA9AD}"/>
              </a:ext>
            </a:extLst>
          </p:cNvPr>
          <p:cNvSpPr txBox="1"/>
          <p:nvPr/>
        </p:nvSpPr>
        <p:spPr>
          <a:xfrm>
            <a:off x="1940230" y="6593130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(5.87×10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,4.89×10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706F86-0B99-4A98-9ED2-6A773CCB4E80}"/>
              </a:ext>
            </a:extLst>
          </p:cNvPr>
          <p:cNvSpPr txBox="1"/>
          <p:nvPr/>
        </p:nvSpPr>
        <p:spPr>
          <a:xfrm>
            <a:off x="5979406" y="6567155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(8.09×10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,6.30×10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5959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Reference Cases II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1491410"/>
          </a:xfrm>
        </p:spPr>
        <p:txBody>
          <a:bodyPr/>
          <a:lstStyle/>
          <a:p>
            <a:r>
              <a:rPr lang="en-US" altLang="ko-KR" b="1" dirty="0"/>
              <a:t>Results (SRS+SIS)</a:t>
            </a:r>
          </a:p>
          <a:p>
            <a:pPr lvl="1">
              <a:buSzPct val="70000"/>
            </a:pPr>
            <a:r>
              <a:rPr lang="en-US" altLang="ko-KR" dirty="0"/>
              <a:t>Contribution of random variables</a:t>
            </a:r>
          </a:p>
          <a:p>
            <a:pPr lvl="2">
              <a:buSzPct val="70000"/>
            </a:pPr>
            <a:r>
              <a:rPr lang="en-US" altLang="ko-KR" dirty="0"/>
              <a:t>FCG coefficient &amp; fatigue stress have a greater impact on the estimate than the other random variables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16</a:t>
            </a:fld>
            <a:endParaRPr lang="ko-KR" altLang="en-US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4EAE07-3F36-4B3D-895A-649B87139072}"/>
              </a:ext>
            </a:extLst>
          </p:cNvPr>
          <p:cNvSpPr txBox="1"/>
          <p:nvPr/>
        </p:nvSpPr>
        <p:spPr>
          <a:xfrm>
            <a:off x="5238292" y="1305828"/>
            <a:ext cx="3736923" cy="394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SIS-1: set the mean of proposal to be the same as the mean of RVs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SIS-4: set the mean of proposal to fit the MPP</a:t>
            </a:r>
            <a:endParaRPr lang="ko-KR" altLang="en-US" sz="900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074BFC52-9121-4513-A84C-02ACBFCDB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75" y="4421629"/>
            <a:ext cx="3240000" cy="2263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EC77107-3D9C-4E72-96DB-94353389ABC0}"/>
              </a:ext>
            </a:extLst>
          </p:cNvPr>
          <p:cNvSpPr txBox="1"/>
          <p:nvPr/>
        </p:nvSpPr>
        <p:spPr>
          <a:xfrm>
            <a:off x="1881361" y="4267740"/>
            <a:ext cx="98616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lvl="2">
              <a:buSzPct val="70000"/>
            </a:pPr>
            <a:r>
              <a:rPr lang="en-US" altLang="ko-KR" sz="1400" dirty="0"/>
              <a:t>&lt; SIS-1 &gt;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189B9574-181B-4EB1-8CDB-152DFF9EFE68}"/>
              </a:ext>
            </a:extLst>
          </p:cNvPr>
          <p:cNvGrpSpPr/>
          <p:nvPr/>
        </p:nvGrpSpPr>
        <p:grpSpPr>
          <a:xfrm>
            <a:off x="1187624" y="3191362"/>
            <a:ext cx="3082916" cy="600165"/>
            <a:chOff x="993546" y="2645510"/>
            <a:chExt cx="3082916" cy="600165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75D4ED9F-BF4F-403C-A58B-4D36C34E0324}"/>
                </a:ext>
              </a:extLst>
            </p:cNvPr>
            <p:cNvCxnSpPr/>
            <p:nvPr/>
          </p:nvCxnSpPr>
          <p:spPr>
            <a:xfrm>
              <a:off x="1147547" y="280586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D70501-881A-4DC0-AEA3-0D47CFEFEAD8}"/>
                </a:ext>
              </a:extLst>
            </p:cNvPr>
            <p:cNvSpPr txBox="1"/>
            <p:nvPr/>
          </p:nvSpPr>
          <p:spPr>
            <a:xfrm>
              <a:off x="1421995" y="2645510"/>
              <a:ext cx="2603598" cy="60016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lvl="2">
                <a:buSzPct val="70000"/>
              </a:pPr>
              <a:r>
                <a:rPr lang="en-US" altLang="ko-KR" sz="1100" dirty="0"/>
                <a:t>: probability density distribution of RVs</a:t>
              </a:r>
            </a:p>
            <a:p>
              <a:pPr marL="0" lvl="2">
                <a:buSzPct val="70000"/>
              </a:pPr>
              <a:r>
                <a:rPr lang="en-US" altLang="ko-KR" sz="1100" dirty="0"/>
                <a:t>: samples in case of failure</a:t>
              </a:r>
            </a:p>
            <a:p>
              <a:pPr marL="0" lvl="2">
                <a:buSzPct val="70000"/>
              </a:pPr>
              <a:r>
                <a:rPr lang="en-US" altLang="ko-KR" sz="1100" dirty="0"/>
                <a:t>: samples in case of safe</a:t>
              </a: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50556AA-819D-47E1-ACA7-D196DFC21B0A}"/>
                </a:ext>
              </a:extLst>
            </p:cNvPr>
            <p:cNvSpPr/>
            <p:nvPr/>
          </p:nvSpPr>
          <p:spPr>
            <a:xfrm>
              <a:off x="1281437" y="295071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71DE88D5-2F0B-490E-B835-E48670BBF193}"/>
                </a:ext>
              </a:extLst>
            </p:cNvPr>
            <p:cNvSpPr/>
            <p:nvPr/>
          </p:nvSpPr>
          <p:spPr>
            <a:xfrm>
              <a:off x="1286982" y="3108589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0B18686E-9DA1-4C03-99BE-1F20A19B4DC0}"/>
                </a:ext>
              </a:extLst>
            </p:cNvPr>
            <p:cNvSpPr/>
            <p:nvPr/>
          </p:nvSpPr>
          <p:spPr>
            <a:xfrm>
              <a:off x="993546" y="2645511"/>
              <a:ext cx="3082916" cy="60016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ED5BE74-8407-4866-9D7D-80081AB8FC03}"/>
              </a:ext>
            </a:extLst>
          </p:cNvPr>
          <p:cNvSpPr txBox="1"/>
          <p:nvPr/>
        </p:nvSpPr>
        <p:spPr>
          <a:xfrm>
            <a:off x="67234" y="5892627"/>
            <a:ext cx="1933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Proposal for SIS-1</a:t>
            </a:r>
            <a:br>
              <a:rPr lang="en-US" altLang="ko-KR" sz="1200" dirty="0"/>
            </a:br>
            <a:r>
              <a:rPr lang="en-US" altLang="ko-KR" sz="1200" dirty="0"/>
              <a:t>should have a thicker tail</a:t>
            </a:r>
            <a:endParaRPr lang="ko-KR" altLang="en-US" sz="1200" dirty="0"/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2B56F8B4-2390-4DEA-B621-0FA3E8B36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3" y="4455703"/>
            <a:ext cx="3240000" cy="22631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9F6208-C27D-42BB-8131-376F9BE7D1D4}"/>
              </a:ext>
            </a:extLst>
          </p:cNvPr>
          <p:cNvSpPr txBox="1"/>
          <p:nvPr/>
        </p:nvSpPr>
        <p:spPr>
          <a:xfrm>
            <a:off x="7429005" y="5625681"/>
            <a:ext cx="164776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lvl="2">
              <a:buSzPct val="70000"/>
            </a:pPr>
            <a:r>
              <a:rPr lang="en-US" altLang="ko-KR" sz="1200" dirty="0"/>
              <a:t>The border between red &amp; blue samples is clear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A8FA3E88-CEF6-4D60-B413-332F4B6B8FAC}"/>
              </a:ext>
            </a:extLst>
          </p:cNvPr>
          <p:cNvSpPr/>
          <p:nvPr/>
        </p:nvSpPr>
        <p:spPr>
          <a:xfrm>
            <a:off x="5842744" y="5324827"/>
            <a:ext cx="708770" cy="592703"/>
          </a:xfrm>
          <a:custGeom>
            <a:avLst/>
            <a:gdLst>
              <a:gd name="connsiteX0" fmla="*/ 0 w 819150"/>
              <a:gd name="connsiteY0" fmla="*/ 0 h 603250"/>
              <a:gd name="connsiteX1" fmla="*/ 177800 w 819150"/>
              <a:gd name="connsiteY1" fmla="*/ 273050 h 603250"/>
              <a:gd name="connsiteX2" fmla="*/ 381000 w 819150"/>
              <a:gd name="connsiteY2" fmla="*/ 412750 h 603250"/>
              <a:gd name="connsiteX3" fmla="*/ 577850 w 819150"/>
              <a:gd name="connsiteY3" fmla="*/ 533400 h 603250"/>
              <a:gd name="connsiteX4" fmla="*/ 819150 w 8191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603250">
                <a:moveTo>
                  <a:pt x="0" y="0"/>
                </a:moveTo>
                <a:cubicBezTo>
                  <a:pt x="57150" y="102129"/>
                  <a:pt x="114300" y="204258"/>
                  <a:pt x="177800" y="273050"/>
                </a:cubicBezTo>
                <a:cubicBezTo>
                  <a:pt x="241300" y="341842"/>
                  <a:pt x="314325" y="369358"/>
                  <a:pt x="381000" y="412750"/>
                </a:cubicBezTo>
                <a:cubicBezTo>
                  <a:pt x="447675" y="456142"/>
                  <a:pt x="504825" y="501650"/>
                  <a:pt x="577850" y="533400"/>
                </a:cubicBezTo>
                <a:cubicBezTo>
                  <a:pt x="650875" y="565150"/>
                  <a:pt x="735012" y="584200"/>
                  <a:pt x="819150" y="603250"/>
                </a:cubicBezTo>
              </a:path>
            </a:pathLst>
          </a:custGeom>
          <a:noFill/>
          <a:ln w="95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FB70E4-CD7C-4782-BD03-51DEA8A5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80" y="2361680"/>
            <a:ext cx="3240000" cy="22631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562104-646E-49BB-B708-D5CB7A304DB5}"/>
              </a:ext>
            </a:extLst>
          </p:cNvPr>
          <p:cNvSpPr txBox="1"/>
          <p:nvPr/>
        </p:nvSpPr>
        <p:spPr>
          <a:xfrm>
            <a:off x="4741367" y="2257127"/>
            <a:ext cx="98616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lvl="2">
              <a:buSzPct val="70000"/>
            </a:pPr>
            <a:r>
              <a:rPr lang="en-US" altLang="ko-KR" sz="1400" dirty="0"/>
              <a:t>&lt; SIS-4 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40BE2-82AE-4197-902B-E0B117BF4B26}"/>
              </a:ext>
            </a:extLst>
          </p:cNvPr>
          <p:cNvSpPr txBox="1"/>
          <p:nvPr/>
        </p:nvSpPr>
        <p:spPr>
          <a:xfrm>
            <a:off x="7429005" y="2833268"/>
            <a:ext cx="167949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lvl="2">
              <a:buSzPct val="70000"/>
            </a:pPr>
            <a:r>
              <a:rPr lang="en-US" altLang="ko-KR" sz="1200" dirty="0"/>
              <a:t>Samples in red &amp; blue</a:t>
            </a:r>
            <a:br>
              <a:rPr lang="en-US" altLang="ko-KR" sz="1200" dirty="0"/>
            </a:br>
            <a:r>
              <a:rPr lang="en-US" altLang="ko-KR" sz="1200" dirty="0"/>
              <a:t>are mixed</a:t>
            </a:r>
          </a:p>
        </p:txBody>
      </p:sp>
    </p:spTree>
    <p:extLst>
      <p:ext uri="{BB962C8B-B14F-4D97-AF65-F5344CB8AC3E}">
        <p14:creationId xmlns:p14="http://schemas.microsoft.com/office/powerpoint/2010/main" val="47590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4C3B020-1ED4-41E8-9126-068343588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146" y="4428798"/>
            <a:ext cx="3119120" cy="234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76554D-101C-45D1-B64F-BB0DA80B4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4" y="4421755"/>
            <a:ext cx="3119120" cy="234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F6D7599-B150-4782-8A81-8B9DFFB52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18" y="2088798"/>
            <a:ext cx="3023250" cy="234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3E5A073-BE4C-4ADD-B243-DFAE9A765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419" y="2085277"/>
            <a:ext cx="3119120" cy="234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Definition: </a:t>
            </a:r>
            <a:r>
              <a:rPr lang="en-US" altLang="ko-KR" sz="2000" b="1" dirty="0"/>
              <a:t>Reference Cases II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1491410"/>
          </a:xfrm>
        </p:spPr>
        <p:txBody>
          <a:bodyPr/>
          <a:lstStyle/>
          <a:p>
            <a:r>
              <a:rPr lang="en-US" altLang="ko-KR" b="1" dirty="0"/>
              <a:t>Results (LHS + SIS)</a:t>
            </a:r>
          </a:p>
          <a:p>
            <a:pPr lvl="1">
              <a:buSzPct val="70000"/>
            </a:pPr>
            <a:r>
              <a:rPr lang="en-US" altLang="ko-KR" dirty="0"/>
              <a:t>Results of LHS+SIS are comparable to those of SRS+SIS</a:t>
            </a:r>
          </a:p>
          <a:p>
            <a:pPr lvl="2"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17</a:t>
            </a:fld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1239-AFCF-46EE-8E42-34141D3E9502}"/>
              </a:ext>
            </a:extLst>
          </p:cNvPr>
          <p:cNvSpPr txBox="1"/>
          <p:nvPr/>
        </p:nvSpPr>
        <p:spPr>
          <a:xfrm>
            <a:off x="922017" y="2297413"/>
            <a:ext cx="1014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SS_SIS-1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651DC-845C-436E-A179-AA1E3FB4E1BE}"/>
              </a:ext>
            </a:extLst>
          </p:cNvPr>
          <p:cNvSpPr txBox="1"/>
          <p:nvPr/>
        </p:nvSpPr>
        <p:spPr>
          <a:xfrm>
            <a:off x="4014759" y="2297414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LHS_SIS-1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70856-DCF6-46B7-8C10-3EEE5C0E9980}"/>
              </a:ext>
            </a:extLst>
          </p:cNvPr>
          <p:cNvSpPr txBox="1"/>
          <p:nvPr/>
        </p:nvSpPr>
        <p:spPr>
          <a:xfrm>
            <a:off x="893387" y="4592488"/>
            <a:ext cx="1014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SS_SIS-4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F52B0-A1E8-43D0-AD2D-14EA3F11B660}"/>
              </a:ext>
            </a:extLst>
          </p:cNvPr>
          <p:cNvSpPr txBox="1"/>
          <p:nvPr/>
        </p:nvSpPr>
        <p:spPr>
          <a:xfrm>
            <a:off x="3991855" y="460282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LHS_SIS-4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E4AB24-2789-481B-9E22-E712BCA63BF1}"/>
              </a:ext>
            </a:extLst>
          </p:cNvPr>
          <p:cNvSpPr txBox="1"/>
          <p:nvPr/>
        </p:nvSpPr>
        <p:spPr>
          <a:xfrm>
            <a:off x="5238292" y="948510"/>
            <a:ext cx="3736923" cy="394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SIS-1: set the mean of proposal to be the same as the mean of RVs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SIS-4: set the mean of proposal to fit the MPP</a:t>
            </a:r>
            <a:endParaRPr lang="ko-KR" altLang="en-US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748F05-E96E-4BEA-AB6C-B101BEB89EDE}"/>
              </a:ext>
            </a:extLst>
          </p:cNvPr>
          <p:cNvSpPr txBox="1"/>
          <p:nvPr/>
        </p:nvSpPr>
        <p:spPr>
          <a:xfrm>
            <a:off x="6732240" y="6021288"/>
            <a:ext cx="1887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000" dirty="0"/>
              <a:t>※ MCS/LHS: 8.53x10</a:t>
            </a:r>
            <a:r>
              <a:rPr lang="en-US" altLang="ko-KR" sz="1000" baseline="30000" dirty="0"/>
              <a:t>-5 </a:t>
            </a:r>
            <a:r>
              <a:rPr lang="en-US" altLang="ko-KR" sz="1000" dirty="0"/>
              <a:t>@60yr</a:t>
            </a:r>
            <a:endParaRPr lang="ko-KR" altLang="en-US" sz="10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8BB07-4DEF-47D6-96FE-5993270701A1}"/>
              </a:ext>
            </a:extLst>
          </p:cNvPr>
          <p:cNvSpPr txBox="1"/>
          <p:nvPr/>
        </p:nvSpPr>
        <p:spPr>
          <a:xfrm>
            <a:off x="6660232" y="2201880"/>
            <a:ext cx="2196435" cy="52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SRS: (7.61×10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 7.20×10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LHS: (7.44×10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 8.14×10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67FDEB-E25A-4347-91BE-0D5EC1A4BDC4}"/>
              </a:ext>
            </a:extLst>
          </p:cNvPr>
          <p:cNvSpPr txBox="1"/>
          <p:nvPr/>
        </p:nvSpPr>
        <p:spPr>
          <a:xfrm>
            <a:off x="6660232" y="4607778"/>
            <a:ext cx="2196435" cy="523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SRS: (8.09×10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 6.30×10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LHS: (8.56×10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 8.91×10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550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Results and Comparison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6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Multiple Importance Sampling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7"/>
            <a:ext cx="8712968" cy="168221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ko-KR" b="1" dirty="0"/>
              <a:t>Recap of Multiple Importance Sampling (MIS)</a:t>
            </a:r>
            <a:r>
              <a:rPr lang="ko-KR" altLang="en-US" b="1" dirty="0">
                <a:solidFill>
                  <a:srgbClr val="FF9966"/>
                </a:solidFill>
              </a:rPr>
              <a:t>*</a:t>
            </a:r>
            <a:endParaRPr lang="en-US" altLang="ko-KR" b="1" dirty="0">
              <a:solidFill>
                <a:srgbClr val="FF9966"/>
              </a:solidFill>
            </a:endParaRPr>
          </a:p>
          <a:p>
            <a:pPr lvl="1">
              <a:lnSpc>
                <a:spcPts val="2400"/>
              </a:lnSpc>
              <a:buSzPct val="70000"/>
            </a:pPr>
            <a:r>
              <a:rPr lang="en-US" altLang="ko-KR" dirty="0"/>
              <a:t>Deterministic-Mixture (DM): a whole mixture distribution of pre-defined proposal distributions (normally one sample from one proposal)</a:t>
            </a:r>
          </a:p>
          <a:p>
            <a:pPr lvl="1">
              <a:lnSpc>
                <a:spcPts val="2400"/>
              </a:lnSpc>
              <a:buSzPct val="70000"/>
            </a:pPr>
            <a:r>
              <a:rPr lang="en-US" altLang="ko-KR" dirty="0"/>
              <a:t>Balance heuristic:</a:t>
            </a:r>
            <a:r>
              <a:rPr lang="en-US" altLang="ko-KR" dirty="0">
                <a:sym typeface="Wingdings" panose="05000000000000000000" pitchFamily="2" charset="2"/>
              </a:rPr>
              <a:t> effective method for weighting proposals</a:t>
            </a: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19</a:t>
            </a:fld>
            <a:endParaRPr lang="ko-KR" altLang="en-US" sz="1400" dirty="0"/>
          </a:p>
        </p:txBody>
      </p:sp>
      <p:pic>
        <p:nvPicPr>
          <p:cNvPr id="1025" name="_x337860424">
            <a:extLst>
              <a:ext uri="{FF2B5EF4-FFF2-40B4-BE49-F238E27FC236}">
                <a16:creationId xmlns:a16="http://schemas.microsoft.com/office/drawing/2014/main" id="{238D4FEE-846D-4A1B-9F9C-35BA5C78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01" y="3162631"/>
            <a:ext cx="3604790" cy="18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15624C-0208-4077-9EA2-4558BA4F9649}"/>
                  </a:ext>
                </a:extLst>
              </p:cNvPr>
              <p:cNvSpPr txBox="1"/>
              <p:nvPr/>
            </p:nvSpPr>
            <p:spPr>
              <a:xfrm>
                <a:off x="755576" y="2704272"/>
                <a:ext cx="3960440" cy="72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ko-KR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15624C-0208-4077-9EA2-4558BA4F9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4272"/>
                <a:ext cx="3960440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2C15B-D81C-4D1E-8B41-76393DAA7574}"/>
                  </a:ext>
                </a:extLst>
              </p:cNvPr>
              <p:cNvSpPr txBox="1"/>
              <p:nvPr/>
            </p:nvSpPr>
            <p:spPr>
              <a:xfrm>
                <a:off x="679178" y="3925057"/>
                <a:ext cx="2123728" cy="55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d>
                        <m:dPr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ko-KR" altLang="en-US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ko-KR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2C15B-D81C-4D1E-8B41-76393DAA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78" y="3925057"/>
                <a:ext cx="2123728" cy="558423"/>
              </a:xfrm>
              <a:prstGeom prst="rect">
                <a:avLst/>
              </a:prstGeom>
              <a:blipFill>
                <a:blip r:embed="rId5"/>
                <a:stretch>
                  <a:fillRect t="-13187" b="-879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9B209E-B576-4AA2-9074-95BFD8B8FF95}"/>
              </a:ext>
            </a:extLst>
          </p:cNvPr>
          <p:cNvSpPr txBox="1"/>
          <p:nvPr/>
        </p:nvSpPr>
        <p:spPr>
          <a:xfrm>
            <a:off x="679178" y="3579509"/>
            <a:ext cx="1891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 Balance heuristic &gt;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4C8BFE-7324-4727-9D7B-2EBAE135BC2A}"/>
              </a:ext>
            </a:extLst>
          </p:cNvPr>
          <p:cNvSpPr txBox="1"/>
          <p:nvPr/>
        </p:nvSpPr>
        <p:spPr>
          <a:xfrm>
            <a:off x="679178" y="4743937"/>
            <a:ext cx="2250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/>
              <a:t>&lt; Deterministic-mixture </a:t>
            </a:r>
            <a:r>
              <a:rPr lang="en-US" altLang="ko-KR" sz="1400" dirty="0"/>
              <a:t>&gt;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7BCA17-BBB2-48D3-98FB-D33D9E802035}"/>
                  </a:ext>
                </a:extLst>
              </p:cNvPr>
              <p:cNvSpPr txBox="1"/>
              <p:nvPr/>
            </p:nvSpPr>
            <p:spPr>
              <a:xfrm>
                <a:off x="251520" y="5107157"/>
                <a:ext cx="5832648" cy="762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f>
                                    <m:fPr>
                                      <m:ctrlP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ko-KR" alt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7BCA17-BBB2-48D3-98FB-D33D9E802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07157"/>
                <a:ext cx="5832648" cy="762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AFFAC7-42D7-43F2-85FE-B7D872EA3B67}"/>
                  </a:ext>
                </a:extLst>
              </p:cNvPr>
              <p:cNvSpPr txBox="1"/>
              <p:nvPr/>
            </p:nvSpPr>
            <p:spPr>
              <a:xfrm>
                <a:off x="610104" y="5863555"/>
                <a:ext cx="2592288" cy="540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i="1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i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ko-KR" alt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ko-KR" alt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AFFAC7-42D7-43F2-85FE-B7D872EA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04" y="5863555"/>
                <a:ext cx="2592288" cy="540469"/>
              </a:xfrm>
              <a:prstGeom prst="rect">
                <a:avLst/>
              </a:prstGeom>
              <a:blipFill>
                <a:blip r:embed="rId7"/>
                <a:stretch>
                  <a:fillRect t="-115730" b="-162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3C23D9-5F9D-4AE3-9310-FD5D28C7F6C5}"/>
              </a:ext>
            </a:extLst>
          </p:cNvPr>
          <p:cNvSpPr txBox="1"/>
          <p:nvPr/>
        </p:nvSpPr>
        <p:spPr>
          <a:xfrm>
            <a:off x="125666" y="6563161"/>
            <a:ext cx="6534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FF9966"/>
                </a:solidFill>
              </a:rPr>
              <a:t>*</a:t>
            </a:r>
            <a:r>
              <a:rPr lang="en-US" altLang="ko-KR" sz="800" dirty="0"/>
              <a:t>: E. </a:t>
            </a:r>
            <a:r>
              <a:rPr lang="en-US" altLang="ko-KR" sz="800" dirty="0" err="1"/>
              <a:t>Veach</a:t>
            </a:r>
            <a:r>
              <a:rPr lang="en-US" altLang="ko-KR" sz="800" dirty="0"/>
              <a:t>, 1997, “Robust Monte Carlo Methods for Light Transport Simulation,” Ph.D. thesis, Stanford University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04941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145854" y="981075"/>
            <a:ext cx="2301875" cy="682625"/>
            <a:chOff x="567" y="572"/>
            <a:chExt cx="1849" cy="549"/>
          </a:xfrm>
        </p:grpSpPr>
        <p:pic>
          <p:nvPicPr>
            <p:cNvPr id="17" name="Picture 7" descr="content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72"/>
              <a:ext cx="18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contents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842"/>
              <a:ext cx="18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105"/>
          <p:cNvGrpSpPr>
            <a:grpSpLocks/>
          </p:cNvGrpSpPr>
          <p:nvPr/>
        </p:nvGrpSpPr>
        <p:grpSpPr bwMode="auto">
          <a:xfrm>
            <a:off x="988567" y="2204864"/>
            <a:ext cx="7278688" cy="539750"/>
            <a:chOff x="382" y="1323"/>
            <a:chExt cx="4585" cy="340"/>
          </a:xfrm>
        </p:grpSpPr>
        <p:pic>
          <p:nvPicPr>
            <p:cNvPr id="44" name="Picture 9" descr="킨스소개3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1323"/>
              <a:ext cx="458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1329" y="1383"/>
              <a:ext cx="35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</a:pPr>
              <a:r>
                <a:rPr lang="en-US" altLang="ko-KR" sz="2000" dirty="0">
                  <a:ea typeface="HY헤드라인M" panose="02030600000101010101" pitchFamily="18" charset="-127"/>
                </a:rPr>
                <a:t>Introduction</a:t>
              </a:r>
            </a:p>
          </p:txBody>
        </p:sp>
        <p:pic>
          <p:nvPicPr>
            <p:cNvPr id="46" name="Picture 19" descr="밝은아콘그림자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1335"/>
              <a:ext cx="29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104"/>
          <p:cNvGrpSpPr>
            <a:grpSpLocks/>
          </p:cNvGrpSpPr>
          <p:nvPr/>
        </p:nvGrpSpPr>
        <p:grpSpPr bwMode="auto">
          <a:xfrm>
            <a:off x="988567" y="3140968"/>
            <a:ext cx="7278688" cy="539750"/>
            <a:chOff x="382" y="1673"/>
            <a:chExt cx="4585" cy="340"/>
          </a:xfrm>
        </p:grpSpPr>
        <p:pic>
          <p:nvPicPr>
            <p:cNvPr id="52" name="Picture 75" descr="킨스소개3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1673"/>
              <a:ext cx="458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76"/>
            <p:cNvSpPr>
              <a:spLocks noChangeArrowheads="1"/>
            </p:cNvSpPr>
            <p:nvPr/>
          </p:nvSpPr>
          <p:spPr bwMode="auto">
            <a:xfrm>
              <a:off x="1329" y="1733"/>
              <a:ext cx="35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</a:pPr>
              <a:r>
                <a:rPr lang="en-US" altLang="ko-KR" sz="2000" dirty="0">
                  <a:ea typeface="HY헤드라인M" panose="02030600000101010101" pitchFamily="18" charset="-127"/>
                </a:rPr>
                <a:t>Problem Definition</a:t>
              </a:r>
            </a:p>
          </p:txBody>
        </p:sp>
        <p:pic>
          <p:nvPicPr>
            <p:cNvPr id="54" name="Picture 77" descr="밝은아콘그림자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1685"/>
              <a:ext cx="29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103"/>
          <p:cNvGrpSpPr>
            <a:grpSpLocks/>
          </p:cNvGrpSpPr>
          <p:nvPr/>
        </p:nvGrpSpPr>
        <p:grpSpPr bwMode="auto">
          <a:xfrm>
            <a:off x="988567" y="4077072"/>
            <a:ext cx="7278687" cy="539750"/>
            <a:chOff x="382" y="2017"/>
            <a:chExt cx="4585" cy="340"/>
          </a:xfrm>
        </p:grpSpPr>
        <p:pic>
          <p:nvPicPr>
            <p:cNvPr id="56" name="Picture 79" descr="킨스소개3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2017"/>
              <a:ext cx="458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1329" y="2077"/>
              <a:ext cx="35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</a:pPr>
              <a:r>
                <a:rPr lang="en-US" altLang="ko-KR" sz="2000" dirty="0">
                  <a:ea typeface="HY헤드라인M" panose="02030600000101010101" pitchFamily="18" charset="-127"/>
                </a:rPr>
                <a:t>Results and Comparison</a:t>
              </a:r>
            </a:p>
          </p:txBody>
        </p:sp>
        <p:pic>
          <p:nvPicPr>
            <p:cNvPr id="58" name="Picture 81" descr="밝은아콘그림자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029"/>
              <a:ext cx="29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직사각형 34"/>
          <p:cNvSpPr>
            <a:spLocks noChangeArrowheads="1"/>
          </p:cNvSpPr>
          <p:nvPr/>
        </p:nvSpPr>
        <p:spPr bwMode="auto">
          <a:xfrm>
            <a:off x="1956942" y="2204864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</a:t>
            </a:r>
            <a:endParaRPr lang="ko-KR" altLang="en-US" sz="240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직사각형 35"/>
          <p:cNvSpPr>
            <a:spLocks noChangeArrowheads="1"/>
          </p:cNvSpPr>
          <p:nvPr/>
        </p:nvSpPr>
        <p:spPr bwMode="auto">
          <a:xfrm>
            <a:off x="1956942" y="3160018"/>
            <a:ext cx="42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II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직사각형 36"/>
          <p:cNvSpPr>
            <a:spLocks noChangeArrowheads="1"/>
          </p:cNvSpPr>
          <p:nvPr/>
        </p:nvSpPr>
        <p:spPr bwMode="auto">
          <a:xfrm>
            <a:off x="1936304" y="4086597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III</a:t>
            </a:r>
            <a:endParaRPr lang="ko-KR" altLang="en-US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" name="Group 103">
            <a:extLst>
              <a:ext uri="{FF2B5EF4-FFF2-40B4-BE49-F238E27FC236}">
                <a16:creationId xmlns:a16="http://schemas.microsoft.com/office/drawing/2014/main" id="{0F3C1F2A-C272-48D6-877B-81855FC363B5}"/>
              </a:ext>
            </a:extLst>
          </p:cNvPr>
          <p:cNvGrpSpPr>
            <a:grpSpLocks/>
          </p:cNvGrpSpPr>
          <p:nvPr/>
        </p:nvGrpSpPr>
        <p:grpSpPr bwMode="auto">
          <a:xfrm>
            <a:off x="988567" y="5085184"/>
            <a:ext cx="7278687" cy="539750"/>
            <a:chOff x="382" y="2017"/>
            <a:chExt cx="4585" cy="340"/>
          </a:xfrm>
        </p:grpSpPr>
        <p:pic>
          <p:nvPicPr>
            <p:cNvPr id="21" name="Picture 79" descr="킨스소개3-4">
              <a:extLst>
                <a:ext uri="{FF2B5EF4-FFF2-40B4-BE49-F238E27FC236}">
                  <a16:creationId xmlns:a16="http://schemas.microsoft.com/office/drawing/2014/main" id="{401B76A6-3151-4985-BBE0-738FE33F0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" y="2017"/>
              <a:ext cx="458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5049553F-9B01-44A4-B690-5B61FDDE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2077"/>
              <a:ext cx="35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3600" rIns="3600" bIns="3600" anchor="ctr"/>
            <a:lstStyle/>
            <a:p>
              <a:pPr marL="609600" indent="-609600">
                <a:lnSpc>
                  <a:spcPct val="80000"/>
                </a:lnSpc>
                <a:spcBef>
                  <a:spcPct val="20000"/>
                </a:spcBef>
                <a:buClr>
                  <a:srgbClr val="000000"/>
                </a:buClr>
              </a:pPr>
              <a:r>
                <a:rPr lang="en-US" altLang="ko-KR" sz="2000" dirty="0">
                  <a:ea typeface="HY헤드라인M" panose="02030600000101010101" pitchFamily="18" charset="-127"/>
                </a:rPr>
                <a:t>Conclusions</a:t>
              </a:r>
            </a:p>
          </p:txBody>
        </p:sp>
        <p:pic>
          <p:nvPicPr>
            <p:cNvPr id="23" name="Picture 81" descr="밝은아콘그림자16">
              <a:extLst>
                <a:ext uri="{FF2B5EF4-FFF2-40B4-BE49-F238E27FC236}">
                  <a16:creationId xmlns:a16="http://schemas.microsoft.com/office/drawing/2014/main" id="{64E3768E-0F41-4411-ADE8-DFFC6404D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029"/>
              <a:ext cx="29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직사각형 36">
            <a:extLst>
              <a:ext uri="{FF2B5EF4-FFF2-40B4-BE49-F238E27FC236}">
                <a16:creationId xmlns:a16="http://schemas.microsoft.com/office/drawing/2014/main" id="{3F5F5091-09CF-4A0E-8BB5-A67E1B08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304" y="5094709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III</a:t>
            </a:r>
            <a:endParaRPr lang="ko-KR" altLang="en-US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011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3E8620C-ED12-4054-A040-D53C0133C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36" y="755372"/>
            <a:ext cx="3240360" cy="1521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Multiple Importance Sampling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5091810"/>
          </a:xfrm>
        </p:spPr>
        <p:txBody>
          <a:bodyPr/>
          <a:lstStyle/>
          <a:p>
            <a:r>
              <a:rPr lang="en-US" altLang="ko-KR" b="1" dirty="0"/>
              <a:t>Set-up</a:t>
            </a:r>
          </a:p>
          <a:p>
            <a:pPr lvl="1">
              <a:buSzPct val="70000"/>
            </a:pPr>
            <a:r>
              <a:rPr lang="en-US" altLang="ko-KR" dirty="0"/>
              <a:t>Proposal distribution</a:t>
            </a:r>
          </a:p>
          <a:p>
            <a:pPr lvl="2">
              <a:buSzPct val="70000"/>
            </a:pPr>
            <a:r>
              <a:rPr lang="en-US" altLang="ko-KR" dirty="0"/>
              <a:t>Student-t distribution (mode=3), </a:t>
            </a:r>
            <a:r>
              <a:rPr lang="en-US" altLang="ko-KR" b="1" dirty="0">
                <a:latin typeface="+mn-lt"/>
              </a:rPr>
              <a:t>t</a:t>
            </a:r>
            <a:r>
              <a:rPr lang="en-US" altLang="ko-KR" baseline="30000" dirty="0">
                <a:latin typeface="+mn-lt"/>
              </a:rPr>
              <a:t>5</a:t>
            </a:r>
            <a:r>
              <a:rPr lang="en-US" altLang="ko-KR" dirty="0">
                <a:latin typeface="+mn-lt"/>
              </a:rPr>
              <a:t>(3, </a:t>
            </a:r>
            <a:r>
              <a:rPr lang="el-GR" altLang="ko-KR" b="1" dirty="0">
                <a:latin typeface="+mn-lt"/>
              </a:rPr>
              <a:t>μ</a:t>
            </a:r>
            <a:r>
              <a:rPr lang="en-US" altLang="ko-KR" baseline="-25000" dirty="0" err="1">
                <a:latin typeface="+mn-lt"/>
              </a:rPr>
              <a:t>i</a:t>
            </a:r>
            <a:r>
              <a:rPr lang="en-US" altLang="ko-KR" dirty="0">
                <a:latin typeface="+mn-lt"/>
              </a:rPr>
              <a:t>, </a:t>
            </a:r>
            <a:r>
              <a:rPr lang="el-GR" altLang="ko-KR" b="1" dirty="0">
                <a:latin typeface="+mn-lt"/>
              </a:rPr>
              <a:t>σ</a:t>
            </a:r>
            <a:r>
              <a:rPr lang="en-US" altLang="ko-KR" baseline="-25000" dirty="0" err="1">
                <a:latin typeface="+mn-lt"/>
              </a:rPr>
              <a:t>i</a:t>
            </a:r>
            <a:r>
              <a:rPr lang="en-US" altLang="ko-KR" dirty="0">
                <a:latin typeface="+mn-lt"/>
              </a:rPr>
              <a:t>=</a:t>
            </a:r>
            <a:r>
              <a:rPr lang="el-GR" altLang="ko-KR" dirty="0">
                <a:latin typeface="+mn-lt"/>
              </a:rPr>
              <a:t>σ</a:t>
            </a:r>
            <a:r>
              <a:rPr lang="en-US" altLang="ko-KR" baseline="-25000" dirty="0">
                <a:latin typeface="+mn-lt"/>
              </a:rPr>
              <a:t>RV</a:t>
            </a:r>
            <a:r>
              <a:rPr lang="en-US" altLang="ko-KR" dirty="0">
                <a:latin typeface="+mn-lt"/>
              </a:rPr>
              <a:t>)</a:t>
            </a:r>
          </a:p>
          <a:p>
            <a:pPr lvl="2">
              <a:buSzPct val="70000"/>
            </a:pPr>
            <a:r>
              <a:rPr lang="en-US" altLang="ko-KR" dirty="0"/>
              <a:t>Mixture of M proposals evenly distributed within the pre-specified space</a:t>
            </a:r>
            <a:endParaRPr lang="en-US" altLang="ko-KR" dirty="0">
              <a:latin typeface="+mn-lt"/>
            </a:endParaRPr>
          </a:p>
          <a:p>
            <a:pPr lvl="1">
              <a:buSzPct val="70000"/>
            </a:pPr>
            <a:r>
              <a:rPr lang="en-US" altLang="ko-KR" dirty="0"/>
              <a:t>Cases</a:t>
            </a:r>
          </a:p>
          <a:p>
            <a:pPr lvl="2">
              <a:buSzPct val="70000"/>
            </a:pPr>
            <a:r>
              <a:rPr lang="en-US" altLang="ko-KR" dirty="0"/>
              <a:t>MIS-1: set the mixture proposal distribution to cover </a:t>
            </a:r>
            <a:r>
              <a:rPr lang="en-US" altLang="ko-KR" dirty="0">
                <a:solidFill>
                  <a:schemeClr val="accent2"/>
                </a:solidFill>
              </a:rPr>
              <a:t>wide range of area</a:t>
            </a:r>
          </a:p>
          <a:p>
            <a:pPr lvl="2">
              <a:buSzPct val="70000"/>
            </a:pPr>
            <a:r>
              <a:rPr lang="en-US" altLang="ko-KR" dirty="0"/>
              <a:t>MIS-2: MIS-1 + reducing no. of proposal </a:t>
            </a:r>
            <a:r>
              <a:rPr lang="en-US" altLang="ko-KR" dirty="0">
                <a:solidFill>
                  <a:schemeClr val="accent2"/>
                </a:solidFill>
              </a:rPr>
              <a:t>by 1/10</a:t>
            </a:r>
          </a:p>
          <a:p>
            <a:pPr lvl="2">
              <a:buSzPct val="70000"/>
            </a:pPr>
            <a:r>
              <a:rPr lang="en-US" altLang="ko-KR" dirty="0"/>
              <a:t>MIS-2: MIS-1 + reducing no. of proposal </a:t>
            </a:r>
            <a:r>
              <a:rPr lang="en-US" altLang="ko-KR" dirty="0">
                <a:solidFill>
                  <a:schemeClr val="accent2"/>
                </a:solidFill>
              </a:rPr>
              <a:t>by 1/100</a:t>
            </a:r>
          </a:p>
          <a:p>
            <a:pPr lvl="2">
              <a:buSzPct val="70000"/>
            </a:pPr>
            <a:r>
              <a:rPr lang="en-US" altLang="ko-KR" dirty="0"/>
              <a:t>MIS-4: set the mixture proposal distribution to cover </a:t>
            </a:r>
            <a:r>
              <a:rPr lang="en-US" altLang="ko-KR" dirty="0">
                <a:solidFill>
                  <a:schemeClr val="accent2"/>
                </a:solidFill>
              </a:rPr>
              <a:t>narrow range of area</a:t>
            </a:r>
            <a:r>
              <a:rPr lang="en-US" altLang="ko-KR" dirty="0"/>
              <a:t> around the target distribution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20</a:t>
            </a:fld>
            <a:endParaRPr lang="ko-KR" altLang="en-US" sz="1400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D5CAA18-F7C6-4DDE-A650-267D7597F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02883"/>
              </p:ext>
            </p:extLst>
          </p:nvPr>
        </p:nvGraphicFramePr>
        <p:xfrm>
          <a:off x="611560" y="4792067"/>
          <a:ext cx="7920880" cy="1847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47507">
                  <a:extLst>
                    <a:ext uri="{9D8B030D-6E8A-4147-A177-3AD203B41FA5}">
                      <a16:colId xmlns:a16="http://schemas.microsoft.com/office/drawing/2014/main" val="3137413511"/>
                    </a:ext>
                  </a:extLst>
                </a:gridCol>
                <a:gridCol w="1016480">
                  <a:extLst>
                    <a:ext uri="{9D8B030D-6E8A-4147-A177-3AD203B41FA5}">
                      <a16:colId xmlns:a16="http://schemas.microsoft.com/office/drawing/2014/main" val="71408697"/>
                    </a:ext>
                  </a:extLst>
                </a:gridCol>
                <a:gridCol w="1016480">
                  <a:extLst>
                    <a:ext uri="{9D8B030D-6E8A-4147-A177-3AD203B41FA5}">
                      <a16:colId xmlns:a16="http://schemas.microsoft.com/office/drawing/2014/main" val="3778270620"/>
                    </a:ext>
                  </a:extLst>
                </a:gridCol>
                <a:gridCol w="791941">
                  <a:extLst>
                    <a:ext uri="{9D8B030D-6E8A-4147-A177-3AD203B41FA5}">
                      <a16:colId xmlns:a16="http://schemas.microsoft.com/office/drawing/2014/main" val="342088643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5617420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630097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488242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7946149"/>
                    </a:ext>
                  </a:extLst>
                </a:gridCol>
              </a:tblGrid>
              <a:tr h="30676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 of proposal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Samples </a:t>
                      </a:r>
                      <a:b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proposal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of proposals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(min./max.)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15475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en-US" altLang="ko-KR" sz="1200" kern="0" spc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ko-KR" altLang="en-US" sz="1200" kern="0" spc="0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200" i="1" kern="0" spc="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a,max</a:t>
                      </a:r>
                      <a:endParaRPr lang="ko-KR" altLang="en-US" sz="1200" i="1" kern="0" spc="0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601360126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MIS-1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1.5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3.5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1.59E-10 /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600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 / 20.5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233857677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MIS-2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1.5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3.5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1.59E-10 / 1.75E-9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600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 / 20.5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35755972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MIS-3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1.5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3.5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1.59E-10 / 1.75E-9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600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 / 20.5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33949947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MIS-4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0.6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/ 0.9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5.00E-10 / 8.00E-10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400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/ 16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1240812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04E8E55-407E-493E-9390-28D0895EC483}"/>
              </a:ext>
            </a:extLst>
          </p:cNvPr>
          <p:cNvSpPr txBox="1"/>
          <p:nvPr/>
        </p:nvSpPr>
        <p:spPr>
          <a:xfrm>
            <a:off x="2123728" y="4437112"/>
            <a:ext cx="2982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※ Total samples = M x N</a:t>
            </a:r>
            <a:r>
              <a:rPr lang="en-US" altLang="ko-KR" sz="1400" baseline="-25000" dirty="0">
                <a:solidFill>
                  <a:srgbClr val="0070C0"/>
                </a:solidFill>
              </a:rPr>
              <a:t>i</a:t>
            </a:r>
            <a:r>
              <a:rPr lang="en-US" altLang="ko-KR" sz="1400" dirty="0">
                <a:solidFill>
                  <a:srgbClr val="0070C0"/>
                </a:solidFill>
              </a:rPr>
              <a:t> = 1,000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B59D439-8E5A-4F2A-82E9-6C528DCBBEB2}"/>
              </a:ext>
            </a:extLst>
          </p:cNvPr>
          <p:cNvSpPr/>
          <p:nvPr/>
        </p:nvSpPr>
        <p:spPr>
          <a:xfrm>
            <a:off x="539552" y="5424466"/>
            <a:ext cx="8065921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F2410-E608-404E-929E-95D9F6833BBD}"/>
              </a:ext>
            </a:extLst>
          </p:cNvPr>
          <p:cNvSpPr txBox="1"/>
          <p:nvPr/>
        </p:nvSpPr>
        <p:spPr>
          <a:xfrm>
            <a:off x="8589838" y="528045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accent2"/>
                </a:solidFill>
              </a:rPr>
              <a:t>DM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11381DF0-2CD8-4C1C-9CF0-8BE2CCC76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21" y="4631309"/>
            <a:ext cx="2520000" cy="189053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A4B9E3F-429D-49E9-AB88-57CA47192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36" y="2727844"/>
            <a:ext cx="2520000" cy="189053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BC43E7E2-37CE-4C87-9ABC-640304E6E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521" y="2741415"/>
            <a:ext cx="2520000" cy="189053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2DB1D13-10FF-4EE4-8654-D39D91749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104" y="4631308"/>
            <a:ext cx="2520000" cy="189053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Multiple Importance Sampling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852220" cy="1424812"/>
          </a:xfrm>
        </p:spPr>
        <p:txBody>
          <a:bodyPr/>
          <a:lstStyle/>
          <a:p>
            <a:r>
              <a:rPr lang="en-US" altLang="ko-KR" dirty="0"/>
              <a:t>Results (1/2)</a:t>
            </a:r>
          </a:p>
          <a:p>
            <a:pPr lvl="1">
              <a:buSzPct val="70000"/>
            </a:pPr>
            <a:r>
              <a:rPr lang="en-US" altLang="ko-KR" dirty="0"/>
              <a:t>Variance decreases as the proposal gets close to the target distribution</a:t>
            </a:r>
          </a:p>
          <a:p>
            <a:pPr lvl="2">
              <a:buSzPct val="70000"/>
            </a:pPr>
            <a:r>
              <a:rPr lang="en-US" altLang="ko-KR" dirty="0"/>
              <a:t>Samples away from the target distribution could increase variance</a:t>
            </a:r>
          </a:p>
          <a:p>
            <a:pPr lvl="2">
              <a:buSzPct val="70000"/>
            </a:pPr>
            <a:r>
              <a:rPr lang="en-US" altLang="ko-KR" dirty="0"/>
              <a:t>The range of the mixture distribution should be as narrow as possible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21</a:t>
            </a:fld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CD6787-D94C-42C4-B86C-CBCE313A35E0}"/>
              </a:ext>
            </a:extLst>
          </p:cNvPr>
          <p:cNvSpPr txBox="1"/>
          <p:nvPr/>
        </p:nvSpPr>
        <p:spPr>
          <a:xfrm>
            <a:off x="5215308" y="692696"/>
            <a:ext cx="3888432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MIS-1: set the mixture proposal to cover wide range of samples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MIS-2: MIS-1 + reducing no. of proposal by 1/10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MIS-2: MIS-1 + reducing no. of proposal by 1/100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MIS-4: set the mixture proposal to cover narrow range around the MPP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2627784" y="293913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MIS-1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952D74-55BB-4C91-A475-CD33CE220FC0}"/>
              </a:ext>
            </a:extLst>
          </p:cNvPr>
          <p:cNvSpPr txBox="1"/>
          <p:nvPr/>
        </p:nvSpPr>
        <p:spPr>
          <a:xfrm>
            <a:off x="5519148" y="293913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MIS-2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76E841-43AA-4463-8BB4-01280DBACB71}"/>
              </a:ext>
            </a:extLst>
          </p:cNvPr>
          <p:cNvSpPr txBox="1"/>
          <p:nvPr/>
        </p:nvSpPr>
        <p:spPr>
          <a:xfrm>
            <a:off x="2628454" y="479382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MIS-3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444D2D-7F30-4CEA-9227-56A62FC68C12}"/>
              </a:ext>
            </a:extLst>
          </p:cNvPr>
          <p:cNvSpPr txBox="1"/>
          <p:nvPr/>
        </p:nvSpPr>
        <p:spPr>
          <a:xfrm>
            <a:off x="5496244" y="480308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MIS-4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4470989" y="2799941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4104704" y="2505839"/>
            <a:ext cx="118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1/10 proposals</a:t>
            </a:r>
            <a:endParaRPr lang="ko-KR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051390" y="4437024"/>
            <a:ext cx="152649" cy="352425"/>
          </a:xfrm>
          <a:custGeom>
            <a:avLst/>
            <a:gdLst>
              <a:gd name="connsiteX0" fmla="*/ 124074 w 152649"/>
              <a:gd name="connsiteY0" fmla="*/ 0 h 352425"/>
              <a:gd name="connsiteX1" fmla="*/ 249 w 152649"/>
              <a:gd name="connsiteY1" fmla="*/ 180975 h 352425"/>
              <a:gd name="connsiteX2" fmla="*/ 152649 w 152649"/>
              <a:gd name="connsiteY2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49" h="352425">
                <a:moveTo>
                  <a:pt x="124074" y="0"/>
                </a:moveTo>
                <a:cubicBezTo>
                  <a:pt x="59780" y="61119"/>
                  <a:pt x="-4514" y="122238"/>
                  <a:pt x="249" y="180975"/>
                </a:cubicBezTo>
                <a:cubicBezTo>
                  <a:pt x="5011" y="239713"/>
                  <a:pt x="78830" y="296069"/>
                  <a:pt x="152649" y="35242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 rot="16200000">
            <a:off x="1252175" y="4376460"/>
            <a:ext cx="127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1/100 proposals</a:t>
            </a:r>
            <a:endParaRPr lang="ko-KR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AB1B1-7F53-43AE-9CF2-346BF51C49ED}"/>
              </a:ext>
            </a:extLst>
          </p:cNvPr>
          <p:cNvSpPr txBox="1"/>
          <p:nvPr/>
        </p:nvSpPr>
        <p:spPr>
          <a:xfrm>
            <a:off x="2087273" y="2530093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(6.88×10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,7.09×10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DBCC80-76AF-4022-8C2D-370B50A53377}"/>
              </a:ext>
            </a:extLst>
          </p:cNvPr>
          <p:cNvSpPr txBox="1"/>
          <p:nvPr/>
        </p:nvSpPr>
        <p:spPr>
          <a:xfrm>
            <a:off x="5784909" y="2530093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(5.96×10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,3.95×10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352F3D-C1DE-4D00-97AE-E8BFB89A70E6}"/>
              </a:ext>
            </a:extLst>
          </p:cNvPr>
          <p:cNvSpPr txBox="1"/>
          <p:nvPr/>
        </p:nvSpPr>
        <p:spPr>
          <a:xfrm>
            <a:off x="1727233" y="6415436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(3.85×10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,4.6×10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404072-F34D-41EA-BAFF-4A615E8C618D}"/>
              </a:ext>
            </a:extLst>
          </p:cNvPr>
          <p:cNvSpPr txBox="1"/>
          <p:nvPr/>
        </p:nvSpPr>
        <p:spPr>
          <a:xfrm>
            <a:off x="6263737" y="6445633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(8.38×10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,9.27×10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983BD67-FE0A-4D7D-9578-90FD4D215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8" y="2723398"/>
            <a:ext cx="1620000" cy="113158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8F6842B-52E4-43E2-98A7-7B5F79C0CB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40" y="2795083"/>
            <a:ext cx="1620000" cy="113158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3F7E56A-6C80-44EF-8950-328F59B877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6" y="4651295"/>
            <a:ext cx="1620000" cy="113158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42CC4AE4-E13D-4DDB-835E-B22A33F9F3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40" y="4645521"/>
            <a:ext cx="1620000" cy="113158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67594D2-885C-4450-B04D-DADEF9ACCCF5}"/>
              </a:ext>
            </a:extLst>
          </p:cNvPr>
          <p:cNvSpPr txBox="1"/>
          <p:nvPr/>
        </p:nvSpPr>
        <p:spPr>
          <a:xfrm>
            <a:off x="3976265" y="6508271"/>
            <a:ext cx="1887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000" dirty="0"/>
              <a:t>※ MCS/LHS: 8.53x10</a:t>
            </a:r>
            <a:r>
              <a:rPr lang="en-US" altLang="ko-KR" sz="1000" baseline="30000" dirty="0"/>
              <a:t>-5 </a:t>
            </a:r>
            <a:r>
              <a:rPr lang="en-US" altLang="ko-KR" sz="1000" dirty="0"/>
              <a:t>@60yr</a:t>
            </a:r>
            <a:endParaRPr lang="ko-KR" alt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398782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Multiple Importance Sampling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3316328"/>
          </a:xfrm>
        </p:spPr>
        <p:txBody>
          <a:bodyPr/>
          <a:lstStyle/>
          <a:p>
            <a:r>
              <a:rPr lang="en-US" altLang="ko-KR" dirty="0"/>
              <a:t>Results (2/2)</a:t>
            </a:r>
          </a:p>
          <a:p>
            <a:pPr lvl="1">
              <a:buSzPct val="70000"/>
            </a:pPr>
            <a:r>
              <a:rPr lang="en-US" altLang="ko-KR" dirty="0"/>
              <a:t>How the balance heuristic works:</a:t>
            </a:r>
          </a:p>
          <a:p>
            <a:pPr lvl="2">
              <a:buSzPct val="70000"/>
            </a:pPr>
            <a:r>
              <a:rPr lang="en-US" altLang="ko-KR" dirty="0"/>
              <a:t>Samples from a good proposal distribution should greatly contribute to the calculation of the estimate.</a:t>
            </a:r>
          </a:p>
          <a:p>
            <a:pPr lvl="2">
              <a:buSzPct val="70000"/>
            </a:pPr>
            <a:r>
              <a:rPr lang="en-US" altLang="ko-KR" dirty="0"/>
              <a:t>Samples from a bad proposal distribution should be ignored in the calculation of the estimate.</a:t>
            </a:r>
          </a:p>
          <a:p>
            <a:pPr lvl="1">
              <a:buSzPct val="70000"/>
            </a:pPr>
            <a:r>
              <a:rPr lang="en-US" altLang="ko-KR" dirty="0"/>
              <a:t>Structural defects:</a:t>
            </a:r>
          </a:p>
          <a:p>
            <a:pPr lvl="2">
              <a:buSzPct val="70000"/>
            </a:pPr>
            <a:r>
              <a:rPr lang="en-US" altLang="ko-KR" dirty="0"/>
              <a:t>Samples in (A) region from the bad proposal distribution in red have weights on the estimate as much as those from a good proposal distribution</a:t>
            </a:r>
          </a:p>
          <a:p>
            <a:pPr lvl="2">
              <a:buSzPct val="70000"/>
            </a:pPr>
            <a:r>
              <a:rPr lang="en-US" altLang="ko-KR" dirty="0"/>
              <a:t>Samples in (B) region from the good proposal distribution in blue don’t contribute to the estimate</a:t>
            </a:r>
          </a:p>
          <a:p>
            <a:pPr lvl="2"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22</a:t>
            </a:fld>
            <a:endParaRPr lang="ko-KR" altLang="en-US" sz="1400" dirty="0"/>
          </a:p>
        </p:txBody>
      </p:sp>
      <p:pic>
        <p:nvPicPr>
          <p:cNvPr id="1025" name="_x363373464">
            <a:extLst>
              <a:ext uri="{FF2B5EF4-FFF2-40B4-BE49-F238E27FC236}">
                <a16:creationId xmlns:a16="http://schemas.microsoft.com/office/drawing/2014/main" id="{F5D6DFFD-0586-4D07-AA4E-7FD25586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17756"/>
            <a:ext cx="3744416" cy="21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C1010-DB1D-4E15-BAD0-97C792554972}"/>
                  </a:ext>
                </a:extLst>
              </p:cNvPr>
              <p:cNvSpPr txBox="1"/>
              <p:nvPr/>
            </p:nvSpPr>
            <p:spPr>
              <a:xfrm>
                <a:off x="5436095" y="4869160"/>
                <a:ext cx="3456385" cy="4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d>
                      <m:dPr>
                        <m:ctrlP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ko-KR" alt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ko-KR" alt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ko-K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3C1010-DB1D-4E15-BAD0-97C79255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4869160"/>
                <a:ext cx="3456385" cy="438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E0B04A-32AE-434A-A324-87FAFE693FBD}"/>
              </a:ext>
            </a:extLst>
          </p:cNvPr>
          <p:cNvSpPr txBox="1"/>
          <p:nvPr/>
        </p:nvSpPr>
        <p:spPr>
          <a:xfrm>
            <a:off x="4860032" y="4931876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(A)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C37617-CBE6-455A-A548-97379DCFFA70}"/>
                  </a:ext>
                </a:extLst>
              </p:cNvPr>
              <p:cNvSpPr txBox="1"/>
              <p:nvPr/>
            </p:nvSpPr>
            <p:spPr>
              <a:xfrm>
                <a:off x="5436095" y="5507940"/>
                <a:ext cx="3456385" cy="4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d>
                      <m:dPr>
                        <m:ctrlP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ko-KR" alt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ko-KR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ko-KR" alt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C37617-CBE6-455A-A548-97379DCFF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5507940"/>
                <a:ext cx="3456385" cy="438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A55B8F4-F159-486D-BA8A-38F94998A2CC}"/>
              </a:ext>
            </a:extLst>
          </p:cNvPr>
          <p:cNvSpPr txBox="1"/>
          <p:nvPr/>
        </p:nvSpPr>
        <p:spPr>
          <a:xfrm>
            <a:off x="4860032" y="557065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(B)</a:t>
            </a:r>
            <a:endParaRPr lang="ko-KR" altLang="en-US" sz="1600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DC357E9-A3B6-4FFB-AD4D-53B8506EBD29}"/>
              </a:ext>
            </a:extLst>
          </p:cNvPr>
          <p:cNvCxnSpPr/>
          <p:nvPr/>
        </p:nvCxnSpPr>
        <p:spPr>
          <a:xfrm flipV="1">
            <a:off x="8244408" y="5013176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ED3AA953-E57E-42EC-9E4F-30921D2FBD65}"/>
              </a:ext>
            </a:extLst>
          </p:cNvPr>
          <p:cNvCxnSpPr>
            <a:cxnSpLocks/>
          </p:cNvCxnSpPr>
          <p:nvPr/>
        </p:nvCxnSpPr>
        <p:spPr>
          <a:xfrm flipV="1">
            <a:off x="6279153" y="5749453"/>
            <a:ext cx="237063" cy="23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6859E8D-E829-4E1F-8FB7-F8D68B4B6C51}"/>
              </a:ext>
            </a:extLst>
          </p:cNvPr>
          <p:cNvCxnSpPr>
            <a:cxnSpLocks/>
          </p:cNvCxnSpPr>
          <p:nvPr/>
        </p:nvCxnSpPr>
        <p:spPr>
          <a:xfrm flipV="1">
            <a:off x="6476495" y="5512390"/>
            <a:ext cx="237063" cy="23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246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Multiple Importance Sampling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568952" cy="271554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b="1" dirty="0"/>
              <a:t>Summary</a:t>
            </a:r>
          </a:p>
          <a:p>
            <a:pPr lvl="1">
              <a:lnSpc>
                <a:spcPct val="120000"/>
              </a:lnSpc>
              <a:buSzPct val="70000"/>
            </a:pPr>
            <a:r>
              <a:rPr lang="en-US" altLang="ko-KR" dirty="0"/>
              <a:t>Deterministic-mixture scheme has no </a:t>
            </a:r>
            <a:r>
              <a:rPr lang="en-US" altLang="ko-KR" dirty="0" smtClean="0"/>
              <a:t>advantage in PFM analysis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requiring high </a:t>
            </a:r>
            <a:r>
              <a:rPr lang="en-US" altLang="ko-KR" dirty="0" smtClean="0"/>
              <a:t>computational </a:t>
            </a:r>
            <a:r>
              <a:rPr lang="en-US" altLang="ko-KR" dirty="0"/>
              <a:t>cost, </a:t>
            </a:r>
            <a:r>
              <a:rPr lang="en-US" altLang="ko-KR" dirty="0">
                <a:sym typeface="Wingdings" panose="05000000000000000000" pitchFamily="2" charset="2"/>
              </a:rPr>
              <a:t>but just little variance reduction</a:t>
            </a:r>
            <a:endParaRPr lang="en-US" altLang="ko-KR" dirty="0"/>
          </a:p>
          <a:p>
            <a:pPr lvl="1">
              <a:lnSpc>
                <a:spcPct val="120000"/>
              </a:lnSpc>
              <a:buSzPct val="70000"/>
            </a:pPr>
            <a:r>
              <a:rPr lang="en-US" altLang="ko-KR" dirty="0"/>
              <a:t>Rough knowledge on MPP in advance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/>
              <a:t>Poor samples could increase variance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/>
              <a:t>The range of the mixture proposal distribution should be as narrow as possible</a:t>
            </a:r>
          </a:p>
          <a:p>
            <a:pPr lvl="1">
              <a:lnSpc>
                <a:spcPct val="120000"/>
              </a:lnSpc>
              <a:buSzPct val="70000"/>
            </a:pPr>
            <a:r>
              <a:rPr lang="en-US" altLang="ko-KR" dirty="0"/>
              <a:t>No. of proposal distributions need to be optimized considering accuracy and computing cost</a:t>
            </a:r>
          </a:p>
          <a:p>
            <a:pPr lvl="1">
              <a:lnSpc>
                <a:spcPct val="120000"/>
              </a:lnSpc>
              <a:buSzPct val="70000"/>
            </a:pPr>
            <a:endParaRPr lang="en-US" altLang="ko-KR" dirty="0"/>
          </a:p>
          <a:p>
            <a:pPr lvl="2">
              <a:lnSpc>
                <a:spcPct val="120000"/>
              </a:lnSpc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23</a:t>
            </a:fld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C27B4F2-7097-47A4-A7E2-82A8DC1E9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365104"/>
            <a:ext cx="2803613" cy="2160000"/>
          </a:xfrm>
          <a:prstGeom prst="rect">
            <a:avLst/>
          </a:prstGeom>
        </p:spPr>
      </p:pic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6CC37ADA-8884-44D5-953D-591BBAB9CF03}"/>
              </a:ext>
            </a:extLst>
          </p:cNvPr>
          <p:cNvSpPr/>
          <p:nvPr/>
        </p:nvSpPr>
        <p:spPr>
          <a:xfrm>
            <a:off x="5862878" y="4927046"/>
            <a:ext cx="1339403" cy="1062507"/>
          </a:xfrm>
          <a:custGeom>
            <a:avLst/>
            <a:gdLst>
              <a:gd name="connsiteX0" fmla="*/ 0 w 1339403"/>
              <a:gd name="connsiteY0" fmla="*/ 1062507 h 1062507"/>
              <a:gd name="connsiteX1" fmla="*/ 914400 w 1339403"/>
              <a:gd name="connsiteY1" fmla="*/ 701899 h 1062507"/>
              <a:gd name="connsiteX2" fmla="*/ 1339403 w 1339403"/>
              <a:gd name="connsiteY2" fmla="*/ 0 h 106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403" h="1062507">
                <a:moveTo>
                  <a:pt x="0" y="1062507"/>
                </a:moveTo>
                <a:cubicBezTo>
                  <a:pt x="345583" y="970745"/>
                  <a:pt x="691166" y="878983"/>
                  <a:pt x="914400" y="701899"/>
                </a:cubicBezTo>
                <a:cubicBezTo>
                  <a:pt x="1137634" y="524815"/>
                  <a:pt x="1238518" y="262407"/>
                  <a:pt x="1339403" y="0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175">
                <a:solidFill>
                  <a:schemeClr val="accent6"/>
                </a:solidFill>
              </a:ln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52ED3B-2877-4091-A4E3-D745293A35C3}"/>
              </a:ext>
            </a:extLst>
          </p:cNvPr>
          <p:cNvSpPr txBox="1"/>
          <p:nvPr/>
        </p:nvSpPr>
        <p:spPr>
          <a:xfrm>
            <a:off x="6390455" y="510655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accent6"/>
                </a:solidFill>
              </a:rPr>
              <a:t>x18</a:t>
            </a:r>
            <a:endParaRPr lang="ko-KR" alt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0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94811"/>
            <a:ext cx="8208911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Adaptive Multiple Importance Sampling</a:t>
            </a:r>
            <a:endParaRPr lang="ko-KR" altLang="en-US" sz="18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7"/>
            <a:ext cx="8712968" cy="2389412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altLang="ko-KR" b="1" dirty="0"/>
              <a:t>Recap of Adaptive Multiple Importance Sampling (AMIS)</a:t>
            </a:r>
            <a:r>
              <a:rPr lang="ko-KR" altLang="en-US" b="1" dirty="0">
                <a:solidFill>
                  <a:srgbClr val="FF9966"/>
                </a:solidFill>
              </a:rPr>
              <a:t>*</a:t>
            </a:r>
            <a:endParaRPr lang="en-US" altLang="ko-KR" b="1" dirty="0">
              <a:solidFill>
                <a:srgbClr val="FF9966"/>
              </a:solidFill>
            </a:endParaRPr>
          </a:p>
          <a:p>
            <a:pPr lvl="1">
              <a:lnSpc>
                <a:spcPts val="2400"/>
              </a:lnSpc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The proposal distribution adapted by updating both its mean &amp; standard deviation based on all the past samples &amp; proposal distributions</a:t>
            </a:r>
          </a:p>
          <a:p>
            <a:pPr lvl="1">
              <a:lnSpc>
                <a:spcPts val="2400"/>
              </a:lnSpc>
              <a:buSzPct val="70000"/>
            </a:pPr>
            <a:r>
              <a:rPr lang="en-US" altLang="ko-KR" dirty="0"/>
              <a:t>It often requires a small sample size because importance weights from all the past samples and proposal distributions continue to be updated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24</a:t>
            </a:fld>
            <a:endParaRPr lang="ko-KR" altLang="en-US" sz="1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575DA32-E86A-4537-8342-6461B0284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54" y="3717032"/>
            <a:ext cx="4392488" cy="1892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ECC488-BD5E-4AA3-969F-0EF5DAED46A4}"/>
                  </a:ext>
                </a:extLst>
              </p:cNvPr>
              <p:cNvSpPr txBox="1"/>
              <p:nvPr/>
            </p:nvSpPr>
            <p:spPr>
              <a:xfrm>
                <a:off x="852458" y="3636899"/>
                <a:ext cx="1703579" cy="285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12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ko-KR" sz="12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ECC488-BD5E-4AA3-969F-0EF5DAED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58" y="3636899"/>
                <a:ext cx="1703579" cy="285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351C8C-F4B6-4D68-9EEF-67470C5F7FDF}"/>
                  </a:ext>
                </a:extLst>
              </p:cNvPr>
              <p:cNvSpPr txBox="1"/>
              <p:nvPr/>
            </p:nvSpPr>
            <p:spPr>
              <a:xfrm>
                <a:off x="716060" y="5842881"/>
                <a:ext cx="4986284" cy="64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  </m:t>
                      </m:r>
                      <m:sSup>
                        <m:sSup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ko-KR" alt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bSup>
                                      <m:r>
                                        <a:rPr lang="ko-KR" alt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ko-KR" alt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sz="12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ko-KR" altLang="en-US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ko-KR" altLang="en-US" sz="12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1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ko-KR" alt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351C8C-F4B6-4D68-9EEF-67470C5F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0" y="5842881"/>
                <a:ext cx="4986284" cy="643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493816-5E81-4DDA-8766-149DC80BFC42}"/>
                  </a:ext>
                </a:extLst>
              </p:cNvPr>
              <p:cNvSpPr txBox="1"/>
              <p:nvPr/>
            </p:nvSpPr>
            <p:spPr>
              <a:xfrm>
                <a:off x="789768" y="4166979"/>
                <a:ext cx="2977873" cy="630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ko-KR" altLang="en-US" sz="1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ko-KR" alt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ko-KR" altLang="en-US" sz="12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ko-KR" altLang="en-US" sz="1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ko-KR" alt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ko-KR" altLang="en-US" sz="1200" i="0">
                          <a:latin typeface="Cambria Math" panose="02040503050406030204" pitchFamily="18" charset="0"/>
                        </a:rPr>
                        <m:t>;  </m:t>
                      </m:r>
                      <m:sSubSup>
                        <m:sSubSupPr>
                          <m:ctrlPr>
                            <a:rPr lang="ko-KR" alt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ko-KR" alt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2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ko-KR" alt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type m:val="lin"/>
                              <m:ctrlPr>
                                <a:rPr lang="ko-KR" alt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2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493816-5E81-4DDA-8766-149DC80BF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68" y="4166979"/>
                <a:ext cx="2977873" cy="630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F0ACB4-9043-4F65-81C6-1AA7C48BB2EF}"/>
                  </a:ext>
                </a:extLst>
              </p:cNvPr>
              <p:cNvSpPr txBox="1"/>
              <p:nvPr/>
            </p:nvSpPr>
            <p:spPr>
              <a:xfrm>
                <a:off x="755774" y="5050656"/>
                <a:ext cx="2942547" cy="549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bSup>
                        <m:sSubSup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type m:val="lin"/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ko-KR" altLang="en-US" sz="12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3F0ACB4-9043-4F65-81C6-1AA7C48B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4" y="5050656"/>
                <a:ext cx="2942547" cy="549253"/>
              </a:xfrm>
              <a:prstGeom prst="rect">
                <a:avLst/>
              </a:prstGeom>
              <a:blipFill>
                <a:blip r:embed="rId7"/>
                <a:stretch>
                  <a:fillRect t="-22222" r="-3520" b="-9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CC6600D-0178-4173-88E8-6C8861F71ED0}"/>
              </a:ext>
            </a:extLst>
          </p:cNvPr>
          <p:cNvSpPr txBox="1"/>
          <p:nvPr/>
        </p:nvSpPr>
        <p:spPr>
          <a:xfrm>
            <a:off x="644610" y="3351843"/>
            <a:ext cx="183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Sampling @ t :</a:t>
            </a:r>
            <a:endParaRPr lang="ko-KR" alt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17C1F4-0EAF-449E-BB14-B6711A6B9166}"/>
              </a:ext>
            </a:extLst>
          </p:cNvPr>
          <p:cNvSpPr txBox="1"/>
          <p:nvPr/>
        </p:nvSpPr>
        <p:spPr>
          <a:xfrm>
            <a:off x="649126" y="3963276"/>
            <a:ext cx="339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Calculating importance weight:</a:t>
            </a:r>
            <a:endParaRPr lang="ko-KR" alt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1076C7-17EA-460D-AFEE-C88463E547FA}"/>
              </a:ext>
            </a:extLst>
          </p:cNvPr>
          <p:cNvSpPr txBox="1"/>
          <p:nvPr/>
        </p:nvSpPr>
        <p:spPr>
          <a:xfrm>
            <a:off x="661784" y="4833674"/>
            <a:ext cx="301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Updating the past weights:</a:t>
            </a:r>
            <a:endParaRPr lang="ko-KR" alt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0065A9-1018-4D62-B53A-8F88DF0568EB}"/>
              </a:ext>
            </a:extLst>
          </p:cNvPr>
          <p:cNvSpPr txBox="1"/>
          <p:nvPr/>
        </p:nvSpPr>
        <p:spPr>
          <a:xfrm>
            <a:off x="661783" y="5578389"/>
            <a:ext cx="284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Estimating new proposal: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5E40D2-B6F4-439C-B8EA-A7E30375ACF3}"/>
                  </a:ext>
                </a:extLst>
              </p:cNvPr>
              <p:cNvSpPr txBox="1"/>
              <p:nvPr/>
            </p:nvSpPr>
            <p:spPr>
              <a:xfrm>
                <a:off x="2644916" y="3649645"/>
                <a:ext cx="1565920" cy="283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1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ko-KR" alt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sz="1100" dirty="0">
                    <a:solidFill>
                      <a:schemeClr val="tx1"/>
                    </a:solidFill>
                  </a:rPr>
                  <a:t>=</a:t>
                </a:r>
                <a:r>
                  <a:rPr lang="ko-KR" altLang="en-US" sz="1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ko-KR" alt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ko-KR" altLang="en-US" sz="1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1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ko-KR" alt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ko-KR" altLang="en-US" sz="1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ko-KR" altLang="en-US" sz="11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5E40D2-B6F4-439C-B8EA-A7E30375A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16" y="3649645"/>
                <a:ext cx="1565920" cy="283411"/>
              </a:xfrm>
              <a:prstGeom prst="rect">
                <a:avLst/>
              </a:prstGeom>
              <a:blipFill>
                <a:blip r:embed="rId8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F319EE0-D887-4DB8-B986-9F7E069A0211}"/>
              </a:ext>
            </a:extLst>
          </p:cNvPr>
          <p:cNvSpPr txBox="1"/>
          <p:nvPr/>
        </p:nvSpPr>
        <p:spPr>
          <a:xfrm>
            <a:off x="323528" y="6568487"/>
            <a:ext cx="7175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FF9966"/>
                </a:solidFill>
              </a:rPr>
              <a:t>*</a:t>
            </a:r>
            <a:r>
              <a:rPr lang="en-US" altLang="ko-KR" sz="800" dirty="0"/>
              <a:t>: J.M. </a:t>
            </a:r>
            <a:r>
              <a:rPr lang="en-US" altLang="ko-KR" sz="800" dirty="0" err="1"/>
              <a:t>Cornuet</a:t>
            </a:r>
            <a:r>
              <a:rPr lang="en-US" altLang="ko-KR" sz="800" dirty="0"/>
              <a:t>, J.M. Marin, A. Mira and C.P. Robert, 2011, “Adaptive Multiple Importance Sampling,” </a:t>
            </a:r>
            <a:r>
              <a:rPr lang="en-US" altLang="ko-KR" sz="800" dirty="0" err="1"/>
              <a:t>Scandinavial</a:t>
            </a:r>
            <a:r>
              <a:rPr lang="en-US" altLang="ko-KR" sz="800" dirty="0"/>
              <a:t> Journal of Statistics, 39(4), 798-812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9386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2AA60D7-7474-46CD-AB98-3ACF784CD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1513"/>
            <a:ext cx="3604419" cy="140511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94811"/>
            <a:ext cx="8280919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Adaptive Multiple Importance Sampling</a:t>
            </a:r>
            <a:endParaRPr lang="ko-KR" altLang="en-US" sz="18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2931570"/>
          </a:xfrm>
        </p:spPr>
        <p:txBody>
          <a:bodyPr/>
          <a:lstStyle/>
          <a:p>
            <a:r>
              <a:rPr lang="en-US" altLang="ko-KR" b="1" dirty="0"/>
              <a:t>Set-up</a:t>
            </a:r>
          </a:p>
          <a:p>
            <a:pPr lvl="1">
              <a:buSzPct val="70000"/>
            </a:pPr>
            <a:r>
              <a:rPr lang="en-US" altLang="ko-KR" dirty="0"/>
              <a:t>Proposal distribution</a:t>
            </a:r>
          </a:p>
          <a:p>
            <a:pPr lvl="2">
              <a:buSzPct val="70000"/>
            </a:pPr>
            <a:r>
              <a:rPr lang="en-US" altLang="ko-KR" dirty="0"/>
              <a:t>Student-t distribution (mode=3), </a:t>
            </a:r>
            <a:r>
              <a:rPr lang="en-US" altLang="ko-KR" b="1" dirty="0">
                <a:latin typeface="+mn-lt"/>
              </a:rPr>
              <a:t>t</a:t>
            </a:r>
            <a:r>
              <a:rPr lang="en-US" altLang="ko-KR" baseline="30000" dirty="0">
                <a:latin typeface="+mn-lt"/>
              </a:rPr>
              <a:t>5</a:t>
            </a:r>
            <a:r>
              <a:rPr lang="en-US" altLang="ko-KR" dirty="0">
                <a:latin typeface="+mn-lt"/>
              </a:rPr>
              <a:t>(3, </a:t>
            </a:r>
            <a:r>
              <a:rPr lang="el-GR" altLang="ko-KR" b="1" dirty="0">
                <a:latin typeface="+mn-lt"/>
              </a:rPr>
              <a:t>μ</a:t>
            </a:r>
            <a:r>
              <a:rPr lang="en-US" altLang="ko-KR" baseline="-25000" dirty="0" err="1">
                <a:latin typeface="+mn-lt"/>
              </a:rPr>
              <a:t>i</a:t>
            </a:r>
            <a:r>
              <a:rPr lang="en-US" altLang="ko-KR" dirty="0">
                <a:latin typeface="+mn-lt"/>
              </a:rPr>
              <a:t>, </a:t>
            </a:r>
            <a:r>
              <a:rPr lang="el-GR" altLang="ko-KR" b="1" dirty="0">
                <a:latin typeface="+mn-lt"/>
              </a:rPr>
              <a:t>σ</a:t>
            </a:r>
            <a:r>
              <a:rPr lang="en-US" altLang="ko-KR" baseline="-25000" dirty="0" err="1">
                <a:latin typeface="+mn-lt"/>
              </a:rPr>
              <a:t>i</a:t>
            </a:r>
            <a:r>
              <a:rPr lang="en-US" altLang="ko-KR" dirty="0">
                <a:latin typeface="+mn-lt"/>
              </a:rPr>
              <a:t>=</a:t>
            </a:r>
            <a:r>
              <a:rPr lang="el-GR" altLang="ko-KR" dirty="0">
                <a:latin typeface="+mn-lt"/>
              </a:rPr>
              <a:t>σ</a:t>
            </a:r>
            <a:r>
              <a:rPr lang="en-US" altLang="ko-KR" baseline="-25000" dirty="0">
                <a:latin typeface="+mn-lt"/>
              </a:rPr>
              <a:t>RV</a:t>
            </a:r>
            <a:r>
              <a:rPr lang="en-US" altLang="ko-KR" dirty="0">
                <a:latin typeface="+mn-lt"/>
              </a:rPr>
              <a:t>)</a:t>
            </a:r>
          </a:p>
          <a:p>
            <a:pPr lvl="2">
              <a:buSzPct val="70000"/>
            </a:pPr>
            <a:endParaRPr lang="en-US" altLang="ko-KR" sz="800" dirty="0">
              <a:latin typeface="+mn-lt"/>
            </a:endParaRPr>
          </a:p>
          <a:p>
            <a:pPr lvl="1">
              <a:buSzPct val="70000"/>
            </a:pPr>
            <a:r>
              <a:rPr lang="en-US" altLang="ko-KR" dirty="0"/>
              <a:t>Cases</a:t>
            </a:r>
          </a:p>
          <a:p>
            <a:pPr lvl="2">
              <a:buSzPct val="70000"/>
            </a:pPr>
            <a:r>
              <a:rPr lang="en-US" altLang="ko-KR" dirty="0"/>
              <a:t>AMIS-1: set the </a:t>
            </a:r>
            <a:r>
              <a:rPr lang="en-US" altLang="ko-KR" dirty="0" smtClean="0"/>
              <a:t>initial mean of </a:t>
            </a:r>
            <a:r>
              <a:rPr lang="en-US" altLang="ko-KR" dirty="0"/>
              <a:t>proposal to be </a:t>
            </a:r>
            <a:r>
              <a:rPr lang="en-US" altLang="ko-KR" dirty="0">
                <a:solidFill>
                  <a:schemeClr val="accent2"/>
                </a:solidFill>
              </a:rPr>
              <a:t>the same as the mean of RVs</a:t>
            </a:r>
          </a:p>
          <a:p>
            <a:pPr lvl="2">
              <a:buSzPct val="70000"/>
            </a:pPr>
            <a:r>
              <a:rPr lang="en-US" altLang="ko-KR" dirty="0"/>
              <a:t>AMIS-2: set the initial mean of proposal to be </a:t>
            </a:r>
            <a:r>
              <a:rPr lang="en-US" altLang="ko-KR" dirty="0">
                <a:solidFill>
                  <a:schemeClr val="accent2"/>
                </a:solidFill>
              </a:rPr>
              <a:t>within the target distribution</a:t>
            </a:r>
            <a:endParaRPr lang="en-US" altLang="ko-KR" sz="2000" dirty="0">
              <a:solidFill>
                <a:schemeClr val="accent2"/>
              </a:solidFill>
            </a:endParaRPr>
          </a:p>
          <a:p>
            <a:pPr lvl="2">
              <a:buSzPct val="70000"/>
            </a:pPr>
            <a:r>
              <a:rPr lang="en-US" altLang="ko-KR" dirty="0"/>
              <a:t>AMIS-3: set the initial proposal to be </a:t>
            </a:r>
            <a:r>
              <a:rPr lang="en-US" altLang="ko-KR" dirty="0">
                <a:solidFill>
                  <a:schemeClr val="accent2"/>
                </a:solidFill>
              </a:rPr>
              <a:t>far away from the </a:t>
            </a:r>
            <a:r>
              <a:rPr lang="en-US" altLang="ko-KR" dirty="0" smtClean="0">
                <a:solidFill>
                  <a:schemeClr val="accent2"/>
                </a:solidFill>
              </a:rPr>
              <a:t>target distribution</a:t>
            </a:r>
            <a:endParaRPr lang="en-US" altLang="ko-KR" dirty="0">
              <a:solidFill>
                <a:schemeClr val="accent2"/>
              </a:solidFill>
            </a:endParaRPr>
          </a:p>
          <a:p>
            <a:pPr lvl="2">
              <a:buSzPct val="70000"/>
            </a:pPr>
            <a:r>
              <a:rPr lang="en-US" altLang="ko-KR" dirty="0"/>
              <a:t>AMIS-4: </a:t>
            </a:r>
            <a:r>
              <a:rPr lang="en-US" altLang="ko-KR" dirty="0" smtClean="0"/>
              <a:t>AMIS-3 </a:t>
            </a:r>
            <a:r>
              <a:rPr lang="en-US" altLang="ko-KR" dirty="0"/>
              <a:t>+ increasing sample size </a:t>
            </a:r>
            <a:r>
              <a:rPr lang="en-US" altLang="ko-KR" dirty="0">
                <a:solidFill>
                  <a:schemeClr val="accent2"/>
                </a:solidFill>
              </a:rPr>
              <a:t>by 10</a:t>
            </a:r>
            <a:r>
              <a:rPr lang="en-US" altLang="ko-KR" dirty="0"/>
              <a:t> (</a:t>
            </a:r>
            <a:r>
              <a:rPr lang="en-US" altLang="ko-KR" dirty="0">
                <a:solidFill>
                  <a:srgbClr val="0070C0"/>
                </a:solidFill>
              </a:rPr>
              <a:t>total samples = 10,000</a:t>
            </a:r>
            <a:r>
              <a:rPr lang="en-US" altLang="ko-KR" dirty="0"/>
              <a:t>)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25</a:t>
            </a:fld>
            <a:endParaRPr lang="ko-KR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CD2E1-6601-4640-9755-F998B346B059}"/>
              </a:ext>
            </a:extLst>
          </p:cNvPr>
          <p:cNvSpPr txBox="1"/>
          <p:nvPr/>
        </p:nvSpPr>
        <p:spPr>
          <a:xfrm>
            <a:off x="1115616" y="4057327"/>
            <a:ext cx="2893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※ Total samples = T x N</a:t>
            </a:r>
            <a:r>
              <a:rPr lang="en-US" altLang="ko-KR" sz="1400" baseline="-25000" dirty="0">
                <a:solidFill>
                  <a:srgbClr val="0070C0"/>
                </a:solidFill>
              </a:rPr>
              <a:t>i</a:t>
            </a:r>
            <a:r>
              <a:rPr lang="en-US" altLang="ko-KR" sz="1400" dirty="0">
                <a:solidFill>
                  <a:srgbClr val="0070C0"/>
                </a:solidFill>
              </a:rPr>
              <a:t> = 1,000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A582A4A-08FC-4AB8-BEC1-A234EF8A7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73188"/>
              </p:ext>
            </p:extLst>
          </p:nvPr>
        </p:nvGraphicFramePr>
        <p:xfrm>
          <a:off x="467545" y="4437112"/>
          <a:ext cx="8064896" cy="188339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69744">
                  <a:extLst>
                    <a:ext uri="{9D8B030D-6E8A-4147-A177-3AD203B41FA5}">
                      <a16:colId xmlns:a16="http://schemas.microsoft.com/office/drawing/2014/main" val="516341856"/>
                    </a:ext>
                  </a:extLst>
                </a:gridCol>
                <a:gridCol w="1437336">
                  <a:extLst>
                    <a:ext uri="{9D8B030D-6E8A-4147-A177-3AD203B41FA5}">
                      <a16:colId xmlns:a16="http://schemas.microsoft.com/office/drawing/2014/main" val="4152162433"/>
                    </a:ext>
                  </a:extLst>
                </a:gridCol>
                <a:gridCol w="1437336">
                  <a:extLst>
                    <a:ext uri="{9D8B030D-6E8A-4147-A177-3AD203B41FA5}">
                      <a16:colId xmlns:a16="http://schemas.microsoft.com/office/drawing/2014/main" val="205041954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85862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881198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8891407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2188830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63864491"/>
                    </a:ext>
                  </a:extLst>
                </a:gridCol>
              </a:tblGrid>
              <a:tr h="52652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Case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No. of iteration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Samples per</a:t>
                      </a:r>
                      <a:b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 new proposal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Initial mean of proposals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368770"/>
                  </a:ext>
                </a:extLst>
              </a:tr>
              <a:tr h="262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T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r>
                        <a:rPr lang="en-US" altLang="ko-KR" sz="1200" kern="0" spc="0" baseline="-25000" dirty="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endParaRPr lang="ko-KR" altLang="en-US" sz="1200" kern="0" spc="0" baseline="-250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200" i="1" kern="0" spc="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a,max</a:t>
                      </a:r>
                      <a:endParaRPr lang="ko-KR" altLang="en-US" sz="1200" i="1" kern="0" spc="0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679154022"/>
                  </a:ext>
                </a:extLst>
              </a:tr>
              <a:tr h="270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AMIS-1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1.59E-10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329229403"/>
                  </a:ext>
                </a:extLst>
              </a:tr>
              <a:tr h="270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AMIS-2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1.32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6.86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1.51E-09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450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896233777"/>
                  </a:ext>
                </a:extLst>
              </a:tr>
              <a:tr h="270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AMIS-3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0.271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0.081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3.45E-11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473459467"/>
                  </a:ext>
                </a:extLst>
              </a:tr>
              <a:tr h="270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AMIS-4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0.271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</a:rPr>
                        <a:t>0.081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3.45E-11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755593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195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94811"/>
            <a:ext cx="8280919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Adaptive Multiple Importance Sampling</a:t>
            </a:r>
            <a:endParaRPr lang="ko-KR" altLang="en-US" sz="18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1491410"/>
          </a:xfrm>
        </p:spPr>
        <p:txBody>
          <a:bodyPr/>
          <a:lstStyle/>
          <a:p>
            <a:r>
              <a:rPr lang="en-US" altLang="ko-KR" b="1" dirty="0"/>
              <a:t>Results</a:t>
            </a:r>
          </a:p>
          <a:p>
            <a:pPr lvl="1">
              <a:buSzPct val="70000"/>
            </a:pPr>
            <a:r>
              <a:rPr lang="en-US" altLang="ko-KR" dirty="0"/>
              <a:t>Initial location of the proposal distribution is important</a:t>
            </a:r>
          </a:p>
          <a:p>
            <a:pPr lvl="1">
              <a:buSzPct val="70000"/>
            </a:pPr>
            <a:r>
              <a:rPr lang="en-US" altLang="ko-KR" dirty="0"/>
              <a:t>Little knowledge on the target distribution in advance</a:t>
            </a:r>
          </a:p>
          <a:p>
            <a:pPr lvl="2"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26</a:t>
            </a:fld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14439-58FC-4A31-9F94-60CC37214639}"/>
              </a:ext>
            </a:extLst>
          </p:cNvPr>
          <p:cNvSpPr txBox="1"/>
          <p:nvPr/>
        </p:nvSpPr>
        <p:spPr>
          <a:xfrm>
            <a:off x="4805754" y="689501"/>
            <a:ext cx="4211573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AMIS-1: set the initial mean of proposal to be the same as the mean of RVs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AMIS-2: set the initial mean of proposal to be within the target distribution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AMIS-3: set the initial mean of proposal to be far away from the mean of RVs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AMIS-4: AMIS-2 + increasing no. of samples by 10 (total samples = 10,000)</a:t>
            </a:r>
          </a:p>
        </p:txBody>
      </p:sp>
      <p:pic>
        <p:nvPicPr>
          <p:cNvPr id="19" name="_x446999528">
            <a:extLst>
              <a:ext uri="{FF2B5EF4-FFF2-40B4-BE49-F238E27FC236}">
                <a16:creationId xmlns:a16="http://schemas.microsoft.com/office/drawing/2014/main" id="{40B0E0C1-576E-4FBF-B166-0DBF98A0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16" y="2385105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_x442249328">
            <a:extLst>
              <a:ext uri="{FF2B5EF4-FFF2-40B4-BE49-F238E27FC236}">
                <a16:creationId xmlns:a16="http://schemas.microsoft.com/office/drawing/2014/main" id="{39AC18D0-4D09-450D-BEDF-B376EB4D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16" y="4327127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_x442248752">
            <a:extLst>
              <a:ext uri="{FF2B5EF4-FFF2-40B4-BE49-F238E27FC236}">
                <a16:creationId xmlns:a16="http://schemas.microsoft.com/office/drawing/2014/main" id="{E5E72A21-E39F-466C-B314-CD145E76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63" y="4327127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_x442248176">
            <a:extLst>
              <a:ext uri="{FF2B5EF4-FFF2-40B4-BE49-F238E27FC236}">
                <a16:creationId xmlns:a16="http://schemas.microsoft.com/office/drawing/2014/main" id="{9F5F79CC-F176-4D5C-BB8A-C486B638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63" y="2385105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A21D427-20F1-430B-A62D-6D12255BBF13}"/>
              </a:ext>
            </a:extLst>
          </p:cNvPr>
          <p:cNvSpPr txBox="1"/>
          <p:nvPr/>
        </p:nvSpPr>
        <p:spPr>
          <a:xfrm>
            <a:off x="2479388" y="2529125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AMIS-1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8C318C-B443-4013-A9C2-100DA6DDA3EE}"/>
              </a:ext>
            </a:extLst>
          </p:cNvPr>
          <p:cNvSpPr txBox="1"/>
          <p:nvPr/>
        </p:nvSpPr>
        <p:spPr>
          <a:xfrm>
            <a:off x="2502962" y="4471146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AMIS-3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CBBFF5-8487-460D-9A47-14486EC40EAF}"/>
              </a:ext>
            </a:extLst>
          </p:cNvPr>
          <p:cNvSpPr txBox="1"/>
          <p:nvPr/>
        </p:nvSpPr>
        <p:spPr>
          <a:xfrm>
            <a:off x="5136405" y="4489694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AMIS-4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85F7FA-89D6-4924-B6CD-75A6E1796343}"/>
              </a:ext>
            </a:extLst>
          </p:cNvPr>
          <p:cNvSpPr txBox="1"/>
          <p:nvPr/>
        </p:nvSpPr>
        <p:spPr>
          <a:xfrm>
            <a:off x="5163564" y="2457114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AMIS-2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60AFAD-C63C-424E-8759-62CB0878671B}"/>
              </a:ext>
            </a:extLst>
          </p:cNvPr>
          <p:cNvSpPr txBox="1"/>
          <p:nvPr/>
        </p:nvSpPr>
        <p:spPr>
          <a:xfrm>
            <a:off x="118234" y="351295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Location: Mean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Small variance</a:t>
            </a:r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4D9811-6280-4E38-877B-14319FEA91E7}"/>
              </a:ext>
            </a:extLst>
          </p:cNvPr>
          <p:cNvSpPr txBox="1"/>
          <p:nvPr/>
        </p:nvSpPr>
        <p:spPr>
          <a:xfrm>
            <a:off x="35496" y="5489197"/>
            <a:ext cx="1655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Location:</a:t>
            </a:r>
            <a:br>
              <a:rPr lang="en-US" altLang="ko-KR" sz="1200" dirty="0"/>
            </a:br>
            <a:r>
              <a:rPr lang="en-US" altLang="ko-KR" sz="1200"/>
              <a:t>opposite direction</a:t>
            </a:r>
            <a:endParaRPr lang="en-US" altLang="ko-K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Very large variance</a:t>
            </a:r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50AD9F-6C13-4F1A-8322-3E1576D0DBA8}"/>
              </a:ext>
            </a:extLst>
          </p:cNvPr>
          <p:cNvSpPr txBox="1"/>
          <p:nvPr/>
        </p:nvSpPr>
        <p:spPr>
          <a:xfrm>
            <a:off x="7253749" y="5393015"/>
            <a:ext cx="183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Very small variance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Decreasing variance</a:t>
            </a:r>
            <a:br>
              <a:rPr lang="en-US" altLang="ko-KR" sz="1200" dirty="0"/>
            </a:br>
            <a:r>
              <a:rPr lang="en-US" altLang="ko-KR" sz="1200" dirty="0"/>
              <a:t>as increasing samples</a:t>
            </a:r>
            <a:endParaRPr lang="ko-KR" alt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D72327-5ECC-4A3E-A311-65BFD83CA32C}"/>
              </a:ext>
            </a:extLst>
          </p:cNvPr>
          <p:cNvSpPr txBox="1"/>
          <p:nvPr/>
        </p:nvSpPr>
        <p:spPr>
          <a:xfrm>
            <a:off x="7316163" y="3525917"/>
            <a:ext cx="135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Location:</a:t>
            </a:r>
            <a:br>
              <a:rPr lang="en-US" altLang="ko-KR" sz="1200" dirty="0"/>
            </a:br>
            <a:r>
              <a:rPr lang="en-US" altLang="ko-KR" sz="1200" dirty="0"/>
              <a:t>same direction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Small variance</a:t>
            </a:r>
            <a:endParaRPr lang="ko-KR" altLang="en-US" sz="1200" dirty="0"/>
          </a:p>
        </p:txBody>
      </p:sp>
      <p:sp>
        <p:nvSpPr>
          <p:cNvPr id="23" name="자유형 22"/>
          <p:cNvSpPr/>
          <p:nvPr/>
        </p:nvSpPr>
        <p:spPr>
          <a:xfrm flipV="1">
            <a:off x="4471400" y="6060492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3851920" y="6165304"/>
            <a:ext cx="1722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6"/>
                </a:solidFill>
              </a:rPr>
              <a:t>Increasing sample size</a:t>
            </a:r>
            <a:endParaRPr lang="ko-KR" altLang="en-US" sz="1200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95EA6C-5BDD-41BB-8A2C-8233E4251C2F}"/>
              </a:ext>
            </a:extLst>
          </p:cNvPr>
          <p:cNvSpPr txBox="1"/>
          <p:nvPr/>
        </p:nvSpPr>
        <p:spPr>
          <a:xfrm>
            <a:off x="2185583" y="215698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(7.68×10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,8.55×10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FFC79-72E8-4FC4-94D6-1FFF569A4294}"/>
              </a:ext>
            </a:extLst>
          </p:cNvPr>
          <p:cNvSpPr txBox="1"/>
          <p:nvPr/>
        </p:nvSpPr>
        <p:spPr>
          <a:xfrm>
            <a:off x="5406068" y="217425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(7.13×10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,1.16×10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44DC2-5257-4F09-9A0F-D8D0903134A4}"/>
              </a:ext>
            </a:extLst>
          </p:cNvPr>
          <p:cNvSpPr txBox="1"/>
          <p:nvPr/>
        </p:nvSpPr>
        <p:spPr>
          <a:xfrm>
            <a:off x="1965463" y="6303256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(1.38×10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,2.84×10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)@60yr</a:t>
            </a:r>
            <a:endParaRPr lang="ko-KR" alt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A9A287-FBE3-4010-A25E-C782C2A38D2F}"/>
              </a:ext>
            </a:extLst>
          </p:cNvPr>
          <p:cNvSpPr txBox="1"/>
          <p:nvPr/>
        </p:nvSpPr>
        <p:spPr>
          <a:xfrm>
            <a:off x="7174417" y="6102392"/>
            <a:ext cx="1965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 simulation failed to converge!</a:t>
            </a:r>
            <a:endParaRPr lang="ko-KR" altLang="en-US" sz="1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6C01026-29BC-45FA-95BD-B9EBFA69A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7" y="2320482"/>
            <a:ext cx="1620000" cy="113158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2D4C75C-1E8F-48BB-BF71-84D922B924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32" y="2367878"/>
            <a:ext cx="1620000" cy="113158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6A8A10B-CAEC-4AD0-BDBF-498BD49AAE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7" y="4296605"/>
            <a:ext cx="1620000" cy="113158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ACA0364-C613-4959-B340-07844AD363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63" y="4291152"/>
            <a:ext cx="1620000" cy="1131586"/>
          </a:xfrm>
          <a:prstGeom prst="rect">
            <a:avLst/>
          </a:prstGeom>
        </p:spPr>
      </p:pic>
      <p:sp>
        <p:nvSpPr>
          <p:cNvPr id="33" name="자유형 22">
            <a:extLst>
              <a:ext uri="{FF2B5EF4-FFF2-40B4-BE49-F238E27FC236}">
                <a16:creationId xmlns:a16="http://schemas.microsoft.com/office/drawing/2014/main" id="{679A6AE6-6252-4596-AA84-0E9615C938F7}"/>
              </a:ext>
            </a:extLst>
          </p:cNvPr>
          <p:cNvSpPr/>
          <p:nvPr/>
        </p:nvSpPr>
        <p:spPr>
          <a:xfrm>
            <a:off x="4471400" y="2362662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31D5BD-8111-408F-BED9-6269BECF20CE}"/>
              </a:ext>
            </a:extLst>
          </p:cNvPr>
          <p:cNvSpPr txBox="1"/>
          <p:nvPr/>
        </p:nvSpPr>
        <p:spPr>
          <a:xfrm>
            <a:off x="4032563" y="2064295"/>
            <a:ext cx="1305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6"/>
                </a:solidFill>
              </a:rPr>
              <a:t>Moving to </a:t>
            </a:r>
            <a:r>
              <a:rPr lang="en-US" altLang="ko-KR" sz="1200" dirty="0" smtClean="0">
                <a:solidFill>
                  <a:schemeClr val="accent6"/>
                </a:solidFill>
              </a:rPr>
              <a:t>target</a:t>
            </a:r>
            <a:endParaRPr lang="ko-KR" altLang="en-US" sz="1200" dirty="0">
              <a:solidFill>
                <a:schemeClr val="accent6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4DECCD-5E96-49C4-8C99-AE0FEE77979C}"/>
              </a:ext>
            </a:extLst>
          </p:cNvPr>
          <p:cNvSpPr txBox="1"/>
          <p:nvPr/>
        </p:nvSpPr>
        <p:spPr>
          <a:xfrm>
            <a:off x="3779912" y="6508271"/>
            <a:ext cx="1887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000" dirty="0"/>
              <a:t>※ MCS/LHS: 8.53x10</a:t>
            </a:r>
            <a:r>
              <a:rPr lang="en-US" altLang="ko-KR" sz="1000" baseline="30000" dirty="0"/>
              <a:t>-5 </a:t>
            </a:r>
            <a:r>
              <a:rPr lang="en-US" altLang="ko-KR" sz="1000" dirty="0"/>
              <a:t>@60yr</a:t>
            </a:r>
            <a:endParaRPr lang="ko-KR" altLang="en-US" sz="1000" baseline="30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A4AE23-5307-486D-AF50-8225F5C22612}"/>
              </a:ext>
            </a:extLst>
          </p:cNvPr>
          <p:cNvSpPr txBox="1"/>
          <p:nvPr/>
        </p:nvSpPr>
        <p:spPr>
          <a:xfrm>
            <a:off x="5649206" y="636975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(8.42×10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,2.65×10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 @60yr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297364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94811"/>
            <a:ext cx="8280919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Adaptive Multiple Importance Sampling</a:t>
            </a:r>
            <a:endParaRPr lang="ko-KR" altLang="en-US" sz="18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48757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b="1" dirty="0"/>
              <a:t>Summary</a:t>
            </a:r>
          </a:p>
          <a:p>
            <a:pPr lvl="1">
              <a:lnSpc>
                <a:spcPct val="120000"/>
              </a:lnSpc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Useful to obtain information on the target distribution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Initial proposal distribution is fitted to the target distribution after a certain amount of iterations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Unlike other adaptive methods, the variance of the proposal is also updated</a:t>
            </a:r>
          </a:p>
          <a:p>
            <a:pPr lvl="1">
              <a:lnSpc>
                <a:spcPct val="120000"/>
              </a:lnSpc>
              <a:buSzPct val="70000"/>
            </a:pPr>
            <a:r>
              <a:rPr lang="en-US" altLang="ko-KR" dirty="0"/>
              <a:t>Little knowledge on the target distribution in advance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/>
              <a:t>Initial location of the proposal distribution is important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/>
              <a:t>Poor initial proposal distribution might not be able to converge the estimate</a:t>
            </a:r>
          </a:p>
          <a:p>
            <a:pPr lvl="2">
              <a:lnSpc>
                <a:spcPct val="120000"/>
              </a:lnSpc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Sufficient iterations are necessary to converge the parameters of the proposal</a:t>
            </a:r>
            <a:endParaRPr lang="en-US" altLang="ko-KR" dirty="0"/>
          </a:p>
          <a:p>
            <a:pPr lvl="1">
              <a:lnSpc>
                <a:spcPct val="120000"/>
              </a:lnSpc>
              <a:buSzPct val="70000"/>
            </a:pPr>
            <a:endParaRPr lang="en-US" altLang="ko-KR" dirty="0"/>
          </a:p>
          <a:p>
            <a:pPr lvl="2">
              <a:lnSpc>
                <a:spcPct val="120000"/>
              </a:lnSpc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27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05830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Population Monte Carlo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2068716"/>
          </a:xfrm>
        </p:spPr>
        <p:txBody>
          <a:bodyPr/>
          <a:lstStyle/>
          <a:p>
            <a:r>
              <a:rPr lang="en-US" altLang="ko-KR" b="1" dirty="0"/>
              <a:t>Recap of Population Monte Carlo (PMC)</a:t>
            </a:r>
            <a:r>
              <a:rPr lang="ko-KR" altLang="en-US" b="1" dirty="0">
                <a:solidFill>
                  <a:srgbClr val="FF9966"/>
                </a:solidFill>
              </a:rPr>
              <a:t>*</a:t>
            </a:r>
            <a:endParaRPr lang="en-US" altLang="ko-KR" b="1" dirty="0"/>
          </a:p>
          <a:p>
            <a:pPr lvl="1"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Samples are generated from importance proposals depending on the previous generated samples</a:t>
            </a:r>
          </a:p>
          <a:p>
            <a:pPr lvl="2"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Importance proposals can be improved by iteration</a:t>
            </a:r>
          </a:p>
          <a:p>
            <a:pPr lvl="2"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Their mean values are updated by resampling from the previous generated samples in respect to their importance weights</a:t>
            </a:r>
          </a:p>
          <a:p>
            <a:pPr lvl="1">
              <a:buSzPct val="70000"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28</a:t>
            </a:fld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FAC15-6C0F-45AE-B546-BD038B61117D}"/>
              </a:ext>
            </a:extLst>
          </p:cNvPr>
          <p:cNvSpPr txBox="1"/>
          <p:nvPr/>
        </p:nvSpPr>
        <p:spPr>
          <a:xfrm>
            <a:off x="323528" y="6597932"/>
            <a:ext cx="7175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FF9966"/>
                </a:solidFill>
              </a:rPr>
              <a:t>*</a:t>
            </a:r>
            <a:r>
              <a:rPr lang="en-US" altLang="ko-KR" sz="800" dirty="0"/>
              <a:t>: O. </a:t>
            </a:r>
            <a:r>
              <a:rPr lang="en-US" altLang="ko-KR" sz="800" dirty="0" err="1"/>
              <a:t>Cappe</a:t>
            </a:r>
            <a:r>
              <a:rPr lang="en-US" altLang="ko-KR" sz="800" dirty="0"/>
              <a:t>, A. </a:t>
            </a:r>
            <a:r>
              <a:rPr lang="en-US" altLang="ko-KR" sz="800" dirty="0" err="1"/>
              <a:t>Guillin</a:t>
            </a:r>
            <a:r>
              <a:rPr lang="en-US" altLang="ko-KR" sz="800" dirty="0"/>
              <a:t>, J. M. Marin and C.P. Robert, 2004, “Population Monte Carlo,” Journal of Computational and Graphical Statistics, 13(4), 907-929</a:t>
            </a:r>
            <a:endParaRPr lang="ko-KR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072C1-55B9-4FCD-A829-9454BFAA2B68}"/>
                  </a:ext>
                </a:extLst>
              </p:cNvPr>
              <p:cNvSpPr txBox="1"/>
              <p:nvPr/>
            </p:nvSpPr>
            <p:spPr>
              <a:xfrm>
                <a:off x="2429090" y="3338500"/>
                <a:ext cx="958149" cy="285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d>
                        <m:d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8072C1-55B9-4FCD-A829-9454BFAA2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090" y="3338500"/>
                <a:ext cx="958149" cy="285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5AC6AC-8CD1-4D1A-B631-93E9536E0896}"/>
                  </a:ext>
                </a:extLst>
              </p:cNvPr>
              <p:cNvSpPr txBox="1"/>
              <p:nvPr/>
            </p:nvSpPr>
            <p:spPr>
              <a:xfrm>
                <a:off x="899595" y="4621404"/>
                <a:ext cx="1296143" cy="535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d>
                            <m:d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5AC6AC-8CD1-4D1A-B631-93E9536E0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5" y="4621404"/>
                <a:ext cx="1296143" cy="535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4D36EA-CFCE-4D83-AC87-1E87738AFEAB}"/>
              </a:ext>
            </a:extLst>
          </p:cNvPr>
          <p:cNvSpPr txBox="1"/>
          <p:nvPr/>
        </p:nvSpPr>
        <p:spPr>
          <a:xfrm>
            <a:off x="594388" y="3337247"/>
            <a:ext cx="183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Set proposals @ t :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B8EF6-A015-4557-8275-2489C9FCE9E3}"/>
              </a:ext>
            </a:extLst>
          </p:cNvPr>
          <p:cNvSpPr txBox="1"/>
          <p:nvPr/>
        </p:nvSpPr>
        <p:spPr>
          <a:xfrm>
            <a:off x="598904" y="4417701"/>
            <a:ext cx="397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Calculating importance weight &amp; normalizing: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6873F-B3EC-4B44-8457-9175447564F5}"/>
              </a:ext>
            </a:extLst>
          </p:cNvPr>
          <p:cNvSpPr txBox="1"/>
          <p:nvPr/>
        </p:nvSpPr>
        <p:spPr>
          <a:xfrm>
            <a:off x="611562" y="515454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Resampling n values from      with replacement: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CAD50-7E19-4BCA-B634-6FE97AA6F59C}"/>
              </a:ext>
            </a:extLst>
          </p:cNvPr>
          <p:cNvSpPr txBox="1"/>
          <p:nvPr/>
        </p:nvSpPr>
        <p:spPr>
          <a:xfrm>
            <a:off x="611561" y="5791718"/>
            <a:ext cx="284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 dirty="0"/>
              <a:t>Updating proposals: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7DC14-2802-478D-83D3-833D9D24E176}"/>
                  </a:ext>
                </a:extLst>
              </p:cNvPr>
              <p:cNvSpPr txBox="1"/>
              <p:nvPr/>
            </p:nvSpPr>
            <p:spPr>
              <a:xfrm>
                <a:off x="899595" y="4079320"/>
                <a:ext cx="1440160" cy="285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12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d>
                        <m:d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B7DC14-2802-478D-83D3-833D9D24E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5" y="4079320"/>
                <a:ext cx="1440160" cy="285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C51D30E-51C6-431B-9F77-95CBF9095F9E}"/>
              </a:ext>
            </a:extLst>
          </p:cNvPr>
          <p:cNvSpPr txBox="1"/>
          <p:nvPr/>
        </p:nvSpPr>
        <p:spPr>
          <a:xfrm>
            <a:off x="594387" y="3750999"/>
            <a:ext cx="286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400"/>
              <a:t>1 sample from 1 proposal </a:t>
            </a:r>
            <a:r>
              <a:rPr lang="en-US" altLang="ko-KR" sz="1400" dirty="0"/>
              <a:t>@ t :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913F84-3C36-4A09-9546-CBDB3FEE4307}"/>
                  </a:ext>
                </a:extLst>
              </p:cNvPr>
              <p:cNvSpPr txBox="1"/>
              <p:nvPr/>
            </p:nvSpPr>
            <p:spPr>
              <a:xfrm>
                <a:off x="1862837" y="4621404"/>
                <a:ext cx="1296143" cy="515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̃"/>
                              <m:ctrlPr>
                                <a:rPr lang="ko-KR" alt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/>
                                </m:r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913F84-3C36-4A09-9546-CBDB3FEE4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37" y="4621404"/>
                <a:ext cx="1296143" cy="515910"/>
              </a:xfrm>
              <a:prstGeom prst="rect">
                <a:avLst/>
              </a:prstGeom>
              <a:blipFill>
                <a:blip r:embed="rId6"/>
                <a:stretch>
                  <a:fillRect t="-7059" r="-16038" b="-8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20A965-66C6-48FC-B4AE-E057412DB89D}"/>
                  </a:ext>
                </a:extLst>
              </p:cNvPr>
              <p:cNvSpPr txBox="1"/>
              <p:nvPr/>
            </p:nvSpPr>
            <p:spPr>
              <a:xfrm>
                <a:off x="2843810" y="5154547"/>
                <a:ext cx="432048" cy="317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1400" i="1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20A965-66C6-48FC-B4AE-E057412DB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10" y="5154547"/>
                <a:ext cx="432048" cy="317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D37112-239E-41BA-9181-F355B87A9860}"/>
                  </a:ext>
                </a:extLst>
              </p:cNvPr>
              <p:cNvSpPr txBox="1"/>
              <p:nvPr/>
            </p:nvSpPr>
            <p:spPr>
              <a:xfrm>
                <a:off x="827586" y="5432468"/>
                <a:ext cx="1440160" cy="300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ko-KR" alt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ko-KR" altLang="en-US" sz="1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d>
                        <m:d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D37112-239E-41BA-9181-F355B87A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6" y="5432468"/>
                <a:ext cx="1440160" cy="3007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A204B1-1CB7-4125-93CE-74BEBCF8F38F}"/>
                  </a:ext>
                </a:extLst>
              </p:cNvPr>
              <p:cNvSpPr txBox="1"/>
              <p:nvPr/>
            </p:nvSpPr>
            <p:spPr>
              <a:xfrm>
                <a:off x="1109617" y="6080540"/>
                <a:ext cx="958149" cy="300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d>
                        <m:dPr>
                          <m:ctrlP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ko-KR" alt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A204B1-1CB7-4125-93CE-74BEBCF8F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17" y="6080540"/>
                <a:ext cx="958149" cy="300788"/>
              </a:xfrm>
              <a:prstGeom prst="rect">
                <a:avLst/>
              </a:prstGeom>
              <a:blipFill>
                <a:blip r:embed="rId9"/>
                <a:stretch>
                  <a:fillRect r="-8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extLst>
              <a:ext uri="{FF2B5EF4-FFF2-40B4-BE49-F238E27FC236}">
                <a16:creationId xmlns:a16="http://schemas.microsoft.com/office/drawing/2014/main" id="{CD062129-7C01-41E6-91AC-9C587A7829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06" y="3386202"/>
            <a:ext cx="4176464" cy="146586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A533E84-9E6F-4DE2-A1A7-BEBFBA3CFD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2" y="4931787"/>
            <a:ext cx="4176464" cy="16145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E4CC51-0AEB-4876-8C73-17AAE091AE83}"/>
              </a:ext>
            </a:extLst>
          </p:cNvPr>
          <p:cNvSpPr txBox="1"/>
          <p:nvPr/>
        </p:nvSpPr>
        <p:spPr>
          <a:xfrm>
            <a:off x="5022506" y="5325016"/>
            <a:ext cx="1536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&lt;Proposals @ t+1&gt;</a:t>
            </a:r>
            <a:endParaRPr lang="ko-KR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6BA10-5A47-4C32-A643-450895FE2D1C}"/>
              </a:ext>
            </a:extLst>
          </p:cNvPr>
          <p:cNvSpPr txBox="1"/>
          <p:nvPr/>
        </p:nvSpPr>
        <p:spPr>
          <a:xfrm>
            <a:off x="5022506" y="3177801"/>
            <a:ext cx="1341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&lt;Proposals @ t&gt;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4280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Population Monte Carlo</a:t>
            </a:r>
            <a:endParaRPr lang="ko-KR" altLang="en-US" sz="15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2931570"/>
          </a:xfrm>
        </p:spPr>
        <p:txBody>
          <a:bodyPr/>
          <a:lstStyle/>
          <a:p>
            <a:r>
              <a:rPr lang="en-US" altLang="ko-KR" b="1" dirty="0"/>
              <a:t>Set-up</a:t>
            </a:r>
          </a:p>
          <a:p>
            <a:pPr lvl="1">
              <a:buSzPct val="70000"/>
            </a:pPr>
            <a:r>
              <a:rPr lang="en-US" altLang="ko-KR" dirty="0"/>
              <a:t>Proposal distribution</a:t>
            </a:r>
          </a:p>
          <a:p>
            <a:pPr lvl="2">
              <a:buSzPct val="70000"/>
            </a:pPr>
            <a:r>
              <a:rPr lang="en-US" altLang="ko-KR" dirty="0"/>
              <a:t>Student-t distribution (mode=3), </a:t>
            </a:r>
            <a:r>
              <a:rPr lang="en-US" altLang="ko-KR" b="1" dirty="0">
                <a:latin typeface="+mn-lt"/>
              </a:rPr>
              <a:t>t</a:t>
            </a:r>
            <a:r>
              <a:rPr lang="en-US" altLang="ko-KR" baseline="30000" dirty="0">
                <a:latin typeface="+mn-lt"/>
              </a:rPr>
              <a:t>5</a:t>
            </a:r>
            <a:r>
              <a:rPr lang="en-US" altLang="ko-KR" dirty="0">
                <a:latin typeface="+mn-lt"/>
              </a:rPr>
              <a:t>(3, </a:t>
            </a:r>
            <a:r>
              <a:rPr lang="el-GR" altLang="ko-KR" b="1" dirty="0">
                <a:latin typeface="+mn-lt"/>
              </a:rPr>
              <a:t>μ</a:t>
            </a:r>
            <a:r>
              <a:rPr lang="en-US" altLang="ko-KR" baseline="-25000" dirty="0" err="1">
                <a:latin typeface="+mn-lt"/>
              </a:rPr>
              <a:t>i</a:t>
            </a:r>
            <a:r>
              <a:rPr lang="en-US" altLang="ko-KR" dirty="0">
                <a:latin typeface="+mn-lt"/>
              </a:rPr>
              <a:t>, </a:t>
            </a:r>
            <a:r>
              <a:rPr lang="el-GR" altLang="ko-KR" b="1" dirty="0">
                <a:latin typeface="+mn-lt"/>
              </a:rPr>
              <a:t>σ</a:t>
            </a:r>
            <a:r>
              <a:rPr lang="en-US" altLang="ko-KR" baseline="-25000" dirty="0" err="1">
                <a:latin typeface="+mn-lt"/>
              </a:rPr>
              <a:t>i</a:t>
            </a:r>
            <a:r>
              <a:rPr lang="en-US" altLang="ko-KR" dirty="0">
                <a:latin typeface="+mn-lt"/>
              </a:rPr>
              <a:t>=</a:t>
            </a:r>
            <a:r>
              <a:rPr lang="el-GR" altLang="ko-KR" dirty="0">
                <a:latin typeface="+mn-lt"/>
              </a:rPr>
              <a:t>σ</a:t>
            </a:r>
            <a:r>
              <a:rPr lang="en-US" altLang="ko-KR" baseline="-25000" dirty="0">
                <a:latin typeface="+mn-lt"/>
              </a:rPr>
              <a:t>RV</a:t>
            </a:r>
            <a:r>
              <a:rPr lang="en-US" altLang="ko-KR" dirty="0">
                <a:latin typeface="+mn-lt"/>
              </a:rPr>
              <a:t>)</a:t>
            </a:r>
          </a:p>
          <a:p>
            <a:pPr lvl="1">
              <a:buSzPct val="70000"/>
            </a:pPr>
            <a:r>
              <a:rPr lang="en-US" altLang="ko-KR" dirty="0"/>
              <a:t>Cases</a:t>
            </a:r>
          </a:p>
          <a:p>
            <a:pPr lvl="2">
              <a:buSzPct val="70000"/>
            </a:pPr>
            <a:r>
              <a:rPr lang="en-US" altLang="ko-KR" dirty="0"/>
              <a:t>PMC-1: set initial proposals to cover </a:t>
            </a:r>
            <a:r>
              <a:rPr lang="en-US" altLang="ko-KR" dirty="0">
                <a:solidFill>
                  <a:schemeClr val="accent2"/>
                </a:solidFill>
              </a:rPr>
              <a:t>wide range of area</a:t>
            </a:r>
          </a:p>
          <a:p>
            <a:pPr lvl="2">
              <a:buSzPct val="70000"/>
            </a:pPr>
            <a:r>
              <a:rPr lang="en-US" altLang="ko-KR" dirty="0"/>
              <a:t>PMC-2: PMC-1 + increasing sample size by 10 (</a:t>
            </a:r>
            <a:r>
              <a:rPr lang="en-US" altLang="ko-KR" dirty="0">
                <a:solidFill>
                  <a:srgbClr val="0070C0"/>
                </a:solidFill>
              </a:rPr>
              <a:t>total samples = 10,000</a:t>
            </a:r>
            <a:r>
              <a:rPr lang="en-US" altLang="ko-KR" dirty="0"/>
              <a:t>)</a:t>
            </a:r>
            <a:endParaRPr lang="en-US" altLang="ko-KR" sz="2000" dirty="0"/>
          </a:p>
          <a:p>
            <a:pPr lvl="2">
              <a:buSzPct val="70000"/>
            </a:pPr>
            <a:r>
              <a:rPr lang="en-US" altLang="ko-KR" dirty="0"/>
              <a:t>PMC-3: set initial proposals to cover </a:t>
            </a:r>
            <a:r>
              <a:rPr lang="en-US" altLang="ko-KR" dirty="0">
                <a:solidFill>
                  <a:schemeClr val="accent2"/>
                </a:solidFill>
              </a:rPr>
              <a:t>narrow range of area</a:t>
            </a:r>
          </a:p>
          <a:p>
            <a:pPr lvl="2">
              <a:buSzPct val="70000"/>
            </a:pPr>
            <a:r>
              <a:rPr lang="en-US" altLang="ko-KR" dirty="0"/>
              <a:t>PMC-4: PMC-3 + increasing sample size by 10 (</a:t>
            </a:r>
            <a:r>
              <a:rPr lang="en-US" altLang="ko-KR" dirty="0">
                <a:solidFill>
                  <a:srgbClr val="0070C0"/>
                </a:solidFill>
              </a:rPr>
              <a:t>total samples = 10,000</a:t>
            </a:r>
            <a:r>
              <a:rPr lang="en-US" altLang="ko-KR" dirty="0"/>
              <a:t>)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29</a:t>
            </a:fld>
            <a:endParaRPr lang="ko-KR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CD2E1-6601-4640-9755-F998B346B059}"/>
              </a:ext>
            </a:extLst>
          </p:cNvPr>
          <p:cNvSpPr txBox="1"/>
          <p:nvPr/>
        </p:nvSpPr>
        <p:spPr>
          <a:xfrm>
            <a:off x="1115616" y="4057327"/>
            <a:ext cx="288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※ Total samples = T x N</a:t>
            </a:r>
            <a:r>
              <a:rPr lang="en-US" altLang="ko-KR" sz="1400" baseline="-25000" dirty="0">
                <a:solidFill>
                  <a:srgbClr val="0070C0"/>
                </a:solidFill>
              </a:rPr>
              <a:t>i</a:t>
            </a:r>
            <a:r>
              <a:rPr lang="en-US" altLang="ko-KR" sz="1400" dirty="0">
                <a:solidFill>
                  <a:srgbClr val="0070C0"/>
                </a:solidFill>
              </a:rPr>
              <a:t> = 1,000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D5CAA18-F7C6-4DDE-A650-267D7597F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0432"/>
              </p:ext>
            </p:extLst>
          </p:nvPr>
        </p:nvGraphicFramePr>
        <p:xfrm>
          <a:off x="611561" y="4490311"/>
          <a:ext cx="7920880" cy="1847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47507">
                  <a:extLst>
                    <a:ext uri="{9D8B030D-6E8A-4147-A177-3AD203B41FA5}">
                      <a16:colId xmlns:a16="http://schemas.microsoft.com/office/drawing/2014/main" val="3137413511"/>
                    </a:ext>
                  </a:extLst>
                </a:gridCol>
                <a:gridCol w="1016480">
                  <a:extLst>
                    <a:ext uri="{9D8B030D-6E8A-4147-A177-3AD203B41FA5}">
                      <a16:colId xmlns:a16="http://schemas.microsoft.com/office/drawing/2014/main" val="71408697"/>
                    </a:ext>
                  </a:extLst>
                </a:gridCol>
                <a:gridCol w="1016480">
                  <a:extLst>
                    <a:ext uri="{9D8B030D-6E8A-4147-A177-3AD203B41FA5}">
                      <a16:colId xmlns:a16="http://schemas.microsoft.com/office/drawing/2014/main" val="3778270620"/>
                    </a:ext>
                  </a:extLst>
                </a:gridCol>
                <a:gridCol w="791941">
                  <a:extLst>
                    <a:ext uri="{9D8B030D-6E8A-4147-A177-3AD203B41FA5}">
                      <a16:colId xmlns:a16="http://schemas.microsoft.com/office/drawing/2014/main" val="342088643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5617420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630097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488242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7946149"/>
                    </a:ext>
                  </a:extLst>
                </a:gridCol>
              </a:tblGrid>
              <a:tr h="30676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Case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 of iteration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Samples </a:t>
                      </a:r>
                      <a:b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 proposal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of proposals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(min./max.)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15475"/>
                  </a:ext>
                </a:extLst>
              </a:tr>
              <a:tr h="1681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en-US" altLang="ko-KR" sz="1200" kern="0" spc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ko-KR" altLang="en-US" sz="1200" kern="0" spc="0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200" i="1" kern="0" spc="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a,max</a:t>
                      </a:r>
                      <a:endParaRPr lang="ko-KR" altLang="en-US" sz="1200" i="1" kern="0" spc="0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i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ko-KR" altLang="en-US" sz="1200" i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601360126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PMC-1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1.5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3.5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1.59E-10 / 9.54E-10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600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 / 20.5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233857677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PMC-2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1.5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3.5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1.59E-10 / 9.54E-10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600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 / 20.5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35755972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PMC-3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0.6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/ 0.9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5.00E-10 / 8.00E-10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400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/ 16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33949947"/>
                  </a:ext>
                </a:extLst>
              </a:tr>
              <a:tr h="306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PMC-4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</a:rPr>
                        <a:t>00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 / 0.6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 / 0.9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5.00E-10 / 8.00E-10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/ 400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/ 16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12408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5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007" y="2303838"/>
            <a:ext cx="2639255" cy="198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88" y="2303838"/>
            <a:ext cx="2639255" cy="198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007" y="4409270"/>
            <a:ext cx="2639255" cy="198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525" y="4412254"/>
            <a:ext cx="2639255" cy="1980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Population Monte Carlo</a:t>
            </a:r>
            <a:endParaRPr lang="ko-KR" altLang="en-US" sz="15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149141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ko-KR" b="1" dirty="0"/>
              <a:t>Results</a:t>
            </a:r>
          </a:p>
          <a:p>
            <a:pPr lvl="1">
              <a:spcBef>
                <a:spcPts val="200"/>
              </a:spcBef>
              <a:buSzPct val="70000"/>
            </a:pPr>
            <a:r>
              <a:rPr lang="en-US" altLang="ko-KR" dirty="0"/>
              <a:t>Initial proposals should be distributed to cover the target distribution</a:t>
            </a:r>
          </a:p>
          <a:p>
            <a:pPr lvl="1">
              <a:spcBef>
                <a:spcPts val="200"/>
              </a:spcBef>
              <a:buSzPct val="70000"/>
            </a:pPr>
            <a:r>
              <a:rPr lang="en-US" altLang="ko-KR" dirty="0"/>
              <a:t>Need sufficient samples for small variance</a:t>
            </a:r>
          </a:p>
          <a:p>
            <a:pPr lvl="1">
              <a:spcBef>
                <a:spcPts val="200"/>
              </a:spcBef>
              <a:buSzPct val="70000"/>
            </a:pPr>
            <a:endParaRPr lang="en-US" altLang="ko-KR" dirty="0"/>
          </a:p>
          <a:p>
            <a:pPr lvl="2">
              <a:spcBef>
                <a:spcPts val="200"/>
              </a:spcBef>
              <a:buSzPct val="70000"/>
            </a:pPr>
            <a:endParaRPr lang="en-US" altLang="ko-KR" dirty="0"/>
          </a:p>
          <a:p>
            <a:pPr lvl="2">
              <a:spcBef>
                <a:spcPts val="200"/>
              </a:spcBef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30</a:t>
            </a:fld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14439-58FC-4A31-9F94-60CC37214639}"/>
              </a:ext>
            </a:extLst>
          </p:cNvPr>
          <p:cNvSpPr txBox="1"/>
          <p:nvPr/>
        </p:nvSpPr>
        <p:spPr>
          <a:xfrm>
            <a:off x="4805754" y="660935"/>
            <a:ext cx="4211573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PMC-1: set initial proposals to cover wide range of space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PMC-2: PMC-1 + increasing no. of samples by 10 (total samples = 10,000)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PMC-3: set initial proposals to cover narrow range of space around MPP</a:t>
            </a:r>
          </a:p>
          <a:p>
            <a:pPr marL="92075" lvl="2" indent="-92075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ko-KR" sz="9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rPr>
              <a:t>PMC-4: PMC-3 + increasing no. of samples by 10 (total samples = 10,000)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1D427-20F1-430B-A62D-6D12255BBF13}"/>
              </a:ext>
            </a:extLst>
          </p:cNvPr>
          <p:cNvSpPr txBox="1"/>
          <p:nvPr/>
        </p:nvSpPr>
        <p:spPr>
          <a:xfrm>
            <a:off x="2302332" y="2447858"/>
            <a:ext cx="68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PMC-1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8C318C-B443-4013-A9C2-100DA6DDA3EE}"/>
              </a:ext>
            </a:extLst>
          </p:cNvPr>
          <p:cNvSpPr txBox="1"/>
          <p:nvPr/>
        </p:nvSpPr>
        <p:spPr>
          <a:xfrm>
            <a:off x="2325906" y="4628282"/>
            <a:ext cx="68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PMC-3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CBBFF5-8487-460D-9A47-14486EC40EAF}"/>
              </a:ext>
            </a:extLst>
          </p:cNvPr>
          <p:cNvSpPr txBox="1"/>
          <p:nvPr/>
        </p:nvSpPr>
        <p:spPr>
          <a:xfrm>
            <a:off x="5029191" y="4622279"/>
            <a:ext cx="68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PMC-4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85F7FA-89D6-4924-B6CD-75A6E1796343}"/>
              </a:ext>
            </a:extLst>
          </p:cNvPr>
          <p:cNvSpPr txBox="1"/>
          <p:nvPr/>
        </p:nvSpPr>
        <p:spPr>
          <a:xfrm>
            <a:off x="5040771" y="2436586"/>
            <a:ext cx="688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PMC-2</a:t>
            </a:r>
            <a:endParaRPr lang="ko-KR" altLang="en-US" sz="14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60AFAD-C63C-424E-8759-62CB0878671B}"/>
              </a:ext>
            </a:extLst>
          </p:cNvPr>
          <p:cNvSpPr txBox="1"/>
          <p:nvPr/>
        </p:nvSpPr>
        <p:spPr>
          <a:xfrm>
            <a:off x="126119" y="3605353"/>
            <a:ext cx="1349537" cy="331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Large variance</a:t>
            </a:r>
            <a:endParaRPr lang="ko-KR" alt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4D9811-6280-4E38-877B-14319FEA91E7}"/>
              </a:ext>
            </a:extLst>
          </p:cNvPr>
          <p:cNvSpPr txBox="1"/>
          <p:nvPr/>
        </p:nvSpPr>
        <p:spPr>
          <a:xfrm>
            <a:off x="119934" y="5733256"/>
            <a:ext cx="1349537" cy="331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/>
              <a:t>Large variance</a:t>
            </a:r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50AD9F-6C13-4F1A-8322-3E1576D0DBA8}"/>
              </a:ext>
            </a:extLst>
          </p:cNvPr>
          <p:cNvSpPr txBox="1"/>
          <p:nvPr/>
        </p:nvSpPr>
        <p:spPr>
          <a:xfrm>
            <a:off x="7126292" y="5533348"/>
            <a:ext cx="183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Very small variance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Decreasing variance</a:t>
            </a:r>
            <a:br>
              <a:rPr lang="en-US" altLang="ko-KR" sz="1200" dirty="0"/>
            </a:br>
            <a:r>
              <a:rPr lang="en-US" altLang="ko-KR" sz="1200" dirty="0"/>
              <a:t>as increasing samples</a:t>
            </a:r>
            <a:endParaRPr lang="ko-KR" altLang="en-US" sz="1200" dirty="0"/>
          </a:p>
        </p:txBody>
      </p:sp>
      <p:sp>
        <p:nvSpPr>
          <p:cNvPr id="23" name="자유형 22"/>
          <p:cNvSpPr/>
          <p:nvPr/>
        </p:nvSpPr>
        <p:spPr>
          <a:xfrm flipV="1">
            <a:off x="4346981" y="6165304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3680168" y="6217567"/>
            <a:ext cx="1899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6"/>
                </a:solidFill>
              </a:rPr>
              <a:t>Increasing samples (x10)</a:t>
            </a:r>
            <a:endParaRPr lang="ko-KR" altLang="en-US" sz="1200" dirty="0">
              <a:solidFill>
                <a:schemeClr val="accent6"/>
              </a:solidFill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4310780" y="2325156"/>
            <a:ext cx="361950" cy="104812"/>
          </a:xfrm>
          <a:custGeom>
            <a:avLst/>
            <a:gdLst>
              <a:gd name="connsiteX0" fmla="*/ 0 w 361950"/>
              <a:gd name="connsiteY0" fmla="*/ 95287 h 104812"/>
              <a:gd name="connsiteX1" fmla="*/ 180975 w 361950"/>
              <a:gd name="connsiteY1" fmla="*/ 37 h 104812"/>
              <a:gd name="connsiteX2" fmla="*/ 361950 w 361950"/>
              <a:gd name="connsiteY2" fmla="*/ 104812 h 1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104812">
                <a:moveTo>
                  <a:pt x="0" y="95287"/>
                </a:moveTo>
                <a:cubicBezTo>
                  <a:pt x="60325" y="46868"/>
                  <a:pt x="120650" y="-1550"/>
                  <a:pt x="180975" y="37"/>
                </a:cubicBezTo>
                <a:cubicBezTo>
                  <a:pt x="241300" y="1624"/>
                  <a:pt x="301625" y="53218"/>
                  <a:pt x="361950" y="104812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E490EF-8092-43FB-8D2C-32C875C8052B}"/>
              </a:ext>
            </a:extLst>
          </p:cNvPr>
          <p:cNvSpPr txBox="1"/>
          <p:nvPr/>
        </p:nvSpPr>
        <p:spPr>
          <a:xfrm>
            <a:off x="3491623" y="1988840"/>
            <a:ext cx="1899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accent6"/>
                </a:solidFill>
              </a:rPr>
              <a:t>Increasing samples (x10)</a:t>
            </a:r>
            <a:endParaRPr lang="ko-KR" altLang="en-US" sz="1200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50AD9F-6C13-4F1A-8322-3E1576D0DBA8}"/>
              </a:ext>
            </a:extLst>
          </p:cNvPr>
          <p:cNvSpPr txBox="1"/>
          <p:nvPr/>
        </p:nvSpPr>
        <p:spPr>
          <a:xfrm>
            <a:off x="7126292" y="3481645"/>
            <a:ext cx="1838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Very small variance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Decreasing variance</a:t>
            </a:r>
            <a:br>
              <a:rPr lang="en-US" altLang="ko-KR" sz="1200" dirty="0"/>
            </a:br>
            <a:r>
              <a:rPr lang="en-US" altLang="ko-KR" sz="1200" dirty="0"/>
              <a:t>as increasing samples</a:t>
            </a:r>
            <a:endParaRPr lang="ko-KR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2B32F9-43BE-46ED-9A18-5753F29E4C72}"/>
              </a:ext>
            </a:extLst>
          </p:cNvPr>
          <p:cNvSpPr txBox="1"/>
          <p:nvPr/>
        </p:nvSpPr>
        <p:spPr>
          <a:xfrm>
            <a:off x="1718143" y="2142777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(8.99×10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,2.45×10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)@60yr</a:t>
            </a:r>
            <a:endParaRPr lang="ko-KR" alt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B9F8A6-B256-4BA4-84A0-1F22D178637E}"/>
              </a:ext>
            </a:extLst>
          </p:cNvPr>
          <p:cNvSpPr txBox="1"/>
          <p:nvPr/>
        </p:nvSpPr>
        <p:spPr>
          <a:xfrm>
            <a:off x="5618952" y="2142777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(8.61×10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,1.30×10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)@60yr</a:t>
            </a:r>
            <a:endParaRPr lang="ko-KR" alt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246CEE-D348-4CCD-B1A4-76F36340457F}"/>
              </a:ext>
            </a:extLst>
          </p:cNvPr>
          <p:cNvSpPr txBox="1"/>
          <p:nvPr/>
        </p:nvSpPr>
        <p:spPr>
          <a:xfrm>
            <a:off x="1592298" y="6362244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(8.76×10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,3.19×10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)@60yr</a:t>
            </a:r>
            <a:endParaRPr lang="ko-KR" alt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0FEAEC-6F3C-4774-9B8A-C8666A1E7E8B}"/>
              </a:ext>
            </a:extLst>
          </p:cNvPr>
          <p:cNvSpPr txBox="1"/>
          <p:nvPr/>
        </p:nvSpPr>
        <p:spPr>
          <a:xfrm>
            <a:off x="5850129" y="6376320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(8.07×10</a:t>
            </a:r>
            <a:r>
              <a:rPr lang="en-US" altLang="ko-KR" sz="1000" baseline="30000" dirty="0"/>
              <a:t>-5</a:t>
            </a:r>
            <a:r>
              <a:rPr lang="en-US" altLang="ko-KR" sz="1000" dirty="0"/>
              <a:t>,9.30×10</a:t>
            </a:r>
            <a:r>
              <a:rPr lang="en-US" altLang="ko-KR" sz="1000" baseline="30000" dirty="0"/>
              <a:t>-6</a:t>
            </a:r>
            <a:r>
              <a:rPr lang="en-US" altLang="ko-KR" sz="1000" dirty="0"/>
              <a:t>)@60yr</a:t>
            </a:r>
            <a:endParaRPr lang="ko-KR" altLang="en-US" sz="1000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8779A25-12DF-4607-B32C-E3DE2AD40E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" y="2237954"/>
            <a:ext cx="1620000" cy="1131587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CA440C1-7AE9-4DF8-9331-B35E88352D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96" y="2333478"/>
            <a:ext cx="1620000" cy="11315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9FEDED5-C026-48F3-B933-DC41AC061A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" y="4409270"/>
            <a:ext cx="1620000" cy="113158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CB96329-DE58-42E5-875C-7DC0022C3E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96" y="4409269"/>
            <a:ext cx="1620000" cy="113158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7AEB8EC-9049-4A96-BD23-E375E1DFF9A7}"/>
              </a:ext>
            </a:extLst>
          </p:cNvPr>
          <p:cNvSpPr txBox="1"/>
          <p:nvPr/>
        </p:nvSpPr>
        <p:spPr>
          <a:xfrm>
            <a:off x="3779912" y="6508271"/>
            <a:ext cx="1887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sz="1000" dirty="0"/>
              <a:t>※ MCS/LHS: 8.53x10</a:t>
            </a:r>
            <a:r>
              <a:rPr lang="en-US" altLang="ko-KR" sz="1000" baseline="30000" dirty="0"/>
              <a:t>-5 </a:t>
            </a:r>
            <a:r>
              <a:rPr lang="en-US" altLang="ko-KR" sz="1000" dirty="0"/>
              <a:t>@60yr</a:t>
            </a:r>
            <a:endParaRPr lang="ko-KR" alt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155762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Results: </a:t>
            </a:r>
            <a:r>
              <a:rPr lang="en-US" altLang="ko-KR" sz="2000" b="1" dirty="0"/>
              <a:t>Population Monte Carlo</a:t>
            </a:r>
            <a:endParaRPr lang="ko-KR" altLang="en-US" sz="15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509181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altLang="ko-KR" b="1" dirty="0"/>
              <a:t>Summary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Useful to obtain information on the target distribution</a:t>
            </a:r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Initial proposal distributions are adapted by resampling means from the previous information</a:t>
            </a:r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Results are less sensitive to the range of location </a:t>
            </a:r>
            <a:r>
              <a:rPr lang="en-US" altLang="ko-KR" dirty="0" smtClean="0">
                <a:sym typeface="Wingdings" panose="05000000000000000000" pitchFamily="2" charset="2"/>
              </a:rPr>
              <a:t>of </a:t>
            </a:r>
            <a:r>
              <a:rPr lang="en-US" altLang="ko-KR" dirty="0">
                <a:sym typeface="Wingdings" panose="05000000000000000000" pitchFamily="2" charset="2"/>
              </a:rPr>
              <a:t>the proposal distributions if they can cover the target distribution</a:t>
            </a:r>
            <a:endParaRPr lang="en-US" altLang="ko-KR" dirty="0"/>
          </a:p>
          <a:p>
            <a:pPr lvl="1">
              <a:lnSpc>
                <a:spcPct val="12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The first simulation is important to obtain meaningful information about the target distribution</a:t>
            </a:r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Initial proposals should be distributed to cover the target distribution</a:t>
            </a:r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Poor knowledge on the target distribution often requires widely distributed initial distribution</a:t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 It leads to increase of computational cost (large number of samples and iterations)</a:t>
            </a:r>
            <a:endParaRPr lang="en-US" altLang="ko-KR" dirty="0"/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endParaRPr lang="en-US" altLang="ko-KR" dirty="0"/>
          </a:p>
          <a:p>
            <a:pPr lvl="1">
              <a:lnSpc>
                <a:spcPct val="120000"/>
              </a:lnSpc>
              <a:spcBef>
                <a:spcPts val="200"/>
              </a:spcBef>
              <a:buSzPct val="70000"/>
            </a:pPr>
            <a:endParaRPr lang="en-US" altLang="ko-KR" dirty="0"/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endParaRPr lang="en-US" altLang="ko-KR" dirty="0"/>
          </a:p>
          <a:p>
            <a:pPr lvl="2">
              <a:lnSpc>
                <a:spcPct val="120000"/>
              </a:lnSpc>
              <a:spcBef>
                <a:spcPts val="200"/>
              </a:spcBef>
              <a:buSzPct val="70000"/>
            </a:pPr>
            <a:endParaRPr lang="en-US" altLang="ko-KR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31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6927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51" y="2672042"/>
            <a:ext cx="2520000" cy="189053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Comparison: </a:t>
            </a:r>
            <a:r>
              <a:rPr lang="en-US" altLang="ko-KR" sz="2000" b="1" dirty="0"/>
              <a:t>Variance</a:t>
            </a:r>
            <a:endParaRPr lang="ko-KR" altLang="en-US" sz="15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149141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ko-KR" b="1" dirty="0"/>
              <a:t>Comparison of Variance</a:t>
            </a:r>
          </a:p>
          <a:p>
            <a:pPr lvl="1">
              <a:spcBef>
                <a:spcPts val="200"/>
              </a:spcBef>
              <a:buSzPct val="70000"/>
            </a:pPr>
            <a:r>
              <a:rPr lang="en-US" altLang="ko-KR" dirty="0"/>
              <a:t>Convergence speed of AMIS is fastest</a:t>
            </a:r>
          </a:p>
          <a:p>
            <a:pPr lvl="2">
              <a:spcBef>
                <a:spcPts val="200"/>
              </a:spcBef>
              <a:buSzPct val="70000"/>
            </a:pPr>
            <a:r>
              <a:rPr lang="en-US" altLang="ko-KR" dirty="0"/>
              <a:t>CV @ 60 year: AMIS </a:t>
            </a:r>
            <a:r>
              <a:rPr lang="en-US" altLang="ko-KR" dirty="0" smtClean="0"/>
              <a:t>&lt; </a:t>
            </a:r>
            <a:r>
              <a:rPr lang="en-US" altLang="ko-KR" dirty="0"/>
              <a:t>MIS </a:t>
            </a:r>
            <a:r>
              <a:rPr lang="en-US" altLang="ko-KR" dirty="0" smtClean="0"/>
              <a:t>&lt; </a:t>
            </a:r>
            <a:r>
              <a:rPr lang="en-US" altLang="ko-KR" dirty="0"/>
              <a:t>PMC</a:t>
            </a:r>
          </a:p>
          <a:p>
            <a:pPr lvl="2">
              <a:spcBef>
                <a:spcPts val="200"/>
              </a:spcBef>
              <a:buSzPct val="70000"/>
            </a:pPr>
            <a:r>
              <a:rPr lang="en-US" altLang="ko-KR" dirty="0"/>
              <a:t>Results of MIS is comparable to those of SIS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32</a:t>
            </a:fld>
            <a:endParaRPr lang="ko-KR" altLang="en-US" sz="1400" dirty="0"/>
          </a:p>
        </p:txBody>
      </p:sp>
      <p:pic>
        <p:nvPicPr>
          <p:cNvPr id="7" name="_x442248752">
            <a:extLst>
              <a:ext uri="{FF2B5EF4-FFF2-40B4-BE49-F238E27FC236}">
                <a16:creationId xmlns:a16="http://schemas.microsoft.com/office/drawing/2014/main" id="{C97D213A-655D-4F3B-882B-E031D6F7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27" y="2672042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CFCCE-36FA-4813-8D5E-6C19F442B299}"/>
              </a:ext>
            </a:extLst>
          </p:cNvPr>
          <p:cNvSpPr txBox="1"/>
          <p:nvPr/>
        </p:nvSpPr>
        <p:spPr>
          <a:xfrm>
            <a:off x="3929187" y="2834609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AMIS</a:t>
            </a:r>
          </a:p>
          <a:p>
            <a:r>
              <a:rPr lang="en-US" altLang="ko-KR" sz="1400" dirty="0">
                <a:solidFill>
                  <a:srgbClr val="0000FF"/>
                </a:solidFill>
              </a:rPr>
              <a:t>N=10,000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4692AE-5BE2-4F5C-85E6-BBA864760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802" y="2672042"/>
            <a:ext cx="2639255" cy="19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805A76-2D32-4224-9133-1561E0D698E1}"/>
              </a:ext>
            </a:extLst>
          </p:cNvPr>
          <p:cNvSpPr txBox="1"/>
          <p:nvPr/>
        </p:nvSpPr>
        <p:spPr>
          <a:xfrm>
            <a:off x="6693986" y="2830501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PMC</a:t>
            </a:r>
          </a:p>
          <a:p>
            <a:r>
              <a:rPr lang="en-US" altLang="ko-KR" sz="1400" dirty="0">
                <a:solidFill>
                  <a:srgbClr val="0000FF"/>
                </a:solidFill>
              </a:rPr>
              <a:t>N=10,000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11" name="표 11">
            <a:extLst>
              <a:ext uri="{FF2B5EF4-FFF2-40B4-BE49-F238E27FC236}">
                <a16:creationId xmlns:a16="http://schemas.microsoft.com/office/drawing/2014/main" id="{AD2576A5-249B-4329-B88F-37BE02202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71393"/>
              </p:ext>
            </p:extLst>
          </p:nvPr>
        </p:nvGraphicFramePr>
        <p:xfrm>
          <a:off x="1725826" y="5127379"/>
          <a:ext cx="4862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600">
                  <a:extLst>
                    <a:ext uri="{9D8B030D-6E8A-4147-A177-3AD203B41FA5}">
                      <a16:colId xmlns:a16="http://schemas.microsoft.com/office/drawing/2014/main" val="2825496990"/>
                    </a:ext>
                  </a:extLst>
                </a:gridCol>
                <a:gridCol w="1215600">
                  <a:extLst>
                    <a:ext uri="{9D8B030D-6E8A-4147-A177-3AD203B41FA5}">
                      <a16:colId xmlns:a16="http://schemas.microsoft.com/office/drawing/2014/main" val="3221389537"/>
                    </a:ext>
                  </a:extLst>
                </a:gridCol>
                <a:gridCol w="1215600">
                  <a:extLst>
                    <a:ext uri="{9D8B030D-6E8A-4147-A177-3AD203B41FA5}">
                      <a16:colId xmlns:a16="http://schemas.microsoft.com/office/drawing/2014/main" val="3168167516"/>
                    </a:ext>
                  </a:extLst>
                </a:gridCol>
                <a:gridCol w="1215600">
                  <a:extLst>
                    <a:ext uri="{9D8B030D-6E8A-4147-A177-3AD203B41FA5}">
                      <a16:colId xmlns:a16="http://schemas.microsoft.com/office/drawing/2014/main" val="1467635185"/>
                    </a:ext>
                  </a:extLst>
                </a:gridCol>
              </a:tblGrid>
              <a:tr h="236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Method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Mean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Std. Dev.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CV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30957"/>
                  </a:ext>
                </a:extLst>
              </a:tr>
              <a:tr h="236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8.48×10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-5</a:t>
                      </a:r>
                      <a:endParaRPr lang="ko-KR" altLang="en-US" sz="14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2.39×10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-6</a:t>
                      </a:r>
                      <a:endParaRPr lang="ko-KR" altLang="en-US" sz="14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0.028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92060"/>
                  </a:ext>
                </a:extLst>
              </a:tr>
              <a:tr h="236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MIS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8.45×10</a:t>
                      </a:r>
                      <a:r>
                        <a:rPr lang="en-US" altLang="ko-KR" sz="1400" baseline="30000" dirty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ko-KR" altLang="en-US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2.44×10</a:t>
                      </a:r>
                      <a:r>
                        <a:rPr lang="en-US" altLang="ko-KR" sz="1400" baseline="30000" dirty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ko-KR" altLang="en-US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0.029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91670"/>
                  </a:ext>
                </a:extLst>
              </a:tr>
              <a:tr h="236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AMIS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8.45×10</a:t>
                      </a:r>
                      <a:r>
                        <a:rPr lang="en-US" altLang="ko-KR" sz="1400" baseline="30000" dirty="0"/>
                        <a:t>-5</a:t>
                      </a:r>
                      <a:endParaRPr lang="ko-KR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1.58×10</a:t>
                      </a:r>
                      <a:r>
                        <a:rPr lang="en-US" altLang="ko-KR" sz="1400" baseline="30000" dirty="0"/>
                        <a:t>-6</a:t>
                      </a:r>
                      <a:endParaRPr lang="ko-KR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0.019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26876"/>
                  </a:ext>
                </a:extLst>
              </a:tr>
              <a:tr h="2363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PMC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8.07×10</a:t>
                      </a:r>
                      <a:r>
                        <a:rPr lang="en-US" altLang="ko-KR" sz="1400" baseline="30000" dirty="0"/>
                        <a:t>-5</a:t>
                      </a:r>
                      <a:endParaRPr lang="ko-KR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9.30×10</a:t>
                      </a:r>
                      <a:r>
                        <a:rPr lang="en-US" altLang="ko-KR" sz="1400" baseline="30000" dirty="0"/>
                        <a:t>-6</a:t>
                      </a:r>
                      <a:endParaRPr lang="ko-KR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0.115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8129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3A9D7A2-4D48-4D28-A0D1-F7E7355C2B8E}"/>
              </a:ext>
            </a:extLst>
          </p:cNvPr>
          <p:cNvSpPr txBox="1"/>
          <p:nvPr/>
        </p:nvSpPr>
        <p:spPr>
          <a:xfrm>
            <a:off x="1063367" y="2834609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MIS</a:t>
            </a:r>
          </a:p>
          <a:p>
            <a:r>
              <a:rPr lang="en-US" altLang="ko-KR" sz="1400" dirty="0">
                <a:solidFill>
                  <a:srgbClr val="0000FF"/>
                </a:solidFill>
              </a:rPr>
              <a:t>N=10,000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5EBF72-D658-4D50-9214-2A84724D5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801" y="383721"/>
            <a:ext cx="2639255" cy="19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4111FA-0378-4CAF-86B2-401210D552AB}"/>
              </a:ext>
            </a:extLst>
          </p:cNvPr>
          <p:cNvSpPr txBox="1"/>
          <p:nvPr/>
        </p:nvSpPr>
        <p:spPr>
          <a:xfrm>
            <a:off x="6693986" y="502645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SIS</a:t>
            </a:r>
          </a:p>
          <a:p>
            <a:r>
              <a:rPr lang="en-US" altLang="ko-KR" sz="1400" dirty="0"/>
              <a:t>N=10,000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62955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Comparison: </a:t>
            </a:r>
            <a:r>
              <a:rPr lang="en-US" altLang="ko-KR" sz="2000" b="1" dirty="0"/>
              <a:t>Computing Time</a:t>
            </a:r>
            <a:endParaRPr lang="ko-KR" altLang="en-US" sz="15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856984" cy="2700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altLang="ko-KR" b="1" dirty="0"/>
              <a:t>Comparison of Computing Time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Elapsed time: MIS &gt; PMC &gt; AMIS @ N=10,000</a:t>
            </a:r>
          </a:p>
          <a:p>
            <a:pPr lvl="2">
              <a:lnSpc>
                <a:spcPct val="11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AMIS and PMC are comparable to SIS</a:t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 The computational cost of uncertainty propagation is more expensive than those of their complex sampling scheme</a:t>
            </a:r>
            <a:endParaRPr lang="en-US" altLang="ko-KR" dirty="0"/>
          </a:p>
          <a:p>
            <a:pPr lvl="1">
              <a:lnSpc>
                <a:spcPct val="11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Elapsed time is proportional to the sample size</a:t>
            </a:r>
          </a:p>
          <a:p>
            <a:pPr lvl="2">
              <a:lnSpc>
                <a:spcPct val="11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As increasing sample size, computing time using MIS increases exponentially</a:t>
            </a:r>
          </a:p>
          <a:p>
            <a:pPr lvl="3">
              <a:lnSpc>
                <a:spcPct val="110000"/>
              </a:lnSpc>
              <a:spcBef>
                <a:spcPts val="200"/>
              </a:spcBef>
              <a:buSzPct val="70000"/>
            </a:pPr>
            <a:r>
              <a:rPr lang="en-US" altLang="ko-KR" dirty="0"/>
              <a:t>Computational cost of importance weights for all samples with respect to all proposals is expensive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33</a:t>
            </a:fld>
            <a:endParaRPr lang="ko-KR" altLang="en-US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EB457EB-5D0A-43CB-99CD-A287C684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17695"/>
            <a:ext cx="643601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8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Future Work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124744"/>
            <a:ext cx="8712968" cy="5184576"/>
          </a:xfrm>
        </p:spPr>
        <p:txBody>
          <a:bodyPr/>
          <a:lstStyle/>
          <a:p>
            <a:pPr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Generally, PFM problems have a chain of </a:t>
            </a:r>
            <a:r>
              <a:rPr lang="en-US" altLang="ko-KR" dirty="0" err="1">
                <a:sym typeface="Wingdings" panose="05000000000000000000" pitchFamily="2" charset="2"/>
              </a:rPr>
              <a:t>QoIs</a:t>
            </a:r>
            <a:r>
              <a:rPr lang="en-US" altLang="ko-KR" dirty="0">
                <a:sym typeface="Wingdings" panose="05000000000000000000" pitchFamily="2" charset="2"/>
              </a:rPr>
              <a:t> such as through-wall, leak rates and rupture.</a:t>
            </a:r>
          </a:p>
          <a:p>
            <a:pPr lvl="1"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MIS or PMC could be a good estimator for multi </a:t>
            </a:r>
            <a:r>
              <a:rPr lang="en-US" altLang="ko-KR" dirty="0" err="1">
                <a:sym typeface="Wingdings" panose="05000000000000000000" pitchFamily="2" charset="2"/>
              </a:rPr>
              <a:t>QoIs</a:t>
            </a:r>
            <a:r>
              <a:rPr lang="en-US" altLang="ko-KR" dirty="0">
                <a:sym typeface="Wingdings" panose="05000000000000000000" pitchFamily="2" charset="2"/>
              </a:rPr>
              <a:t> because the proposals (or samples) are widely distributed</a:t>
            </a:r>
            <a:br>
              <a:rPr lang="en-US" altLang="ko-KR" dirty="0">
                <a:sym typeface="Wingdings" panose="05000000000000000000" pitchFamily="2" charset="2"/>
              </a:rPr>
            </a:br>
            <a:r>
              <a:rPr lang="en-US" altLang="ko-KR" dirty="0">
                <a:sym typeface="Wingdings" panose="05000000000000000000" pitchFamily="2" charset="2"/>
              </a:rPr>
              <a:t> It will require a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larger sample size than that for a single </a:t>
            </a:r>
            <a:r>
              <a:rPr lang="en-US" altLang="ko-KR" dirty="0" err="1">
                <a:sym typeface="Wingdings" panose="05000000000000000000" pitchFamily="2" charset="2"/>
              </a:rPr>
              <a:t>QoI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AMIS looks like a good estimator for a single </a:t>
            </a:r>
            <a:r>
              <a:rPr lang="en-US" altLang="ko-KR" dirty="0" err="1">
                <a:sym typeface="Wingdings" panose="05000000000000000000" pitchFamily="2" charset="2"/>
              </a:rPr>
              <a:t>QoI</a:t>
            </a:r>
            <a:r>
              <a:rPr lang="en-US" altLang="ko-KR" dirty="0">
                <a:sym typeface="Wingdings" panose="05000000000000000000" pitchFamily="2" charset="2"/>
              </a:rPr>
              <a:t> because its proposal distribution is fitted to a single target distribution</a:t>
            </a:r>
          </a:p>
          <a:p>
            <a:pPr lvl="2"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When other distribution of </a:t>
            </a:r>
            <a:r>
              <a:rPr lang="en-US" altLang="ko-KR" dirty="0" err="1">
                <a:sym typeface="Wingdings" panose="05000000000000000000" pitchFamily="2" charset="2"/>
              </a:rPr>
              <a:t>QoIs</a:t>
            </a:r>
            <a:r>
              <a:rPr lang="en-US" altLang="ko-KR" dirty="0">
                <a:sym typeface="Wingdings" panose="05000000000000000000" pitchFamily="2" charset="2"/>
              </a:rPr>
              <a:t> are close to the target distribution, their variance would also be reduced</a:t>
            </a:r>
          </a:p>
          <a:p>
            <a:pPr lvl="2"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Iterative simulations for different </a:t>
            </a:r>
            <a:r>
              <a:rPr lang="en-US" altLang="ko-KR" dirty="0" err="1">
                <a:sym typeface="Wingdings" panose="05000000000000000000" pitchFamily="2" charset="2"/>
              </a:rPr>
              <a:t>QoIs</a:t>
            </a:r>
            <a:r>
              <a:rPr lang="en-US" altLang="ko-KR" dirty="0">
                <a:sym typeface="Wingdings" panose="05000000000000000000" pitchFamily="2" charset="2"/>
              </a:rPr>
              <a:t> with different proposals would be required</a:t>
            </a:r>
          </a:p>
          <a:p>
            <a:pPr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Comparison of importance sampling methods for estimating multi </a:t>
            </a:r>
            <a:r>
              <a:rPr lang="en-US" altLang="ko-KR" dirty="0" err="1">
                <a:sym typeface="Wingdings" panose="05000000000000000000" pitchFamily="2" charset="2"/>
              </a:rPr>
              <a:t>QoIs</a:t>
            </a:r>
            <a:r>
              <a:rPr lang="en-US" altLang="ko-KR" dirty="0">
                <a:sym typeface="Wingdings" panose="05000000000000000000" pitchFamily="2" charset="2"/>
              </a:rPr>
              <a:t> will be performed in the future</a:t>
            </a:r>
          </a:p>
          <a:p>
            <a:pPr lvl="1">
              <a:spcBef>
                <a:spcPts val="8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As the system becomes complex, importance sampling methods might be able to show different performances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34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5503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87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Conclusions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ko-KR" b="1" dirty="0"/>
              <a:t>Three different importance sampling methods were investigated via through-wall probability estimation of a pipe subjected to fatigue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Selecting proposal distributions is the most important to improve the performance of importance sampling methods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Using multiple proposal distributions is more efficient to infer the information of the system, especially when the prior knowledge is not available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Adaptive methods reduce the effort in selecting proposal distributions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Complex sampling </a:t>
            </a:r>
            <a:r>
              <a:rPr lang="en-US" altLang="ko-KR" dirty="0" smtClean="0">
                <a:sym typeface="Wingdings" panose="05000000000000000000" pitchFamily="2" charset="2"/>
              </a:rPr>
              <a:t>schemes </a:t>
            </a:r>
            <a:r>
              <a:rPr lang="en-US" altLang="ko-KR" dirty="0">
                <a:sym typeface="Wingdings" panose="05000000000000000000" pitchFamily="2" charset="2"/>
              </a:rPr>
              <a:t>are unlikely to be a problem in PFM analysis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The computational costs of deterministic models seem to be the most expensive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SzPct val="70000"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36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661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Conclusions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ko-KR" b="1" dirty="0">
                <a:sym typeface="Wingdings" panose="05000000000000000000" pitchFamily="2" charset="2"/>
              </a:rPr>
              <a:t>There is no one-size-fits-all method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 smtClean="0">
                <a:sym typeface="Wingdings" panose="05000000000000000000" pitchFamily="2" charset="2"/>
              </a:rPr>
              <a:t>Sampling </a:t>
            </a:r>
            <a:r>
              <a:rPr lang="en-US" altLang="ko-KR" dirty="0" smtClean="0">
                <a:sym typeface="Wingdings" panose="05000000000000000000" pitchFamily="2" charset="2"/>
              </a:rPr>
              <a:t>methods </a:t>
            </a:r>
            <a:r>
              <a:rPr lang="en-US" altLang="ko-KR" dirty="0">
                <a:sym typeface="Wingdings" panose="05000000000000000000" pitchFamily="2" charset="2"/>
              </a:rPr>
              <a:t>should be chosen considering the complexity of </a:t>
            </a:r>
            <a:r>
              <a:rPr lang="en-US" altLang="ko-KR" dirty="0" smtClean="0">
                <a:sym typeface="Wingdings" panose="05000000000000000000" pitchFamily="2" charset="2"/>
              </a:rPr>
              <a:t>a </a:t>
            </a:r>
            <a:r>
              <a:rPr lang="en-US" altLang="ko-KR" dirty="0">
                <a:sym typeface="Wingdings" panose="05000000000000000000" pitchFamily="2" charset="2"/>
              </a:rPr>
              <a:t>problem, </a:t>
            </a:r>
            <a:r>
              <a:rPr lang="en-US" altLang="ko-KR" dirty="0" smtClean="0">
                <a:sym typeface="Wingdings" panose="05000000000000000000" pitchFamily="2" charset="2"/>
              </a:rPr>
              <a:t>computational </a:t>
            </a:r>
            <a:r>
              <a:rPr lang="en-US" altLang="ko-KR" dirty="0">
                <a:sym typeface="Wingdings" panose="05000000000000000000" pitchFamily="2" charset="2"/>
              </a:rPr>
              <a:t>cost, etc.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buSzPct val="70000"/>
            </a:pPr>
            <a:r>
              <a:rPr lang="en-US" altLang="ko-KR" dirty="0">
                <a:sym typeface="Wingdings" panose="05000000000000000000" pitchFamily="2" charset="2"/>
              </a:rPr>
              <a:t>Replicating simulations using various methods will be very helpful in understanding the system and obtaining reliable results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SzPct val="70000"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37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97851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5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Background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04800" y="1001486"/>
            <a:ext cx="8659688" cy="501980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b="1" dirty="0"/>
              <a:t>Variance Control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Controlling variance is important to obtain accurate estimates of the system’s performance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altLang="ko-KR" dirty="0"/>
              <a:t>The more we know the system, the better variance reduction methods work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The amount of information depends on problems, analysis tools, skills of engineers, etc.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In the first simulation stage, we always have a hard time gathering information about the system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There may be several options for the first simulation stage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A pilot simulation can be helpful to get information for the second-stage simulation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Analytical methods such as FORM,</a:t>
            </a:r>
            <a:r>
              <a:rPr lang="ko-KR" altLang="en-US" dirty="0"/>
              <a:t> </a:t>
            </a:r>
            <a:r>
              <a:rPr lang="en-US" altLang="ko-KR" dirty="0"/>
              <a:t>SORM, etc. can be useful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The Adaptive variance reduction method can be a good estimator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Ultimately, iterative simulations will be necessary</a:t>
            </a:r>
            <a:endParaRPr lang="en-US" altLang="ko-KR" b="1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4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09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Background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04800" y="1001486"/>
            <a:ext cx="8659688" cy="501980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b="1" dirty="0"/>
              <a:t>Importance Sampling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Importance sampling is a fundamental method to dramatically reduce variance of the estimate</a:t>
            </a:r>
            <a:endParaRPr lang="en-US" altLang="ko-KR" sz="1000" dirty="0">
              <a:solidFill>
                <a:srgbClr val="0000FF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altLang="ko-KR" dirty="0"/>
              <a:t>It may be able to reduce variance by the order of millions</a:t>
            </a:r>
          </a:p>
          <a:p>
            <a:pPr lvl="2">
              <a:lnSpc>
                <a:spcPct val="120000"/>
              </a:lnSpc>
            </a:pPr>
            <a:r>
              <a:rPr lang="en-US" altLang="ko-KR" dirty="0"/>
              <a:t>It often requires a small sample size </a:t>
            </a:r>
            <a:r>
              <a:rPr lang="en-US" altLang="ko-KR" dirty="0">
                <a:sym typeface="Wingdings" panose="05000000000000000000" pitchFamily="2" charset="2"/>
              </a:rPr>
              <a:t> low computing cost</a:t>
            </a:r>
          </a:p>
          <a:p>
            <a:pPr lvl="1">
              <a:lnSpc>
                <a:spcPct val="120000"/>
              </a:lnSpc>
            </a:pPr>
            <a:r>
              <a:rPr lang="en-US" altLang="ko-KR" dirty="0">
                <a:sym typeface="Wingdings" panose="05000000000000000000" pitchFamily="2" charset="2"/>
              </a:rPr>
              <a:t>Importance sampling is very efficient for very low probability </a:t>
            </a:r>
            <a:r>
              <a:rPr lang="en-US" altLang="ko-KR" dirty="0" smtClean="0">
                <a:sym typeface="Wingdings" panose="05000000000000000000" pitchFamily="2" charset="2"/>
              </a:rPr>
              <a:t>problem</a:t>
            </a:r>
            <a:r>
              <a:rPr lang="en-US" altLang="ko-KR" dirty="0">
                <a:sym typeface="Wingdings" panose="05000000000000000000" pitchFamily="2" charset="2"/>
              </a:rPr>
              <a:t>s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n-US" altLang="ko-KR" dirty="0">
                <a:sym typeface="Wingdings" panose="05000000000000000000" pitchFamily="2" charset="2"/>
              </a:rPr>
              <a:t>Probabilistic fracture mechanics (PFM) problems often have the features as followings: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Very low probability of Quantity of Interest (</a:t>
            </a:r>
            <a:r>
              <a:rPr lang="en-US" altLang="ko-KR" dirty="0" err="1"/>
              <a:t>QoI</a:t>
            </a:r>
            <a:r>
              <a:rPr lang="en-US" altLang="ko-KR" dirty="0"/>
              <a:t>)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Propagation of input uncertainty</a:t>
            </a:r>
          </a:p>
          <a:p>
            <a:pPr lvl="3">
              <a:lnSpc>
                <a:spcPct val="120000"/>
              </a:lnSpc>
            </a:pPr>
            <a:r>
              <a:rPr lang="en-US" altLang="ko-KR" dirty="0"/>
              <a:t>High computing cost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5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7637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Objectives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04800" y="1001486"/>
            <a:ext cx="8659688" cy="49477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b="1" dirty="0"/>
              <a:t>The long-term goal is to find and improve importance </a:t>
            </a:r>
            <a:r>
              <a:rPr lang="en-US" altLang="ko-KR" b="1" dirty="0" smtClean="0"/>
              <a:t>sampling </a:t>
            </a:r>
            <a:r>
              <a:rPr lang="en-US" altLang="ko-KR" b="1" dirty="0"/>
              <a:t>schemes for developing Probabilistic Fracture Mechanics Code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Understanding the theory and implementation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Test &amp; modification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Optimization</a:t>
            </a:r>
          </a:p>
          <a:p>
            <a:pPr lvl="1">
              <a:lnSpc>
                <a:spcPct val="120000"/>
              </a:lnSpc>
            </a:pPr>
            <a:endParaRPr lang="en-US" altLang="ko-KR" sz="1000" b="1" dirty="0"/>
          </a:p>
          <a:p>
            <a:pPr>
              <a:lnSpc>
                <a:spcPct val="120000"/>
              </a:lnSpc>
            </a:pPr>
            <a:r>
              <a:rPr lang="en-US" altLang="ko-KR" b="1" dirty="0"/>
              <a:t>The objective of this study is to improve understanding of importance sampling methods used in other research fields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Multiple importance sampling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Adaptive multiple importance sampling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Population Monte Carlo</a:t>
            </a:r>
          </a:p>
          <a:p>
            <a:pPr lvl="1">
              <a:lnSpc>
                <a:spcPct val="120000"/>
              </a:lnSpc>
            </a:pPr>
            <a:endParaRPr lang="en-US" altLang="ko-KR" b="1" dirty="0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6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353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Problem Definition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5019801"/>
          </a:xfrm>
        </p:spPr>
        <p:txBody>
          <a:bodyPr/>
          <a:lstStyle/>
          <a:p>
            <a:pPr marL="449263" lvl="1" indent="-361950">
              <a:buSzPct val="100000"/>
              <a:buFont typeface="Wingdings" panose="05000000000000000000" pitchFamily="2" charset="2"/>
              <a:buChar char="v"/>
            </a:pPr>
            <a:r>
              <a:rPr lang="en-US" altLang="ko-KR" sz="2200" b="1" dirty="0"/>
              <a:t>Object</a:t>
            </a:r>
          </a:p>
          <a:p>
            <a:pPr lvl="1">
              <a:buSzPct val="70000"/>
            </a:pPr>
            <a:r>
              <a:rPr lang="en-US" altLang="ko-KR" dirty="0"/>
              <a:t>A stainless steel pipe with a single crack</a:t>
            </a:r>
          </a:p>
          <a:p>
            <a:pPr marL="607500" lvl="2" indent="-285750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Tahoma" panose="020B0604030504040204" pitchFamily="34" charset="0"/>
              <a:buChar char="−"/>
            </a:pPr>
            <a:endParaRPr lang="en-US" altLang="ko-KR" sz="800" dirty="0">
              <a:ea typeface="맑은 고딕" panose="020B0503020000020004" pitchFamily="50" charset="-127"/>
            </a:endParaRPr>
          </a:p>
          <a:p>
            <a:pPr marL="449263" lvl="1" indent="-361950">
              <a:buSzPct val="100000"/>
              <a:buFont typeface="Wingdings" panose="05000000000000000000" pitchFamily="2" charset="2"/>
              <a:buChar char="v"/>
            </a:pPr>
            <a:r>
              <a:rPr lang="en-US" altLang="ko-KR" sz="2200" b="1" dirty="0"/>
              <a:t>Aging mechanism</a:t>
            </a:r>
          </a:p>
          <a:p>
            <a:pPr lvl="1">
              <a:buSzPct val="70000"/>
            </a:pPr>
            <a:r>
              <a:rPr lang="en-US" altLang="ko-KR" dirty="0"/>
              <a:t>Fatigue crack growth of an unfound flaw</a:t>
            </a:r>
          </a:p>
          <a:p>
            <a:pPr marL="607500" lvl="2" indent="-285750">
              <a:spcBef>
                <a:spcPts val="200"/>
              </a:spcBef>
              <a:buClr>
                <a:schemeClr val="accent1">
                  <a:lumMod val="75000"/>
                </a:schemeClr>
              </a:buClr>
              <a:buSzPct val="70000"/>
              <a:buFont typeface="Tahoma" panose="020B0604030504040204" pitchFamily="34" charset="0"/>
              <a:buChar char="−"/>
            </a:pPr>
            <a:endParaRPr lang="en-US" altLang="ko-KR" sz="1000" dirty="0">
              <a:ea typeface="맑은 고딕" panose="020B0503020000020004" pitchFamily="50" charset="-127"/>
            </a:endParaRPr>
          </a:p>
          <a:p>
            <a:pPr marL="449263" lvl="1" indent="-361950">
              <a:buSzPct val="100000"/>
              <a:buFont typeface="Wingdings" panose="05000000000000000000" pitchFamily="2" charset="2"/>
              <a:buChar char="v"/>
            </a:pPr>
            <a:r>
              <a:rPr lang="en-US" altLang="ko-KR" sz="2200" b="1" dirty="0"/>
              <a:t>Main parameters (1/2)</a:t>
            </a:r>
          </a:p>
          <a:p>
            <a:pPr lvl="1">
              <a:buSzPct val="70000"/>
            </a:pPr>
            <a:r>
              <a:rPr lang="en-US" altLang="ko-KR" dirty="0"/>
              <a:t>Pipe geometry</a:t>
            </a:r>
          </a:p>
          <a:p>
            <a:pPr lvl="2">
              <a:buSzPct val="70000"/>
            </a:pPr>
            <a:r>
              <a:rPr lang="en-US" altLang="ko-KR" dirty="0"/>
              <a:t>12 inch schedule 160</a:t>
            </a:r>
          </a:p>
          <a:p>
            <a:pPr lvl="1">
              <a:buSzPct val="70000"/>
            </a:pPr>
            <a:r>
              <a:rPr lang="en-US" altLang="ko-KR" dirty="0"/>
              <a:t>Initial crack shape</a:t>
            </a:r>
          </a:p>
          <a:p>
            <a:pPr lvl="2">
              <a:buSzPct val="70000"/>
            </a:pPr>
            <a:r>
              <a:rPr lang="en-US" altLang="ko-KR" dirty="0"/>
              <a:t>Circumferential elliptical surface crack</a:t>
            </a:r>
          </a:p>
          <a:p>
            <a:pPr lvl="1">
              <a:buSzPct val="70000"/>
            </a:pPr>
            <a:r>
              <a:rPr lang="en-US" altLang="ko-KR" dirty="0"/>
              <a:t>Fatigue crack growth curve</a:t>
            </a:r>
          </a:p>
          <a:p>
            <a:pPr lvl="2">
              <a:buSzPct val="70000"/>
            </a:pPr>
            <a:r>
              <a:rPr lang="en-US" altLang="ko-KR" dirty="0"/>
              <a:t>pc-PRAISE model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8</a:t>
            </a:fld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16D9A-916E-446D-B80A-5F7CF232FC66}"/>
                  </a:ext>
                </a:extLst>
              </p:cNvPr>
              <p:cNvSpPr txBox="1"/>
              <p:nvPr/>
            </p:nvSpPr>
            <p:spPr>
              <a:xfrm>
                <a:off x="1259632" y="5796846"/>
                <a:ext cx="1840312" cy="509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E16D9A-916E-446D-B80A-5F7CF232F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96846"/>
                <a:ext cx="1840312" cy="509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7E4A-6729-4B69-A2E7-ED3F36F3EF2E}"/>
                  </a:ext>
                </a:extLst>
              </p:cNvPr>
              <p:cNvSpPr txBox="1"/>
              <p:nvPr/>
            </p:nvSpPr>
            <p:spPr>
              <a:xfrm>
                <a:off x="3635896" y="5793211"/>
                <a:ext cx="894476" cy="456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7E4A-6729-4B69-A2E7-ED3F36F3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793211"/>
                <a:ext cx="894476" cy="456151"/>
              </a:xfrm>
              <a:prstGeom prst="rect">
                <a:avLst/>
              </a:prstGeom>
              <a:blipFill>
                <a:blip r:embed="rId4"/>
                <a:stretch>
                  <a:fillRect l="-3401" b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_x353770720">
            <a:extLst>
              <a:ext uri="{FF2B5EF4-FFF2-40B4-BE49-F238E27FC236}">
                <a16:creationId xmlns:a16="http://schemas.microsoft.com/office/drawing/2014/main" id="{5F526156-3757-47DE-811E-D847E9E2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34" y="2976986"/>
            <a:ext cx="25241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8F87E10-010E-4A6D-94A0-F9BDAA08FF8A}"/>
              </a:ext>
            </a:extLst>
          </p:cNvPr>
          <p:cNvGrpSpPr/>
          <p:nvPr/>
        </p:nvGrpSpPr>
        <p:grpSpPr>
          <a:xfrm>
            <a:off x="5729010" y="1906184"/>
            <a:ext cx="3168352" cy="857320"/>
            <a:chOff x="5729010" y="1494102"/>
            <a:chExt cx="3168352" cy="85732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CB34102-A49C-484E-B0EE-58027C65590E}"/>
                </a:ext>
              </a:extLst>
            </p:cNvPr>
            <p:cNvGrpSpPr/>
            <p:nvPr/>
          </p:nvGrpSpPr>
          <p:grpSpPr>
            <a:xfrm>
              <a:off x="5748394" y="1494102"/>
              <a:ext cx="3057743" cy="471337"/>
              <a:chOff x="7104112" y="2209433"/>
              <a:chExt cx="3240360" cy="499487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054F8823-ABD4-458B-BFC1-B3D8445A01B8}"/>
                  </a:ext>
                </a:extLst>
              </p:cNvPr>
              <p:cNvGrpSpPr/>
              <p:nvPr/>
            </p:nvGrpSpPr>
            <p:grpSpPr>
              <a:xfrm>
                <a:off x="7104112" y="2276872"/>
                <a:ext cx="1584176" cy="432048"/>
                <a:chOff x="7104112" y="2276872"/>
                <a:chExt cx="1584176" cy="432048"/>
              </a:xfrm>
            </p:grpSpPr>
            <p:cxnSp>
              <p:nvCxnSpPr>
                <p:cNvPr id="25" name="직선 연결선 24">
                  <a:extLst>
                    <a:ext uri="{FF2B5EF4-FFF2-40B4-BE49-F238E27FC236}">
                      <a16:creationId xmlns:a16="http://schemas.microsoft.com/office/drawing/2014/main" id="{8F833F50-F61A-4DC6-AEE2-9E3656BE096F}"/>
                    </a:ext>
                  </a:extLst>
                </p:cNvPr>
                <p:cNvCxnSpPr/>
                <p:nvPr/>
              </p:nvCxnSpPr>
              <p:spPr>
                <a:xfrm>
                  <a:off x="7104112" y="2276872"/>
                  <a:ext cx="13681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직선 연결선 25">
                  <a:extLst>
                    <a:ext uri="{FF2B5EF4-FFF2-40B4-BE49-F238E27FC236}">
                      <a16:creationId xmlns:a16="http://schemas.microsoft.com/office/drawing/2014/main" id="{8EDFB89C-9741-44AB-8668-4DA86D2CDA1F}"/>
                    </a:ext>
                  </a:extLst>
                </p:cNvPr>
                <p:cNvCxnSpPr/>
                <p:nvPr/>
              </p:nvCxnSpPr>
              <p:spPr>
                <a:xfrm>
                  <a:off x="7104112" y="2708920"/>
                  <a:ext cx="158417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연결선 26">
                  <a:extLst>
                    <a:ext uri="{FF2B5EF4-FFF2-40B4-BE49-F238E27FC236}">
                      <a16:creationId xmlns:a16="http://schemas.microsoft.com/office/drawing/2014/main" id="{D116FE04-AC45-4C5F-A127-D68461135A7B}"/>
                    </a:ext>
                  </a:extLst>
                </p:cNvPr>
                <p:cNvCxnSpPr/>
                <p:nvPr/>
              </p:nvCxnSpPr>
              <p:spPr>
                <a:xfrm flipH="1" flipV="1">
                  <a:off x="8438756" y="2276872"/>
                  <a:ext cx="216024" cy="4320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C26E361B-F279-41D5-82B1-E59D5E68C265}"/>
                  </a:ext>
                </a:extLst>
              </p:cNvPr>
              <p:cNvGrpSpPr/>
              <p:nvPr/>
            </p:nvGrpSpPr>
            <p:grpSpPr>
              <a:xfrm flipH="1">
                <a:off x="8760296" y="2276872"/>
                <a:ext cx="1584176" cy="432048"/>
                <a:chOff x="7104112" y="2276872"/>
                <a:chExt cx="1584176" cy="432048"/>
              </a:xfrm>
            </p:grpSpPr>
            <p:cxnSp>
              <p:nvCxnSpPr>
                <p:cNvPr id="22" name="직선 연결선 21">
                  <a:extLst>
                    <a:ext uri="{FF2B5EF4-FFF2-40B4-BE49-F238E27FC236}">
                      <a16:creationId xmlns:a16="http://schemas.microsoft.com/office/drawing/2014/main" id="{2809F9A4-685D-4AA2-9790-817059DE2172}"/>
                    </a:ext>
                  </a:extLst>
                </p:cNvPr>
                <p:cNvCxnSpPr/>
                <p:nvPr/>
              </p:nvCxnSpPr>
              <p:spPr>
                <a:xfrm>
                  <a:off x="7104112" y="2276872"/>
                  <a:ext cx="13681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313F82FB-D5DE-4A63-9F36-FF78A9BB7BFE}"/>
                    </a:ext>
                  </a:extLst>
                </p:cNvPr>
                <p:cNvCxnSpPr/>
                <p:nvPr/>
              </p:nvCxnSpPr>
              <p:spPr>
                <a:xfrm>
                  <a:off x="7104112" y="2708920"/>
                  <a:ext cx="158417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2E4D3434-77E5-40A4-8140-97510F1279B4}"/>
                    </a:ext>
                  </a:extLst>
                </p:cNvPr>
                <p:cNvCxnSpPr/>
                <p:nvPr/>
              </p:nvCxnSpPr>
              <p:spPr>
                <a:xfrm flipH="1" flipV="1">
                  <a:off x="8438756" y="2276872"/>
                  <a:ext cx="216024" cy="4320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743D0D1D-3CD6-4B37-9FA9-F408CE4C78B4}"/>
                  </a:ext>
                </a:extLst>
              </p:cNvPr>
              <p:cNvGrpSpPr/>
              <p:nvPr/>
            </p:nvGrpSpPr>
            <p:grpSpPr>
              <a:xfrm>
                <a:off x="8450981" y="2209433"/>
                <a:ext cx="563874" cy="499487"/>
                <a:chOff x="8450981" y="2209433"/>
                <a:chExt cx="563874" cy="499487"/>
              </a:xfrm>
            </p:grpSpPr>
            <p:sp>
              <p:nvSpPr>
                <p:cNvPr id="18" name="자유형 15">
                  <a:extLst>
                    <a:ext uri="{FF2B5EF4-FFF2-40B4-BE49-F238E27FC236}">
                      <a16:creationId xmlns:a16="http://schemas.microsoft.com/office/drawing/2014/main" id="{44F0ACED-BCA0-4435-8A5D-E4939DB25954}"/>
                    </a:ext>
                  </a:extLst>
                </p:cNvPr>
                <p:cNvSpPr/>
                <p:nvPr/>
              </p:nvSpPr>
              <p:spPr>
                <a:xfrm>
                  <a:off x="8450981" y="2209433"/>
                  <a:ext cx="548640" cy="67439"/>
                </a:xfrm>
                <a:custGeom>
                  <a:avLst/>
                  <a:gdLst>
                    <a:gd name="connsiteX0" fmla="*/ 0 w 548640"/>
                    <a:gd name="connsiteY0" fmla="*/ 57814 h 67439"/>
                    <a:gd name="connsiteX1" fmla="*/ 231006 w 548640"/>
                    <a:gd name="connsiteY1" fmla="*/ 62 h 67439"/>
                    <a:gd name="connsiteX2" fmla="*/ 548640 w 548640"/>
                    <a:gd name="connsiteY2" fmla="*/ 67439 h 6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640" h="67439">
                      <a:moveTo>
                        <a:pt x="0" y="57814"/>
                      </a:moveTo>
                      <a:cubicBezTo>
                        <a:pt x="69783" y="28136"/>
                        <a:pt x="139566" y="-1542"/>
                        <a:pt x="231006" y="62"/>
                      </a:cubicBezTo>
                      <a:cubicBezTo>
                        <a:pt x="322446" y="1666"/>
                        <a:pt x="492493" y="17708"/>
                        <a:pt x="548640" y="67439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id="{39BB7E20-DF8B-4593-BD86-49A12C29B2EE}"/>
                    </a:ext>
                  </a:extLst>
                </p:cNvPr>
                <p:cNvCxnSpPr/>
                <p:nvPr/>
              </p:nvCxnSpPr>
              <p:spPr>
                <a:xfrm>
                  <a:off x="8688288" y="2708920"/>
                  <a:ext cx="10551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id="{B23A9815-E375-4F9E-8BE0-3379514BB182}"/>
                    </a:ext>
                  </a:extLst>
                </p:cNvPr>
                <p:cNvCxnSpPr>
                  <a:stCxn id="18" idx="0"/>
                </p:cNvCxnSpPr>
                <p:nvPr/>
              </p:nvCxnSpPr>
              <p:spPr>
                <a:xfrm>
                  <a:off x="8450981" y="2267247"/>
                  <a:ext cx="224170" cy="44167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096A1315-44D1-40F1-8751-6E35D45D53ED}"/>
                    </a:ext>
                  </a:extLst>
                </p:cNvPr>
                <p:cNvCxnSpPr/>
                <p:nvPr/>
              </p:nvCxnSpPr>
              <p:spPr>
                <a:xfrm flipH="1">
                  <a:off x="8790685" y="2267247"/>
                  <a:ext cx="224170" cy="44167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282176-96E3-455F-AD4D-382A8FEA3948}"/>
                </a:ext>
              </a:extLst>
            </p:cNvPr>
            <p:cNvSpPr txBox="1"/>
            <p:nvPr/>
          </p:nvSpPr>
          <p:spPr>
            <a:xfrm>
              <a:off x="5729010" y="1611372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Stainless stees</a:t>
              </a:r>
              <a:endParaRPr lang="ko-KR" altLang="en-US" sz="11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CD5296-8899-4F63-A878-24C7876BE91B}"/>
                </a:ext>
              </a:extLst>
            </p:cNvPr>
            <p:cNvSpPr txBox="1"/>
            <p:nvPr/>
          </p:nvSpPr>
          <p:spPr>
            <a:xfrm>
              <a:off x="7596423" y="1611372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Stainless stees</a:t>
              </a:r>
              <a:endParaRPr lang="ko-KR" altLang="en-US" sz="1100" dirty="0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2AA9651-71B5-45AA-AE42-B43FB1CFC9BA}"/>
                </a:ext>
              </a:extLst>
            </p:cNvPr>
            <p:cNvSpPr/>
            <p:nvPr/>
          </p:nvSpPr>
          <p:spPr>
            <a:xfrm>
              <a:off x="7281677" y="1847366"/>
              <a:ext cx="12192" cy="115824"/>
            </a:xfrm>
            <a:custGeom>
              <a:avLst/>
              <a:gdLst>
                <a:gd name="connsiteX0" fmla="*/ 0 w 12192"/>
                <a:gd name="connsiteY0" fmla="*/ 0 h 115824"/>
                <a:gd name="connsiteX1" fmla="*/ 12192 w 12192"/>
                <a:gd name="connsiteY1" fmla="*/ 115824 h 11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" h="115824">
                  <a:moveTo>
                    <a:pt x="0" y="0"/>
                  </a:moveTo>
                  <a:cubicBezTo>
                    <a:pt x="1016" y="29972"/>
                    <a:pt x="2032" y="59944"/>
                    <a:pt x="12192" y="1158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48D08CBA-6990-4A69-9769-2AC58AD0ACFB}"/>
                </a:ext>
              </a:extLst>
            </p:cNvPr>
            <p:cNvCxnSpPr/>
            <p:nvPr/>
          </p:nvCxnSpPr>
          <p:spPr>
            <a:xfrm>
              <a:off x="5748394" y="2351422"/>
              <a:ext cx="3148968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E65803-9208-43BE-9001-C96B7A7E6D54}"/>
                  </a:ext>
                </a:extLst>
              </p:cNvPr>
              <p:cNvSpPr txBox="1"/>
              <p:nvPr/>
            </p:nvSpPr>
            <p:spPr>
              <a:xfrm>
                <a:off x="1043608" y="5381129"/>
                <a:ext cx="167213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1400" dirty="0"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&gt;∆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E65803-9208-43BE-9001-C96B7A7E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381129"/>
                <a:ext cx="1672132" cy="307777"/>
              </a:xfrm>
              <a:prstGeom prst="rect">
                <a:avLst/>
              </a:prstGeom>
              <a:blipFill>
                <a:blip r:embed="rId6"/>
                <a:stretch>
                  <a:fillRect l="-1095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53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1" y="194811"/>
            <a:ext cx="8082496" cy="501876"/>
          </a:xfrm>
        </p:spPr>
        <p:txBody>
          <a:bodyPr/>
          <a:lstStyle/>
          <a:p>
            <a:pPr algn="l"/>
            <a:r>
              <a:rPr lang="en-US" altLang="ko-KR" sz="2400" b="1" dirty="0"/>
              <a:t>Problem Definition</a:t>
            </a:r>
            <a:endParaRPr lang="ko-KR" altLang="en-US" sz="2400" b="1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251520" y="1001486"/>
            <a:ext cx="8712968" cy="5019801"/>
          </a:xfrm>
        </p:spPr>
        <p:txBody>
          <a:bodyPr/>
          <a:lstStyle/>
          <a:p>
            <a:pPr marL="449263" lvl="1" indent="-361950">
              <a:buSzPct val="100000"/>
              <a:buFont typeface="Wingdings" panose="05000000000000000000" pitchFamily="2" charset="2"/>
              <a:buChar char="v"/>
            </a:pPr>
            <a:r>
              <a:rPr lang="en-US" altLang="ko-KR" sz="2200" b="1" dirty="0"/>
              <a:t>Main parameters (2/2)</a:t>
            </a:r>
          </a:p>
          <a:p>
            <a:pPr lvl="1">
              <a:buSzPct val="70000"/>
            </a:pPr>
            <a:endParaRPr lang="en-US" altLang="ko-KR" sz="1000" dirty="0"/>
          </a:p>
          <a:p>
            <a:pPr lvl="1">
              <a:buSzPct val="70000"/>
            </a:pPr>
            <a:r>
              <a:rPr lang="en-US" altLang="ko-KR" dirty="0"/>
              <a:t>Fatigue Loads</a:t>
            </a:r>
          </a:p>
          <a:p>
            <a:pPr lvl="2">
              <a:buSzPct val="70000"/>
            </a:pPr>
            <a:r>
              <a:rPr lang="en-US" altLang="ko-KR" dirty="0"/>
              <a:t>Operating state (a): only internal pressure</a:t>
            </a:r>
          </a:p>
          <a:p>
            <a:pPr lvl="2">
              <a:buSzPct val="70000"/>
            </a:pPr>
            <a:r>
              <a:rPr lang="en-US" altLang="ko-KR" dirty="0"/>
              <a:t>Operating state (b): internal pressure + thermal load</a:t>
            </a:r>
          </a:p>
          <a:p>
            <a:pPr lvl="2">
              <a:buSzPct val="70000"/>
            </a:pPr>
            <a:endParaRPr lang="en-US" altLang="ko-KR" dirty="0"/>
          </a:p>
          <a:p>
            <a:pPr lvl="1">
              <a:buSzPct val="70000"/>
            </a:pPr>
            <a:r>
              <a:rPr lang="en-US" altLang="ko-KR" dirty="0"/>
              <a:t>Definition of through-wall</a:t>
            </a:r>
          </a:p>
          <a:p>
            <a:pPr lvl="2">
              <a:buSzPct val="70000"/>
            </a:pPr>
            <a:r>
              <a:rPr lang="en-US" altLang="ko-KR" dirty="0"/>
              <a:t>the crack depth reaches 95% of the thickness</a:t>
            </a:r>
          </a:p>
          <a:p>
            <a:pPr lvl="2">
              <a:buSzPct val="70000"/>
            </a:pPr>
            <a:endParaRPr lang="en-US" altLang="ko-KR" dirty="0"/>
          </a:p>
          <a:p>
            <a:pPr lvl="1">
              <a:buSzPct val="70000"/>
            </a:pPr>
            <a:r>
              <a:rPr lang="en-US" altLang="ko-KR" dirty="0"/>
              <a:t>Stress intensity factor solution</a:t>
            </a:r>
          </a:p>
          <a:p>
            <a:pPr lvl="2">
              <a:buSzPct val="70000"/>
            </a:pPr>
            <a:r>
              <a:rPr lang="en-US" altLang="ko-KR" dirty="0"/>
              <a:t>ASME BPVC Section XI Appendix A (2019 Ed.)</a:t>
            </a:r>
          </a:p>
          <a:p>
            <a:pPr lvl="2">
              <a:buSzPct val="70000"/>
            </a:pPr>
            <a:r>
              <a:rPr lang="en-US" altLang="ko-KR" dirty="0"/>
              <a:t>Weight function method</a:t>
            </a:r>
          </a:p>
          <a:p>
            <a:pPr lvl="2">
              <a:buSzPct val="70000"/>
            </a:pPr>
            <a:r>
              <a:rPr lang="en-US" altLang="ko-KR" dirty="0"/>
              <a:t>Discretization of stress profile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902896" y="64482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B488734-800E-4924-80E4-509480BA8E71}" type="slidenum">
              <a:rPr lang="ko-KR" altLang="en-US" sz="1400" smtClean="0"/>
              <a:pPr algn="r"/>
              <a:t>9</a:t>
            </a:fld>
            <a:endParaRPr lang="ko-KR" altLang="en-US" sz="140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BAB6CB3A-A49E-4250-A9C5-FDE5F38E2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55" y="2636912"/>
            <a:ext cx="2891026" cy="26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0952"/>
      </p:ext>
    </p:extLst>
  </p:cSld>
  <p:clrMapOvr>
    <a:masterClrMapping/>
  </p:clrMapOvr>
</p:sld>
</file>

<file path=ppt/theme/theme1.xml><?xml version="1.0" encoding="utf-8"?>
<a:theme xmlns:a="http://schemas.openxmlformats.org/drawingml/2006/main" name="한국원자력안전기술원_영문PPT표준화서식1">
  <a:themeElements>
    <a:clrScheme name="한국원자력기술원서식">
      <a:dk1>
        <a:sysClr val="windowText" lastClr="000000"/>
      </a:dk1>
      <a:lt1>
        <a:sysClr val="window" lastClr="FFFFFF"/>
      </a:lt1>
      <a:dk2>
        <a:srgbClr val="242744"/>
      </a:dk2>
      <a:lt2>
        <a:srgbClr val="D9D9D9"/>
      </a:lt2>
      <a:accent1>
        <a:srgbClr val="00438F"/>
      </a:accent1>
      <a:accent2>
        <a:srgbClr val="006699"/>
      </a:accent2>
      <a:accent3>
        <a:srgbClr val="007B96"/>
      </a:accent3>
      <a:accent4>
        <a:srgbClr val="2BA8D5"/>
      </a:accent4>
      <a:accent5>
        <a:srgbClr val="C1CFE1"/>
      </a:accent5>
      <a:accent6>
        <a:srgbClr val="B4181E"/>
      </a:accent6>
      <a:hlink>
        <a:srgbClr val="0000FF"/>
      </a:hlink>
      <a:folHlink>
        <a:srgbClr val="800080"/>
      </a:folHlink>
    </a:clrScheme>
    <a:fontScheme name="사용자 지정 4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한국원자력안전기술원_영문PPT표준화서식3</Template>
  <TotalTime>32077</TotalTime>
  <Words>4523</Words>
  <Application>Microsoft Office PowerPoint</Application>
  <PresentationFormat>화면 슬라이드 쇼(4:3)</PresentationFormat>
  <Paragraphs>714</Paragraphs>
  <Slides>38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0" baseType="lpstr">
      <vt:lpstr>맑은 고딕</vt:lpstr>
      <vt:lpstr>휴먼명조</vt:lpstr>
      <vt:lpstr>HY헤드라인M</vt:lpstr>
      <vt:lpstr>Arial</vt:lpstr>
      <vt:lpstr>Wingdings</vt:lpstr>
      <vt:lpstr>Cambria Math</vt:lpstr>
      <vt:lpstr>Times New Roman</vt:lpstr>
      <vt:lpstr>Tahoma</vt:lpstr>
      <vt:lpstr>바탕</vt:lpstr>
      <vt:lpstr>Arial Unicode MS</vt:lpstr>
      <vt:lpstr>Calibri</vt:lpstr>
      <vt:lpstr>한국원자력안전기술원_영문PPT표준화서식1</vt:lpstr>
      <vt:lpstr>(PM_06) Application of Advanced Importance Sampling Methods for Probabilistic Fatigue Crack Growth Evaluation</vt:lpstr>
      <vt:lpstr>PowerPoint 프레젠테이션</vt:lpstr>
      <vt:lpstr>Introduction</vt:lpstr>
      <vt:lpstr>Background</vt:lpstr>
      <vt:lpstr>Background</vt:lpstr>
      <vt:lpstr>Objectives</vt:lpstr>
      <vt:lpstr>Problem Definition</vt:lpstr>
      <vt:lpstr>Problem Definition</vt:lpstr>
      <vt:lpstr>Problem Definition</vt:lpstr>
      <vt:lpstr>Problem Definition</vt:lpstr>
      <vt:lpstr>Problem Definition: Analysis Method</vt:lpstr>
      <vt:lpstr>Problem Definition: Reference Cases I</vt:lpstr>
      <vt:lpstr>Problem Definition: Reference Cases II</vt:lpstr>
      <vt:lpstr>Problem Definition: Reference Cases II</vt:lpstr>
      <vt:lpstr>Problem Definition: Reference Cases II</vt:lpstr>
      <vt:lpstr>Problem Definition: Reference Cases II</vt:lpstr>
      <vt:lpstr>Problem Definition: Reference Cases II</vt:lpstr>
      <vt:lpstr>Results and Comparison</vt:lpstr>
      <vt:lpstr>Results: Multiple Importance Sampling</vt:lpstr>
      <vt:lpstr>Results: Multiple Importance Sampling</vt:lpstr>
      <vt:lpstr>Results: Multiple Importance Sampling</vt:lpstr>
      <vt:lpstr>Results: Multiple Importance Sampling</vt:lpstr>
      <vt:lpstr>Results: Multiple Importance Sampling</vt:lpstr>
      <vt:lpstr>Results: Adaptive Multiple Importance Sampling</vt:lpstr>
      <vt:lpstr>Results: Adaptive Multiple Importance Sampling</vt:lpstr>
      <vt:lpstr>Results: Adaptive Multiple Importance Sampling</vt:lpstr>
      <vt:lpstr>Results: Adaptive Multiple Importance Sampling</vt:lpstr>
      <vt:lpstr>Results: Population Monte Carlo</vt:lpstr>
      <vt:lpstr>Results: Population Monte Carlo</vt:lpstr>
      <vt:lpstr>Results: Population Monte Carlo</vt:lpstr>
      <vt:lpstr>Results: Population Monte Carlo</vt:lpstr>
      <vt:lpstr>Comparison: Variance</vt:lpstr>
      <vt:lpstr>Comparison: Computing Time</vt:lpstr>
      <vt:lpstr>Future Work</vt:lpstr>
      <vt:lpstr>Conclusions</vt:lpstr>
      <vt:lpstr>Conclusions</vt:lpstr>
      <vt:lpstr>Conclusions</vt:lpstr>
      <vt:lpstr>PowerPoint 프레젠테이션</vt:lpstr>
    </vt:vector>
  </TitlesOfParts>
  <Company>HMGC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Designturn</dc:creator>
  <cp:lastModifiedBy>Windows 사용자</cp:lastModifiedBy>
  <cp:revision>1542</cp:revision>
  <cp:lastPrinted>2022-10-20T05:53:57Z</cp:lastPrinted>
  <dcterms:created xsi:type="dcterms:W3CDTF">2015-10-07T06:40:16Z</dcterms:created>
  <dcterms:modified xsi:type="dcterms:W3CDTF">2022-11-02T02:40:10Z</dcterms:modified>
</cp:coreProperties>
</file>