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94" r:id="rId5"/>
    <p:sldId id="583" r:id="rId6"/>
    <p:sldId id="726" r:id="rId7"/>
    <p:sldId id="729" r:id="rId8"/>
    <p:sldId id="714" r:id="rId9"/>
    <p:sldId id="708" r:id="rId10"/>
    <p:sldId id="689" r:id="rId11"/>
    <p:sldId id="712" r:id="rId12"/>
    <p:sldId id="724" r:id="rId13"/>
    <p:sldId id="725" r:id="rId14"/>
    <p:sldId id="695" r:id="rId15"/>
    <p:sldId id="716" r:id="rId16"/>
    <p:sldId id="717" r:id="rId17"/>
    <p:sldId id="719" r:id="rId18"/>
    <p:sldId id="720" r:id="rId19"/>
    <p:sldId id="721" r:id="rId20"/>
    <p:sldId id="715" r:id="rId21"/>
    <p:sldId id="722" r:id="rId22"/>
    <p:sldId id="691" r:id="rId23"/>
    <p:sldId id="730" r:id="rId24"/>
    <p:sldId id="731" r:id="rId25"/>
    <p:sldId id="723" r:id="rId26"/>
    <p:sldId id="727" r:id="rId27"/>
    <p:sldId id="728" r:id="rId28"/>
    <p:sldId id="709" r:id="rId29"/>
    <p:sldId id="711" r:id="rId30"/>
    <p:sldId id="718" r:id="rId3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D1AD9F-F0AD-4461-B13B-5ADDAECD947F}">
          <p14:sldIdLst>
            <p14:sldId id="294"/>
            <p14:sldId id="583"/>
            <p14:sldId id="726"/>
            <p14:sldId id="729"/>
            <p14:sldId id="714"/>
            <p14:sldId id="708"/>
            <p14:sldId id="689"/>
            <p14:sldId id="712"/>
            <p14:sldId id="724"/>
            <p14:sldId id="725"/>
            <p14:sldId id="695"/>
            <p14:sldId id="716"/>
            <p14:sldId id="717"/>
            <p14:sldId id="719"/>
            <p14:sldId id="720"/>
            <p14:sldId id="721"/>
            <p14:sldId id="715"/>
            <p14:sldId id="722"/>
            <p14:sldId id="691"/>
            <p14:sldId id="730"/>
            <p14:sldId id="731"/>
            <p14:sldId id="723"/>
            <p14:sldId id="727"/>
            <p14:sldId id="728"/>
          </p14:sldIdLst>
        </p14:section>
        <p14:section name="Backup" id="{53580A91-5C3B-4660-B868-EE36E46ABABA}">
          <p14:sldIdLst>
            <p14:sldId id="709"/>
            <p14:sldId id="711"/>
            <p14:sldId id="7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 userDrawn="1">
          <p15:clr>
            <a:srgbClr val="A4A3A4"/>
          </p15:clr>
        </p15:guide>
        <p15:guide id="2" pos="222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zer, Joshua" initials="KJ" lastIdx="1" clrIdx="0">
    <p:extLst>
      <p:ext uri="{19B8F6BF-5375-455C-9EA6-DF929625EA0E}">
        <p15:presenceInfo xmlns:p15="http://schemas.microsoft.com/office/powerpoint/2012/main" userId="S-1-5-21-1922771939-1581663855-1617787245-32736" providerId="AD"/>
      </p:ext>
    </p:extLst>
  </p:cmAuthor>
  <p:cmAuthor id="2" name="Gregory Banyay" initials="GB" lastIdx="16" clrIdx="1">
    <p:extLst>
      <p:ext uri="{19B8F6BF-5375-455C-9EA6-DF929625EA0E}">
        <p15:presenceInfo xmlns:p15="http://schemas.microsoft.com/office/powerpoint/2012/main" userId="S-1-5-21-1804879693-1413764731-1264475144-67077" providerId="AD"/>
      </p:ext>
    </p:extLst>
  </p:cmAuthor>
  <p:cmAuthor id="3" name="Sidener, Scott" initials="SS" lastIdx="10" clrIdx="2">
    <p:extLst>
      <p:ext uri="{19B8F6BF-5375-455C-9EA6-DF929625EA0E}">
        <p15:presenceInfo xmlns:p15="http://schemas.microsoft.com/office/powerpoint/2012/main" userId="S::sidenese@westinghouse.com::c5973b67-d5c3-47a9-8c21-dde68453847f" providerId="AD"/>
      </p:ext>
    </p:extLst>
  </p:cmAuthor>
  <p:cmAuthor id="4" name="Kaizer, Joshua" initials="KJ [2]" lastIdx="1" clrIdx="3">
    <p:extLst>
      <p:ext uri="{19B8F6BF-5375-455C-9EA6-DF929625EA0E}">
        <p15:presenceInfo xmlns:p15="http://schemas.microsoft.com/office/powerpoint/2012/main" userId="S::JSK1@nrc.gov::6132b812-03a6-4019-901c-1dfcc5bb69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844"/>
    <a:srgbClr val="FF7979"/>
    <a:srgbClr val="333399"/>
    <a:srgbClr val="001D57"/>
    <a:srgbClr val="89763A"/>
    <a:srgbClr val="FFCB63"/>
    <a:srgbClr val="9E7800"/>
    <a:srgbClr val="69A12B"/>
    <a:srgbClr val="47B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F429-1D38-4427-B441-80E663824906}" v="1213" dt="2022-10-13T11:57:45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4401" autoAdjust="0"/>
  </p:normalViewPr>
  <p:slideViewPr>
    <p:cSldViewPr>
      <p:cViewPr varScale="1">
        <p:scale>
          <a:sx n="92" d="100"/>
          <a:sy n="92" d="100"/>
        </p:scale>
        <p:origin x="54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144" y="-78"/>
      </p:cViewPr>
      <p:guideLst>
        <p:guide orient="horz" pos="2948"/>
        <p:guide pos="222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0" y="0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7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0" y="8832217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12CB2B-22B3-4DE2-B293-6D5FEBB26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09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4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7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32217"/>
            <a:ext cx="303837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8CC317-9A95-4214-9E52-4E48A86EC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8125" indent="-238125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lang="en-US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lang="en-US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688975" indent="-238125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lang="en-US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914400" indent="-238125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lang="en-US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463550" indent="-238125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lang="en-US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4618" indent="-286392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5567" indent="-229114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3794" indent="-229114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62020" indent="-229114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20247" indent="-2291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8474" indent="-2291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36701" indent="-2291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94928" indent="-2291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7C96FFA-85C8-4314-BA05-0F391FF7C8FE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88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4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0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endParaRPr lang="en-US" baseline="0" dirty="0"/>
              </a:p>
              <a:p>
                <a:pPr marL="238125" indent="-238125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- Good joke – the variable </a:t>
                </a:r>
                <a:r>
                  <a:rPr lang="en-US" i="0">
                    <a:latin typeface="Cambria Math" panose="02040503050406030204" pitchFamily="18" charset="0"/>
                  </a:rPr>
                  <a:t>𝑏_</a:t>
                </a:r>
                <a:r>
                  <a:rPr lang="en-US" b="0" i="0">
                    <a:latin typeface="Cambria Math" panose="02040503050406030204" pitchFamily="18" charset="0"/>
                  </a:rPr>
                  <a:t>𝑠</a:t>
                </a:r>
                <a:r>
                  <a:rPr lang="en-US" dirty="0"/>
                  <a:t>may</a:t>
                </a:r>
                <a:r>
                  <a:rPr lang="en-US" baseline="0" dirty="0"/>
                  <a:t> be the only correct variable in this process. 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output printing options… </a:t>
            </a:r>
          </a:p>
          <a:p>
            <a:pPr marL="0" indent="0">
              <a:buNone/>
            </a:pPr>
            <a:r>
              <a:rPr lang="en-US" dirty="0"/>
              <a:t>What are sub-models, why would they be synonymous inputs.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does Dave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2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pet peeve of mine that so many people use the words “variable” and “parameter” and never give a distinction between the two.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solved that there.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5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Spread this over 2 slides, so we can re-affirm what a synonymous set 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Show the equations. – the one from slide 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Spread this over 2 slides, so we can re-affirm what a synonymous set 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Show the equations. – the one from slide 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7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9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5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6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are some equations for UQ that I really want to use… or at least find out if they are useful.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59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73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function seems silly, but it is surprisingly useful.  We will show some of its usefulness.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5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find presenting (or preparing a presentation) for conferences such as these invaluable as it forces me to get my ideas down into an understandable format.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fear that without such conferences, they ideas would die in my head (which you may not think a bad thing when we get to the end of this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0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2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 2 motivation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7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0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CC317-9A95-4214-9E52-4E48A86EC4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5600" y="2209800"/>
            <a:ext cx="89408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RIC 2007</a:t>
            </a:r>
            <a:br>
              <a:rPr lang="en-US"/>
            </a:br>
            <a:r>
              <a:rPr lang="en-US"/>
              <a:t>Session Title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8534400" cy="213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Presenter</a:t>
            </a:r>
          </a:p>
          <a:p>
            <a:r>
              <a:rPr lang="en-US"/>
              <a:t>Organization</a:t>
            </a:r>
          </a:p>
          <a:p>
            <a:r>
              <a:rPr lang="en-US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72800" y="64770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825B-58C1-4A46-B873-C59646FB1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6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17EA-86E6-4B42-875E-3D7D3D7CC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4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B1A1-312F-4020-8057-3109D21AE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3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0200" y="1219200"/>
            <a:ext cx="24130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219200"/>
            <a:ext cx="70358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DCFF-A272-4BF4-8511-9BD89A38B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12192000" cy="4038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664200" y="6496639"/>
            <a:ext cx="86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95CC-C2C7-47A4-B526-F842E98C8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3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3F96-1179-4E8D-8BE0-991C2330A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415" y="1604913"/>
            <a:ext cx="5486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815" y="1604913"/>
            <a:ext cx="5486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CB1D-73AB-44E0-A9D8-12C6F2AE9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ECA-3766-4B03-A3D2-12938F8F3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8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742361"/>
            <a:ext cx="102616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0" y="1981200"/>
            <a:ext cx="8026400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664200" y="6496639"/>
            <a:ext cx="86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95CC-C2C7-47A4-B526-F842E98C8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4C75-C8C2-484E-B159-20562967A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7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52EB-4764-4294-A726-A1528BEDC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D061-A7A0-4A6B-92C0-A365C4300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4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2302"/>
            <a:ext cx="12192000" cy="48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4200" y="6534082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BF4EC3DA-7A17-4B29-93CA-C83140E4D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hc"/>
          <p:cNvSpPr txBox="1"/>
          <p:nvPr userDrawn="1"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92" r:id="rId5"/>
    <p:sldLayoutId id="2147483793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sz="2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200" dirty="0" smtClean="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sz="2200" dirty="0" smtClean="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200" dirty="0" smtClean="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2200" dirty="0" smtClean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Model Based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Uncertainty Quantification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(MBUQ)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E275C0F-0562-4A92-BF8D-14143F16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Joshua Kaizer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U.S. Nuclear Regulatory Commission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EE630-FC07-ADDC-84B9-976394367D83}"/>
              </a:ext>
            </a:extLst>
          </p:cNvPr>
          <p:cNvCxnSpPr/>
          <p:nvPr/>
        </p:nvCxnSpPr>
        <p:spPr bwMode="auto">
          <a:xfrm>
            <a:off x="4800600" y="4504360"/>
            <a:ext cx="2743200" cy="3724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1A6EC-49BB-B6C3-9FE2-9435DAE0274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600" y="4518923"/>
            <a:ext cx="2622221" cy="3578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ECBC0C-6F76-8741-91B7-0B19B0FE18B5}"/>
              </a:ext>
            </a:extLst>
          </p:cNvPr>
          <p:cNvSpPr txBox="1"/>
          <p:nvPr/>
        </p:nvSpPr>
        <p:spPr>
          <a:xfrm rot="21274724">
            <a:off x="5462769" y="3956142"/>
            <a:ext cx="409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David Rudland</a:t>
            </a:r>
          </a:p>
        </p:txBody>
      </p:sp>
    </p:spTree>
    <p:extLst>
      <p:ext uri="{BB962C8B-B14F-4D97-AF65-F5344CB8AC3E}">
        <p14:creationId xmlns:p14="http://schemas.microsoft.com/office/powerpoint/2010/main" val="3438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should we think of a model?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199" y="1209786"/>
              <a:ext cx="11091334" cy="40087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574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57426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Think of the model as function which operates on some input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  <a:tr h="99120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Recognize that our model may have more than one input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⋯,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6732669"/>
                      </a:ext>
                    </a:extLst>
                  </a:tr>
                  <a:tr h="99120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Let’s call the output of the model the simulation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𝑠𝑖𝑚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⋯,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1125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199" y="1209786"/>
              <a:ext cx="11091334" cy="40087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61224" r="-165262" b="-187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61224" r="-353" b="-187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162051" r="-165262" b="-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162051" r="-353" b="-8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732669"/>
                      </a:ext>
                    </a:extLst>
                  </a:tr>
                  <a:tr h="991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313497" r="-165262" b="-5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313497" r="-353" b="-5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11256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672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talk about the input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50735-64FA-A716-C894-0CDF67E0E8CB}"/>
              </a:ext>
            </a:extLst>
          </p:cNvPr>
          <p:cNvSpPr txBox="1"/>
          <p:nvPr/>
        </p:nvSpPr>
        <p:spPr>
          <a:xfrm>
            <a:off x="460029" y="2717483"/>
            <a:ext cx="10972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want to partition these inputs into some useful sets. I’ve tried this multiple ways and the following is the best partition so far…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Synonymous inputs – inputs which if changed </a:t>
            </a:r>
            <a:r>
              <a:rPr lang="en-US" b="1" dirty="0"/>
              <a:t>do not change </a:t>
            </a:r>
            <a:r>
              <a:rPr lang="en-US" dirty="0"/>
              <a:t>the output of the model (i.e., </a:t>
            </a:r>
            <a:r>
              <a:rPr lang="en-US" b="1" dirty="0"/>
              <a:t>do not change </a:t>
            </a:r>
            <a:r>
              <a:rPr lang="en-US" dirty="0"/>
              <a:t>the simulation)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Antonymous inputs –  inputs which if changed </a:t>
            </a:r>
            <a:r>
              <a:rPr lang="en-US" b="1" dirty="0"/>
              <a:t>do change</a:t>
            </a:r>
            <a:r>
              <a:rPr lang="en-US" dirty="0"/>
              <a:t> the output of the model (i.e., </a:t>
            </a:r>
            <a:r>
              <a:rPr lang="en-US" b="1" dirty="0"/>
              <a:t>do change </a:t>
            </a:r>
            <a:r>
              <a:rPr lang="en-US" dirty="0"/>
              <a:t>the simulation)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partition is nice because we can define it mathematically (and we will in 2 slides).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FC306-A6D0-6003-1380-F6BB51063404}"/>
                  </a:ext>
                </a:extLst>
              </p:cNvPr>
              <p:cNvSpPr txBox="1"/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FC306-A6D0-6003-1380-F6BB5106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Defining the Input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/>
              <p:nvPr/>
            </p:nvSpPr>
            <p:spPr>
              <a:xfrm>
                <a:off x="487738" y="2771471"/>
                <a:ext cx="10972800" cy="410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We need to define a set of values from which we obtain each input value.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That is, for every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we can define a set of values which contains all possible values of that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While many inputs will be integers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/>
                  <a:t>, real numbers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dirty="0"/>
                  <a:t>, and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at this point we are not limiting the inputs to any specific set. 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For example, an input could come from the set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𝑏𝑙𝑢𝑒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reason we do this is because computational models use a lot of strange inputs.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8" y="2771471"/>
                <a:ext cx="10972800" cy="4108817"/>
              </a:xfrm>
              <a:prstGeom prst="rect">
                <a:avLst/>
              </a:prstGeom>
              <a:blipFill>
                <a:blip r:embed="rId3"/>
                <a:stretch>
                  <a:fillRect l="-722" t="-1039" r="-56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1AF07-0382-2CDE-2442-6F37F1F4B58D}"/>
                  </a:ext>
                </a:extLst>
              </p:cNvPr>
              <p:cNvSpPr txBox="1"/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1AF07-0382-2CDE-2442-6F37F1F4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/>
              <a:t>How to define  </a:t>
            </a:r>
            <a:br>
              <a:rPr lang="en-US" sz="4800" kern="1200" dirty="0"/>
            </a:br>
            <a:r>
              <a:rPr lang="en-US" sz="4800" kern="1200" dirty="0"/>
              <a:t>synonymous inputs?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/>
              <p:nvPr/>
            </p:nvSpPr>
            <p:spPr>
              <a:xfrm>
                <a:off x="487738" y="2763122"/>
                <a:ext cx="10972800" cy="238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complete set of inputs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synonymous input IFF: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There is a set of values,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from which we will restrict our choice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(We will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synonymous set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.) 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 startAt="2"/>
                </a:pPr>
                <a:r>
                  <a:rPr lang="en-US" dirty="0"/>
                  <a:t>AND the simulation does not </a:t>
                </a:r>
                <a:r>
                  <a:rPr lang="en-US" b="1" i="1" dirty="0"/>
                  <a:t>greatly vary </a:t>
                </a:r>
                <a:r>
                  <a:rPr lang="en-US" b="1" dirty="0"/>
                  <a:t>over </a:t>
                </a:r>
                <a:r>
                  <a:rPr lang="en-US" dirty="0"/>
                  <a:t>that set of values,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8" y="2763122"/>
                <a:ext cx="10972800" cy="2385268"/>
              </a:xfrm>
              <a:prstGeom prst="rect">
                <a:avLst/>
              </a:prstGeom>
              <a:blipFill>
                <a:blip r:embed="rId3"/>
                <a:stretch>
                  <a:fillRect l="-833" t="-1786" b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3E6FA4-631F-EBD8-7BB5-52B64C8A010C}"/>
                  </a:ext>
                </a:extLst>
              </p:cNvPr>
              <p:cNvSpPr txBox="1"/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3E6FA4-631F-EBD8-7BB5-52B64C8A0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BB166B-E0C6-70A2-77E9-D44A868AF629}"/>
                  </a:ext>
                </a:extLst>
              </p:cNvPr>
              <p:cNvSpPr txBox="1"/>
              <p:nvPr/>
            </p:nvSpPr>
            <p:spPr>
              <a:xfrm>
                <a:off x="76200" y="5303463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BB166B-E0C6-70A2-77E9-D44A868AF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03463"/>
                <a:ext cx="4419600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49662D-15F8-F5F8-1869-7B2FA9904969}"/>
                  </a:ext>
                </a:extLst>
              </p:cNvPr>
              <p:cNvSpPr txBox="1"/>
              <p:nvPr/>
            </p:nvSpPr>
            <p:spPr>
              <a:xfrm>
                <a:off x="4038600" y="5291964"/>
                <a:ext cx="357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49662D-15F8-F5F8-1869-7B2FA9904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91964"/>
                <a:ext cx="3577291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E0535-8422-E8EA-E065-E9C07FFC6F29}"/>
                  </a:ext>
                </a:extLst>
              </p:cNvPr>
              <p:cNvSpPr txBox="1"/>
              <p:nvPr/>
            </p:nvSpPr>
            <p:spPr>
              <a:xfrm>
                <a:off x="8729133" y="5258357"/>
                <a:ext cx="23198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E0535-8422-E8EA-E065-E9C07FFC6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33" y="5258357"/>
                <a:ext cx="2319868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D1C291-8388-05D7-2AC8-0B9EB76506D2}"/>
                  </a:ext>
                </a:extLst>
              </p:cNvPr>
              <p:cNvSpPr txBox="1"/>
              <p:nvPr/>
            </p:nvSpPr>
            <p:spPr>
              <a:xfrm>
                <a:off x="7067454" y="5305665"/>
                <a:ext cx="11897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≤∆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D1C291-8388-05D7-2AC8-0B9EB765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54" y="5305665"/>
                <a:ext cx="1189759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73222F-2D2F-8049-A877-E33216A0C159}"/>
                  </a:ext>
                </a:extLst>
              </p:cNvPr>
              <p:cNvSpPr txBox="1"/>
              <p:nvPr/>
            </p:nvSpPr>
            <p:spPr>
              <a:xfrm>
                <a:off x="449446" y="5989248"/>
                <a:ext cx="105995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All simulations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comes from the synonymous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considered </a:t>
                </a:r>
                <a:r>
                  <a:rPr lang="en-US" i="1" dirty="0"/>
                  <a:t>synonymous</a:t>
                </a:r>
                <a:r>
                  <a:rPr lang="en-US" dirty="0"/>
                  <a:t> with each other.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73222F-2D2F-8049-A877-E33216A0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46" y="5989248"/>
                <a:ext cx="10599555" cy="830997"/>
              </a:xfrm>
              <a:prstGeom prst="rect">
                <a:avLst/>
              </a:prstGeom>
              <a:blipFill>
                <a:blip r:embed="rId9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2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</a:t>
            </a:r>
            <a:r>
              <a:rPr lang="en-US" sz="4800" kern="1200" dirty="0"/>
              <a:t>synonymous inputs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50735-64FA-A716-C894-0CDF67E0E8CB}"/>
              </a:ext>
            </a:extLst>
          </p:cNvPr>
          <p:cNvSpPr txBox="1"/>
          <p:nvPr/>
        </p:nvSpPr>
        <p:spPr>
          <a:xfrm>
            <a:off x="480811" y="2134007"/>
            <a:ext cx="95013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Mesh size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Output printing options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Constitutive Relations / Closure Models / Modeling Options  (e.g., turbulence models)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some cases, a variable will always be a synonymous variable (e.g., Output printing options).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But in other cases, it will be dependent on the other input values (e.g., Mesh Size, Constitutive Relations).</a:t>
            </a:r>
          </a:p>
        </p:txBody>
      </p:sp>
    </p:spTree>
    <p:extLst>
      <p:ext uri="{BB962C8B-B14F-4D97-AF65-F5344CB8AC3E}">
        <p14:creationId xmlns:p14="http://schemas.microsoft.com/office/powerpoint/2010/main" val="22526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/>
              <a:t>How do we define  </a:t>
            </a:r>
            <a:br>
              <a:rPr lang="en-US" sz="4800" kern="1200" dirty="0"/>
            </a:br>
            <a:r>
              <a:rPr lang="en-US" sz="4800" kern="1200" dirty="0"/>
              <a:t>antonymous inputs?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A95CA-70F4-EF53-E71C-C7441699026F}"/>
                  </a:ext>
                </a:extLst>
              </p:cNvPr>
              <p:cNvSpPr txBox="1"/>
              <p:nvPr/>
            </p:nvSpPr>
            <p:spPr>
              <a:xfrm>
                <a:off x="3046269" y="2279830"/>
                <a:ext cx="609946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𝑜𝑡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𝑠𝑦𝑛𝑜𝑛𝑦𝑚𝑜𝑢𝑠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A95CA-70F4-EF53-E71C-C7441699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269" y="2279830"/>
                <a:ext cx="609946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10B2E5-751B-A05B-1ACA-86E18D825F01}"/>
              </a:ext>
            </a:extLst>
          </p:cNvPr>
          <p:cNvSpPr txBox="1"/>
          <p:nvPr/>
        </p:nvSpPr>
        <p:spPr>
          <a:xfrm>
            <a:off x="609600" y="408273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input which has not been demonstrated to be a </a:t>
            </a:r>
            <a:r>
              <a:rPr lang="en-US" b="1" dirty="0"/>
              <a:t>synonymous</a:t>
            </a:r>
            <a:r>
              <a:rPr lang="en-US" dirty="0"/>
              <a:t> input is assumed to be an </a:t>
            </a:r>
            <a:r>
              <a:rPr lang="en-US" b="1" dirty="0"/>
              <a:t>antonymous</a:t>
            </a:r>
            <a:r>
              <a:rPr lang="en-US" dirty="0"/>
              <a:t> input.</a:t>
            </a:r>
          </a:p>
        </p:txBody>
      </p:sp>
    </p:spTree>
    <p:extLst>
      <p:ext uri="{BB962C8B-B14F-4D97-AF65-F5344CB8AC3E}">
        <p14:creationId xmlns:p14="http://schemas.microsoft.com/office/powerpoint/2010/main" val="35309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</a:t>
            </a:r>
            <a:r>
              <a:rPr lang="en-US" sz="4800" kern="1200" dirty="0"/>
              <a:t>antonymous inputs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50735-64FA-A716-C894-0CDF67E0E8CB}"/>
              </a:ext>
            </a:extLst>
          </p:cNvPr>
          <p:cNvSpPr txBox="1"/>
          <p:nvPr/>
        </p:nvSpPr>
        <p:spPr>
          <a:xfrm>
            <a:off x="480811" y="2134007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Mesh Size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Initial/Boundary Conditions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Material Properties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Constitutive Relations / Closure Models / Modeling Options  (e.g., turbulence models)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 input may switch between being synonymous and antonymous depending on the value of other inputs (e.g., Mesh Size).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the Model look like now?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DF7624-BD5B-3D36-F5CF-AC2F97DE3F7A}"/>
                  </a:ext>
                </a:extLst>
              </p:cNvPr>
              <p:cNvSpPr txBox="1"/>
              <p:nvPr/>
            </p:nvSpPr>
            <p:spPr>
              <a:xfrm>
                <a:off x="2815071" y="1981200"/>
                <a:ext cx="60994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DF7624-BD5B-3D36-F5CF-AC2F97DE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71" y="1981200"/>
                <a:ext cx="60994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298990-BD59-DE5F-4721-A9CB238519F7}"/>
              </a:ext>
            </a:extLst>
          </p:cNvPr>
          <p:cNvGrpSpPr/>
          <p:nvPr/>
        </p:nvGrpSpPr>
        <p:grpSpPr>
          <a:xfrm>
            <a:off x="1978602" y="2819400"/>
            <a:ext cx="7772400" cy="1370654"/>
            <a:chOff x="2209800" y="2819400"/>
            <a:chExt cx="7772400" cy="1370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6CB8291-A61A-DB10-77B6-DCD1F9AA617F}"/>
                    </a:ext>
                  </a:extLst>
                </p:cNvPr>
                <p:cNvSpPr txBox="1"/>
                <p:nvPr/>
              </p:nvSpPr>
              <p:spPr>
                <a:xfrm>
                  <a:off x="2209800" y="3543723"/>
                  <a:ext cx="777240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, ⋯,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6CB8291-A61A-DB10-77B6-DCD1F9AA6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3543723"/>
                  <a:ext cx="77724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6700367-684A-F6BE-F435-EC2E390B87AB}"/>
                </a:ext>
              </a:extLst>
            </p:cNvPr>
            <p:cNvSpPr/>
            <p:nvPr/>
          </p:nvSpPr>
          <p:spPr bwMode="auto">
            <a:xfrm>
              <a:off x="5671704" y="2819400"/>
              <a:ext cx="838200" cy="646331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01362B-4233-C6FA-6A55-A59006CD377E}"/>
              </a:ext>
            </a:extLst>
          </p:cNvPr>
          <p:cNvSpPr txBox="1"/>
          <p:nvPr/>
        </p:nvSpPr>
        <p:spPr>
          <a:xfrm>
            <a:off x="1885469" y="5604999"/>
            <a:ext cx="784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How can we partition the antonymous inputs?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6722C0-6D06-4544-47E3-91052434919A}"/>
              </a:ext>
            </a:extLst>
          </p:cNvPr>
          <p:cNvGrpSpPr/>
          <p:nvPr/>
        </p:nvGrpSpPr>
        <p:grpSpPr>
          <a:xfrm>
            <a:off x="4402413" y="4154499"/>
            <a:ext cx="2076186" cy="1408101"/>
            <a:chOff x="4402413" y="4062286"/>
            <a:chExt cx="2076186" cy="14081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91C1BF-48DB-6BA9-2127-D9F9488ECCD5}"/>
                </a:ext>
              </a:extLst>
            </p:cNvPr>
            <p:cNvSpPr txBox="1"/>
            <p:nvPr/>
          </p:nvSpPr>
          <p:spPr>
            <a:xfrm>
              <a:off x="4402413" y="4639390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Antonymous Inputs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1AA4260-4D90-70C1-269E-3891C9272920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H="1" flipV="1">
              <a:off x="4859613" y="4166418"/>
              <a:ext cx="580893" cy="4729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203D80-1521-9C4F-DACF-C6FE1B67E517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flipV="1">
              <a:off x="5440506" y="4062286"/>
              <a:ext cx="744813" cy="5771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8D0486-0391-77A3-1244-1561D9F50D8D}"/>
              </a:ext>
            </a:extLst>
          </p:cNvPr>
          <p:cNvGrpSpPr/>
          <p:nvPr/>
        </p:nvGrpSpPr>
        <p:grpSpPr>
          <a:xfrm>
            <a:off x="6783363" y="4220308"/>
            <a:ext cx="2076186" cy="1408101"/>
            <a:chOff x="4402413" y="4062286"/>
            <a:chExt cx="2076186" cy="14081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7F255E-EFD0-BE1B-B569-AA2A83D20A08}"/>
                </a:ext>
              </a:extLst>
            </p:cNvPr>
            <p:cNvSpPr txBox="1"/>
            <p:nvPr/>
          </p:nvSpPr>
          <p:spPr>
            <a:xfrm>
              <a:off x="4402413" y="4639390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Synonymous Inputs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E5FCD3-6F7F-C629-3519-74A96405E706}"/>
                </a:ext>
              </a:extLst>
            </p:cNvPr>
            <p:cNvCxnSpPr>
              <a:cxnSpLocks/>
              <a:stCxn id="18" idx="0"/>
            </p:cNvCxnSpPr>
            <p:nvPr/>
          </p:nvCxnSpPr>
          <p:spPr bwMode="auto">
            <a:xfrm flipH="1" flipV="1">
              <a:off x="4859613" y="4166418"/>
              <a:ext cx="580893" cy="4729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273583-BC86-3417-9CE4-25578AD75DF2}"/>
                </a:ext>
              </a:extLst>
            </p:cNvPr>
            <p:cNvCxnSpPr>
              <a:cxnSpLocks/>
              <a:stCxn id="18" idx="0"/>
            </p:cNvCxnSpPr>
            <p:nvPr/>
          </p:nvCxnSpPr>
          <p:spPr bwMode="auto">
            <a:xfrm flipV="1">
              <a:off x="5440506" y="4062286"/>
              <a:ext cx="744813" cy="5771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38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we partition the</a:t>
            </a:r>
            <a:br>
              <a:rPr lang="en-US" sz="5600" b="1" i="1" kern="1200" dirty="0">
                <a:solidFill>
                  <a:schemeClr val="tx1"/>
                </a:solidFill>
                <a:latin typeface="Cambria Math" panose="02040503050406030204" pitchFamily="18" charset="0"/>
                <a:ea typeface="+mj-ea"/>
                <a:cs typeface="+mj-cs"/>
              </a:rPr>
            </a:br>
            <a:r>
              <a:rPr lang="en-US" sz="4800" kern="1200" dirty="0"/>
              <a:t>antonymous inputs</a:t>
            </a:r>
            <a:r>
              <a:rPr lang="en-US" sz="4800" kern="1200" dirty="0">
                <a:solidFill>
                  <a:schemeClr val="tx1"/>
                </a:solidFill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/>
              <p:nvPr/>
            </p:nvSpPr>
            <p:spPr>
              <a:xfrm>
                <a:off x="487738" y="2771471"/>
                <a:ext cx="10972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we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consider</a:t>
                </a:r>
                <a:r>
                  <a:rPr lang="en-US" dirty="0"/>
                  <a:t> a change in the input’s value to </a:t>
                </a:r>
                <a:r>
                  <a:rPr lang="en-US" b="1" dirty="0"/>
                  <a:t>not change</a:t>
                </a:r>
                <a:r>
                  <a:rPr lang="en-US" dirty="0"/>
                  <a:t> the underlying model, then that antonymous input is a model variable,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we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consider</a:t>
                </a:r>
                <a:r>
                  <a:rPr lang="en-US" dirty="0"/>
                  <a:t> a change in the input’s value to </a:t>
                </a:r>
                <a:r>
                  <a:rPr lang="en-US" b="1" dirty="0"/>
                  <a:t>change</a:t>
                </a:r>
                <a:r>
                  <a:rPr lang="en-US" dirty="0"/>
                  <a:t> the underlying model, then that antonymous input is a model parameter,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  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DEPENDENT on the model’s intended use.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50735-64FA-A716-C894-0CDF67E0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38" y="2771471"/>
                <a:ext cx="10972800" cy="2677656"/>
              </a:xfrm>
              <a:prstGeom prst="rect">
                <a:avLst/>
              </a:prstGeom>
              <a:blipFill>
                <a:blip r:embed="rId3"/>
                <a:stretch>
                  <a:fillRect l="-833" t="-1595" r="-611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3E6FA4-631F-EBD8-7BB5-52B64C8A010C}"/>
                  </a:ext>
                </a:extLst>
              </p:cNvPr>
              <p:cNvSpPr txBox="1"/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3E6FA4-631F-EBD8-7BB5-52B64C8A0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7" y="1711107"/>
                <a:ext cx="60994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696F4B-905D-6BB0-D8A1-8CFD9FADC2EC}"/>
                  </a:ext>
                </a:extLst>
              </p:cNvPr>
              <p:cNvSpPr txBox="1"/>
              <p:nvPr/>
            </p:nvSpPr>
            <p:spPr>
              <a:xfrm>
                <a:off x="2192132" y="5573494"/>
                <a:ext cx="75640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696F4B-905D-6BB0-D8A1-8CFD9FAD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32" y="5573494"/>
                <a:ext cx="756401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91440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are on slide 19 and you only got this far?!?!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CB271A-744D-64EC-85B7-8139AECE2E36}"/>
                  </a:ext>
                </a:extLst>
              </p:cNvPr>
              <p:cNvSpPr txBox="1"/>
              <p:nvPr/>
            </p:nvSpPr>
            <p:spPr>
              <a:xfrm>
                <a:off x="0" y="2824292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CB271A-744D-64EC-85B7-8139AECE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4292"/>
                <a:ext cx="12192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C9FDDC2-BBAF-1EBE-17AD-ABA459DE588C}"/>
              </a:ext>
            </a:extLst>
          </p:cNvPr>
          <p:cNvSpPr txBox="1"/>
          <p:nvPr/>
        </p:nvSpPr>
        <p:spPr>
          <a:xfrm>
            <a:off x="509185" y="5548724"/>
            <a:ext cx="1117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this format, we can precisely define some useful concepts… such 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verification</a:t>
            </a:r>
            <a:r>
              <a:rPr lang="en-US" dirty="0"/>
              <a:t>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90F8D5-6642-3111-4627-8B93C35517B2}"/>
              </a:ext>
            </a:extLst>
          </p:cNvPr>
          <p:cNvGrpSpPr/>
          <p:nvPr/>
        </p:nvGrpSpPr>
        <p:grpSpPr>
          <a:xfrm>
            <a:off x="2667000" y="3424684"/>
            <a:ext cx="2076186" cy="1354346"/>
            <a:chOff x="505221" y="3777150"/>
            <a:chExt cx="2076186" cy="1354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A0231D-F89D-100C-DFA3-051F02994439}"/>
                </a:ext>
              </a:extLst>
            </p:cNvPr>
            <p:cNvSpPr txBox="1"/>
            <p:nvPr/>
          </p:nvSpPr>
          <p:spPr>
            <a:xfrm>
              <a:off x="505221" y="4669831"/>
              <a:ext cx="2076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2F5C4F4-D254-1BA1-9E89-F9CC3E6635BE}"/>
                </a:ext>
              </a:extLst>
            </p:cNvPr>
            <p:cNvCxnSpPr>
              <a:stCxn id="7" idx="0"/>
            </p:cNvCxnSpPr>
            <p:nvPr/>
          </p:nvCxnSpPr>
          <p:spPr bwMode="auto">
            <a:xfrm flipV="1">
              <a:off x="1543314" y="3777150"/>
              <a:ext cx="133086" cy="8926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C33D2E-6A42-0933-FE52-BC326A83B1F9}"/>
              </a:ext>
            </a:extLst>
          </p:cNvPr>
          <p:cNvSpPr txBox="1">
            <a:spLocks/>
          </p:cNvSpPr>
          <p:nvPr/>
        </p:nvSpPr>
        <p:spPr bwMode="auto">
          <a:xfrm>
            <a:off x="1179576" y="91440"/>
            <a:ext cx="10482952" cy="97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800" dirty="0"/>
              <a:t>Model Recap</a:t>
            </a:r>
            <a:endParaRPr lang="en-US" sz="4800" kern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33810-E2C5-20E0-72EB-0CF30BAEFD6F}"/>
              </a:ext>
            </a:extLst>
          </p:cNvPr>
          <p:cNvGrpSpPr/>
          <p:nvPr/>
        </p:nvGrpSpPr>
        <p:grpSpPr>
          <a:xfrm>
            <a:off x="4096983" y="3470623"/>
            <a:ext cx="2076186" cy="1625792"/>
            <a:chOff x="4096983" y="3470623"/>
            <a:chExt cx="2076186" cy="1625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58B4D-C159-3C30-E34B-1A38822F5DCF}"/>
                </a:ext>
              </a:extLst>
            </p:cNvPr>
            <p:cNvSpPr txBox="1"/>
            <p:nvPr/>
          </p:nvSpPr>
          <p:spPr>
            <a:xfrm>
              <a:off x="4096983" y="4265418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 Variables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20B822-D1DD-2976-0673-86AAB04B649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30918" y="3517366"/>
              <a:ext cx="459861" cy="7551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9004082-E0C9-10CE-2F46-877537CBF98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52686" y="3470623"/>
              <a:ext cx="578232" cy="8248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713B64-31AA-B512-6370-99787A28073A}"/>
              </a:ext>
            </a:extLst>
          </p:cNvPr>
          <p:cNvGrpSpPr/>
          <p:nvPr/>
        </p:nvGrpSpPr>
        <p:grpSpPr>
          <a:xfrm>
            <a:off x="7906014" y="3517366"/>
            <a:ext cx="2076186" cy="1625792"/>
            <a:chOff x="4096983" y="3470623"/>
            <a:chExt cx="2076186" cy="16257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B2D6F3-5006-CD07-A2E3-BE3C5F5F93DF}"/>
                </a:ext>
              </a:extLst>
            </p:cNvPr>
            <p:cNvSpPr txBox="1"/>
            <p:nvPr/>
          </p:nvSpPr>
          <p:spPr>
            <a:xfrm>
              <a:off x="4096983" y="4265418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Synonymous Inputs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FB4B96B-C009-4573-E5EC-0CA5D2C758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30918" y="3517366"/>
              <a:ext cx="459861" cy="7551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B6BF1E-A5C9-E04C-4905-DE008BE6B32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52686" y="3470623"/>
              <a:ext cx="578232" cy="8248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891B1A-3CB0-A813-5318-66D6F68DDC0B}"/>
              </a:ext>
            </a:extLst>
          </p:cNvPr>
          <p:cNvGrpSpPr/>
          <p:nvPr/>
        </p:nvGrpSpPr>
        <p:grpSpPr>
          <a:xfrm>
            <a:off x="5867400" y="1550367"/>
            <a:ext cx="2076186" cy="1400708"/>
            <a:chOff x="5861001" y="1677788"/>
            <a:chExt cx="2076186" cy="14007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07E77-B704-DFAC-BA63-4BAF9FC8A652}"/>
                </a:ext>
              </a:extLst>
            </p:cNvPr>
            <p:cNvSpPr txBox="1"/>
            <p:nvPr/>
          </p:nvSpPr>
          <p:spPr>
            <a:xfrm>
              <a:off x="5861001" y="1677788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 Parameters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1A66EF7-FCA8-9BEF-9D7B-0D636E6ADD5A}"/>
                </a:ext>
              </a:extLst>
            </p:cNvPr>
            <p:cNvCxnSpPr>
              <a:cxnSpLocks/>
              <a:stCxn id="25" idx="2"/>
            </p:cNvCxnSpPr>
            <p:nvPr/>
          </p:nvCxnSpPr>
          <p:spPr bwMode="auto">
            <a:xfrm>
              <a:off x="6899094" y="2508785"/>
              <a:ext cx="525552" cy="5360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506921-8E23-605D-EFC0-EA54AFDC4735}"/>
                </a:ext>
              </a:extLst>
            </p:cNvPr>
            <p:cNvCxnSpPr>
              <a:cxnSpLocks/>
              <a:stCxn id="25" idx="2"/>
            </p:cNvCxnSpPr>
            <p:nvPr/>
          </p:nvCxnSpPr>
          <p:spPr bwMode="auto">
            <a:xfrm flipH="1">
              <a:off x="6386553" y="2508785"/>
              <a:ext cx="512541" cy="5697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60E030-8E9D-C916-A0A8-AF465937CF45}"/>
              </a:ext>
            </a:extLst>
          </p:cNvPr>
          <p:cNvGrpSpPr/>
          <p:nvPr/>
        </p:nvGrpSpPr>
        <p:grpSpPr>
          <a:xfrm>
            <a:off x="343493" y="1613730"/>
            <a:ext cx="2076186" cy="1464766"/>
            <a:chOff x="343493" y="1613730"/>
            <a:chExt cx="2076186" cy="146476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B0E0E-769C-0C14-47D6-5074B912315C}"/>
                </a:ext>
              </a:extLst>
            </p:cNvPr>
            <p:cNvSpPr txBox="1"/>
            <p:nvPr/>
          </p:nvSpPr>
          <p:spPr>
            <a:xfrm>
              <a:off x="343493" y="1613730"/>
              <a:ext cx="2076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Simulation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CD80CA-6E81-6635-E39C-0D275B44E8F3}"/>
                </a:ext>
              </a:extLst>
            </p:cNvPr>
            <p:cNvCxnSpPr>
              <a:cxnSpLocks/>
              <a:stCxn id="34" idx="2"/>
            </p:cNvCxnSpPr>
            <p:nvPr/>
          </p:nvCxnSpPr>
          <p:spPr bwMode="auto">
            <a:xfrm>
              <a:off x="1381586" y="2075395"/>
              <a:ext cx="904414" cy="10031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344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Disclaimer #1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EEED3-C8BD-7D63-B618-254675D0651C}"/>
              </a:ext>
            </a:extLst>
          </p:cNvPr>
          <p:cNvSpPr/>
          <p:nvPr/>
        </p:nvSpPr>
        <p:spPr>
          <a:xfrm>
            <a:off x="1898073" y="2992027"/>
            <a:ext cx="8077200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22222"/>
                </a:solidFill>
                <a:latin typeface="Appian Open Sans"/>
              </a:rPr>
              <a:t>While I am appearing on behalf of the NRC, some of my comments may reflect my own views, and not necessarily those of the U.S. NRC.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78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 Verification</a:t>
            </a:r>
            <a:r>
              <a:rPr lang="en-US" sz="4800" kern="1200" dirty="0"/>
              <a:t> 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E7AD2-1275-0F4E-BFA0-B7EB172CBF67}"/>
                  </a:ext>
                </a:extLst>
              </p:cNvPr>
              <p:cNvSpPr txBox="1"/>
              <p:nvPr/>
            </p:nvSpPr>
            <p:spPr>
              <a:xfrm>
                <a:off x="419100" y="1600200"/>
                <a:ext cx="1135380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ASME defines </a:t>
                </a:r>
                <a:r>
                  <a:rPr lang="en-US" i="1" dirty="0"/>
                  <a:t>solution verification </a:t>
                </a:r>
                <a:r>
                  <a:rPr lang="en-US" dirty="0"/>
                  <a:t>as the following:	</a:t>
                </a:r>
              </a:p>
              <a:p>
                <a:endParaRPr lang="en-US" sz="1800" dirty="0">
                  <a:solidFill>
                    <a:srgbClr val="00000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 verification is </a:t>
                </a:r>
                <a:r>
                  <a:rPr lang="en-US" i="1" dirty="0">
                    <a:solidFill>
                      <a:srgbClr val="0000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process of determining </a:t>
                </a:r>
                <a:r>
                  <a:rPr lang="en-US" i="1" dirty="0">
                    <a:solidFill>
                      <a:srgbClr val="00000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accuracy of a particular 	numerical solution relative to an estimate of the exact solution of the computational 	model. </a:t>
                </a:r>
              </a:p>
              <a:p>
                <a:endParaRPr lang="en-US" sz="1800" dirty="0">
                  <a:solidFill>
                    <a:srgbClr val="00000A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dirty="0"/>
                  <a:t>Main idea – solution verification is the act of showing that at some mesh size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), a smaller mesh size won’t really change the output of the model.</a:t>
                </a:r>
              </a:p>
              <a:p>
                <a:endParaRPr lang="en-US" dirty="0"/>
              </a:p>
              <a:p>
                <a:r>
                  <a:rPr lang="en-US" dirty="0"/>
                  <a:t>How can we say this using our </a:t>
                </a:r>
                <a:r>
                  <a:rPr lang="en-US" dirty="0" err="1"/>
                  <a:t>defintion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E7AD2-1275-0F4E-BFA0-B7EB172CB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600200"/>
                <a:ext cx="11353800" cy="3600986"/>
              </a:xfrm>
              <a:prstGeom prst="rect">
                <a:avLst/>
              </a:prstGeom>
              <a:blipFill>
                <a:blip r:embed="rId3"/>
                <a:stretch>
                  <a:fillRect l="-859" t="-1186" r="-1182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Defining Solution Verification</a:t>
            </a:r>
            <a:r>
              <a:rPr lang="en-US" sz="4800" kern="1200" dirty="0"/>
              <a:t> 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9FDDC2-BBAF-1EBE-17AD-ABA459DE588C}"/>
                  </a:ext>
                </a:extLst>
              </p:cNvPr>
              <p:cNvSpPr txBox="1"/>
              <p:nvPr/>
            </p:nvSpPr>
            <p:spPr>
              <a:xfrm>
                <a:off x="565342" y="1524000"/>
                <a:ext cx="10972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our definition for model – solution verification is the act of determining one mesh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which results in “the same” output as the infinitesimal mesh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Our definition: a solution (i.e., the results of a computational model) is said to be verified if the mesh used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is a synonymous input and in the same synonymous set as the infinitesimal mesh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	</a:t>
                </a:r>
              </a:p>
              <a:p>
                <a:r>
                  <a:rPr lang="en-US" dirty="0"/>
                  <a:t>				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then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we are defining it with </a:t>
                </a:r>
                <a:r>
                  <a:rPr lang="en-US" i="1" dirty="0"/>
                  <a:t>math</a:t>
                </a:r>
                <a:r>
                  <a:rPr lang="en-US" dirty="0"/>
                  <a:t> (well, ‘</a:t>
                </a:r>
                <a:r>
                  <a:rPr lang="en-US" i="1" dirty="0" err="1"/>
                  <a:t>maths</a:t>
                </a:r>
                <a:r>
                  <a:rPr lang="en-US" i="1" dirty="0"/>
                  <a:t>’</a:t>
                </a:r>
                <a:r>
                  <a:rPr lang="en-US" dirty="0"/>
                  <a:t> since this presentation is given in the UK).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9FDDC2-BBAF-1EBE-17AD-ABA459DE5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42" y="1524000"/>
                <a:ext cx="10972800" cy="5262979"/>
              </a:xfrm>
              <a:prstGeom prst="rect">
                <a:avLst/>
              </a:prstGeom>
              <a:blipFill>
                <a:blip r:embed="rId3"/>
                <a:stretch>
                  <a:fillRect l="-889" t="-811" r="-1333" b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D5BA7-CE64-0445-F126-461D21BC2707}"/>
                  </a:ext>
                </a:extLst>
              </p:cNvPr>
              <p:cNvSpPr txBox="1"/>
              <p:nvPr/>
            </p:nvSpPr>
            <p:spPr>
              <a:xfrm>
                <a:off x="609599" y="2971800"/>
                <a:ext cx="487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3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𝑚𝑒𝑠h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D5BA7-CE64-0445-F126-461D21BC2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971800"/>
                <a:ext cx="4876800" cy="461665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F058C6-38AC-6AAD-1117-91C87CC3BB3D}"/>
                  </a:ext>
                </a:extLst>
              </p:cNvPr>
              <p:cNvSpPr txBox="1"/>
              <p:nvPr/>
            </p:nvSpPr>
            <p:spPr>
              <a:xfrm>
                <a:off x="5009834" y="2971800"/>
                <a:ext cx="4057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𝑚𝑒𝑠h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F058C6-38AC-6AAD-1117-91C87CC3B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834" y="2971800"/>
                <a:ext cx="4057966" cy="461665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6C29BF-8C9D-2F78-96E1-172B6B0E9D79}"/>
                  </a:ext>
                </a:extLst>
              </p:cNvPr>
              <p:cNvSpPr txBox="1"/>
              <p:nvPr/>
            </p:nvSpPr>
            <p:spPr>
              <a:xfrm>
                <a:off x="8763000" y="2971800"/>
                <a:ext cx="11897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≤∆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6C29BF-8C9D-2F78-96E1-172B6B0E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971800"/>
                <a:ext cx="1189759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3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698AC-38F6-B60B-4593-19E349168E19}"/>
              </a:ext>
            </a:extLst>
          </p:cNvPr>
          <p:cNvSpPr txBox="1"/>
          <p:nvPr/>
        </p:nvSpPr>
        <p:spPr>
          <a:xfrm>
            <a:off x="152400" y="1738277"/>
            <a:ext cx="1165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Just from assuming a model can be thought of as a function, we have: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Created a mathematical distinction between two types of model input (</a:t>
            </a:r>
            <a:r>
              <a:rPr lang="en-US" sz="3600" i="1" dirty="0"/>
              <a:t>synonymous</a:t>
            </a:r>
            <a:r>
              <a:rPr lang="en-US" sz="3600" dirty="0"/>
              <a:t> and </a:t>
            </a:r>
            <a:r>
              <a:rPr lang="en-US" sz="3600" i="1" dirty="0"/>
              <a:t>antonymous</a:t>
            </a:r>
            <a:r>
              <a:rPr lang="en-US" sz="3600" dirty="0"/>
              <a:t>)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Created a formal distinction between model variables and model parameters.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Enabled a means to begin to express complex VVUQ concepts using </a:t>
            </a:r>
            <a:r>
              <a:rPr lang="en-US" sz="3600" dirty="0" err="1"/>
              <a:t>maths</a:t>
            </a:r>
            <a:r>
              <a:rPr lang="en-US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60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 am working on next…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698AC-38F6-B60B-4593-19E349168E19}"/>
              </a:ext>
            </a:extLst>
          </p:cNvPr>
          <p:cNvSpPr txBox="1"/>
          <p:nvPr/>
        </p:nvSpPr>
        <p:spPr>
          <a:xfrm>
            <a:off x="152400" y="1738277"/>
            <a:ext cx="1188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ASME VVUQ-2 Standard 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VVUQ-1 defined concepts in VVUQ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VVUQ-2 will attempt to re-define those concepts using mathematics. Including: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dirty="0"/>
              <a:t>Code Verification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dirty="0"/>
              <a:t>Solution Verification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dirty="0"/>
              <a:t>Validation</a:t>
            </a:r>
          </a:p>
          <a:p>
            <a:pPr marL="1028700" lvl="1" indent="-5715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  <a:r>
              <a:rPr lang="en-US" sz="3600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94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698AC-38F6-B60B-4593-19E349168E19}"/>
              </a:ext>
            </a:extLst>
          </p:cNvPr>
          <p:cNvSpPr txBox="1"/>
          <p:nvPr/>
        </p:nvSpPr>
        <p:spPr>
          <a:xfrm>
            <a:off x="152400" y="299732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My reply to all questions:  “That’s a great question. Dave why don’t you take that one.”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904F0-AB46-3F6F-9146-1F59994AE95B}"/>
              </a:ext>
            </a:extLst>
          </p:cNvPr>
          <p:cNvSpPr txBox="1"/>
          <p:nvPr/>
        </p:nvSpPr>
        <p:spPr>
          <a:xfrm>
            <a:off x="2984707" y="5259173"/>
            <a:ext cx="6182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cap="small" dirty="0">
                <a:solidFill>
                  <a:srgbClr val="002060"/>
                </a:solidFill>
              </a:rPr>
              <a:t>Joshua.Kaizer@nrc.gov</a:t>
            </a:r>
            <a:endParaRPr lang="en-US" u="sng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Equations for Uncertainty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E698AC-38F6-B60B-4593-19E349168E19}"/>
                  </a:ext>
                </a:extLst>
              </p:cNvPr>
              <p:cNvSpPr txBox="1"/>
              <p:nvPr/>
            </p:nvSpPr>
            <p:spPr>
              <a:xfrm>
                <a:off x="152400" y="1447800"/>
                <a:ext cx="10972800" cy="529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/>
                  <a:t>Possible Equations for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3600" dirty="0"/>
                  <a:t>leatory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3600" dirty="0"/>
                  <a:t>ncertainty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𝒜𝒰</m:t>
                        </m:r>
                      </m:e>
                    </m:d>
                  </m:oMath>
                </a14:m>
                <a:r>
                  <a:rPr lang="en-US" sz="3600" dirty="0"/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𝑉𝑎𝑟𝑖𝑎𝑛𝑐𝑒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𝑆h𝑎𝑛𝑛𝑜𝑛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𝐸𝑛𝑡𝑟𝑜𝑝𝑦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𝑁𝑜𝑟𝑚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/>
                  <a:t>Possible Equations for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600" dirty="0"/>
                  <a:t>pistemic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3600" dirty="0"/>
                  <a:t>ncertainty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sz="3600" dirty="0"/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𝐼𝑛𝑛𝑒𝑟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𝑃𝑟𝑜𝑑𝑢𝑐𝑡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𝑇𝑟𝑢𝑒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𝐴𝑠𝑠𝑢𝑚𝑒𝑑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𝑇𝑟𝑢𝑒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𝐴𝑠𝑠𝑢𝑚𝑒𝑑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E698AC-38F6-B60B-4593-19E34916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10972800" cy="5297604"/>
              </a:xfrm>
              <a:prstGeom prst="rect">
                <a:avLst/>
              </a:prstGeom>
              <a:blipFill>
                <a:blip r:embed="rId3"/>
                <a:stretch>
                  <a:fillRect l="-1667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4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Introduce the Replacement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55A6D-CE34-970C-7C93-9290721340E2}"/>
                  </a:ext>
                </a:extLst>
              </p:cNvPr>
              <p:cNvSpPr txBox="1"/>
              <p:nvPr/>
            </p:nvSpPr>
            <p:spPr>
              <a:xfrm>
                <a:off x="0" y="3077412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55A6D-CE34-970C-7C93-929072134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7412"/>
                <a:ext cx="1219200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E7605D8-FAC9-E9FB-CE20-9FAB819C8177}"/>
              </a:ext>
            </a:extLst>
          </p:cNvPr>
          <p:cNvGrpSpPr/>
          <p:nvPr/>
        </p:nvGrpSpPr>
        <p:grpSpPr>
          <a:xfrm>
            <a:off x="65824" y="3809825"/>
            <a:ext cx="2076186" cy="1723678"/>
            <a:chOff x="505221" y="3777150"/>
            <a:chExt cx="2076186" cy="17236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297B55-8607-AD2B-C4BE-FB084262F5E1}"/>
                </a:ext>
              </a:extLst>
            </p:cNvPr>
            <p:cNvSpPr txBox="1"/>
            <p:nvPr/>
          </p:nvSpPr>
          <p:spPr>
            <a:xfrm>
              <a:off x="505221" y="4669831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Replacement Function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441F0B4-79F8-3F2A-422E-BCC199A146BD}"/>
                </a:ext>
              </a:extLst>
            </p:cNvPr>
            <p:cNvCxnSpPr>
              <a:stCxn id="14" idx="0"/>
            </p:cNvCxnSpPr>
            <p:nvPr/>
          </p:nvCxnSpPr>
          <p:spPr bwMode="auto">
            <a:xfrm flipV="1">
              <a:off x="1543314" y="3777150"/>
              <a:ext cx="133086" cy="8926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7F2EE1-76A9-42D0-CBB5-2F3C087E9FB9}"/>
              </a:ext>
            </a:extLst>
          </p:cNvPr>
          <p:cNvGrpSpPr/>
          <p:nvPr/>
        </p:nvGrpSpPr>
        <p:grpSpPr>
          <a:xfrm>
            <a:off x="2311908" y="3907053"/>
            <a:ext cx="2076186" cy="2381112"/>
            <a:chOff x="2834017" y="3908409"/>
            <a:chExt cx="2076186" cy="23811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384ED3-54DB-0DFF-21EC-98EA44ACEC1A}"/>
                </a:ext>
              </a:extLst>
            </p:cNvPr>
            <p:cNvSpPr txBox="1"/>
            <p:nvPr/>
          </p:nvSpPr>
          <p:spPr>
            <a:xfrm>
              <a:off x="2834017" y="4719861"/>
              <a:ext cx="20761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input variable that is being “replaced”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2933C68-FBFE-8DE2-A3FB-03E25FBB6C35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H="1" flipV="1">
              <a:off x="3219714" y="3908409"/>
              <a:ext cx="652396" cy="81145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E28788-9A1A-F2E5-5BAB-DDF09BE02350}"/>
              </a:ext>
            </a:extLst>
          </p:cNvPr>
          <p:cNvGrpSpPr/>
          <p:nvPr/>
        </p:nvGrpSpPr>
        <p:grpSpPr>
          <a:xfrm>
            <a:off x="151622" y="984015"/>
            <a:ext cx="2076186" cy="2221708"/>
            <a:chOff x="1905000" y="978692"/>
            <a:chExt cx="2076186" cy="22217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B085D-A501-71B7-3BA1-61FC17430180}"/>
                </a:ext>
              </a:extLst>
            </p:cNvPr>
            <p:cNvSpPr txBox="1"/>
            <p:nvPr/>
          </p:nvSpPr>
          <p:spPr>
            <a:xfrm>
              <a:off x="1905000" y="978692"/>
              <a:ext cx="207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Model being used.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4977654-9565-8F5E-93B3-AB7359DAEA27}"/>
                </a:ext>
              </a:extLst>
            </p:cNvPr>
            <p:cNvCxnSpPr>
              <a:cxnSpLocks/>
              <a:stCxn id="16" idx="2"/>
            </p:cNvCxnSpPr>
            <p:nvPr/>
          </p:nvCxnSpPr>
          <p:spPr bwMode="auto">
            <a:xfrm>
              <a:off x="2943093" y="1809689"/>
              <a:ext cx="790707" cy="13907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419643-7372-88C2-B898-0B0C00E8F52F}"/>
              </a:ext>
            </a:extLst>
          </p:cNvPr>
          <p:cNvGrpSpPr/>
          <p:nvPr/>
        </p:nvGrpSpPr>
        <p:grpSpPr>
          <a:xfrm>
            <a:off x="3455623" y="984015"/>
            <a:ext cx="2076186" cy="2254438"/>
            <a:chOff x="4740357" y="1022162"/>
            <a:chExt cx="2076186" cy="22544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C09B5D-9A63-89BA-BD09-0605B2A4D33D}"/>
                </a:ext>
              </a:extLst>
            </p:cNvPr>
            <p:cNvSpPr txBox="1"/>
            <p:nvPr/>
          </p:nvSpPr>
          <p:spPr>
            <a:xfrm>
              <a:off x="4740357" y="1022162"/>
              <a:ext cx="20761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value of the replaced variable.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986D48-CAA9-2DF3-0675-DCB6308DCB79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 flipH="1">
              <a:off x="4771893" y="2222491"/>
              <a:ext cx="1006557" cy="10541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922AA7-0A49-4ADC-931E-5E51081FF348}"/>
              </a:ext>
            </a:extLst>
          </p:cNvPr>
          <p:cNvGrpSpPr/>
          <p:nvPr/>
        </p:nvGrpSpPr>
        <p:grpSpPr>
          <a:xfrm>
            <a:off x="4845239" y="3907053"/>
            <a:ext cx="2076186" cy="2381112"/>
            <a:chOff x="2835799" y="3908269"/>
            <a:chExt cx="2076186" cy="2381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4C7098A-FCBB-53E0-FBCF-55128117159E}"/>
                    </a:ext>
                  </a:extLst>
                </p:cNvPr>
                <p:cNvSpPr txBox="1"/>
                <p:nvPr/>
              </p:nvSpPr>
              <p:spPr>
                <a:xfrm>
                  <a:off x="2835799" y="4719721"/>
                  <a:ext cx="207618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A set of values of all inputs of the model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4C7098A-FCBB-53E0-FBCF-55128117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799" y="4719721"/>
                  <a:ext cx="2076186" cy="1569660"/>
                </a:xfrm>
                <a:prstGeom prst="rect">
                  <a:avLst/>
                </a:prstGeom>
                <a:blipFill>
                  <a:blip r:embed="rId4"/>
                  <a:stretch>
                    <a:fillRect t="-2713" r="-2647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FFDED32-190B-6A05-D8C0-C04F0224C6DB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H="1" flipV="1">
              <a:off x="3221496" y="3908269"/>
              <a:ext cx="652396" cy="81145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9D27D2-6CE2-21EF-A207-D9BF78C66BF1}"/>
              </a:ext>
            </a:extLst>
          </p:cNvPr>
          <p:cNvGrpSpPr/>
          <p:nvPr/>
        </p:nvGrpSpPr>
        <p:grpSpPr>
          <a:xfrm>
            <a:off x="6876973" y="896157"/>
            <a:ext cx="2076186" cy="2309566"/>
            <a:chOff x="4740357" y="1022162"/>
            <a:chExt cx="2076186" cy="23095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84611-D529-3627-40AE-360B223274E9}"/>
                </a:ext>
              </a:extLst>
            </p:cNvPr>
            <p:cNvSpPr txBox="1"/>
            <p:nvPr/>
          </p:nvSpPr>
          <p:spPr>
            <a:xfrm>
              <a:off x="4740357" y="1022162"/>
              <a:ext cx="20761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output of the model with the “replaced” variable.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2BC0DE-EBE0-7160-2B4B-B518F5936AF5}"/>
                </a:ext>
              </a:extLst>
            </p:cNvPr>
            <p:cNvCxnSpPr>
              <a:cxnSpLocks/>
              <a:stCxn id="18" idx="2"/>
            </p:cNvCxnSpPr>
            <p:nvPr/>
          </p:nvCxnSpPr>
          <p:spPr bwMode="auto">
            <a:xfrm>
              <a:off x="5778450" y="2961154"/>
              <a:ext cx="200357" cy="3705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42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27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97"/>
            <a:ext cx="12192000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the Replacement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55A6D-CE34-970C-7C93-9290721340E2}"/>
                  </a:ext>
                </a:extLst>
              </p:cNvPr>
              <p:cNvSpPr txBox="1"/>
              <p:nvPr/>
            </p:nvSpPr>
            <p:spPr>
              <a:xfrm>
                <a:off x="207245" y="2671219"/>
                <a:ext cx="626975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D55A6D-CE34-970C-7C93-929072134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45" y="2671219"/>
                <a:ext cx="626975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075C5-DFE0-613F-6B16-BA809D140BAE}"/>
                  </a:ext>
                </a:extLst>
              </p:cNvPr>
              <p:cNvSpPr txBox="1"/>
              <p:nvPr/>
            </p:nvSpPr>
            <p:spPr>
              <a:xfrm>
                <a:off x="234954" y="1676400"/>
                <a:ext cx="60994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075C5-DFE0-613F-6B16-BA809D14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4" y="1676400"/>
                <a:ext cx="609946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2">
            <a:extLst>
              <a:ext uri="{FF2B5EF4-FFF2-40B4-BE49-F238E27FC236}">
                <a16:creationId xmlns:a16="http://schemas.microsoft.com/office/drawing/2014/main" id="{42419C6A-5FC0-5119-59C8-89525F934CE8}"/>
              </a:ext>
            </a:extLst>
          </p:cNvPr>
          <p:cNvSpPr txBox="1">
            <a:spLocks/>
          </p:cNvSpPr>
          <p:nvPr/>
        </p:nvSpPr>
        <p:spPr bwMode="auto">
          <a:xfrm>
            <a:off x="467590" y="4831771"/>
            <a:ext cx="11091334" cy="1939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600" dirty="0"/>
              <a:t>We will use Replacement to hold all inputs of a model the same - expect for the “replaced” input which will be changed.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13FAED-8256-8BC7-04A6-500B006961D2}"/>
                  </a:ext>
                </a:extLst>
              </p:cNvPr>
              <p:cNvSpPr txBox="1"/>
              <p:nvPr/>
            </p:nvSpPr>
            <p:spPr>
              <a:xfrm>
                <a:off x="5384994" y="2671218"/>
                <a:ext cx="615661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13FAED-8256-8BC7-04A6-500B00696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994" y="2671218"/>
                <a:ext cx="615661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1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Disclaimer #2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234CCB-DDC2-4439-0528-2E6D1AD5F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01F592-40C2-4D6E-555C-B602840752F9}"/>
              </a:ext>
            </a:extLst>
          </p:cNvPr>
          <p:cNvSpPr txBox="1"/>
          <p:nvPr/>
        </p:nvSpPr>
        <p:spPr>
          <a:xfrm>
            <a:off x="2834847" y="1063983"/>
            <a:ext cx="573829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>
                <a:rot lat="298855" lon="20698857" rev="21573786"/>
              </a:camera>
              <a:lightRig rig="threePt" dir="t"/>
            </a:scene3d>
            <a:sp3d extrusionH="76200" contourW="25400">
              <a:bevelT prst="relaxedInset"/>
              <a:bevelB prst="divot"/>
            </a:sp3d>
          </a:bodyPr>
          <a:lstStyle/>
          <a:p>
            <a:pPr algn="ctr"/>
            <a:r>
              <a:rPr lang="en-US" sz="6400" dirty="0">
                <a:solidFill>
                  <a:srgbClr val="F89844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23931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8FA617-AB9B-4F06-9DF9-14BDA85A36E4}"/>
              </a:ext>
            </a:extLst>
          </p:cNvPr>
          <p:cNvSpPr txBox="1">
            <a:spLocks/>
          </p:cNvSpPr>
          <p:nvPr/>
        </p:nvSpPr>
        <p:spPr bwMode="auto">
          <a:xfrm>
            <a:off x="533400" y="1890697"/>
            <a:ext cx="11277600" cy="4745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Sorry I couldn’t be here (Dave can talk about what a CR is).</a:t>
            </a:r>
          </a:p>
          <a:p>
            <a:pPr marL="11430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 find that just creating these presentations helps me think through my ideas, and so I am grateful to be able to create the presentation for this conference.  </a:t>
            </a:r>
          </a:p>
          <a:p>
            <a:pPr marL="11430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If something looks correct and you think its right, that is where Dave was able to accurately convey the slide’s meaning.</a:t>
            </a:r>
          </a:p>
          <a:p>
            <a:pPr marL="11430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If something looks incorrect and you think its wrong, that is where Dave failed to convey the slide’s meaning. 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600" dirty="0"/>
              <a:t>(Dave gave me permission to say those last two bullets)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Personal Note from Josh</a:t>
            </a:r>
          </a:p>
        </p:txBody>
      </p:sp>
    </p:spTree>
    <p:extLst>
      <p:ext uri="{BB962C8B-B14F-4D97-AF65-F5344CB8AC3E}">
        <p14:creationId xmlns:p14="http://schemas.microsoft.com/office/powerpoint/2010/main" val="16717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am 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DEE4B-D0A3-575A-969A-343341142551}"/>
              </a:ext>
            </a:extLst>
          </p:cNvPr>
          <p:cNvSpPr txBox="1"/>
          <p:nvPr/>
        </p:nvSpPr>
        <p:spPr>
          <a:xfrm>
            <a:off x="4796278" y="1830468"/>
            <a:ext cx="4609667" cy="43939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What am I currently doing?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Finalizing VVUQ-1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Standard provides basic definitions for VVUQ.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It only took us 3 years to reach agreement. </a:t>
            </a:r>
          </a:p>
          <a:p>
            <a:pPr lvl="1"/>
            <a:endParaRPr lang="en-US" sz="2000" dirty="0">
              <a:latin typeface="+mn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+mn-ea"/>
              </a:rPr>
              <a:t>Starting VVUQ-2 Standard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Standard provides basic definitions for VVUQ, but with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maths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sz="2000" dirty="0"/>
          </a:p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4F547-6CA8-4B80-CEFB-10D730B439B6}"/>
              </a:ext>
            </a:extLst>
          </p:cNvPr>
          <p:cNvSpPr txBox="1"/>
          <p:nvPr/>
        </p:nvSpPr>
        <p:spPr>
          <a:xfrm>
            <a:off x="339011" y="1830468"/>
            <a:ext cx="4457267" cy="43939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400" b="1" dirty="0"/>
              <a:t>Background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16 years reviewing modeling and simulation for nuclear power plant safety (including UQ Analysis)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Active in the Verification, Validation, and Uncertainty Quantification (VVUQ)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Vice Chair - ASME VVUQ Standards Committee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NAFEMS Simulation Governance WG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Associate Editor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Journal of Verification, Validation, and Uncertainty Quantification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VVUQ is my hobby</a:t>
            </a:r>
          </a:p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2516B-4471-AB7A-10B6-F77B476AF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03" y="2855251"/>
            <a:ext cx="2356419" cy="23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8FA617-AB9B-4F06-9DF9-14BDA85A36E4}"/>
              </a:ext>
            </a:extLst>
          </p:cNvPr>
          <p:cNvSpPr txBox="1">
            <a:spLocks/>
          </p:cNvSpPr>
          <p:nvPr/>
        </p:nvSpPr>
        <p:spPr bwMode="auto">
          <a:xfrm>
            <a:off x="0" y="2912370"/>
            <a:ext cx="2317745" cy="1817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2400" dirty="0"/>
              <a:t>Uncertainties with review Uncertainty Quantification.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E1195EC-33CB-D1E1-C232-2C4B5A1C8A69}"/>
              </a:ext>
            </a:extLst>
          </p:cNvPr>
          <p:cNvSpPr/>
          <p:nvPr/>
        </p:nvSpPr>
        <p:spPr bwMode="auto">
          <a:xfrm>
            <a:off x="2300427" y="3630662"/>
            <a:ext cx="609600" cy="381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26430B-B46E-1F91-DC5F-4D538BC26205}"/>
              </a:ext>
            </a:extLst>
          </p:cNvPr>
          <p:cNvGrpSpPr/>
          <p:nvPr/>
        </p:nvGrpSpPr>
        <p:grpSpPr>
          <a:xfrm>
            <a:off x="3033481" y="1630279"/>
            <a:ext cx="1667595" cy="5025292"/>
            <a:chOff x="3033481" y="1630279"/>
            <a:chExt cx="1667595" cy="5025292"/>
          </a:xfrm>
        </p:grpSpPr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EC5E5B2-D8FE-45D7-1B07-29127930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81" y="4013888"/>
              <a:ext cx="1667595" cy="264168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26" name="Picture 2" descr="Experimentation, Validation, and Uncertainty Analysis for Engineers">
              <a:extLst>
                <a:ext uri="{FF2B5EF4-FFF2-40B4-BE49-F238E27FC236}">
                  <a16:creationId xmlns:a16="http://schemas.microsoft.com/office/drawing/2014/main" id="{3D171866-4957-609C-87A9-83452B55F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191" y="1630279"/>
              <a:ext cx="1400175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FB183C-C1E0-877F-7FC2-9740619DDD98}"/>
              </a:ext>
            </a:extLst>
          </p:cNvPr>
          <p:cNvSpPr/>
          <p:nvPr/>
        </p:nvSpPr>
        <p:spPr bwMode="auto">
          <a:xfrm>
            <a:off x="4979206" y="3630662"/>
            <a:ext cx="609600" cy="381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F7D550-3334-C34F-7F90-1E1A8B25B226}"/>
              </a:ext>
            </a:extLst>
          </p:cNvPr>
          <p:cNvGrpSpPr/>
          <p:nvPr/>
        </p:nvGrpSpPr>
        <p:grpSpPr>
          <a:xfrm>
            <a:off x="5044151" y="1920914"/>
            <a:ext cx="3071272" cy="4444023"/>
            <a:chOff x="4060583" y="1460121"/>
            <a:chExt cx="3071272" cy="44440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D1A5A1-639C-59E5-8EB5-AD0BBF1CEE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95600" y="3972567"/>
              <a:ext cx="1764100" cy="1931577"/>
              <a:chOff x="150194" y="1735041"/>
              <a:chExt cx="2545139" cy="278676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48A0A6-E1B7-38DE-B19B-BA9202FE8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194" y="1735041"/>
                <a:ext cx="2545139" cy="278676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D11254-ABDC-8755-0125-3A04A7033AFB}"/>
                  </a:ext>
                </a:extLst>
              </p:cNvPr>
              <p:cNvSpPr txBox="1"/>
              <p:nvPr/>
            </p:nvSpPr>
            <p:spPr>
              <a:xfrm>
                <a:off x="1344861" y="3818394"/>
                <a:ext cx="1335480" cy="39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xkcd.com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A351AB-9075-B13A-3924-9355779AC788}"/>
                </a:ext>
              </a:extLst>
            </p:cNvPr>
            <p:cNvGrpSpPr/>
            <p:nvPr/>
          </p:nvGrpSpPr>
          <p:grpSpPr>
            <a:xfrm>
              <a:off x="4060583" y="1460121"/>
              <a:ext cx="3071272" cy="1497609"/>
              <a:chOff x="138218" y="1832601"/>
              <a:chExt cx="4482273" cy="2297341"/>
            </a:xfrm>
          </p:grpSpPr>
          <p:sp useBgFill="1"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B1A91A49-529B-EE5A-7405-875FFFD4072C}"/>
                  </a:ext>
                </a:extLst>
              </p:cNvPr>
              <p:cNvSpPr/>
              <p:nvPr/>
            </p:nvSpPr>
            <p:spPr bwMode="auto">
              <a:xfrm flipH="1">
                <a:off x="138218" y="1832601"/>
                <a:ext cx="4482273" cy="2297341"/>
              </a:xfrm>
              <a:prstGeom prst="cloudCallout">
                <a:avLst>
                  <a:gd name="adj1" fmla="val -1547"/>
                  <a:gd name="adj2" fmla="val 125638"/>
                </a:avLst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E1DE1F-47D1-E364-CF6C-50963A9714F2}"/>
                  </a:ext>
                </a:extLst>
              </p:cNvPr>
              <p:cNvSpPr txBox="1"/>
              <p:nvPr/>
            </p:nvSpPr>
            <p:spPr>
              <a:xfrm>
                <a:off x="796304" y="2276864"/>
                <a:ext cx="3166100" cy="1274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But what is uncertainty?</a:t>
                </a:r>
              </a:p>
            </p:txBody>
          </p:sp>
        </p:grp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D22A050-96C7-7A73-3E24-42477D5E4843}"/>
              </a:ext>
            </a:extLst>
          </p:cNvPr>
          <p:cNvSpPr/>
          <p:nvPr/>
        </p:nvSpPr>
        <p:spPr bwMode="auto">
          <a:xfrm>
            <a:off x="8108910" y="3630662"/>
            <a:ext cx="609600" cy="3810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4769B-B912-F67D-1F54-1ED7D64556A4}"/>
              </a:ext>
            </a:extLst>
          </p:cNvPr>
          <p:cNvSpPr txBox="1"/>
          <p:nvPr/>
        </p:nvSpPr>
        <p:spPr>
          <a:xfrm>
            <a:off x="9179301" y="2667000"/>
            <a:ext cx="2863409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Applied Mathematics is not an exercise in democracy. </a:t>
            </a:r>
          </a:p>
          <a:p>
            <a:endParaRPr lang="en-US" dirty="0"/>
          </a:p>
          <a:p>
            <a:pPr algn="r"/>
            <a:r>
              <a:rPr lang="en-US" dirty="0"/>
              <a:t>-Patrick Roache </a:t>
            </a:r>
          </a:p>
        </p:txBody>
      </p:sp>
    </p:spTree>
    <p:extLst>
      <p:ext uri="{BB962C8B-B14F-4D97-AF65-F5344CB8AC3E}">
        <p14:creationId xmlns:p14="http://schemas.microsoft.com/office/powerpoint/2010/main" val="2001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6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C675DFB0-20B8-789B-0CD6-16FBC38E69F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3491" y="2362200"/>
                <a:ext cx="7165017" cy="590931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lang="en-US" altLang="en-US" sz="28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altLang="en-US" sz="2200" dirty="0" smtClean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lang="en-US" altLang="en-US" sz="2200" dirty="0" smtClean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lang="en-US" altLang="en-US" sz="2200" dirty="0" smtClean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lang="en-US" altLang="en-US" sz="2200" dirty="0" smtClean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114300" indent="0" algn="ctr" ea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𝑙𝑒𝑎𝑡𝑜𝑟𝑦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𝑈𝑛𝑐𝑒𝑟𝑡𝑎𝑖𝑛𝑖𝑡𝑦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𝒜𝒰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0" name="Subtitle 2">
                <a:extLst>
                  <a:ext uri="{FF2B5EF4-FFF2-40B4-BE49-F238E27FC236}">
                    <a16:creationId xmlns:a16="http://schemas.microsoft.com/office/drawing/2014/main" id="{C675DFB0-20B8-789B-0CD6-16FBC38E6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491" y="2362200"/>
                <a:ext cx="7165017" cy="590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6BF785-038C-BCF1-81C1-B759CDB50EA4}"/>
                  </a:ext>
                </a:extLst>
              </p:cNvPr>
              <p:cNvSpPr txBox="1"/>
              <p:nvPr/>
            </p:nvSpPr>
            <p:spPr>
              <a:xfrm>
                <a:off x="2214893" y="2990469"/>
                <a:ext cx="7762212" cy="59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 algn="ctr" ea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𝑝𝑖𝑠𝑡𝑒𝑚𝑖𝑐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𝑈𝑛𝑐𝑒𝑟𝑡𝑎𝑖𝑛𝑖𝑡𝑦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ℰ𝒰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6BF785-038C-BCF1-81C1-B759CDB50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93" y="2990469"/>
                <a:ext cx="7762212" cy="590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E4226950-5220-ADF0-D3AB-1C4764599153}"/>
              </a:ext>
            </a:extLst>
          </p:cNvPr>
          <p:cNvSpPr txBox="1">
            <a:spLocks/>
          </p:cNvSpPr>
          <p:nvPr/>
        </p:nvSpPr>
        <p:spPr bwMode="auto">
          <a:xfrm>
            <a:off x="324984" y="1370931"/>
            <a:ext cx="9910539" cy="11927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600" u="sng" dirty="0"/>
              <a:t>Initial Goal</a:t>
            </a:r>
            <a:r>
              <a:rPr lang="en-US" sz="3600" dirty="0"/>
              <a:t> – Generate equations for UQ. </a:t>
            </a:r>
            <a:endParaRPr lang="en-US" sz="3600" u="sng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94A6FC-3979-744E-8EFB-A0B2A8908A00}"/>
              </a:ext>
            </a:extLst>
          </p:cNvPr>
          <p:cNvSpPr txBox="1">
            <a:spLocks/>
          </p:cNvSpPr>
          <p:nvPr/>
        </p:nvSpPr>
        <p:spPr bwMode="auto">
          <a:xfrm>
            <a:off x="328528" y="4608106"/>
            <a:ext cx="11542031" cy="19308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altLang="en-US" sz="2200" dirty="0" smtClean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" indent="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3600" u="sng" dirty="0"/>
              <a:t>Final Goal</a:t>
            </a:r>
            <a:r>
              <a:rPr lang="en-US" sz="3600" dirty="0"/>
              <a:t> – Generate equations for Modeling &amp; 					Simulation and see how the UQ “falls out” 			from those equations. 								(Model Based Uncertainty Quantification) 				</a:t>
            </a:r>
            <a:endParaRPr lang="en-US" sz="36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8005D-EB7B-2E5F-E53F-BFBFB84CEC8F}"/>
              </a:ext>
            </a:extLst>
          </p:cNvPr>
          <p:cNvSpPr txBox="1"/>
          <p:nvPr/>
        </p:nvSpPr>
        <p:spPr>
          <a:xfrm>
            <a:off x="10020247" y="1828800"/>
            <a:ext cx="1912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did this… but it seemed artificial.  </a:t>
            </a:r>
          </a:p>
        </p:txBody>
      </p:sp>
    </p:spTree>
    <p:extLst>
      <p:ext uri="{BB962C8B-B14F-4D97-AF65-F5344CB8AC3E}">
        <p14:creationId xmlns:p14="http://schemas.microsoft.com/office/powerpoint/2010/main" val="5750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should we think of a model?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034790"/>
                  </p:ext>
                </p:extLst>
              </p:nvPr>
            </p:nvGraphicFramePr>
            <p:xfrm>
              <a:off x="457199" y="1209786"/>
              <a:ext cx="11091334" cy="1828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574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57426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Think of the model as function which operates on some input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034790"/>
                  </p:ext>
                </p:extLst>
              </p:nvPr>
            </p:nvGraphicFramePr>
            <p:xfrm>
              <a:off x="457199" y="1209786"/>
              <a:ext cx="11091334" cy="1828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61224" r="-165262" b="-11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61224" r="-353" b="-11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0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E91D9-66AF-4EBA-8256-04BE98899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fld id="{4A8D95CC-C2C7-47A4-B526-F842E98C8EC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eaLnBrk="1" hangingPunct="1"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08BB-DD4A-44B5-B428-CF94096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48" y="93397"/>
            <a:ext cx="10482952" cy="972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should we think of a model?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280298"/>
                  </p:ext>
                </p:extLst>
              </p:nvPr>
            </p:nvGraphicFramePr>
            <p:xfrm>
              <a:off x="457199" y="1209786"/>
              <a:ext cx="11091334" cy="3017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574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574268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Think of the model as function which operates on some input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  <a:tr h="99120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Recognize that our model may have more than one input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⋯,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6732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1D964C89-EE47-F563-51FB-C320C3673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280298"/>
                  </p:ext>
                </p:extLst>
              </p:nvPr>
            </p:nvGraphicFramePr>
            <p:xfrm>
              <a:off x="457199" y="1209786"/>
              <a:ext cx="11091334" cy="3017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91001">
                      <a:extLst>
                        <a:ext uri="{9D8B030D-6E8A-4147-A177-3AD203B41FA5}">
                          <a16:colId xmlns:a16="http://schemas.microsoft.com/office/drawing/2014/main" val="1947410359"/>
                        </a:ext>
                      </a:extLst>
                    </a:gridCol>
                    <a:gridCol w="6900333">
                      <a:extLst>
                        <a:ext uri="{9D8B030D-6E8A-4147-A177-3AD203B41FA5}">
                          <a16:colId xmlns:a16="http://schemas.microsoft.com/office/drawing/2014/main" val="124407962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Idea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Model Representation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460025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61224" r="-165262" b="-11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61224" r="-353" b="-111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19805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5" t="-162051" r="-165262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812" t="-162051" r="-353" b="-11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7326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88342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311BD9C53A64BA35A594801500659" ma:contentTypeVersion="13" ma:contentTypeDescription="Create a new document." ma:contentTypeScope="" ma:versionID="d6966d9bf1ba51e28826f6b47d31e8b0">
  <xsd:schema xmlns:xsd="http://www.w3.org/2001/XMLSchema" xmlns:xs="http://www.w3.org/2001/XMLSchema" xmlns:p="http://schemas.microsoft.com/office/2006/metadata/properties" xmlns:ns1="http://schemas.microsoft.com/sharepoint/v3" xmlns:ns3="0cecad8f-305c-4ab2-8046-db3b11566c17" xmlns:ns4="087ed9da-973a-458e-ba2b-639733953c26" targetNamespace="http://schemas.microsoft.com/office/2006/metadata/properties" ma:root="true" ma:fieldsID="cc19603e33624bd0fe3cb4bcc91ad3cf" ns1:_="" ns3:_="" ns4:_="">
    <xsd:import namespace="http://schemas.microsoft.com/sharepoint/v3"/>
    <xsd:import namespace="0cecad8f-305c-4ab2-8046-db3b11566c17"/>
    <xsd:import namespace="087ed9da-973a-458e-ba2b-639733953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ad8f-305c-4ab2-8046-db3b11566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ed9da-973a-458e-ba2b-63973395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C6C08-6492-4AAB-B8E3-F74ABB75AA1C}">
  <ds:schemaRefs>
    <ds:schemaRef ds:uri="http://schemas.microsoft.com/office/2006/documentManagement/types"/>
    <ds:schemaRef ds:uri="0cecad8f-305c-4ab2-8046-db3b11566c17"/>
    <ds:schemaRef ds:uri="http://purl.org/dc/elements/1.1/"/>
    <ds:schemaRef ds:uri="http://schemas.microsoft.com/office/infopath/2007/PartnerControls"/>
    <ds:schemaRef ds:uri="087ed9da-973a-458e-ba2b-639733953c26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F24DB6-3F25-4C8B-B89A-E340A8628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781FA-F61D-43A0-9A0E-4B271F09D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ecad8f-305c-4ab2-8046-db3b11566c17"/>
    <ds:schemaRef ds:uri="087ed9da-973a-458e-ba2b-63973395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2757</TotalTime>
  <Words>1835</Words>
  <Application>Microsoft Office PowerPoint</Application>
  <PresentationFormat>Widescreen</PresentationFormat>
  <Paragraphs>266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Appian Open Sans</vt:lpstr>
      <vt:lpstr>Arial</vt:lpstr>
      <vt:lpstr>Bradley Hand ITC</vt:lpstr>
      <vt:lpstr>Cambria Math</vt:lpstr>
      <vt:lpstr>Comic Sans MS</vt:lpstr>
      <vt:lpstr>Courier New</vt:lpstr>
      <vt:lpstr>Times New Roman</vt:lpstr>
      <vt:lpstr>Wingdings</vt:lpstr>
      <vt:lpstr>Default Design</vt:lpstr>
      <vt:lpstr>PowerPoint Presentation</vt:lpstr>
      <vt:lpstr>Disclaimer #1</vt:lpstr>
      <vt:lpstr>Disclaimer #2</vt:lpstr>
      <vt:lpstr>Personal Note from Josh</vt:lpstr>
      <vt:lpstr>Who am I?</vt:lpstr>
      <vt:lpstr>Motivation</vt:lpstr>
      <vt:lpstr>Goal</vt:lpstr>
      <vt:lpstr>How should we think of a model? </vt:lpstr>
      <vt:lpstr>How should we think of a model? </vt:lpstr>
      <vt:lpstr>How should we think of a model? </vt:lpstr>
      <vt:lpstr>Let’s talk about the input variables</vt:lpstr>
      <vt:lpstr>Defining the Input Space</vt:lpstr>
      <vt:lpstr>How to define   synonymous inputs? </vt:lpstr>
      <vt:lpstr>Examples of synonymous inputs</vt:lpstr>
      <vt:lpstr>How do we define   antonymous inputs? </vt:lpstr>
      <vt:lpstr>Examples of antonymous inputs</vt:lpstr>
      <vt:lpstr>What does the Model look like now? </vt:lpstr>
      <vt:lpstr>How do we partition the antonymous inputs? </vt:lpstr>
      <vt:lpstr>You are on slide 19 and you only got this far?!?!</vt:lpstr>
      <vt:lpstr>Solution Verification </vt:lpstr>
      <vt:lpstr>Defining Solution Verification </vt:lpstr>
      <vt:lpstr>Summary</vt:lpstr>
      <vt:lpstr>What I am working on next…</vt:lpstr>
      <vt:lpstr>Questions</vt:lpstr>
      <vt:lpstr>Equations for Uncertainty </vt:lpstr>
      <vt:lpstr>Introduce the Replacement Function</vt:lpstr>
      <vt:lpstr>Example of the Replacement Function</vt:lpstr>
    </vt:vector>
  </TitlesOfParts>
  <Company>Admin 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Joshua Kaizer</cp:lastModifiedBy>
  <cp:revision>789</cp:revision>
  <cp:lastPrinted>2022-05-20T16:30:57Z</cp:lastPrinted>
  <dcterms:created xsi:type="dcterms:W3CDTF">2006-11-17T15:30:46Z</dcterms:created>
  <dcterms:modified xsi:type="dcterms:W3CDTF">2022-10-13T11:59:28Z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0x0101005ED311BD9C53A64BA35A594801500659</vt:lpwstr>
  </property>
  <property fmtid="{D5CDD505-2E9C-101B-9397-08002B2CF9AE}" pid="3" name="TitusGUID">
    <vt:lpwstr>ca19a677-9f54-4e10-b2e8-7d244fe7fc13</vt:lpwstr>
  </property>
  <property fmtid="{D5CDD505-2E9C-101B-9397-08002B2CF9AE}" pid="4" name="DataType">
    <vt:lpwstr>NULL</vt:lpwstr>
  </property>
</Properties>
</file>