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9" r:id="rId4"/>
    <p:sldMasterId id="2147483721" r:id="rId5"/>
  </p:sldMasterIdLst>
  <p:notesMasterIdLst>
    <p:notesMasterId r:id="rId23"/>
  </p:notesMasterIdLst>
  <p:handoutMasterIdLst>
    <p:handoutMasterId r:id="rId24"/>
  </p:handoutMasterIdLst>
  <p:sldIdLst>
    <p:sldId id="256" r:id="rId6"/>
    <p:sldId id="446" r:id="rId7"/>
    <p:sldId id="428" r:id="rId8"/>
    <p:sldId id="439" r:id="rId9"/>
    <p:sldId id="447" r:id="rId10"/>
    <p:sldId id="262" r:id="rId11"/>
    <p:sldId id="435" r:id="rId12"/>
    <p:sldId id="450" r:id="rId13"/>
    <p:sldId id="454" r:id="rId14"/>
    <p:sldId id="453" r:id="rId15"/>
    <p:sldId id="441" r:id="rId16"/>
    <p:sldId id="445" r:id="rId17"/>
    <p:sldId id="442" r:id="rId18"/>
    <p:sldId id="444" r:id="rId19"/>
    <p:sldId id="448" r:id="rId20"/>
    <p:sldId id="423" r:id="rId21"/>
    <p:sldId id="258" r:id="rId22"/>
  </p:sldIdLst>
  <p:sldSz cx="12192000" cy="6858000"/>
  <p:notesSz cx="7010400" cy="9296400"/>
  <p:defaultTextStyle>
    <a:defPPr>
      <a:defRPr lang="en-US"/>
    </a:defPPr>
    <a:lvl1pPr algn="ctr" rtl="0" eaLnBrk="0" fontAlgn="base" hangingPunct="0">
      <a:spcBef>
        <a:spcPct val="50000"/>
      </a:spcBef>
      <a:spcAft>
        <a:spcPct val="0"/>
      </a:spcAft>
      <a:defRPr sz="1600" kern="1200">
        <a:solidFill>
          <a:srgbClr val="000000"/>
        </a:solidFill>
        <a:latin typeface="Arial" charset="0"/>
        <a:ea typeface="+mn-ea"/>
        <a:cs typeface="+mn-cs"/>
      </a:defRPr>
    </a:lvl1pPr>
    <a:lvl2pPr marL="457200" algn="ctr" rtl="0" eaLnBrk="0" fontAlgn="base" hangingPunct="0">
      <a:spcBef>
        <a:spcPct val="50000"/>
      </a:spcBef>
      <a:spcAft>
        <a:spcPct val="0"/>
      </a:spcAft>
      <a:defRPr sz="1600" kern="1200">
        <a:solidFill>
          <a:srgbClr val="000000"/>
        </a:solidFill>
        <a:latin typeface="Arial" charset="0"/>
        <a:ea typeface="+mn-ea"/>
        <a:cs typeface="+mn-cs"/>
      </a:defRPr>
    </a:lvl2pPr>
    <a:lvl3pPr marL="914400" algn="ctr" rtl="0" eaLnBrk="0" fontAlgn="base" hangingPunct="0">
      <a:spcBef>
        <a:spcPct val="50000"/>
      </a:spcBef>
      <a:spcAft>
        <a:spcPct val="0"/>
      </a:spcAft>
      <a:defRPr sz="1600" kern="1200">
        <a:solidFill>
          <a:srgbClr val="000000"/>
        </a:solidFill>
        <a:latin typeface="Arial" charset="0"/>
        <a:ea typeface="+mn-ea"/>
        <a:cs typeface="+mn-cs"/>
      </a:defRPr>
    </a:lvl3pPr>
    <a:lvl4pPr marL="1371600" algn="ctr" rtl="0" eaLnBrk="0" fontAlgn="base" hangingPunct="0">
      <a:spcBef>
        <a:spcPct val="50000"/>
      </a:spcBef>
      <a:spcAft>
        <a:spcPct val="0"/>
      </a:spcAft>
      <a:defRPr sz="1600" kern="1200">
        <a:solidFill>
          <a:srgbClr val="000000"/>
        </a:solidFill>
        <a:latin typeface="Arial" charset="0"/>
        <a:ea typeface="+mn-ea"/>
        <a:cs typeface="+mn-cs"/>
      </a:defRPr>
    </a:lvl4pPr>
    <a:lvl5pPr marL="1828800" algn="ctr" rtl="0" eaLnBrk="0" fontAlgn="base" hangingPunct="0">
      <a:spcBef>
        <a:spcPct val="5000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A2F67C-E587-DD5B-C26A-9FA98BFDAD11}" name="Markus Burkardt" initials="MB" userId="S::mburkardt@domeng.com::7dd87bfe-bdc9-40a8-9619-65dbc02061ba" providerId="AD"/>
  <p188:author id="{6C2F799B-14EC-4DCE-613B-16D192939012}" name="Kevin Fuhr" initials="KF" userId="S::kfuhr@domeng.com::8941fc3f-ca0f-4557-a112-409abf1f0d03" providerId="AD"/>
  <p188:author id="{AA679AD9-9D75-399F-4729-744D71428432}" name="Matthew Wolfson" initials="MW" userId="S::mwolfson@domeng.com::ed046345-5299-40e2-a12a-cb0943f4719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ivers, Christine" initials="RC" lastIdx="10" clrIdx="0">
    <p:extLst>
      <p:ext uri="{19B8F6BF-5375-455C-9EA6-DF929625EA0E}">
        <p15:presenceInfo xmlns:p15="http://schemas.microsoft.com/office/powerpoint/2012/main" userId="S::crivers@epri.com::80e8de17-408a-4ed1-a111-481bf9cfdf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00"/>
    <a:srgbClr val="262626"/>
    <a:srgbClr val="003399"/>
    <a:srgbClr val="33CCCC"/>
    <a:srgbClr val="9293C7"/>
    <a:srgbClr val="E5E5E5"/>
    <a:srgbClr val="C9F1FF"/>
    <a:srgbClr val="003296"/>
    <a:srgbClr val="0B9E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92155" autoAdjust="0"/>
  </p:normalViewPr>
  <p:slideViewPr>
    <p:cSldViewPr snapToGrid="0">
      <p:cViewPr varScale="1">
        <p:scale>
          <a:sx n="126" d="100"/>
          <a:sy n="126" d="100"/>
        </p:scale>
        <p:origin x="150" y="210"/>
      </p:cViewPr>
      <p:guideLst/>
    </p:cSldViewPr>
  </p:slideViewPr>
  <p:notesTextViewPr>
    <p:cViewPr>
      <p:scale>
        <a:sx n="1" d="1"/>
        <a:sy n="1" d="1"/>
      </p:scale>
      <p:origin x="0" y="0"/>
    </p:cViewPr>
  </p:notesTextViewPr>
  <p:sorterViewPr>
    <p:cViewPr>
      <p:scale>
        <a:sx n="140" d="100"/>
        <a:sy n="140" d="100"/>
      </p:scale>
      <p:origin x="0" y="0"/>
    </p:cViewPr>
  </p:sorterViewPr>
  <p:notesViewPr>
    <p:cSldViewPr snapToGrid="0">
      <p:cViewPr varScale="1">
        <p:scale>
          <a:sx n="117" d="100"/>
          <a:sy n="117" d="100"/>
        </p:scale>
        <p:origin x="385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F391D5B-F21D-4A23-BC16-77D248A42E04}" type="datetimeFigureOut">
              <a:rPr lang="en-US" smtClean="0"/>
              <a:t>10/25/2022</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AA87700-C2CA-4156-B879-80D1DD799DB9}" type="slidenum">
              <a:rPr lang="en-US" smtClean="0"/>
              <a:t>‹#›</a:t>
            </a:fld>
            <a:endParaRPr lang="en-US" dirty="0"/>
          </a:p>
        </p:txBody>
      </p:sp>
    </p:spTree>
    <p:extLst>
      <p:ext uri="{BB962C8B-B14F-4D97-AF65-F5344CB8AC3E}">
        <p14:creationId xmlns:p14="http://schemas.microsoft.com/office/powerpoint/2010/main" val="742309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6412"/>
          </a:xfrm>
          <a:prstGeom prst="rect">
            <a:avLst/>
          </a:prstGeom>
        </p:spPr>
        <p:txBody>
          <a:bodyPr vert="horz" lIns="91650" tIns="45825" rIns="91650" bIns="45825" rtlCol="0"/>
          <a:lstStyle>
            <a:lvl1pPr algn="l">
              <a:defRPr sz="1200"/>
            </a:lvl1pPr>
          </a:lstStyle>
          <a:p>
            <a:endParaRPr lang="en-US" dirty="0"/>
          </a:p>
        </p:txBody>
      </p:sp>
      <p:sp>
        <p:nvSpPr>
          <p:cNvPr id="3" name="Date Placeholder 2"/>
          <p:cNvSpPr>
            <a:spLocks noGrp="1"/>
          </p:cNvSpPr>
          <p:nvPr>
            <p:ph type="dt" idx="1"/>
          </p:nvPr>
        </p:nvSpPr>
        <p:spPr>
          <a:xfrm>
            <a:off x="3971183" y="0"/>
            <a:ext cx="3037628" cy="466412"/>
          </a:xfrm>
          <a:prstGeom prst="rect">
            <a:avLst/>
          </a:prstGeom>
        </p:spPr>
        <p:txBody>
          <a:bodyPr vert="horz" lIns="91650" tIns="45825" rIns="91650" bIns="45825" rtlCol="0"/>
          <a:lstStyle>
            <a:lvl1pPr algn="r">
              <a:defRPr sz="1200"/>
            </a:lvl1pPr>
          </a:lstStyle>
          <a:p>
            <a:fld id="{21D603EA-85D6-422C-AB10-17A2A7923832}" type="datetimeFigureOut">
              <a:rPr lang="en-US" smtClean="0"/>
              <a:t>10/25/2022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650" tIns="45825" rIns="91650" bIns="45825" rtlCol="0" anchor="ctr"/>
          <a:lstStyle/>
          <a:p>
            <a:endParaRPr lang="en-US" dirty="0"/>
          </a:p>
        </p:txBody>
      </p:sp>
      <p:sp>
        <p:nvSpPr>
          <p:cNvPr id="5" name="Notes Placeholder 4"/>
          <p:cNvSpPr>
            <a:spLocks noGrp="1"/>
          </p:cNvSpPr>
          <p:nvPr>
            <p:ph type="body" sz="quarter" idx="3"/>
          </p:nvPr>
        </p:nvSpPr>
        <p:spPr>
          <a:xfrm>
            <a:off x="701359" y="4474689"/>
            <a:ext cx="5607684" cy="3659661"/>
          </a:xfrm>
          <a:prstGeom prst="rect">
            <a:avLst/>
          </a:prstGeom>
        </p:spPr>
        <p:txBody>
          <a:bodyPr vert="horz" lIns="91650" tIns="45825" rIns="91650" bIns="458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89"/>
            <a:ext cx="3037628" cy="466411"/>
          </a:xfrm>
          <a:prstGeom prst="rect">
            <a:avLst/>
          </a:prstGeom>
        </p:spPr>
        <p:txBody>
          <a:bodyPr vert="horz" lIns="91650" tIns="45825" rIns="91650" bIns="458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183" y="8829989"/>
            <a:ext cx="3037628" cy="466411"/>
          </a:xfrm>
          <a:prstGeom prst="rect">
            <a:avLst/>
          </a:prstGeom>
        </p:spPr>
        <p:txBody>
          <a:bodyPr vert="horz" lIns="91650" tIns="45825" rIns="91650" bIns="45825" rtlCol="0" anchor="b"/>
          <a:lstStyle>
            <a:lvl1pPr algn="r">
              <a:defRPr sz="1200"/>
            </a:lvl1pPr>
          </a:lstStyle>
          <a:p>
            <a:fld id="{6DE649CB-0B81-4204-A849-0379B10D6E2B}" type="slidenum">
              <a:rPr lang="en-US" smtClean="0"/>
              <a:t>‹#›</a:t>
            </a:fld>
            <a:endParaRPr lang="en-US" dirty="0"/>
          </a:p>
        </p:txBody>
      </p:sp>
    </p:spTree>
    <p:extLst>
      <p:ext uri="{BB962C8B-B14F-4D97-AF65-F5344CB8AC3E}">
        <p14:creationId xmlns:p14="http://schemas.microsoft.com/office/powerpoint/2010/main" val="22005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649CB-0B81-4204-A849-0379B10D6E2B}" type="slidenum">
              <a:rPr lang="en-US" smtClean="0"/>
              <a:t>5</a:t>
            </a:fld>
            <a:endParaRPr lang="en-US" dirty="0"/>
          </a:p>
        </p:txBody>
      </p:sp>
    </p:spTree>
    <p:extLst>
      <p:ext uri="{BB962C8B-B14F-4D97-AF65-F5344CB8AC3E}">
        <p14:creationId xmlns:p14="http://schemas.microsoft.com/office/powerpoint/2010/main" val="3678422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DE649CB-0B81-4204-A849-0379B10D6E2B}" type="slidenum">
              <a:rPr lang="en-US" smtClean="0"/>
              <a:t>8</a:t>
            </a:fld>
            <a:endParaRPr lang="en-US" dirty="0"/>
          </a:p>
        </p:txBody>
      </p:sp>
    </p:spTree>
    <p:extLst>
      <p:ext uri="{BB962C8B-B14F-4D97-AF65-F5344CB8AC3E}">
        <p14:creationId xmlns:p14="http://schemas.microsoft.com/office/powerpoint/2010/main" val="3602255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649CB-0B81-4204-A849-0379B10D6E2B}" type="slidenum">
              <a:rPr lang="en-US" smtClean="0"/>
              <a:t>10</a:t>
            </a:fld>
            <a:endParaRPr lang="en-US" dirty="0"/>
          </a:p>
        </p:txBody>
      </p:sp>
    </p:spTree>
    <p:extLst>
      <p:ext uri="{BB962C8B-B14F-4D97-AF65-F5344CB8AC3E}">
        <p14:creationId xmlns:p14="http://schemas.microsoft.com/office/powerpoint/2010/main" val="1086460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649CB-0B81-4204-A849-0379B10D6E2B}" type="slidenum">
              <a:rPr lang="en-US" smtClean="0"/>
              <a:t>11</a:t>
            </a:fld>
            <a:endParaRPr lang="en-US" dirty="0"/>
          </a:p>
        </p:txBody>
      </p:sp>
    </p:spTree>
    <p:extLst>
      <p:ext uri="{BB962C8B-B14F-4D97-AF65-F5344CB8AC3E}">
        <p14:creationId xmlns:p14="http://schemas.microsoft.com/office/powerpoint/2010/main" val="1967736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649CB-0B81-4204-A849-0379B10D6E2B}" type="slidenum">
              <a:rPr lang="en-US" smtClean="0"/>
              <a:t>17</a:t>
            </a:fld>
            <a:endParaRPr lang="en-US" dirty="0"/>
          </a:p>
        </p:txBody>
      </p:sp>
    </p:spTree>
    <p:extLst>
      <p:ext uri="{BB962C8B-B14F-4D97-AF65-F5344CB8AC3E}">
        <p14:creationId xmlns:p14="http://schemas.microsoft.com/office/powerpoint/2010/main" val="349273627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hyperlink" Target="https://www.facebook.com/EPRI/" TargetMode="External"/><Relationship Id="rId5" Type="http://schemas.openxmlformats.org/officeDocument/2006/relationships/image" Target="../media/image4.png"/><Relationship Id="rId4" Type="http://schemas.openxmlformats.org/officeDocument/2006/relationships/hyperlink" Target="https://www.linkedin.com/company/epri" TargetMode="External"/><Relationship Id="rId9"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hyperlink" Target="https://www.facebook.com/EPRI/" TargetMode="External"/><Relationship Id="rId5" Type="http://schemas.openxmlformats.org/officeDocument/2006/relationships/image" Target="../media/image4.png"/><Relationship Id="rId4" Type="http://schemas.openxmlformats.org/officeDocument/2006/relationships/hyperlink" Target="https://www.linkedin.com/company/epri" TargetMode="External"/><Relationship Id="rId9"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hyperlink" Target="https://www.facebook.com/EPRI/" TargetMode="External"/><Relationship Id="rId5" Type="http://schemas.openxmlformats.org/officeDocument/2006/relationships/image" Target="../media/image4.png"/><Relationship Id="rId4" Type="http://schemas.openxmlformats.org/officeDocument/2006/relationships/hyperlink" Target="https://www.linkedin.com/company/epri" TargetMode="External"/><Relationship Id="rId9"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2.xml"/><Relationship Id="rId6" Type="http://schemas.openxmlformats.org/officeDocument/2006/relationships/hyperlink" Target="https://www.facebook.com/EPRI/" TargetMode="External"/><Relationship Id="rId5" Type="http://schemas.openxmlformats.org/officeDocument/2006/relationships/image" Target="../media/image4.png"/><Relationship Id="rId4" Type="http://schemas.openxmlformats.org/officeDocument/2006/relationships/hyperlink" Target="https://www.linkedin.com/company/epri" TargetMode="External"/><Relationship Id="rId9"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2.xml"/><Relationship Id="rId6" Type="http://schemas.openxmlformats.org/officeDocument/2006/relationships/hyperlink" Target="https://www.facebook.com/EPRI/" TargetMode="External"/><Relationship Id="rId5" Type="http://schemas.openxmlformats.org/officeDocument/2006/relationships/image" Target="../media/image4.png"/><Relationship Id="rId4" Type="http://schemas.openxmlformats.org/officeDocument/2006/relationships/hyperlink" Target="https://www.linkedin.com/company/epri" TargetMode="External"/><Relationship Id="rId9"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2.xml"/><Relationship Id="rId6" Type="http://schemas.openxmlformats.org/officeDocument/2006/relationships/hyperlink" Target="https://www.facebook.com/EPRI/" TargetMode="External"/><Relationship Id="rId5" Type="http://schemas.openxmlformats.org/officeDocument/2006/relationships/image" Target="../media/image4.png"/><Relationship Id="rId4" Type="http://schemas.openxmlformats.org/officeDocument/2006/relationships/hyperlink" Target="https://www.linkedin.com/company/epri" TargetMode="External"/><Relationship Id="rId9"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2.xml"/><Relationship Id="rId6" Type="http://schemas.openxmlformats.org/officeDocument/2006/relationships/hyperlink" Target="https://www.facebook.com/EPRI/" TargetMode="External"/><Relationship Id="rId5" Type="http://schemas.openxmlformats.org/officeDocument/2006/relationships/image" Target="../media/image4.png"/><Relationship Id="rId4" Type="http://schemas.openxmlformats.org/officeDocument/2006/relationships/hyperlink" Target="https://www.linkedin.com/company/epri" TargetMode="External"/><Relationship Id="rId9"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hyperlink" Target="https://www.facebook.com/EPRI/" TargetMode="External"/><Relationship Id="rId5" Type="http://schemas.openxmlformats.org/officeDocument/2006/relationships/image" Target="../media/image4.png"/><Relationship Id="rId4" Type="http://schemas.openxmlformats.org/officeDocument/2006/relationships/hyperlink" Target="https://www.linkedin.com/company/epri" TargetMode="External"/><Relationship Id="rId9"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2.xml"/><Relationship Id="rId6" Type="http://schemas.openxmlformats.org/officeDocument/2006/relationships/hyperlink" Target="https://www.facebook.com/EPRI/" TargetMode="External"/><Relationship Id="rId5" Type="http://schemas.openxmlformats.org/officeDocument/2006/relationships/image" Target="../media/image4.png"/><Relationship Id="rId4" Type="http://schemas.openxmlformats.org/officeDocument/2006/relationships/hyperlink" Target="https://www.linkedin.com/company/epri" TargetMode="External"/><Relationship Id="rId9"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2.xml"/><Relationship Id="rId6" Type="http://schemas.openxmlformats.org/officeDocument/2006/relationships/hyperlink" Target="https://www.facebook.com/EPRI/" TargetMode="External"/><Relationship Id="rId5" Type="http://schemas.openxmlformats.org/officeDocument/2006/relationships/image" Target="../media/image4.png"/><Relationship Id="rId4" Type="http://schemas.openxmlformats.org/officeDocument/2006/relationships/hyperlink" Target="https://www.linkedin.com/company/epri" TargetMode="External"/><Relationship Id="rId9"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hyperlink" Target="https://www.facebook.com/EPRI/" TargetMode="External"/><Relationship Id="rId5" Type="http://schemas.openxmlformats.org/officeDocument/2006/relationships/image" Target="../media/image4.png"/><Relationship Id="rId4" Type="http://schemas.openxmlformats.org/officeDocument/2006/relationships/hyperlink" Target="https://www.linkedin.com/company/epri" TargetMode="External"/><Relationship Id="rId9"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hyperlink" Target="https://www.facebook.com/EPRI/" TargetMode="External"/><Relationship Id="rId5" Type="http://schemas.openxmlformats.org/officeDocument/2006/relationships/image" Target="../media/image4.png"/><Relationship Id="rId4" Type="http://schemas.openxmlformats.org/officeDocument/2006/relationships/hyperlink" Target="https://www.linkedin.com/company/epri" TargetMode="Externa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hyperlink" Target="https://www.facebook.com/EPRI/" TargetMode="External"/><Relationship Id="rId5" Type="http://schemas.openxmlformats.org/officeDocument/2006/relationships/image" Target="../media/image4.png"/><Relationship Id="rId4" Type="http://schemas.openxmlformats.org/officeDocument/2006/relationships/hyperlink" Target="https://www.linkedin.com/company/epri" TargetMode="Externa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 Id="rId6" Type="http://schemas.openxmlformats.org/officeDocument/2006/relationships/hyperlink" Target="https://www.facebook.com/EPRI/" TargetMode="External"/><Relationship Id="rId5" Type="http://schemas.openxmlformats.org/officeDocument/2006/relationships/image" Target="../media/image4.png"/><Relationship Id="rId4" Type="http://schemas.openxmlformats.org/officeDocument/2006/relationships/hyperlink" Target="https://www.linkedin.com/company/epri" TargetMode="External"/><Relationship Id="rId9"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EPRI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EDFE55-CD97-4806-B97B-A9091661CD4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8708"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8707"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tx1"/>
                </a:solidFill>
              </a:defRPr>
            </a:lvl1pPr>
          </a:lstStyle>
          <a:p>
            <a:r>
              <a:rPr lang="en-US" dirty="0"/>
              <a:t>CLICK TO EDIT MASTER TITLE</a:t>
            </a:r>
          </a:p>
        </p:txBody>
      </p:sp>
      <p:sp>
        <p:nvSpPr>
          <p:cNvPr id="9" name="Rectangle 8"/>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8"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rgbClr val="0040C0"/>
                </a:solidFill>
                <a:latin typeface="+mj-lt"/>
              </a:defRPr>
            </a:lvl1pPr>
          </a:lstStyle>
          <a:p>
            <a:pPr lvl="0"/>
            <a:r>
              <a:rPr lang="en-US" dirty="0"/>
              <a:t>Click To Edit Subtitle</a:t>
            </a:r>
          </a:p>
        </p:txBody>
      </p:sp>
      <p:grpSp>
        <p:nvGrpSpPr>
          <p:cNvPr id="25" name="Group 24">
            <a:extLst>
              <a:ext uri="{FF2B5EF4-FFF2-40B4-BE49-F238E27FC236}">
                <a16:creationId xmlns:a16="http://schemas.microsoft.com/office/drawing/2014/main" id="{3915F8B0-B666-42D5-9101-41C9E224E801}"/>
              </a:ext>
            </a:extLst>
          </p:cNvPr>
          <p:cNvGrpSpPr/>
          <p:nvPr userDrawn="1"/>
        </p:nvGrpSpPr>
        <p:grpSpPr>
          <a:xfrm>
            <a:off x="338624" y="6181725"/>
            <a:ext cx="4435668" cy="542465"/>
            <a:chOff x="338624" y="6181725"/>
            <a:chExt cx="4435668" cy="542465"/>
          </a:xfrm>
        </p:grpSpPr>
        <p:sp>
          <p:nvSpPr>
            <p:cNvPr id="26" name="Text Box 47">
              <a:extLst>
                <a:ext uri="{FF2B5EF4-FFF2-40B4-BE49-F238E27FC236}">
                  <a16:creationId xmlns:a16="http://schemas.microsoft.com/office/drawing/2014/main" id="{8E8588FC-1D76-47C5-B595-0F9502D2BC62}"/>
                </a:ext>
              </a:extLst>
            </p:cNvPr>
            <p:cNvSpPr txBox="1">
              <a:spLocks noChangeArrowheads="1"/>
            </p:cNvSpPr>
            <p:nvPr userDrawn="1"/>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7" name="TextBox 26">
              <a:hlinkClick r:id="rId3"/>
              <a:extLst>
                <a:ext uri="{FF2B5EF4-FFF2-40B4-BE49-F238E27FC236}">
                  <a16:creationId xmlns:a16="http://schemas.microsoft.com/office/drawing/2014/main" id="{B555F5C0-13E9-4F31-AC9E-6AA423B9AA45}"/>
                </a:ext>
              </a:extLst>
            </p:cNvPr>
            <p:cNvSpPr txBox="1"/>
            <p:nvPr userDrawn="1"/>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28" name="Straight Connector 27">
              <a:extLst>
                <a:ext uri="{FF2B5EF4-FFF2-40B4-BE49-F238E27FC236}">
                  <a16:creationId xmlns:a16="http://schemas.microsoft.com/office/drawing/2014/main" id="{23518BE5-5103-47F0-BFFA-88320B777BD5}"/>
                </a:ext>
              </a:extLst>
            </p:cNvPr>
            <p:cNvCxnSpPr/>
            <p:nvPr userDrawn="1"/>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9" name="Picture 28">
              <a:hlinkClick r:id="rId4"/>
              <a:extLst>
                <a:ext uri="{FF2B5EF4-FFF2-40B4-BE49-F238E27FC236}">
                  <a16:creationId xmlns:a16="http://schemas.microsoft.com/office/drawing/2014/main" id="{F99B0C38-6987-4402-AC71-C1BDE714DE3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0" name="Picture 29">
              <a:hlinkClick r:id="rId6"/>
              <a:extLst>
                <a:ext uri="{FF2B5EF4-FFF2-40B4-BE49-F238E27FC236}">
                  <a16:creationId xmlns:a16="http://schemas.microsoft.com/office/drawing/2014/main" id="{5B7BD5C0-06C6-4AB3-BC4D-383CBA3FC50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1" name="Picture 30">
              <a:hlinkClick r:id="rId8"/>
              <a:extLst>
                <a:ext uri="{FF2B5EF4-FFF2-40B4-BE49-F238E27FC236}">
                  <a16:creationId xmlns:a16="http://schemas.microsoft.com/office/drawing/2014/main" id="{D6A42936-581D-4AE8-8C5D-114B70E95E1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1367522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with Highligh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E03F-F02F-4FA3-91CB-67CB140953AE}"/>
              </a:ext>
            </a:extLst>
          </p:cNvPr>
          <p:cNvSpPr>
            <a:spLocks noGrp="1"/>
          </p:cNvSpPr>
          <p:nvPr>
            <p:ph type="title"/>
          </p:nvPr>
        </p:nvSpPr>
        <p:spPr>
          <a:xfrm>
            <a:off x="365760" y="182563"/>
            <a:ext cx="11430000" cy="731520"/>
          </a:xfrm>
        </p:spPr>
        <p:txBody>
          <a:bodyPr/>
          <a:lstStyle/>
          <a:p>
            <a:r>
              <a:rPr lang="en-US"/>
              <a:t>Click to edit Master title style</a:t>
            </a:r>
          </a:p>
        </p:txBody>
      </p:sp>
      <p:sp>
        <p:nvSpPr>
          <p:cNvPr id="5" name="Text Placeholder 4">
            <a:extLst>
              <a:ext uri="{FF2B5EF4-FFF2-40B4-BE49-F238E27FC236}">
                <a16:creationId xmlns:a16="http://schemas.microsoft.com/office/drawing/2014/main" id="{527D7085-5105-4024-BD3C-F69FB71287EC}"/>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1895805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Tree>
    <p:extLst>
      <p:ext uri="{BB962C8B-B14F-4D97-AF65-F5344CB8AC3E}">
        <p14:creationId xmlns:p14="http://schemas.microsoft.com/office/powerpoint/2010/main" val="1871114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539496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05840"/>
            <a:ext cx="5577840" cy="539496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99681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s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484632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05840"/>
            <a:ext cx="5577840" cy="484632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A406BC8-8ED2-4FB9-9CC1-C26081116C72}"/>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3520791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11430000" cy="73152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65760" y="1005840"/>
            <a:ext cx="5577840" cy="639762"/>
          </a:xfrm>
        </p:spPr>
        <p:txBody>
          <a:bodyPr anchor="b">
            <a:normAutofit/>
          </a:bodyPr>
          <a:lstStyle>
            <a:lvl1pPr marL="0" indent="0">
              <a:buNone/>
              <a:defRPr sz="24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760" y="1737360"/>
            <a:ext cx="5577840" cy="466344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005840"/>
            <a:ext cx="5577840" cy="639762"/>
          </a:xfrm>
        </p:spPr>
        <p:txBody>
          <a:bodyPr anchor="b">
            <a:normAutofit/>
          </a:bodyPr>
          <a:lstStyle>
            <a:lvl1pPr marL="0" indent="0">
              <a:buNone/>
              <a:defRPr sz="24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19" y="1737360"/>
            <a:ext cx="5577840" cy="466344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4592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0409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userDrawn="1"/>
        </p:nvSpPr>
        <p:spPr bwMode="auto">
          <a:xfrm>
            <a:off x="6096000" y="102457"/>
            <a:ext cx="6096000" cy="6572979"/>
          </a:xfrm>
          <a:prstGeom prst="rect">
            <a:avLst/>
          </a:prstGeom>
          <a:solidFill>
            <a:schemeClr val="tx2">
              <a:lumMod val="50000"/>
            </a:schemeClr>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userDrawn="1"/>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4B61A130-D3A2-4741-98F0-78A9FBA9C5FB}"/>
              </a:ext>
            </a:extLst>
          </p:cNvPr>
          <p:cNvSpPr>
            <a:spLocks noGrp="1"/>
          </p:cNvSpPr>
          <p:nvPr>
            <p:ph type="title"/>
          </p:nvPr>
        </p:nvSpPr>
        <p:spPr>
          <a:xfrm>
            <a:off x="365760" y="182563"/>
            <a:ext cx="5339301" cy="1159220"/>
          </a:xfrm>
        </p:spPr>
        <p:txBody>
          <a:body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E42C4622-94B6-44D4-A6B7-3ABD2A3DA000}"/>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BFA936AF-75D5-4131-8412-21BBADB7B7A5}"/>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2781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userDrawn="1"/>
        </p:nvSpPr>
        <p:spPr bwMode="auto">
          <a:xfrm>
            <a:off x="0" y="102457"/>
            <a:ext cx="6096000" cy="6572979"/>
          </a:xfrm>
          <a:prstGeom prst="rect">
            <a:avLst/>
          </a:prstGeom>
          <a:solidFill>
            <a:schemeClr val="tx2">
              <a:lumMod val="50000"/>
            </a:schemeClr>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9" name="Title 1">
            <a:extLst>
              <a:ext uri="{FF2B5EF4-FFF2-40B4-BE49-F238E27FC236}">
                <a16:creationId xmlns:a16="http://schemas.microsoft.com/office/drawing/2014/main" id="{194B0ED0-AA7A-498C-AD8A-0B253F5728D7}"/>
              </a:ext>
            </a:extLst>
          </p:cNvPr>
          <p:cNvSpPr>
            <a:spLocks noGrp="1"/>
          </p:cNvSpPr>
          <p:nvPr>
            <p:ph type="title"/>
          </p:nvPr>
        </p:nvSpPr>
        <p:spPr>
          <a:xfrm>
            <a:off x="6420678" y="182563"/>
            <a:ext cx="5339301" cy="1159220"/>
          </a:xfrm>
        </p:spPr>
        <p:txBody>
          <a:body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77646DC3-E2A5-4F68-86AC-14EB8BC340EE}"/>
              </a:ext>
            </a:extLst>
          </p:cNvPr>
          <p:cNvSpPr>
            <a:spLocks noGrp="1"/>
          </p:cNvSpPr>
          <p:nvPr>
            <p:ph sz="half" idx="1"/>
          </p:nvPr>
        </p:nvSpPr>
        <p:spPr>
          <a:xfrm>
            <a:off x="6420678" y="1749288"/>
            <a:ext cx="5339301"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B6F6667A-CB20-4940-A3BF-E7F481E3E504}"/>
              </a:ext>
            </a:extLst>
          </p:cNvPr>
          <p:cNvSpPr>
            <a:spLocks noGrp="1"/>
          </p:cNvSpPr>
          <p:nvPr>
            <p:ph idx="10"/>
          </p:nvPr>
        </p:nvSpPr>
        <p:spPr>
          <a:xfrm>
            <a:off x="360459"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4240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userDrawn="1"/>
        </p:nvSpPr>
        <p:spPr bwMode="auto">
          <a:xfrm>
            <a:off x="6096000" y="102457"/>
            <a:ext cx="6096000" cy="6572979"/>
          </a:xfrm>
          <a:prstGeom prst="rect">
            <a:avLst/>
          </a:prstGeom>
          <a:solidFill>
            <a:schemeClr val="tx2">
              <a:lumMod val="20000"/>
              <a:lumOff val="80000"/>
            </a:schemeClr>
          </a:solidFill>
          <a:ln w="9525" cap="flat" cmpd="sng" algn="ctr">
            <a:noFill/>
            <a:prstDash val="solid"/>
            <a:round/>
            <a:headEnd type="none" w="med" len="med"/>
            <a:tailEnd type="none" w="med" len="med"/>
          </a:ln>
          <a:effectLst>
            <a:innerShdw blurRad="431800" dist="50800" dir="10800000">
              <a:schemeClr val="tx2">
                <a:lumMod val="60000"/>
                <a:lumOff val="40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userDrawn="1"/>
        </p:nvSpPr>
        <p:spPr bwMode="auto">
          <a:xfrm>
            <a:off x="6230867" y="242761"/>
            <a:ext cx="5793898" cy="6295604"/>
          </a:xfrm>
          <a:prstGeom prst="rect">
            <a:avLst/>
          </a:prstGeom>
          <a:noFill/>
          <a:ln w="12700"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5200E9EE-67EE-4D59-B1FB-C22C06206255}"/>
              </a:ext>
            </a:extLst>
          </p:cNvPr>
          <p:cNvSpPr>
            <a:spLocks noGrp="1"/>
          </p:cNvSpPr>
          <p:nvPr>
            <p:ph type="title"/>
          </p:nvPr>
        </p:nvSpPr>
        <p:spPr>
          <a:xfrm>
            <a:off x="365760" y="182563"/>
            <a:ext cx="5339301" cy="1159220"/>
          </a:xfrm>
        </p:spPr>
        <p:txBody>
          <a:body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B3C68E99-DB4B-4542-AF5C-FDB1D78A06CE}"/>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5798B35B-0B31-4DBE-AE41-6C369DD35675}"/>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0212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wo Columns with 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82204D-AA59-4281-B094-CDB0E6D6948A}"/>
              </a:ext>
            </a:extLst>
          </p:cNvPr>
          <p:cNvSpPr/>
          <p:nvPr userDrawn="1"/>
        </p:nvSpPr>
        <p:spPr bwMode="auto">
          <a:xfrm>
            <a:off x="0" y="102457"/>
            <a:ext cx="6096000" cy="6572979"/>
          </a:xfrm>
          <a:prstGeom prst="rect">
            <a:avLst/>
          </a:prstGeom>
          <a:solidFill>
            <a:schemeClr val="tx2">
              <a:lumMod val="20000"/>
              <a:lumOff val="80000"/>
            </a:schemeClr>
          </a:solidFill>
          <a:ln w="9525" cap="flat" cmpd="sng" algn="ctr">
            <a:noFill/>
            <a:prstDash val="solid"/>
            <a:round/>
            <a:headEnd type="none" w="med" len="med"/>
            <a:tailEnd type="none" w="med" len="med"/>
          </a:ln>
          <a:effectLst>
            <a:innerShdw blurRad="431800" dist="50800" dir="10800000">
              <a:schemeClr val="tx2">
                <a:lumMod val="60000"/>
                <a:lumOff val="40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5" name="Rectangle 4">
            <a:extLst>
              <a:ext uri="{FF2B5EF4-FFF2-40B4-BE49-F238E27FC236}">
                <a16:creationId xmlns:a16="http://schemas.microsoft.com/office/drawing/2014/main" id="{ACF1E9CB-7558-4122-A62E-9942A0DBBB65}"/>
              </a:ext>
            </a:extLst>
          </p:cNvPr>
          <p:cNvSpPr/>
          <p:nvPr userDrawn="1"/>
        </p:nvSpPr>
        <p:spPr bwMode="auto">
          <a:xfrm>
            <a:off x="134867" y="242761"/>
            <a:ext cx="5793898" cy="6295604"/>
          </a:xfrm>
          <a:prstGeom prst="rect">
            <a:avLst/>
          </a:prstGeom>
          <a:noFill/>
          <a:ln w="12700"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6" name="Title 1">
            <a:extLst>
              <a:ext uri="{FF2B5EF4-FFF2-40B4-BE49-F238E27FC236}">
                <a16:creationId xmlns:a16="http://schemas.microsoft.com/office/drawing/2014/main" id="{C75E6752-5F59-4508-8F3C-FF9D1B047611}"/>
              </a:ext>
            </a:extLst>
          </p:cNvPr>
          <p:cNvSpPr>
            <a:spLocks noGrp="1"/>
          </p:cNvSpPr>
          <p:nvPr>
            <p:ph type="title"/>
          </p:nvPr>
        </p:nvSpPr>
        <p:spPr>
          <a:xfrm>
            <a:off x="6368995" y="182563"/>
            <a:ext cx="5501235" cy="1159220"/>
          </a:xfrm>
        </p:spPr>
        <p:txBody>
          <a:body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0A977035-A32B-4655-A3B4-502342320F06}"/>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4ACBB8F7-81EE-4B65-A5E7-C39C5D0E3C84}"/>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0398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NUC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08956C-18D0-412B-95E3-E5C100C5EE1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0"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31"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tx1"/>
                </a:solidFill>
              </a:defRPr>
            </a:lvl1pPr>
          </a:lstStyle>
          <a:p>
            <a:r>
              <a:rPr lang="en-US" dirty="0"/>
              <a:t>CLICK TO EDIT MASTER TITLE</a:t>
            </a:r>
          </a:p>
        </p:txBody>
      </p:sp>
      <p:sp>
        <p:nvSpPr>
          <p:cNvPr id="32" name="Rectangle 31"/>
          <p:cNvSpPr/>
          <p:nvPr userDrawn="1"/>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34"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rgbClr val="0040C0"/>
                </a:solidFill>
                <a:latin typeface="+mj-lt"/>
              </a:defRPr>
            </a:lvl1pPr>
          </a:lstStyle>
          <a:p>
            <a:pPr lvl="0"/>
            <a:r>
              <a:rPr lang="en-US" dirty="0"/>
              <a:t>Click To Edit Subtitle</a:t>
            </a:r>
          </a:p>
        </p:txBody>
      </p:sp>
      <p:grpSp>
        <p:nvGrpSpPr>
          <p:cNvPr id="27" name="Group 26">
            <a:extLst>
              <a:ext uri="{FF2B5EF4-FFF2-40B4-BE49-F238E27FC236}">
                <a16:creationId xmlns:a16="http://schemas.microsoft.com/office/drawing/2014/main" id="{05ED8085-ABA4-48ED-A519-0831B00D8554}"/>
              </a:ext>
            </a:extLst>
          </p:cNvPr>
          <p:cNvGrpSpPr/>
          <p:nvPr userDrawn="1"/>
        </p:nvGrpSpPr>
        <p:grpSpPr>
          <a:xfrm>
            <a:off x="338624" y="6181725"/>
            <a:ext cx="4435668" cy="542465"/>
            <a:chOff x="338624" y="6181725"/>
            <a:chExt cx="4435668" cy="542465"/>
          </a:xfrm>
        </p:grpSpPr>
        <p:sp>
          <p:nvSpPr>
            <p:cNvPr id="28" name="Text Box 47">
              <a:extLst>
                <a:ext uri="{FF2B5EF4-FFF2-40B4-BE49-F238E27FC236}">
                  <a16:creationId xmlns:a16="http://schemas.microsoft.com/office/drawing/2014/main" id="{F4F39EAF-D093-4E70-B2D6-880ADC60D8A1}"/>
                </a:ext>
              </a:extLst>
            </p:cNvPr>
            <p:cNvSpPr txBox="1">
              <a:spLocks noChangeArrowheads="1"/>
            </p:cNvSpPr>
            <p:nvPr userDrawn="1"/>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9" name="TextBox 28">
              <a:hlinkClick r:id="rId3"/>
              <a:extLst>
                <a:ext uri="{FF2B5EF4-FFF2-40B4-BE49-F238E27FC236}">
                  <a16:creationId xmlns:a16="http://schemas.microsoft.com/office/drawing/2014/main" id="{70A982AF-08B3-4ACE-B2CD-2630BF146A3C}"/>
                </a:ext>
              </a:extLst>
            </p:cNvPr>
            <p:cNvSpPr txBox="1"/>
            <p:nvPr userDrawn="1"/>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33" name="Straight Connector 32">
              <a:extLst>
                <a:ext uri="{FF2B5EF4-FFF2-40B4-BE49-F238E27FC236}">
                  <a16:creationId xmlns:a16="http://schemas.microsoft.com/office/drawing/2014/main" id="{CF511B19-8779-4ED6-BFF5-0D994F5C5A65}"/>
                </a:ext>
              </a:extLst>
            </p:cNvPr>
            <p:cNvCxnSpPr/>
            <p:nvPr userDrawn="1"/>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35" name="Picture 34">
              <a:hlinkClick r:id="rId4"/>
              <a:extLst>
                <a:ext uri="{FF2B5EF4-FFF2-40B4-BE49-F238E27FC236}">
                  <a16:creationId xmlns:a16="http://schemas.microsoft.com/office/drawing/2014/main" id="{AFE65F2A-EA10-45F6-AC3E-CEEF60A74DC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6" name="Picture 35">
              <a:hlinkClick r:id="rId6"/>
              <a:extLst>
                <a:ext uri="{FF2B5EF4-FFF2-40B4-BE49-F238E27FC236}">
                  <a16:creationId xmlns:a16="http://schemas.microsoft.com/office/drawing/2014/main" id="{0DE3DCEC-148B-448A-9E2A-45B1BBF5BCF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7" name="Picture 36">
              <a:hlinkClick r:id="rId8"/>
              <a:extLst>
                <a:ext uri="{FF2B5EF4-FFF2-40B4-BE49-F238E27FC236}">
                  <a16:creationId xmlns:a16="http://schemas.microsoft.com/office/drawing/2014/main" id="{EFB9741B-B64E-4FCE-8F82-2A995BEB50A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2080677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userDrawn="1"/>
        </p:nvSpPr>
        <p:spPr bwMode="auto">
          <a:xfrm>
            <a:off x="0" y="906308"/>
            <a:ext cx="4071169" cy="5769128"/>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Rectangle 3">
            <a:extLst>
              <a:ext uri="{FF2B5EF4-FFF2-40B4-BE49-F238E27FC236}">
                <a16:creationId xmlns:a16="http://schemas.microsoft.com/office/drawing/2014/main" id="{E7DE2BCA-D966-4BA4-98A1-F55CD4BEB28B}"/>
              </a:ext>
            </a:extLst>
          </p:cNvPr>
          <p:cNvSpPr/>
          <p:nvPr userDrawn="1"/>
        </p:nvSpPr>
        <p:spPr bwMode="auto">
          <a:xfrm>
            <a:off x="4065024" y="906308"/>
            <a:ext cx="4071169" cy="5769128"/>
          </a:xfrm>
          <a:prstGeom prst="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5" name="Rectangle 4">
            <a:extLst>
              <a:ext uri="{FF2B5EF4-FFF2-40B4-BE49-F238E27FC236}">
                <a16:creationId xmlns:a16="http://schemas.microsoft.com/office/drawing/2014/main" id="{D0C36B46-B989-40E8-92AD-90AFDD95A969}"/>
              </a:ext>
            </a:extLst>
          </p:cNvPr>
          <p:cNvSpPr/>
          <p:nvPr userDrawn="1"/>
        </p:nvSpPr>
        <p:spPr bwMode="auto">
          <a:xfrm>
            <a:off x="8120831" y="906308"/>
            <a:ext cx="4071169" cy="5769128"/>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8" name="Title 1">
            <a:extLst>
              <a:ext uri="{FF2B5EF4-FFF2-40B4-BE49-F238E27FC236}">
                <a16:creationId xmlns:a16="http://schemas.microsoft.com/office/drawing/2014/main" id="{E3E401EC-CFA2-4017-97FF-9969674171FA}"/>
              </a:ext>
            </a:extLst>
          </p:cNvPr>
          <p:cNvSpPr>
            <a:spLocks noGrp="1"/>
          </p:cNvSpPr>
          <p:nvPr>
            <p:ph type="title"/>
          </p:nvPr>
        </p:nvSpPr>
        <p:spPr>
          <a:xfrm>
            <a:off x="365760" y="182880"/>
            <a:ext cx="11430000" cy="73152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206910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Title and Content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12540B-7B8C-4538-9553-857173998AE4}"/>
              </a:ext>
            </a:extLst>
          </p:cNvPr>
          <p:cNvSpPr/>
          <p:nvPr userDrawn="1"/>
        </p:nvSpPr>
        <p:spPr bwMode="auto">
          <a:xfrm>
            <a:off x="0" y="102457"/>
            <a:ext cx="12192000" cy="6572979"/>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2" name="Title 1"/>
          <p:cNvSpPr>
            <a:spLocks noGrp="1"/>
          </p:cNvSpPr>
          <p:nvPr>
            <p:ph type="title"/>
          </p:nvPr>
        </p:nvSpPr>
        <p:spPr>
          <a:xfrm>
            <a:off x="365760" y="182563"/>
            <a:ext cx="11430000" cy="731520"/>
          </a:xfrm>
        </p:spPr>
        <p:txBody>
          <a:bodyPr>
            <a:noAutofit/>
          </a:bodyPr>
          <a:lstStyle>
            <a:lvl1pPr>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4511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093361-5DEE-416E-BF8A-9AAC84762D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93518"/>
            <a:ext cx="12188952" cy="6577446"/>
          </a:xfrm>
          <a:prstGeom prst="rect">
            <a:avLst/>
          </a:prstGeom>
        </p:spPr>
      </p:pic>
      <p:sp>
        <p:nvSpPr>
          <p:cNvPr id="15" name="Rectangle 35"/>
          <p:cNvSpPr>
            <a:spLocks noGrp="1" noChangeArrowheads="1"/>
          </p:cNvSpPr>
          <p:nvPr>
            <p:ph type="ctrTitle" sz="quarter" hasCustomPrompt="1"/>
          </p:nvPr>
        </p:nvSpPr>
        <p:spPr>
          <a:xfrm>
            <a:off x="4688" y="2712785"/>
            <a:ext cx="12196689" cy="1626781"/>
          </a:xfrm>
          <a:ln>
            <a:noFill/>
          </a:ln>
        </p:spPr>
        <p:txBody>
          <a:bodyPr anchor="ctr">
            <a:normAutofit/>
          </a:bodyPr>
          <a:lstStyle>
            <a:lvl1pPr algn="ctr">
              <a:spcAft>
                <a:spcPts val="600"/>
              </a:spcAft>
              <a:defRPr sz="3600">
                <a:solidFill>
                  <a:schemeClr val="bg1"/>
                </a:solidFill>
              </a:defRPr>
            </a:lvl1pPr>
          </a:lstStyle>
          <a:p>
            <a:r>
              <a:rPr lang="en-US" dirty="0"/>
              <a:t>CLICK TO EDIT SECTION TITLE STYLE</a:t>
            </a:r>
          </a:p>
        </p:txBody>
      </p:sp>
    </p:spTree>
    <p:extLst>
      <p:ext uri="{BB962C8B-B14F-4D97-AF65-F5344CB8AC3E}">
        <p14:creationId xmlns:p14="http://schemas.microsoft.com/office/powerpoint/2010/main" val="3870382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F31C54-28E4-451E-87C9-3AAB9056C6A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93518"/>
            <a:ext cx="12188952" cy="6567055"/>
          </a:xfrm>
          <a:prstGeom prst="rect">
            <a:avLst/>
          </a:prstGeom>
        </p:spPr>
      </p:pic>
      <p:sp>
        <p:nvSpPr>
          <p:cNvPr id="5" name="TextBox 4"/>
          <p:cNvSpPr txBox="1"/>
          <p:nvPr/>
        </p:nvSpPr>
        <p:spPr>
          <a:xfrm>
            <a:off x="0" y="3223723"/>
            <a:ext cx="12192000" cy="604911"/>
          </a:xfrm>
          <a:prstGeom prst="rect">
            <a:avLst/>
          </a:prstGeom>
          <a:noFill/>
        </p:spPr>
        <p:txBody>
          <a:bodyPr wrap="none" rtlCol="0">
            <a:noAutofit/>
          </a:bodyPr>
          <a:lstStyle/>
          <a:p>
            <a:pPr algn="ctr">
              <a:spcBef>
                <a:spcPts val="0"/>
              </a:spcBef>
            </a:pPr>
            <a:r>
              <a:rPr lang="en-US" sz="2800" b="1" spc="150" baseline="0" dirty="0">
                <a:solidFill>
                  <a:schemeClr val="bg1"/>
                </a:solidFill>
                <a:latin typeface="+mj-lt"/>
              </a:rPr>
              <a:t>Together…Shaping the Future of Energy</a:t>
            </a:r>
            <a:r>
              <a:rPr lang="en-US" sz="2800" b="0" spc="150" baseline="0" dirty="0">
                <a:solidFill>
                  <a:schemeClr val="bg1"/>
                </a:solidFill>
                <a:latin typeface="+mn-lt"/>
              </a:rPr>
              <a:t>™</a:t>
            </a:r>
          </a:p>
        </p:txBody>
      </p:sp>
    </p:spTree>
    <p:extLst>
      <p:ext uri="{BB962C8B-B14F-4D97-AF65-F5344CB8AC3E}">
        <p14:creationId xmlns:p14="http://schemas.microsoft.com/office/powerpoint/2010/main" val="1877443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losing Slide Diversit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69AE35-706A-4560-B5DD-3058B630A0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93518"/>
            <a:ext cx="12188952" cy="6577446"/>
          </a:xfrm>
          <a:prstGeom prst="rect">
            <a:avLst/>
          </a:prstGeom>
        </p:spPr>
      </p:pic>
      <p:sp>
        <p:nvSpPr>
          <p:cNvPr id="5" name="TextBox 4"/>
          <p:cNvSpPr txBox="1"/>
          <p:nvPr/>
        </p:nvSpPr>
        <p:spPr>
          <a:xfrm>
            <a:off x="0" y="3223723"/>
            <a:ext cx="12192000" cy="604911"/>
          </a:xfrm>
          <a:prstGeom prst="rect">
            <a:avLst/>
          </a:prstGeom>
          <a:noFill/>
        </p:spPr>
        <p:txBody>
          <a:bodyPr wrap="none" rtlCol="0">
            <a:noAutofit/>
          </a:bodyPr>
          <a:lstStyle/>
          <a:p>
            <a:pPr algn="ctr">
              <a:spcBef>
                <a:spcPts val="0"/>
              </a:spcBef>
            </a:pPr>
            <a:r>
              <a:rPr lang="en-US" sz="2800" b="1" spc="150" baseline="0" dirty="0">
                <a:solidFill>
                  <a:schemeClr val="bg1"/>
                </a:solidFill>
                <a:latin typeface="+mj-lt"/>
              </a:rPr>
              <a:t>Together…Shaping the Future of Energy</a:t>
            </a:r>
            <a:r>
              <a:rPr lang="en-US" sz="2800" b="0" spc="150" baseline="0" dirty="0">
                <a:solidFill>
                  <a:schemeClr val="bg1"/>
                </a:solidFill>
                <a:latin typeface="+mn-lt"/>
              </a:rPr>
              <a:t>™</a:t>
            </a:r>
          </a:p>
        </p:txBody>
      </p:sp>
      <p:pic>
        <p:nvPicPr>
          <p:cNvPr id="4" name="Picture 3">
            <a:extLst>
              <a:ext uri="{FF2B5EF4-FFF2-40B4-BE49-F238E27FC236}">
                <a16:creationId xmlns:a16="http://schemas.microsoft.com/office/drawing/2014/main" id="{8836F209-0056-42E3-B38F-5FAA62C15D34}"/>
              </a:ext>
            </a:extLst>
          </p:cNvPr>
          <p:cNvPicPr>
            <a:picLocks noChangeAspect="1"/>
          </p:cNvPicPr>
          <p:nvPr userDrawn="1"/>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0" y="5443574"/>
            <a:ext cx="12188952" cy="1232355"/>
          </a:xfrm>
          <a:prstGeom prst="rect">
            <a:avLst/>
          </a:prstGeom>
        </p:spPr>
      </p:pic>
    </p:spTree>
    <p:extLst>
      <p:ext uri="{BB962C8B-B14F-4D97-AF65-F5344CB8AC3E}">
        <p14:creationId xmlns:p14="http://schemas.microsoft.com/office/powerpoint/2010/main" val="2099585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EPRI 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4125A4A-6E7B-4D52-B782-D35971C178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A68A5119-6328-45A2-B788-4D75501A863B}"/>
              </a:ext>
            </a:extLst>
          </p:cNvPr>
          <p:cNvSpPr/>
          <p:nvPr userDrawn="1"/>
        </p:nvSpPr>
        <p:spPr bwMode="auto">
          <a:xfrm>
            <a:off x="-2" y="1"/>
            <a:ext cx="6870139" cy="6858000"/>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28708"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8707"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bg1"/>
                </a:solidFill>
              </a:defRPr>
            </a:lvl1pPr>
          </a:lstStyle>
          <a:p>
            <a:r>
              <a:rPr lang="en-US" dirty="0"/>
              <a:t>CLICK TO EDIT MASTER TITLE</a:t>
            </a:r>
          </a:p>
        </p:txBody>
      </p:sp>
      <p:sp>
        <p:nvSpPr>
          <p:cNvPr id="9" name="Rectangle 8"/>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8"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chemeClr val="tx2">
                    <a:lumMod val="40000"/>
                    <a:lumOff val="60000"/>
                  </a:schemeClr>
                </a:solidFill>
                <a:latin typeface="+mj-lt"/>
              </a:defRPr>
            </a:lvl1pPr>
          </a:lstStyle>
          <a:p>
            <a:pPr lvl="0"/>
            <a:r>
              <a:rPr lang="en-US" dirty="0"/>
              <a:t>Click To Edit Subtitle</a:t>
            </a:r>
          </a:p>
        </p:txBody>
      </p:sp>
      <p:grpSp>
        <p:nvGrpSpPr>
          <p:cNvPr id="25" name="Group 24">
            <a:extLst>
              <a:ext uri="{FF2B5EF4-FFF2-40B4-BE49-F238E27FC236}">
                <a16:creationId xmlns:a16="http://schemas.microsoft.com/office/drawing/2014/main" id="{3915F8B0-B666-42D5-9101-41C9E224E801}"/>
              </a:ext>
            </a:extLst>
          </p:cNvPr>
          <p:cNvGrpSpPr/>
          <p:nvPr userDrawn="1"/>
        </p:nvGrpSpPr>
        <p:grpSpPr>
          <a:xfrm>
            <a:off x="338624" y="6181725"/>
            <a:ext cx="4435668" cy="542465"/>
            <a:chOff x="338624" y="6181725"/>
            <a:chExt cx="4435668" cy="542465"/>
          </a:xfrm>
        </p:grpSpPr>
        <p:sp>
          <p:nvSpPr>
            <p:cNvPr id="26" name="Text Box 47">
              <a:extLst>
                <a:ext uri="{FF2B5EF4-FFF2-40B4-BE49-F238E27FC236}">
                  <a16:creationId xmlns:a16="http://schemas.microsoft.com/office/drawing/2014/main" id="{8E8588FC-1D76-47C5-B595-0F9502D2BC62}"/>
                </a:ext>
              </a:extLst>
            </p:cNvPr>
            <p:cNvSpPr txBox="1">
              <a:spLocks noChangeArrowheads="1"/>
            </p:cNvSpPr>
            <p:nvPr userDrawn="1"/>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65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7" name="TextBox 26">
              <a:hlinkClick r:id="rId3"/>
              <a:extLst>
                <a:ext uri="{FF2B5EF4-FFF2-40B4-BE49-F238E27FC236}">
                  <a16:creationId xmlns:a16="http://schemas.microsoft.com/office/drawing/2014/main" id="{B555F5C0-13E9-4F31-AC9E-6AA423B9AA45}"/>
                </a:ext>
              </a:extLst>
            </p:cNvPr>
            <p:cNvSpPr txBox="1"/>
            <p:nvPr userDrawn="1"/>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lumMod val="65000"/>
                    </a:schemeClr>
                  </a:solidFill>
                  <a:latin typeface="Century Gothic" panose="020B0502020202020204" pitchFamily="34" charset="0"/>
                </a:rPr>
                <a:t>www.epri.com</a:t>
              </a:r>
            </a:p>
          </p:txBody>
        </p:sp>
        <p:cxnSp>
          <p:nvCxnSpPr>
            <p:cNvPr id="28" name="Straight Connector 27">
              <a:extLst>
                <a:ext uri="{FF2B5EF4-FFF2-40B4-BE49-F238E27FC236}">
                  <a16:creationId xmlns:a16="http://schemas.microsoft.com/office/drawing/2014/main" id="{23518BE5-5103-47F0-BFFA-88320B777BD5}"/>
                </a:ext>
              </a:extLst>
            </p:cNvPr>
            <p:cNvCxnSpPr/>
            <p:nvPr userDrawn="1"/>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9" name="Picture 28">
              <a:hlinkClick r:id="rId4"/>
              <a:extLst>
                <a:ext uri="{FF2B5EF4-FFF2-40B4-BE49-F238E27FC236}">
                  <a16:creationId xmlns:a16="http://schemas.microsoft.com/office/drawing/2014/main" id="{F99B0C38-6987-4402-AC71-C1BDE714DE3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0" name="Picture 29">
              <a:hlinkClick r:id="rId6"/>
              <a:extLst>
                <a:ext uri="{FF2B5EF4-FFF2-40B4-BE49-F238E27FC236}">
                  <a16:creationId xmlns:a16="http://schemas.microsoft.com/office/drawing/2014/main" id="{5B7BD5C0-06C6-4AB3-BC4D-383CBA3FC50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1" name="Picture 30">
              <a:hlinkClick r:id="rId8"/>
              <a:extLst>
                <a:ext uri="{FF2B5EF4-FFF2-40B4-BE49-F238E27FC236}">
                  <a16:creationId xmlns:a16="http://schemas.microsoft.com/office/drawing/2014/main" id="{D6A42936-581D-4AE8-8C5D-114B70E95E1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24636932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NUC Title Slid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D218B94F-AF87-4DF5-917F-68B3B9D7A8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6" name="Rectangle 25">
            <a:extLst>
              <a:ext uri="{FF2B5EF4-FFF2-40B4-BE49-F238E27FC236}">
                <a16:creationId xmlns:a16="http://schemas.microsoft.com/office/drawing/2014/main" id="{B2F6689D-6A8A-4E1B-8998-9AC1E3ECD2C6}"/>
              </a:ext>
            </a:extLst>
          </p:cNvPr>
          <p:cNvSpPr/>
          <p:nvPr userDrawn="1"/>
        </p:nvSpPr>
        <p:spPr bwMode="auto">
          <a:xfrm>
            <a:off x="-2" y="1"/>
            <a:ext cx="6870139" cy="6858000"/>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5" name="Rectangle 36">
            <a:extLst>
              <a:ext uri="{FF2B5EF4-FFF2-40B4-BE49-F238E27FC236}">
                <a16:creationId xmlns:a16="http://schemas.microsoft.com/office/drawing/2014/main" id="{D7C3314F-86DB-4666-89BC-E224A47AA062}"/>
              </a:ext>
            </a:extLst>
          </p:cNvPr>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6" name="Rectangle 35">
            <a:extLst>
              <a:ext uri="{FF2B5EF4-FFF2-40B4-BE49-F238E27FC236}">
                <a16:creationId xmlns:a16="http://schemas.microsoft.com/office/drawing/2014/main" id="{B4AEFD5D-4F01-4FFD-A6FA-B1A213C90EFF}"/>
              </a:ext>
            </a:extLst>
          </p:cNvPr>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bg1"/>
                </a:solidFill>
              </a:defRPr>
            </a:lvl1pPr>
          </a:lstStyle>
          <a:p>
            <a:r>
              <a:rPr lang="en-US" dirty="0"/>
              <a:t>CLICK TO EDIT MASTER TITLE</a:t>
            </a:r>
          </a:p>
        </p:txBody>
      </p:sp>
      <p:sp>
        <p:nvSpPr>
          <p:cNvPr id="17" name="Rectangle 16">
            <a:extLst>
              <a:ext uri="{FF2B5EF4-FFF2-40B4-BE49-F238E27FC236}">
                <a16:creationId xmlns:a16="http://schemas.microsoft.com/office/drawing/2014/main" id="{9596A093-57F4-4FA6-BBBD-EA76DC5F2277}"/>
              </a:ext>
            </a:extLst>
          </p:cNvPr>
          <p:cNvSpPr/>
          <p:nvPr userDrawn="1"/>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18" name="Text Placeholder 7">
            <a:extLst>
              <a:ext uri="{FF2B5EF4-FFF2-40B4-BE49-F238E27FC236}">
                <a16:creationId xmlns:a16="http://schemas.microsoft.com/office/drawing/2014/main" id="{5F750E21-1D49-4E10-827D-200B25629710}"/>
              </a:ext>
            </a:extLst>
          </p:cNvPr>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chemeClr val="tx2">
                    <a:lumMod val="40000"/>
                    <a:lumOff val="60000"/>
                  </a:schemeClr>
                </a:solidFill>
                <a:latin typeface="+mj-lt"/>
              </a:defRPr>
            </a:lvl1pPr>
          </a:lstStyle>
          <a:p>
            <a:pPr lvl="0"/>
            <a:r>
              <a:rPr lang="en-US" dirty="0"/>
              <a:t>Click To Edit Subtitle</a:t>
            </a:r>
          </a:p>
        </p:txBody>
      </p:sp>
      <p:grpSp>
        <p:nvGrpSpPr>
          <p:cNvPr id="19" name="Group 18">
            <a:extLst>
              <a:ext uri="{FF2B5EF4-FFF2-40B4-BE49-F238E27FC236}">
                <a16:creationId xmlns:a16="http://schemas.microsoft.com/office/drawing/2014/main" id="{07453110-6C0E-44E4-ACB1-022FA42D6846}"/>
              </a:ext>
            </a:extLst>
          </p:cNvPr>
          <p:cNvGrpSpPr/>
          <p:nvPr userDrawn="1"/>
        </p:nvGrpSpPr>
        <p:grpSpPr>
          <a:xfrm>
            <a:off x="338624" y="6181725"/>
            <a:ext cx="4435668" cy="542465"/>
            <a:chOff x="338624" y="6181725"/>
            <a:chExt cx="4435668" cy="542465"/>
          </a:xfrm>
        </p:grpSpPr>
        <p:sp>
          <p:nvSpPr>
            <p:cNvPr id="20" name="Text Box 47">
              <a:extLst>
                <a:ext uri="{FF2B5EF4-FFF2-40B4-BE49-F238E27FC236}">
                  <a16:creationId xmlns:a16="http://schemas.microsoft.com/office/drawing/2014/main" id="{4CC1F13D-4ED5-414F-B47A-3BB58384C68C}"/>
                </a:ext>
              </a:extLst>
            </p:cNvPr>
            <p:cNvSpPr txBox="1">
              <a:spLocks noChangeArrowheads="1"/>
            </p:cNvSpPr>
            <p:nvPr userDrawn="1"/>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65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1" name="TextBox 20">
              <a:hlinkClick r:id="rId3"/>
              <a:extLst>
                <a:ext uri="{FF2B5EF4-FFF2-40B4-BE49-F238E27FC236}">
                  <a16:creationId xmlns:a16="http://schemas.microsoft.com/office/drawing/2014/main" id="{55C77DAA-8736-45B7-8579-3F371B2BE0BF}"/>
                </a:ext>
              </a:extLst>
            </p:cNvPr>
            <p:cNvSpPr txBox="1"/>
            <p:nvPr userDrawn="1"/>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lumMod val="65000"/>
                    </a:schemeClr>
                  </a:solidFill>
                  <a:latin typeface="Century Gothic" panose="020B0502020202020204" pitchFamily="34" charset="0"/>
                </a:rPr>
                <a:t>www.epri.com</a:t>
              </a:r>
            </a:p>
          </p:txBody>
        </p:sp>
        <p:cxnSp>
          <p:nvCxnSpPr>
            <p:cNvPr id="22" name="Straight Connector 21">
              <a:extLst>
                <a:ext uri="{FF2B5EF4-FFF2-40B4-BE49-F238E27FC236}">
                  <a16:creationId xmlns:a16="http://schemas.microsoft.com/office/drawing/2014/main" id="{D494A2CC-906D-4738-8D19-75CF39B5EFE9}"/>
                </a:ext>
              </a:extLst>
            </p:cNvPr>
            <p:cNvCxnSpPr/>
            <p:nvPr userDrawn="1"/>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3" name="Picture 22">
              <a:hlinkClick r:id="rId4"/>
              <a:extLst>
                <a:ext uri="{FF2B5EF4-FFF2-40B4-BE49-F238E27FC236}">
                  <a16:creationId xmlns:a16="http://schemas.microsoft.com/office/drawing/2014/main" id="{6ED68CC2-1290-418C-A3D8-BF4003C7E2C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24" name="Picture 23">
              <a:hlinkClick r:id="rId6"/>
              <a:extLst>
                <a:ext uri="{FF2B5EF4-FFF2-40B4-BE49-F238E27FC236}">
                  <a16:creationId xmlns:a16="http://schemas.microsoft.com/office/drawing/2014/main" id="{426FC693-794E-4D5A-859E-E566063163E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5" name="Picture 24">
              <a:hlinkClick r:id="rId8"/>
              <a:extLst>
                <a:ext uri="{FF2B5EF4-FFF2-40B4-BE49-F238E27FC236}">
                  <a16:creationId xmlns:a16="http://schemas.microsoft.com/office/drawing/2014/main" id="{9CB44A66-913A-4906-AF8C-CAF624948AF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3390356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amp;SES Title Slid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B199534-F376-4046-B2A5-0DABF23BCF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5" name="Rectangle 24">
            <a:extLst>
              <a:ext uri="{FF2B5EF4-FFF2-40B4-BE49-F238E27FC236}">
                <a16:creationId xmlns:a16="http://schemas.microsoft.com/office/drawing/2014/main" id="{9CA10209-2556-4E88-9C53-C82BB561D360}"/>
              </a:ext>
            </a:extLst>
          </p:cNvPr>
          <p:cNvSpPr/>
          <p:nvPr userDrawn="1"/>
        </p:nvSpPr>
        <p:spPr bwMode="auto">
          <a:xfrm>
            <a:off x="-2" y="1"/>
            <a:ext cx="6870139" cy="6858000"/>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5" name="Rectangle 36">
            <a:extLst>
              <a:ext uri="{FF2B5EF4-FFF2-40B4-BE49-F238E27FC236}">
                <a16:creationId xmlns:a16="http://schemas.microsoft.com/office/drawing/2014/main" id="{5A65CD8C-571F-4F13-9ACD-388A95F9C39D}"/>
              </a:ext>
            </a:extLst>
          </p:cNvPr>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6" name="Rectangle 35">
            <a:extLst>
              <a:ext uri="{FF2B5EF4-FFF2-40B4-BE49-F238E27FC236}">
                <a16:creationId xmlns:a16="http://schemas.microsoft.com/office/drawing/2014/main" id="{70D9540F-8676-4DC9-9AD0-53E2E447A60B}"/>
              </a:ext>
            </a:extLst>
          </p:cNvPr>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bg1"/>
                </a:solidFill>
              </a:defRPr>
            </a:lvl1pPr>
          </a:lstStyle>
          <a:p>
            <a:r>
              <a:rPr lang="en-US" dirty="0"/>
              <a:t>CLICK TO EDIT MASTER TITLE</a:t>
            </a:r>
          </a:p>
        </p:txBody>
      </p:sp>
      <p:sp>
        <p:nvSpPr>
          <p:cNvPr id="17" name="Rectangle 16">
            <a:extLst>
              <a:ext uri="{FF2B5EF4-FFF2-40B4-BE49-F238E27FC236}">
                <a16:creationId xmlns:a16="http://schemas.microsoft.com/office/drawing/2014/main" id="{45335DD4-CF31-4226-B0ED-6AC0861CE7F3}"/>
              </a:ext>
            </a:extLst>
          </p:cNvPr>
          <p:cNvSpPr/>
          <p:nvPr userDrawn="1"/>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18" name="Text Placeholder 7">
            <a:extLst>
              <a:ext uri="{FF2B5EF4-FFF2-40B4-BE49-F238E27FC236}">
                <a16:creationId xmlns:a16="http://schemas.microsoft.com/office/drawing/2014/main" id="{81B1AA5F-8799-4148-ADE4-03B6015AF9B8}"/>
              </a:ext>
            </a:extLst>
          </p:cNvPr>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chemeClr val="tx2">
                    <a:lumMod val="40000"/>
                    <a:lumOff val="60000"/>
                  </a:schemeClr>
                </a:solidFill>
                <a:latin typeface="+mj-lt"/>
              </a:defRPr>
            </a:lvl1pPr>
          </a:lstStyle>
          <a:p>
            <a:pPr lvl="0"/>
            <a:r>
              <a:rPr lang="en-US" dirty="0"/>
              <a:t>Click To Edit Subtitle</a:t>
            </a:r>
          </a:p>
        </p:txBody>
      </p:sp>
      <p:grpSp>
        <p:nvGrpSpPr>
          <p:cNvPr id="19" name="Group 18">
            <a:extLst>
              <a:ext uri="{FF2B5EF4-FFF2-40B4-BE49-F238E27FC236}">
                <a16:creationId xmlns:a16="http://schemas.microsoft.com/office/drawing/2014/main" id="{0387B37E-24DE-41FE-88B8-CB71C413E485}"/>
              </a:ext>
            </a:extLst>
          </p:cNvPr>
          <p:cNvGrpSpPr/>
          <p:nvPr userDrawn="1"/>
        </p:nvGrpSpPr>
        <p:grpSpPr>
          <a:xfrm>
            <a:off x="338624" y="6181725"/>
            <a:ext cx="4435668" cy="542465"/>
            <a:chOff x="338624" y="6181725"/>
            <a:chExt cx="4435668" cy="542465"/>
          </a:xfrm>
        </p:grpSpPr>
        <p:sp>
          <p:nvSpPr>
            <p:cNvPr id="20" name="Text Box 47">
              <a:extLst>
                <a:ext uri="{FF2B5EF4-FFF2-40B4-BE49-F238E27FC236}">
                  <a16:creationId xmlns:a16="http://schemas.microsoft.com/office/drawing/2014/main" id="{F57861ED-D104-4B83-9E17-35CF65C933CB}"/>
                </a:ext>
              </a:extLst>
            </p:cNvPr>
            <p:cNvSpPr txBox="1">
              <a:spLocks noChangeArrowheads="1"/>
            </p:cNvSpPr>
            <p:nvPr userDrawn="1"/>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65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1" name="TextBox 20">
              <a:hlinkClick r:id="rId3"/>
              <a:extLst>
                <a:ext uri="{FF2B5EF4-FFF2-40B4-BE49-F238E27FC236}">
                  <a16:creationId xmlns:a16="http://schemas.microsoft.com/office/drawing/2014/main" id="{C7DB855C-420B-4B9F-9C3D-E931FD2DF19C}"/>
                </a:ext>
              </a:extLst>
            </p:cNvPr>
            <p:cNvSpPr txBox="1"/>
            <p:nvPr userDrawn="1"/>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lumMod val="65000"/>
                    </a:schemeClr>
                  </a:solidFill>
                  <a:latin typeface="Century Gothic" panose="020B0502020202020204" pitchFamily="34" charset="0"/>
                </a:rPr>
                <a:t>www.epri.com</a:t>
              </a:r>
            </a:p>
          </p:txBody>
        </p:sp>
        <p:cxnSp>
          <p:nvCxnSpPr>
            <p:cNvPr id="22" name="Straight Connector 21">
              <a:extLst>
                <a:ext uri="{FF2B5EF4-FFF2-40B4-BE49-F238E27FC236}">
                  <a16:creationId xmlns:a16="http://schemas.microsoft.com/office/drawing/2014/main" id="{89B135E8-388C-476B-82E7-3A3F166F4770}"/>
                </a:ext>
              </a:extLst>
            </p:cNvPr>
            <p:cNvCxnSpPr/>
            <p:nvPr userDrawn="1"/>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3" name="Picture 22">
              <a:hlinkClick r:id="rId4"/>
              <a:extLst>
                <a:ext uri="{FF2B5EF4-FFF2-40B4-BE49-F238E27FC236}">
                  <a16:creationId xmlns:a16="http://schemas.microsoft.com/office/drawing/2014/main" id="{E266B037-1BAF-478E-B5C5-9813F14BC6E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24" name="Picture 23">
              <a:hlinkClick r:id="rId6"/>
              <a:extLst>
                <a:ext uri="{FF2B5EF4-FFF2-40B4-BE49-F238E27FC236}">
                  <a16:creationId xmlns:a16="http://schemas.microsoft.com/office/drawing/2014/main" id="{199E82FE-B4CC-442B-87B2-8AA034F45E8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6" name="Picture 25">
              <a:hlinkClick r:id="rId8"/>
              <a:extLst>
                <a:ext uri="{FF2B5EF4-FFF2-40B4-BE49-F238E27FC236}">
                  <a16:creationId xmlns:a16="http://schemas.microsoft.com/office/drawing/2014/main" id="{6FDA0DCD-8F49-4EC3-BAB9-28F0A9A0AAFB}"/>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13975862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 Title Slid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933846D-8286-4C4F-9E84-0166B3B6F0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5B49EC80-CE18-49D5-9DBD-93A4A1A9B1D5}"/>
              </a:ext>
            </a:extLst>
          </p:cNvPr>
          <p:cNvSpPr/>
          <p:nvPr userDrawn="1"/>
        </p:nvSpPr>
        <p:spPr bwMode="auto">
          <a:xfrm>
            <a:off x="-2" y="1"/>
            <a:ext cx="6870139" cy="6858000"/>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5" name="Rectangle 36">
            <a:extLst>
              <a:ext uri="{FF2B5EF4-FFF2-40B4-BE49-F238E27FC236}">
                <a16:creationId xmlns:a16="http://schemas.microsoft.com/office/drawing/2014/main" id="{336A74C0-A223-46BC-950A-5C256B933095}"/>
              </a:ext>
            </a:extLst>
          </p:cNvPr>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6" name="Rectangle 35">
            <a:extLst>
              <a:ext uri="{FF2B5EF4-FFF2-40B4-BE49-F238E27FC236}">
                <a16:creationId xmlns:a16="http://schemas.microsoft.com/office/drawing/2014/main" id="{73DAF180-15A4-4BE3-B0CC-48CBC7F9C9E0}"/>
              </a:ext>
            </a:extLst>
          </p:cNvPr>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bg1"/>
                </a:solidFill>
              </a:defRPr>
            </a:lvl1pPr>
          </a:lstStyle>
          <a:p>
            <a:r>
              <a:rPr lang="en-US" dirty="0"/>
              <a:t>CLICK TO EDIT MASTER TITLE</a:t>
            </a:r>
          </a:p>
        </p:txBody>
      </p:sp>
      <p:sp>
        <p:nvSpPr>
          <p:cNvPr id="17" name="Rectangle 16">
            <a:extLst>
              <a:ext uri="{FF2B5EF4-FFF2-40B4-BE49-F238E27FC236}">
                <a16:creationId xmlns:a16="http://schemas.microsoft.com/office/drawing/2014/main" id="{00003823-90A6-477A-AC03-4669EEFDD197}"/>
              </a:ext>
            </a:extLst>
          </p:cNvPr>
          <p:cNvSpPr/>
          <p:nvPr userDrawn="1"/>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18" name="Text Placeholder 7">
            <a:extLst>
              <a:ext uri="{FF2B5EF4-FFF2-40B4-BE49-F238E27FC236}">
                <a16:creationId xmlns:a16="http://schemas.microsoft.com/office/drawing/2014/main" id="{8C726F29-9B81-4284-BEAB-1D2A0A773AB9}"/>
              </a:ext>
            </a:extLst>
          </p:cNvPr>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chemeClr val="tx2">
                    <a:lumMod val="40000"/>
                    <a:lumOff val="60000"/>
                  </a:schemeClr>
                </a:solidFill>
                <a:latin typeface="+mj-lt"/>
              </a:defRPr>
            </a:lvl1pPr>
          </a:lstStyle>
          <a:p>
            <a:pPr lvl="0"/>
            <a:r>
              <a:rPr lang="en-US" dirty="0"/>
              <a:t>Click To Edit Subtitle</a:t>
            </a:r>
          </a:p>
        </p:txBody>
      </p:sp>
      <p:grpSp>
        <p:nvGrpSpPr>
          <p:cNvPr id="19" name="Group 18">
            <a:extLst>
              <a:ext uri="{FF2B5EF4-FFF2-40B4-BE49-F238E27FC236}">
                <a16:creationId xmlns:a16="http://schemas.microsoft.com/office/drawing/2014/main" id="{260935A5-5331-4D5C-B8B2-E787D14F37CD}"/>
              </a:ext>
            </a:extLst>
          </p:cNvPr>
          <p:cNvGrpSpPr/>
          <p:nvPr userDrawn="1"/>
        </p:nvGrpSpPr>
        <p:grpSpPr>
          <a:xfrm>
            <a:off x="338624" y="6181725"/>
            <a:ext cx="4435668" cy="542465"/>
            <a:chOff x="338624" y="6181725"/>
            <a:chExt cx="4435668" cy="542465"/>
          </a:xfrm>
        </p:grpSpPr>
        <p:sp>
          <p:nvSpPr>
            <p:cNvPr id="20" name="Text Box 47">
              <a:extLst>
                <a:ext uri="{FF2B5EF4-FFF2-40B4-BE49-F238E27FC236}">
                  <a16:creationId xmlns:a16="http://schemas.microsoft.com/office/drawing/2014/main" id="{1543F947-2CD5-4999-91AD-575B7FBF6950}"/>
                </a:ext>
              </a:extLst>
            </p:cNvPr>
            <p:cNvSpPr txBox="1">
              <a:spLocks noChangeArrowheads="1"/>
            </p:cNvSpPr>
            <p:nvPr userDrawn="1"/>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65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1" name="TextBox 20">
              <a:hlinkClick r:id="rId3"/>
              <a:extLst>
                <a:ext uri="{FF2B5EF4-FFF2-40B4-BE49-F238E27FC236}">
                  <a16:creationId xmlns:a16="http://schemas.microsoft.com/office/drawing/2014/main" id="{B5472040-DAF7-49EE-98F1-32B31821D271}"/>
                </a:ext>
              </a:extLst>
            </p:cNvPr>
            <p:cNvSpPr txBox="1"/>
            <p:nvPr userDrawn="1"/>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lumMod val="65000"/>
                    </a:schemeClr>
                  </a:solidFill>
                  <a:latin typeface="Century Gothic" panose="020B0502020202020204" pitchFamily="34" charset="0"/>
                </a:rPr>
                <a:t>www.epri.com</a:t>
              </a:r>
            </a:p>
          </p:txBody>
        </p:sp>
        <p:cxnSp>
          <p:nvCxnSpPr>
            <p:cNvPr id="22" name="Straight Connector 21">
              <a:extLst>
                <a:ext uri="{FF2B5EF4-FFF2-40B4-BE49-F238E27FC236}">
                  <a16:creationId xmlns:a16="http://schemas.microsoft.com/office/drawing/2014/main" id="{FAF9D9D9-25D6-4B21-98BD-03C1BCC4484B}"/>
                </a:ext>
              </a:extLst>
            </p:cNvPr>
            <p:cNvCxnSpPr/>
            <p:nvPr userDrawn="1"/>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4" name="Picture 23">
              <a:hlinkClick r:id="rId4"/>
              <a:extLst>
                <a:ext uri="{FF2B5EF4-FFF2-40B4-BE49-F238E27FC236}">
                  <a16:creationId xmlns:a16="http://schemas.microsoft.com/office/drawing/2014/main" id="{0FD9CB8F-F626-433E-B0F9-62CFB725449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26" name="Picture 25">
              <a:hlinkClick r:id="rId6"/>
              <a:extLst>
                <a:ext uri="{FF2B5EF4-FFF2-40B4-BE49-F238E27FC236}">
                  <a16:creationId xmlns:a16="http://schemas.microsoft.com/office/drawing/2014/main" id="{11CD34C3-0F8A-49C9-B966-3B44522D39E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7" name="Picture 26">
              <a:hlinkClick r:id="rId8"/>
              <a:extLst>
                <a:ext uri="{FF2B5EF4-FFF2-40B4-BE49-F238E27FC236}">
                  <a16:creationId xmlns:a16="http://schemas.microsoft.com/office/drawing/2014/main" id="{2E7D2D06-4352-44B1-A75A-F5B807921D3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29585184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G&amp;LCR Title Slid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35804657-5855-4902-9A2C-CCCB0130A1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5" name="Rectangle 24">
            <a:extLst>
              <a:ext uri="{FF2B5EF4-FFF2-40B4-BE49-F238E27FC236}">
                <a16:creationId xmlns:a16="http://schemas.microsoft.com/office/drawing/2014/main" id="{907981A0-E568-4019-80B5-520E03DD0A35}"/>
              </a:ext>
            </a:extLst>
          </p:cNvPr>
          <p:cNvSpPr/>
          <p:nvPr userDrawn="1"/>
        </p:nvSpPr>
        <p:spPr bwMode="auto">
          <a:xfrm>
            <a:off x="-2" y="1"/>
            <a:ext cx="6870139" cy="6858000"/>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5" name="Rectangle 36">
            <a:extLst>
              <a:ext uri="{FF2B5EF4-FFF2-40B4-BE49-F238E27FC236}">
                <a16:creationId xmlns:a16="http://schemas.microsoft.com/office/drawing/2014/main" id="{0E5FCFF2-B598-4D15-976B-D888841FBD6A}"/>
              </a:ext>
            </a:extLst>
          </p:cNvPr>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6" name="Rectangle 35">
            <a:extLst>
              <a:ext uri="{FF2B5EF4-FFF2-40B4-BE49-F238E27FC236}">
                <a16:creationId xmlns:a16="http://schemas.microsoft.com/office/drawing/2014/main" id="{643D994C-FBFD-4CDC-AE44-B05123BF6BE8}"/>
              </a:ext>
            </a:extLst>
          </p:cNvPr>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bg1"/>
                </a:solidFill>
              </a:defRPr>
            </a:lvl1pPr>
          </a:lstStyle>
          <a:p>
            <a:r>
              <a:rPr lang="en-US" dirty="0"/>
              <a:t>CLICK TO EDIT MASTER TITLE</a:t>
            </a:r>
          </a:p>
        </p:txBody>
      </p:sp>
      <p:sp>
        <p:nvSpPr>
          <p:cNvPr id="17" name="Rectangle 16">
            <a:extLst>
              <a:ext uri="{FF2B5EF4-FFF2-40B4-BE49-F238E27FC236}">
                <a16:creationId xmlns:a16="http://schemas.microsoft.com/office/drawing/2014/main" id="{C2417D22-7836-4487-85F1-3016BE1064FF}"/>
              </a:ext>
            </a:extLst>
          </p:cNvPr>
          <p:cNvSpPr/>
          <p:nvPr userDrawn="1"/>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18" name="Text Placeholder 7">
            <a:extLst>
              <a:ext uri="{FF2B5EF4-FFF2-40B4-BE49-F238E27FC236}">
                <a16:creationId xmlns:a16="http://schemas.microsoft.com/office/drawing/2014/main" id="{C2AA1D4D-8510-4AD9-8488-C60E3C249D83}"/>
              </a:ext>
            </a:extLst>
          </p:cNvPr>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chemeClr val="tx2">
                    <a:lumMod val="40000"/>
                    <a:lumOff val="60000"/>
                  </a:schemeClr>
                </a:solidFill>
                <a:latin typeface="+mj-lt"/>
              </a:defRPr>
            </a:lvl1pPr>
          </a:lstStyle>
          <a:p>
            <a:pPr lvl="0"/>
            <a:r>
              <a:rPr lang="en-US" dirty="0"/>
              <a:t>Click To Edit Subtitle</a:t>
            </a:r>
          </a:p>
        </p:txBody>
      </p:sp>
      <p:grpSp>
        <p:nvGrpSpPr>
          <p:cNvPr id="19" name="Group 18">
            <a:extLst>
              <a:ext uri="{FF2B5EF4-FFF2-40B4-BE49-F238E27FC236}">
                <a16:creationId xmlns:a16="http://schemas.microsoft.com/office/drawing/2014/main" id="{0A4CB0F9-2B3B-4498-A401-385B85C289B4}"/>
              </a:ext>
            </a:extLst>
          </p:cNvPr>
          <p:cNvGrpSpPr/>
          <p:nvPr userDrawn="1"/>
        </p:nvGrpSpPr>
        <p:grpSpPr>
          <a:xfrm>
            <a:off x="338624" y="6181725"/>
            <a:ext cx="4435668" cy="542465"/>
            <a:chOff x="338624" y="6181725"/>
            <a:chExt cx="4435668" cy="542465"/>
          </a:xfrm>
        </p:grpSpPr>
        <p:sp>
          <p:nvSpPr>
            <p:cNvPr id="20" name="Text Box 47">
              <a:extLst>
                <a:ext uri="{FF2B5EF4-FFF2-40B4-BE49-F238E27FC236}">
                  <a16:creationId xmlns:a16="http://schemas.microsoft.com/office/drawing/2014/main" id="{F01B1046-0558-4D79-8DE8-F0CE2BE4AD44}"/>
                </a:ext>
              </a:extLst>
            </p:cNvPr>
            <p:cNvSpPr txBox="1">
              <a:spLocks noChangeArrowheads="1"/>
            </p:cNvSpPr>
            <p:nvPr userDrawn="1"/>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65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1" name="TextBox 20">
              <a:hlinkClick r:id="rId3"/>
              <a:extLst>
                <a:ext uri="{FF2B5EF4-FFF2-40B4-BE49-F238E27FC236}">
                  <a16:creationId xmlns:a16="http://schemas.microsoft.com/office/drawing/2014/main" id="{A8CE954D-BB6A-4798-AA35-CAF9B0D557A1}"/>
                </a:ext>
              </a:extLst>
            </p:cNvPr>
            <p:cNvSpPr txBox="1"/>
            <p:nvPr userDrawn="1"/>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lumMod val="65000"/>
                    </a:schemeClr>
                  </a:solidFill>
                  <a:latin typeface="Century Gothic" panose="020B0502020202020204" pitchFamily="34" charset="0"/>
                </a:rPr>
                <a:t>www.epri.com</a:t>
              </a:r>
            </a:p>
          </p:txBody>
        </p:sp>
        <p:cxnSp>
          <p:nvCxnSpPr>
            <p:cNvPr id="22" name="Straight Connector 21">
              <a:extLst>
                <a:ext uri="{FF2B5EF4-FFF2-40B4-BE49-F238E27FC236}">
                  <a16:creationId xmlns:a16="http://schemas.microsoft.com/office/drawing/2014/main" id="{5D9FAF62-DBCD-4B7D-B617-AF7627633546}"/>
                </a:ext>
              </a:extLst>
            </p:cNvPr>
            <p:cNvCxnSpPr/>
            <p:nvPr userDrawn="1"/>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3" name="Picture 22">
              <a:hlinkClick r:id="rId4"/>
              <a:extLst>
                <a:ext uri="{FF2B5EF4-FFF2-40B4-BE49-F238E27FC236}">
                  <a16:creationId xmlns:a16="http://schemas.microsoft.com/office/drawing/2014/main" id="{496FB102-C04A-43BC-918E-48AECF8B537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24" name="Picture 23">
              <a:hlinkClick r:id="rId6"/>
              <a:extLst>
                <a:ext uri="{FF2B5EF4-FFF2-40B4-BE49-F238E27FC236}">
                  <a16:creationId xmlns:a16="http://schemas.microsoft.com/office/drawing/2014/main" id="{D350FCD0-BAB5-458B-B471-3BE1BB13151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6" name="Picture 25">
              <a:hlinkClick r:id="rId8"/>
              <a:extLst>
                <a:ext uri="{FF2B5EF4-FFF2-40B4-BE49-F238E27FC236}">
                  <a16:creationId xmlns:a16="http://schemas.microsoft.com/office/drawing/2014/main" id="{F194F28A-A69B-4A95-86BC-0E4BA0B7F06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385024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E&amp;SES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C31F06-3E89-4DC2-BB45-7EE9A7B32C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0"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31"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tx1"/>
                </a:solidFill>
              </a:defRPr>
            </a:lvl1pPr>
          </a:lstStyle>
          <a:p>
            <a:r>
              <a:rPr lang="en-US" dirty="0"/>
              <a:t>CLICK TO EDIT MASTER TITLE</a:t>
            </a:r>
          </a:p>
        </p:txBody>
      </p:sp>
      <p:sp>
        <p:nvSpPr>
          <p:cNvPr id="32" name="Rectangle 31"/>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34"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rgbClr val="0040C0"/>
                </a:solidFill>
                <a:latin typeface="+mj-lt"/>
              </a:defRPr>
            </a:lvl1pPr>
          </a:lstStyle>
          <a:p>
            <a:pPr lvl="0"/>
            <a:r>
              <a:rPr lang="en-US" dirty="0"/>
              <a:t>Click To Edit Subtitle</a:t>
            </a:r>
          </a:p>
        </p:txBody>
      </p:sp>
      <p:grpSp>
        <p:nvGrpSpPr>
          <p:cNvPr id="25" name="Group 24">
            <a:extLst>
              <a:ext uri="{FF2B5EF4-FFF2-40B4-BE49-F238E27FC236}">
                <a16:creationId xmlns:a16="http://schemas.microsoft.com/office/drawing/2014/main" id="{F6A2914A-AAC4-4409-9DC2-C181488DA4B3}"/>
              </a:ext>
            </a:extLst>
          </p:cNvPr>
          <p:cNvGrpSpPr/>
          <p:nvPr userDrawn="1"/>
        </p:nvGrpSpPr>
        <p:grpSpPr>
          <a:xfrm>
            <a:off x="338624" y="6181725"/>
            <a:ext cx="4435668" cy="542465"/>
            <a:chOff x="338624" y="6181725"/>
            <a:chExt cx="4435668" cy="542465"/>
          </a:xfrm>
        </p:grpSpPr>
        <p:sp>
          <p:nvSpPr>
            <p:cNvPr id="29" name="Text Box 47">
              <a:extLst>
                <a:ext uri="{FF2B5EF4-FFF2-40B4-BE49-F238E27FC236}">
                  <a16:creationId xmlns:a16="http://schemas.microsoft.com/office/drawing/2014/main" id="{2AD0D039-F165-4672-8A4D-636C8A4722C6}"/>
                </a:ext>
              </a:extLst>
            </p:cNvPr>
            <p:cNvSpPr txBox="1">
              <a:spLocks noChangeArrowheads="1"/>
            </p:cNvSpPr>
            <p:nvPr userDrawn="1"/>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33" name="TextBox 32">
              <a:hlinkClick r:id="rId3"/>
              <a:extLst>
                <a:ext uri="{FF2B5EF4-FFF2-40B4-BE49-F238E27FC236}">
                  <a16:creationId xmlns:a16="http://schemas.microsoft.com/office/drawing/2014/main" id="{21A3DC88-FB53-4B30-8657-1F27078A853D}"/>
                </a:ext>
              </a:extLst>
            </p:cNvPr>
            <p:cNvSpPr txBox="1"/>
            <p:nvPr userDrawn="1"/>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35" name="Straight Connector 34">
              <a:extLst>
                <a:ext uri="{FF2B5EF4-FFF2-40B4-BE49-F238E27FC236}">
                  <a16:creationId xmlns:a16="http://schemas.microsoft.com/office/drawing/2014/main" id="{36D96DFB-D8B4-401B-BD76-D4FAB2779AC3}"/>
                </a:ext>
              </a:extLst>
            </p:cNvPr>
            <p:cNvCxnSpPr/>
            <p:nvPr userDrawn="1"/>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36" name="Picture 35">
              <a:hlinkClick r:id="rId4"/>
              <a:extLst>
                <a:ext uri="{FF2B5EF4-FFF2-40B4-BE49-F238E27FC236}">
                  <a16:creationId xmlns:a16="http://schemas.microsoft.com/office/drawing/2014/main" id="{6146E3C0-C099-4B35-AB14-7B6C4FAFEED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7" name="Picture 36">
              <a:hlinkClick r:id="rId6"/>
              <a:extLst>
                <a:ext uri="{FF2B5EF4-FFF2-40B4-BE49-F238E27FC236}">
                  <a16:creationId xmlns:a16="http://schemas.microsoft.com/office/drawing/2014/main" id="{0F94D77D-2453-4542-AFC0-11CA186E812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8" name="Picture 37">
              <a:hlinkClick r:id="rId8"/>
              <a:extLst>
                <a:ext uri="{FF2B5EF4-FFF2-40B4-BE49-F238E27FC236}">
                  <a16:creationId xmlns:a16="http://schemas.microsoft.com/office/drawing/2014/main" id="{87C10504-8C10-4A69-A247-764C0BB9FCB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20069129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IG&amp;ES Title Slide">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4CC8DE4-AF4E-4926-8A8A-ACA8602B6B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1" name="Rectangle 20">
            <a:extLst>
              <a:ext uri="{FF2B5EF4-FFF2-40B4-BE49-F238E27FC236}">
                <a16:creationId xmlns:a16="http://schemas.microsoft.com/office/drawing/2014/main" id="{7D7CEC4A-62D0-4F81-8EB9-510F6BCC9B07}"/>
              </a:ext>
            </a:extLst>
          </p:cNvPr>
          <p:cNvSpPr/>
          <p:nvPr userDrawn="1"/>
        </p:nvSpPr>
        <p:spPr bwMode="auto">
          <a:xfrm>
            <a:off x="-2" y="1"/>
            <a:ext cx="6870139" cy="6858000"/>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5" name="Rectangle 36">
            <a:extLst>
              <a:ext uri="{FF2B5EF4-FFF2-40B4-BE49-F238E27FC236}">
                <a16:creationId xmlns:a16="http://schemas.microsoft.com/office/drawing/2014/main" id="{32EE8C4C-C80D-4B67-BD1A-BD165CCB6409}"/>
              </a:ext>
            </a:extLst>
          </p:cNvPr>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6" name="Rectangle 35">
            <a:extLst>
              <a:ext uri="{FF2B5EF4-FFF2-40B4-BE49-F238E27FC236}">
                <a16:creationId xmlns:a16="http://schemas.microsoft.com/office/drawing/2014/main" id="{028DD312-2F6A-4EFA-B517-A90F9D98A84D}"/>
              </a:ext>
            </a:extLst>
          </p:cNvPr>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bg1"/>
                </a:solidFill>
              </a:defRPr>
            </a:lvl1pPr>
          </a:lstStyle>
          <a:p>
            <a:r>
              <a:rPr lang="en-US" dirty="0"/>
              <a:t>CLICK TO EDIT MASTER TITLE</a:t>
            </a:r>
          </a:p>
        </p:txBody>
      </p:sp>
      <p:sp>
        <p:nvSpPr>
          <p:cNvPr id="17" name="Rectangle 16">
            <a:extLst>
              <a:ext uri="{FF2B5EF4-FFF2-40B4-BE49-F238E27FC236}">
                <a16:creationId xmlns:a16="http://schemas.microsoft.com/office/drawing/2014/main" id="{D4CCBEA7-FFA3-48B4-8EDC-17A88D1D00F7}"/>
              </a:ext>
            </a:extLst>
          </p:cNvPr>
          <p:cNvSpPr/>
          <p:nvPr userDrawn="1"/>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18" name="Text Placeholder 7">
            <a:extLst>
              <a:ext uri="{FF2B5EF4-FFF2-40B4-BE49-F238E27FC236}">
                <a16:creationId xmlns:a16="http://schemas.microsoft.com/office/drawing/2014/main" id="{21F3C579-E00F-418A-9330-C831D8927FAA}"/>
              </a:ext>
            </a:extLst>
          </p:cNvPr>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chemeClr val="tx2">
                    <a:lumMod val="40000"/>
                    <a:lumOff val="60000"/>
                  </a:schemeClr>
                </a:solidFill>
                <a:latin typeface="+mj-lt"/>
              </a:defRPr>
            </a:lvl1pPr>
          </a:lstStyle>
          <a:p>
            <a:pPr lvl="0"/>
            <a:r>
              <a:rPr lang="en-US" dirty="0"/>
              <a:t>Click To Edit Subtitle</a:t>
            </a:r>
          </a:p>
        </p:txBody>
      </p:sp>
      <p:grpSp>
        <p:nvGrpSpPr>
          <p:cNvPr id="19" name="Group 18">
            <a:extLst>
              <a:ext uri="{FF2B5EF4-FFF2-40B4-BE49-F238E27FC236}">
                <a16:creationId xmlns:a16="http://schemas.microsoft.com/office/drawing/2014/main" id="{481FAFA1-7ACA-406D-A5A4-14571839DA03}"/>
              </a:ext>
            </a:extLst>
          </p:cNvPr>
          <p:cNvGrpSpPr/>
          <p:nvPr userDrawn="1"/>
        </p:nvGrpSpPr>
        <p:grpSpPr>
          <a:xfrm>
            <a:off x="338624" y="6181725"/>
            <a:ext cx="4435668" cy="542465"/>
            <a:chOff x="338624" y="6181725"/>
            <a:chExt cx="4435668" cy="542465"/>
          </a:xfrm>
        </p:grpSpPr>
        <p:sp>
          <p:nvSpPr>
            <p:cNvPr id="20" name="Text Box 47">
              <a:extLst>
                <a:ext uri="{FF2B5EF4-FFF2-40B4-BE49-F238E27FC236}">
                  <a16:creationId xmlns:a16="http://schemas.microsoft.com/office/drawing/2014/main" id="{EF16550A-D1E6-4BC3-9BCC-3A1D120CCB3C}"/>
                </a:ext>
              </a:extLst>
            </p:cNvPr>
            <p:cNvSpPr txBox="1">
              <a:spLocks noChangeArrowheads="1"/>
            </p:cNvSpPr>
            <p:nvPr userDrawn="1"/>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65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3" name="TextBox 22">
              <a:hlinkClick r:id="rId3"/>
              <a:extLst>
                <a:ext uri="{FF2B5EF4-FFF2-40B4-BE49-F238E27FC236}">
                  <a16:creationId xmlns:a16="http://schemas.microsoft.com/office/drawing/2014/main" id="{C595DB9E-CA56-42CA-AE58-9274DC0531B3}"/>
                </a:ext>
              </a:extLst>
            </p:cNvPr>
            <p:cNvSpPr txBox="1"/>
            <p:nvPr userDrawn="1"/>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lumMod val="65000"/>
                    </a:schemeClr>
                  </a:solidFill>
                  <a:latin typeface="Century Gothic" panose="020B0502020202020204" pitchFamily="34" charset="0"/>
                </a:rPr>
                <a:t>www.epri.com</a:t>
              </a:r>
            </a:p>
          </p:txBody>
        </p:sp>
        <p:cxnSp>
          <p:nvCxnSpPr>
            <p:cNvPr id="25" name="Straight Connector 24">
              <a:extLst>
                <a:ext uri="{FF2B5EF4-FFF2-40B4-BE49-F238E27FC236}">
                  <a16:creationId xmlns:a16="http://schemas.microsoft.com/office/drawing/2014/main" id="{ADA2057E-6BF0-4EAC-ABDB-897E79004048}"/>
                </a:ext>
              </a:extLst>
            </p:cNvPr>
            <p:cNvCxnSpPr/>
            <p:nvPr userDrawn="1"/>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6" name="Picture 25">
              <a:hlinkClick r:id="rId4"/>
              <a:extLst>
                <a:ext uri="{FF2B5EF4-FFF2-40B4-BE49-F238E27FC236}">
                  <a16:creationId xmlns:a16="http://schemas.microsoft.com/office/drawing/2014/main" id="{64E8E63B-8523-425C-A378-4CD1C302AC4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5" name="Picture 34">
              <a:hlinkClick r:id="rId6"/>
              <a:extLst>
                <a:ext uri="{FF2B5EF4-FFF2-40B4-BE49-F238E27FC236}">
                  <a16:creationId xmlns:a16="http://schemas.microsoft.com/office/drawing/2014/main" id="{6FC5D2A2-1EC4-457A-A219-1E5D9F5D378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6" name="Picture 35">
              <a:hlinkClick r:id="rId8"/>
              <a:extLst>
                <a:ext uri="{FF2B5EF4-FFF2-40B4-BE49-F238E27FC236}">
                  <a16:creationId xmlns:a16="http://schemas.microsoft.com/office/drawing/2014/main" id="{6B33448B-151A-44CF-B915-3A912E890940}"/>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33720613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amp;DI Title Slid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A818C76-D027-4782-BF0E-E69C3B8255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20F6FA96-C33B-41E3-9BCE-272050322CF1}"/>
              </a:ext>
            </a:extLst>
          </p:cNvPr>
          <p:cNvSpPr/>
          <p:nvPr userDrawn="1"/>
        </p:nvSpPr>
        <p:spPr bwMode="auto">
          <a:xfrm>
            <a:off x="-2" y="1"/>
            <a:ext cx="6870139" cy="6858000"/>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5" name="Rectangle 36">
            <a:extLst>
              <a:ext uri="{FF2B5EF4-FFF2-40B4-BE49-F238E27FC236}">
                <a16:creationId xmlns:a16="http://schemas.microsoft.com/office/drawing/2014/main" id="{1B721F3F-4625-455B-9BF8-379B0FBB2191}"/>
              </a:ext>
            </a:extLst>
          </p:cNvPr>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6" name="Rectangle 35">
            <a:extLst>
              <a:ext uri="{FF2B5EF4-FFF2-40B4-BE49-F238E27FC236}">
                <a16:creationId xmlns:a16="http://schemas.microsoft.com/office/drawing/2014/main" id="{A3505772-57DB-47F7-A86A-9C8E42CBB514}"/>
              </a:ext>
            </a:extLst>
          </p:cNvPr>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bg1"/>
                </a:solidFill>
              </a:defRPr>
            </a:lvl1pPr>
          </a:lstStyle>
          <a:p>
            <a:r>
              <a:rPr lang="en-US" dirty="0"/>
              <a:t>CLICK TO EDIT MASTER TITLE</a:t>
            </a:r>
          </a:p>
        </p:txBody>
      </p:sp>
      <p:sp>
        <p:nvSpPr>
          <p:cNvPr id="17" name="Rectangle 16">
            <a:extLst>
              <a:ext uri="{FF2B5EF4-FFF2-40B4-BE49-F238E27FC236}">
                <a16:creationId xmlns:a16="http://schemas.microsoft.com/office/drawing/2014/main" id="{B4DD65E5-73E9-492A-8F6A-E73EDF3A5689}"/>
              </a:ext>
            </a:extLst>
          </p:cNvPr>
          <p:cNvSpPr/>
          <p:nvPr userDrawn="1"/>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18" name="Text Placeholder 7">
            <a:extLst>
              <a:ext uri="{FF2B5EF4-FFF2-40B4-BE49-F238E27FC236}">
                <a16:creationId xmlns:a16="http://schemas.microsoft.com/office/drawing/2014/main" id="{D009A0C7-50B8-4E2C-8CEC-4F38326727FB}"/>
              </a:ext>
            </a:extLst>
          </p:cNvPr>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chemeClr val="tx2">
                    <a:lumMod val="40000"/>
                    <a:lumOff val="60000"/>
                  </a:schemeClr>
                </a:solidFill>
                <a:latin typeface="+mj-lt"/>
              </a:defRPr>
            </a:lvl1pPr>
          </a:lstStyle>
          <a:p>
            <a:pPr lvl="0"/>
            <a:r>
              <a:rPr lang="en-US" dirty="0"/>
              <a:t>Click To Edit Subtitle</a:t>
            </a:r>
          </a:p>
        </p:txBody>
      </p:sp>
      <p:grpSp>
        <p:nvGrpSpPr>
          <p:cNvPr id="19" name="Group 18">
            <a:extLst>
              <a:ext uri="{FF2B5EF4-FFF2-40B4-BE49-F238E27FC236}">
                <a16:creationId xmlns:a16="http://schemas.microsoft.com/office/drawing/2014/main" id="{6BC21AE3-D63A-4866-B7ED-158938FE5E04}"/>
              </a:ext>
            </a:extLst>
          </p:cNvPr>
          <p:cNvGrpSpPr/>
          <p:nvPr userDrawn="1"/>
        </p:nvGrpSpPr>
        <p:grpSpPr>
          <a:xfrm>
            <a:off x="338624" y="6181725"/>
            <a:ext cx="4435668" cy="542465"/>
            <a:chOff x="338624" y="6181725"/>
            <a:chExt cx="4435668" cy="542465"/>
          </a:xfrm>
        </p:grpSpPr>
        <p:sp>
          <p:nvSpPr>
            <p:cNvPr id="20" name="Text Box 47">
              <a:extLst>
                <a:ext uri="{FF2B5EF4-FFF2-40B4-BE49-F238E27FC236}">
                  <a16:creationId xmlns:a16="http://schemas.microsoft.com/office/drawing/2014/main" id="{EE32298B-4ED0-460E-B694-77BD2BCDE0A2}"/>
                </a:ext>
              </a:extLst>
            </p:cNvPr>
            <p:cNvSpPr txBox="1">
              <a:spLocks noChangeArrowheads="1"/>
            </p:cNvSpPr>
            <p:nvPr userDrawn="1"/>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65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1" name="TextBox 20">
              <a:hlinkClick r:id="rId3"/>
              <a:extLst>
                <a:ext uri="{FF2B5EF4-FFF2-40B4-BE49-F238E27FC236}">
                  <a16:creationId xmlns:a16="http://schemas.microsoft.com/office/drawing/2014/main" id="{416983F7-33E8-4C89-B536-0444301A0342}"/>
                </a:ext>
              </a:extLst>
            </p:cNvPr>
            <p:cNvSpPr txBox="1"/>
            <p:nvPr userDrawn="1"/>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lumMod val="65000"/>
                    </a:schemeClr>
                  </a:solidFill>
                  <a:latin typeface="Century Gothic" panose="020B0502020202020204" pitchFamily="34" charset="0"/>
                </a:rPr>
                <a:t>www.epri.com</a:t>
              </a:r>
            </a:p>
          </p:txBody>
        </p:sp>
        <p:cxnSp>
          <p:nvCxnSpPr>
            <p:cNvPr id="22" name="Straight Connector 21">
              <a:extLst>
                <a:ext uri="{FF2B5EF4-FFF2-40B4-BE49-F238E27FC236}">
                  <a16:creationId xmlns:a16="http://schemas.microsoft.com/office/drawing/2014/main" id="{3149A679-AC02-4361-94DA-EDF8A2DE2876}"/>
                </a:ext>
              </a:extLst>
            </p:cNvPr>
            <p:cNvCxnSpPr/>
            <p:nvPr userDrawn="1"/>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4" name="Picture 23">
              <a:hlinkClick r:id="rId4"/>
              <a:extLst>
                <a:ext uri="{FF2B5EF4-FFF2-40B4-BE49-F238E27FC236}">
                  <a16:creationId xmlns:a16="http://schemas.microsoft.com/office/drawing/2014/main" id="{72CA7F54-B2E6-4D34-83A5-9D11835C50A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26" name="Picture 25">
              <a:hlinkClick r:id="rId6"/>
              <a:extLst>
                <a:ext uri="{FF2B5EF4-FFF2-40B4-BE49-F238E27FC236}">
                  <a16:creationId xmlns:a16="http://schemas.microsoft.com/office/drawing/2014/main" id="{3CD3E72F-EEF5-42BA-8DFE-F2111B946C8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7" name="Picture 26">
              <a:hlinkClick r:id="rId8"/>
              <a:extLst>
                <a:ext uri="{FF2B5EF4-FFF2-40B4-BE49-F238E27FC236}">
                  <a16:creationId xmlns:a16="http://schemas.microsoft.com/office/drawing/2014/main" id="{9123B563-BEFC-4447-8048-E66367BFBDF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7104901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5261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484632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04FAA409-EC2B-4245-BB55-6C0CC85D75F0}"/>
              </a:ext>
            </a:extLst>
          </p:cNvPr>
          <p:cNvSpPr>
            <a:spLocks noGrp="1"/>
          </p:cNvSpPr>
          <p:nvPr>
            <p:ph type="body" sz="quarter" idx="10"/>
          </p:nvPr>
        </p:nvSpPr>
        <p:spPr>
          <a:xfrm>
            <a:off x="365125" y="5943600"/>
            <a:ext cx="11430000" cy="548640"/>
          </a:xfrm>
          <a:solidFill>
            <a:srgbClr val="0040C0"/>
          </a:solidFill>
        </p:spPr>
        <p:txBody>
          <a:bodyPr anchor="ctr">
            <a:normAutofit/>
          </a:bodyPr>
          <a:lstStyle>
            <a:lvl1pPr marL="0" indent="0" algn="ctr">
              <a:spcAft>
                <a:spcPts val="0"/>
              </a:spcAft>
              <a:buNone/>
              <a:defRPr sz="28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5075604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Only with Highligh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E03F-F02F-4FA3-91CB-67CB140953AE}"/>
              </a:ext>
            </a:extLst>
          </p:cNvPr>
          <p:cNvSpPr>
            <a:spLocks noGrp="1"/>
          </p:cNvSpPr>
          <p:nvPr>
            <p:ph type="title"/>
          </p:nvPr>
        </p:nvSpPr>
        <p:spPr>
          <a:xfrm>
            <a:off x="365760" y="182563"/>
            <a:ext cx="11430000" cy="731520"/>
          </a:xfrm>
        </p:spPr>
        <p:txBody>
          <a:bodyPr/>
          <a:lstStyle/>
          <a:p>
            <a:r>
              <a:rPr lang="en-US"/>
              <a:t>Click to edit Master title style</a:t>
            </a:r>
          </a:p>
        </p:txBody>
      </p:sp>
      <p:sp>
        <p:nvSpPr>
          <p:cNvPr id="5" name="Text Placeholder 4">
            <a:extLst>
              <a:ext uri="{FF2B5EF4-FFF2-40B4-BE49-F238E27FC236}">
                <a16:creationId xmlns:a16="http://schemas.microsoft.com/office/drawing/2014/main" id="{527D7085-5105-4024-BD3C-F69FB71287EC}"/>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22807026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Tree>
    <p:extLst>
      <p:ext uri="{BB962C8B-B14F-4D97-AF65-F5344CB8AC3E}">
        <p14:creationId xmlns:p14="http://schemas.microsoft.com/office/powerpoint/2010/main" val="36900126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539496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05840"/>
            <a:ext cx="5577840" cy="539496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36628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 Columns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484632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005840"/>
            <a:ext cx="5577840" cy="484632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A406BC8-8ED2-4FB9-9CC1-C26081116C72}"/>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41239799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11430000" cy="73152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65760" y="1005840"/>
            <a:ext cx="5577840" cy="639762"/>
          </a:xfrm>
        </p:spPr>
        <p:txBody>
          <a:bodyPr anchor="b">
            <a:normAutofit/>
          </a:bodyPr>
          <a:lstStyle>
            <a:lvl1pPr marL="0" indent="0">
              <a:buNone/>
              <a:defRPr sz="24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760" y="1737360"/>
            <a:ext cx="5577840" cy="466344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005840"/>
            <a:ext cx="5577840" cy="639762"/>
          </a:xfrm>
        </p:spPr>
        <p:txBody>
          <a:bodyPr anchor="b">
            <a:normAutofit/>
          </a:bodyPr>
          <a:lstStyle>
            <a:lvl1pPr marL="0" indent="0">
              <a:buNone/>
              <a:defRPr sz="24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19" y="1737360"/>
            <a:ext cx="5577840" cy="466344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67715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61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F156AC-AC73-4A21-8467-792B128628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0"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31"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tx1"/>
                </a:solidFill>
              </a:defRPr>
            </a:lvl1pPr>
          </a:lstStyle>
          <a:p>
            <a:r>
              <a:rPr lang="en-US" dirty="0"/>
              <a:t>CLICK TO EDIT MASTER TITLE</a:t>
            </a:r>
          </a:p>
        </p:txBody>
      </p:sp>
      <p:sp>
        <p:nvSpPr>
          <p:cNvPr id="32" name="Rectangle 31"/>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34"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rgbClr val="0040C0"/>
                </a:solidFill>
                <a:latin typeface="+mj-lt"/>
              </a:defRPr>
            </a:lvl1pPr>
          </a:lstStyle>
          <a:p>
            <a:pPr lvl="0"/>
            <a:r>
              <a:rPr lang="en-US" dirty="0"/>
              <a:t>Click To Edit Subtitle</a:t>
            </a:r>
          </a:p>
        </p:txBody>
      </p:sp>
      <p:grpSp>
        <p:nvGrpSpPr>
          <p:cNvPr id="23" name="Group 22">
            <a:extLst>
              <a:ext uri="{FF2B5EF4-FFF2-40B4-BE49-F238E27FC236}">
                <a16:creationId xmlns:a16="http://schemas.microsoft.com/office/drawing/2014/main" id="{55DC62A5-1095-42CE-AB5A-BD29C0D13141}"/>
              </a:ext>
            </a:extLst>
          </p:cNvPr>
          <p:cNvGrpSpPr/>
          <p:nvPr userDrawn="1"/>
        </p:nvGrpSpPr>
        <p:grpSpPr>
          <a:xfrm>
            <a:off x="338624" y="6181725"/>
            <a:ext cx="4435668" cy="542465"/>
            <a:chOff x="338624" y="6181725"/>
            <a:chExt cx="4435668" cy="542465"/>
          </a:xfrm>
        </p:grpSpPr>
        <p:sp>
          <p:nvSpPr>
            <p:cNvPr id="25" name="Text Box 47">
              <a:extLst>
                <a:ext uri="{FF2B5EF4-FFF2-40B4-BE49-F238E27FC236}">
                  <a16:creationId xmlns:a16="http://schemas.microsoft.com/office/drawing/2014/main" id="{4EC5A6E3-655F-4AB9-A7A8-7A9AEBB90628}"/>
                </a:ext>
              </a:extLst>
            </p:cNvPr>
            <p:cNvSpPr txBox="1">
              <a:spLocks noChangeArrowheads="1"/>
            </p:cNvSpPr>
            <p:nvPr userDrawn="1"/>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9" name="TextBox 28">
              <a:hlinkClick r:id="rId3"/>
              <a:extLst>
                <a:ext uri="{FF2B5EF4-FFF2-40B4-BE49-F238E27FC236}">
                  <a16:creationId xmlns:a16="http://schemas.microsoft.com/office/drawing/2014/main" id="{7FA55AB5-8BF7-460F-A30D-2A37692BE320}"/>
                </a:ext>
              </a:extLst>
            </p:cNvPr>
            <p:cNvSpPr txBox="1"/>
            <p:nvPr userDrawn="1"/>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33" name="Straight Connector 32">
              <a:extLst>
                <a:ext uri="{FF2B5EF4-FFF2-40B4-BE49-F238E27FC236}">
                  <a16:creationId xmlns:a16="http://schemas.microsoft.com/office/drawing/2014/main" id="{86F0D2FF-7C62-45DB-97AF-E1FB43BCA515}"/>
                </a:ext>
              </a:extLst>
            </p:cNvPr>
            <p:cNvCxnSpPr/>
            <p:nvPr userDrawn="1"/>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35" name="Picture 34">
              <a:hlinkClick r:id="rId4"/>
              <a:extLst>
                <a:ext uri="{FF2B5EF4-FFF2-40B4-BE49-F238E27FC236}">
                  <a16:creationId xmlns:a16="http://schemas.microsoft.com/office/drawing/2014/main" id="{BB2176D2-CCA7-46B6-88D4-4AA41D992D1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6" name="Picture 35">
              <a:hlinkClick r:id="rId6"/>
              <a:extLst>
                <a:ext uri="{FF2B5EF4-FFF2-40B4-BE49-F238E27FC236}">
                  <a16:creationId xmlns:a16="http://schemas.microsoft.com/office/drawing/2014/main" id="{49AE2524-F34D-4267-9E9F-139BFEEA011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7" name="Picture 36">
              <a:hlinkClick r:id="rId8"/>
              <a:extLst>
                <a:ext uri="{FF2B5EF4-FFF2-40B4-BE49-F238E27FC236}">
                  <a16:creationId xmlns:a16="http://schemas.microsoft.com/office/drawing/2014/main" id="{6E26CD04-ED04-44D5-BFD2-E52A16C4B47B}"/>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23500229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s with 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8B126F-922E-4C6E-87A5-234451CAD762}"/>
              </a:ext>
            </a:extLst>
          </p:cNvPr>
          <p:cNvSpPr/>
          <p:nvPr userDrawn="1"/>
        </p:nvSpPr>
        <p:spPr bwMode="auto">
          <a:xfrm>
            <a:off x="6096000" y="102457"/>
            <a:ext cx="6096000" cy="6572979"/>
          </a:xfrm>
          <a:prstGeom prst="rect">
            <a:avLst/>
          </a:prstGeom>
          <a:solidFill>
            <a:schemeClr val="tx2">
              <a:lumMod val="50000"/>
            </a:schemeClr>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8" name="Rectangle 7">
            <a:extLst>
              <a:ext uri="{FF2B5EF4-FFF2-40B4-BE49-F238E27FC236}">
                <a16:creationId xmlns:a16="http://schemas.microsoft.com/office/drawing/2014/main" id="{01437305-8BFE-47C1-96DD-CEDBF8D6719E}"/>
              </a:ext>
            </a:extLst>
          </p:cNvPr>
          <p:cNvSpPr/>
          <p:nvPr userDrawn="1"/>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0E0D2D6E-8982-430B-958E-9129593AD32F}"/>
              </a:ext>
            </a:extLst>
          </p:cNvPr>
          <p:cNvSpPr>
            <a:spLocks noGrp="1"/>
          </p:cNvSpPr>
          <p:nvPr>
            <p:ph type="title"/>
          </p:nvPr>
        </p:nvSpPr>
        <p:spPr>
          <a:xfrm>
            <a:off x="365760" y="182563"/>
            <a:ext cx="5339301" cy="1159220"/>
          </a:xfrm>
        </p:spPr>
        <p:txBody>
          <a:bodyPr/>
          <a:lstStyle/>
          <a:p>
            <a:r>
              <a:rPr lang="en-US" dirty="0"/>
              <a:t>Click to edit Master title style</a:t>
            </a:r>
          </a:p>
        </p:txBody>
      </p:sp>
      <p:sp>
        <p:nvSpPr>
          <p:cNvPr id="6" name="Content Placeholder 2">
            <a:extLst>
              <a:ext uri="{FF2B5EF4-FFF2-40B4-BE49-F238E27FC236}">
                <a16:creationId xmlns:a16="http://schemas.microsoft.com/office/drawing/2014/main" id="{51DCA2EA-788A-4791-942C-72070DBE8250}"/>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6B309C7D-4404-4906-9C22-B1C52782E5FC}"/>
              </a:ext>
            </a:extLst>
          </p:cNvPr>
          <p:cNvSpPr>
            <a:spLocks noGrp="1"/>
          </p:cNvSpPr>
          <p:nvPr>
            <p:ph idx="11"/>
          </p:nvPr>
        </p:nvSpPr>
        <p:spPr>
          <a:xfrm>
            <a:off x="36774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73301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userDrawn="1"/>
        </p:nvSpPr>
        <p:spPr bwMode="auto">
          <a:xfrm>
            <a:off x="0" y="102457"/>
            <a:ext cx="6096000" cy="6572979"/>
          </a:xfrm>
          <a:prstGeom prst="rect">
            <a:avLst/>
          </a:prstGeom>
          <a:solidFill>
            <a:schemeClr val="tx2">
              <a:lumMod val="50000"/>
            </a:schemeClr>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userDrawn="1"/>
        </p:nvSpPr>
        <p:spPr bwMode="auto">
          <a:xfrm>
            <a:off x="134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A52D29BE-28DD-432F-8C22-AE8C1D0534D8}"/>
              </a:ext>
            </a:extLst>
          </p:cNvPr>
          <p:cNvSpPr>
            <a:spLocks noGrp="1"/>
          </p:cNvSpPr>
          <p:nvPr>
            <p:ph type="title"/>
          </p:nvPr>
        </p:nvSpPr>
        <p:spPr>
          <a:xfrm>
            <a:off x="6420678" y="182563"/>
            <a:ext cx="5339301" cy="1159220"/>
          </a:xfrm>
        </p:spPr>
        <p:txBody>
          <a:bodyPr/>
          <a:lstStyle/>
          <a:p>
            <a:r>
              <a:rPr lang="en-US" dirty="0"/>
              <a:t>Click to edit Master title style</a:t>
            </a:r>
          </a:p>
        </p:txBody>
      </p:sp>
      <p:sp>
        <p:nvSpPr>
          <p:cNvPr id="5" name="Content Placeholder 2">
            <a:extLst>
              <a:ext uri="{FF2B5EF4-FFF2-40B4-BE49-F238E27FC236}">
                <a16:creationId xmlns:a16="http://schemas.microsoft.com/office/drawing/2014/main" id="{7C14443C-E161-4BFE-8357-B61CEFEC84F0}"/>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CC69AFDA-38D1-42E9-ADFD-FDEBA76A2A99}"/>
              </a:ext>
            </a:extLst>
          </p:cNvPr>
          <p:cNvSpPr>
            <a:spLocks noGrp="1"/>
          </p:cNvSpPr>
          <p:nvPr>
            <p:ph idx="11"/>
          </p:nvPr>
        </p:nvSpPr>
        <p:spPr>
          <a:xfrm>
            <a:off x="36774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33889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userDrawn="1"/>
        </p:nvSpPr>
        <p:spPr bwMode="auto">
          <a:xfrm>
            <a:off x="6096000" y="102457"/>
            <a:ext cx="6096000" cy="6572979"/>
          </a:xfrm>
          <a:prstGeom prst="rect">
            <a:avLst/>
          </a:prstGeom>
          <a:solidFill>
            <a:schemeClr val="bg1"/>
          </a:solidFill>
          <a:ln w="9525" cap="flat" cmpd="sng" algn="ctr">
            <a:noFill/>
            <a:prstDash val="solid"/>
            <a:round/>
            <a:headEnd type="none" w="med" len="med"/>
            <a:tailEnd type="none" w="med" len="med"/>
          </a:ln>
          <a:effectLst>
            <a:innerShdw blurRad="431800" dist="50800" dir="10800000">
              <a:schemeClr val="bg1">
                <a:lumMod val="65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userDrawn="1"/>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3EC10187-5F99-4C76-A9CB-1D435648E155}"/>
              </a:ext>
            </a:extLst>
          </p:cNvPr>
          <p:cNvSpPr>
            <a:spLocks noGrp="1"/>
          </p:cNvSpPr>
          <p:nvPr>
            <p:ph type="title"/>
          </p:nvPr>
        </p:nvSpPr>
        <p:spPr>
          <a:xfrm>
            <a:off x="6368995" y="182563"/>
            <a:ext cx="5339301" cy="1159220"/>
          </a:xfrm>
        </p:spPr>
        <p:txBody>
          <a:bodyPr/>
          <a:lstStyle>
            <a:lvl1pPr>
              <a:defRPr>
                <a:solidFill>
                  <a:schemeClr val="tx1">
                    <a:lumMod val="85000"/>
                    <a:lumOff val="15000"/>
                  </a:schemeClr>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50322DE9-A995-49C6-AB11-26EBFBE58EF8}"/>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284C2FD-77F4-4CA6-B013-4AF023D22F66}"/>
              </a:ext>
            </a:extLst>
          </p:cNvPr>
          <p:cNvSpPr>
            <a:spLocks noGrp="1"/>
          </p:cNvSpPr>
          <p:nvPr>
            <p:ph idx="11"/>
          </p:nvPr>
        </p:nvSpPr>
        <p:spPr>
          <a:xfrm>
            <a:off x="36774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87424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userDrawn="1"/>
        </p:nvSpPr>
        <p:spPr bwMode="auto">
          <a:xfrm>
            <a:off x="0" y="102457"/>
            <a:ext cx="6096000" cy="6572979"/>
          </a:xfrm>
          <a:prstGeom prst="rect">
            <a:avLst/>
          </a:prstGeom>
          <a:solidFill>
            <a:schemeClr val="bg1"/>
          </a:solidFill>
          <a:ln w="9525" cap="flat" cmpd="sng" algn="ctr">
            <a:noFill/>
            <a:prstDash val="solid"/>
            <a:round/>
            <a:headEnd type="none" w="med" len="med"/>
            <a:tailEnd type="none" w="med" len="med"/>
          </a:ln>
          <a:effectLst>
            <a:innerShdw blurRad="431800" dist="50800" dir="10800000">
              <a:schemeClr val="bg1">
                <a:lumMod val="65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userDrawn="1"/>
        </p:nvSpPr>
        <p:spPr bwMode="auto">
          <a:xfrm>
            <a:off x="134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014F37B4-A3A1-47F0-B953-F087A6BCAC1A}"/>
              </a:ext>
            </a:extLst>
          </p:cNvPr>
          <p:cNvSpPr>
            <a:spLocks noGrp="1"/>
          </p:cNvSpPr>
          <p:nvPr>
            <p:ph type="title"/>
          </p:nvPr>
        </p:nvSpPr>
        <p:spPr>
          <a:xfrm>
            <a:off x="6420678" y="182563"/>
            <a:ext cx="5339301" cy="1159220"/>
          </a:xfrm>
        </p:spPr>
        <p:txBody>
          <a:bodyPr/>
          <a:lstStyle/>
          <a:p>
            <a:r>
              <a:rPr lang="en-US" dirty="0"/>
              <a:t>Click to edit Master title style</a:t>
            </a:r>
          </a:p>
        </p:txBody>
      </p:sp>
      <p:sp>
        <p:nvSpPr>
          <p:cNvPr id="5" name="Content Placeholder 2">
            <a:extLst>
              <a:ext uri="{FF2B5EF4-FFF2-40B4-BE49-F238E27FC236}">
                <a16:creationId xmlns:a16="http://schemas.microsoft.com/office/drawing/2014/main" id="{D1B47D12-FA39-425B-A70E-42978C42F4A4}"/>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C3073C21-095B-4B2C-A4ED-0E0B4E165ECA}"/>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687244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userDrawn="1"/>
        </p:nvSpPr>
        <p:spPr bwMode="auto">
          <a:xfrm>
            <a:off x="0" y="906308"/>
            <a:ext cx="4071169" cy="5769128"/>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Rectangle 3">
            <a:extLst>
              <a:ext uri="{FF2B5EF4-FFF2-40B4-BE49-F238E27FC236}">
                <a16:creationId xmlns:a16="http://schemas.microsoft.com/office/drawing/2014/main" id="{E7DE2BCA-D966-4BA4-98A1-F55CD4BEB28B}"/>
              </a:ext>
            </a:extLst>
          </p:cNvPr>
          <p:cNvSpPr/>
          <p:nvPr userDrawn="1"/>
        </p:nvSpPr>
        <p:spPr bwMode="auto">
          <a:xfrm>
            <a:off x="4065024" y="906308"/>
            <a:ext cx="4071169" cy="5769128"/>
          </a:xfrm>
          <a:prstGeom prst="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5" name="Rectangle 4">
            <a:extLst>
              <a:ext uri="{FF2B5EF4-FFF2-40B4-BE49-F238E27FC236}">
                <a16:creationId xmlns:a16="http://schemas.microsoft.com/office/drawing/2014/main" id="{D0C36B46-B989-40E8-92AD-90AFDD95A969}"/>
              </a:ext>
            </a:extLst>
          </p:cNvPr>
          <p:cNvSpPr/>
          <p:nvPr userDrawn="1"/>
        </p:nvSpPr>
        <p:spPr bwMode="auto">
          <a:xfrm>
            <a:off x="8120831" y="906308"/>
            <a:ext cx="4071169" cy="5769128"/>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8" name="Title 1">
            <a:extLst>
              <a:ext uri="{FF2B5EF4-FFF2-40B4-BE49-F238E27FC236}">
                <a16:creationId xmlns:a16="http://schemas.microsoft.com/office/drawing/2014/main" id="{E3E401EC-CFA2-4017-97FF-9969674171FA}"/>
              </a:ext>
            </a:extLst>
          </p:cNvPr>
          <p:cNvSpPr>
            <a:spLocks noGrp="1"/>
          </p:cNvSpPr>
          <p:nvPr>
            <p:ph type="title"/>
          </p:nvPr>
        </p:nvSpPr>
        <p:spPr>
          <a:xfrm>
            <a:off x="365760" y="182880"/>
            <a:ext cx="11430000" cy="73152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0402563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1DCEBE-AECA-4A38-9A16-6E2B7E8D9AF5}"/>
              </a:ext>
            </a:extLst>
          </p:cNvPr>
          <p:cNvSpPr/>
          <p:nvPr userDrawn="1"/>
        </p:nvSpPr>
        <p:spPr bwMode="auto">
          <a:xfrm>
            <a:off x="0" y="102457"/>
            <a:ext cx="12192000" cy="6572979"/>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2" name="Title 1"/>
          <p:cNvSpPr>
            <a:spLocks noGrp="1"/>
          </p:cNvSpPr>
          <p:nvPr>
            <p:ph type="title"/>
          </p:nvPr>
        </p:nvSpPr>
        <p:spPr>
          <a:xfrm>
            <a:off x="365760" y="182563"/>
            <a:ext cx="11430000" cy="731520"/>
          </a:xfrm>
        </p:spPr>
        <p:txBody>
          <a:bodyPr>
            <a:noAutofit/>
          </a:bodyPr>
          <a:lstStyle>
            <a:lvl1pPr>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66606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01B213-0E7A-407F-8B15-06AFF53336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93518"/>
            <a:ext cx="12188952" cy="6577446"/>
          </a:xfrm>
          <a:prstGeom prst="rect">
            <a:avLst/>
          </a:prstGeom>
        </p:spPr>
      </p:pic>
      <p:sp>
        <p:nvSpPr>
          <p:cNvPr id="15" name="Rectangle 35"/>
          <p:cNvSpPr>
            <a:spLocks noGrp="1" noChangeArrowheads="1"/>
          </p:cNvSpPr>
          <p:nvPr>
            <p:ph type="ctrTitle" sz="quarter" hasCustomPrompt="1"/>
          </p:nvPr>
        </p:nvSpPr>
        <p:spPr>
          <a:xfrm>
            <a:off x="4688" y="2712785"/>
            <a:ext cx="12196689" cy="1626781"/>
          </a:xfrm>
          <a:ln>
            <a:noFill/>
          </a:ln>
        </p:spPr>
        <p:txBody>
          <a:bodyPr anchor="ctr">
            <a:normAutofit/>
          </a:bodyPr>
          <a:lstStyle>
            <a:lvl1pPr algn="ctr">
              <a:spcAft>
                <a:spcPts val="600"/>
              </a:spcAft>
              <a:defRPr sz="3600">
                <a:solidFill>
                  <a:schemeClr val="tx2">
                    <a:lumMod val="40000"/>
                    <a:lumOff val="60000"/>
                  </a:schemeClr>
                </a:solidFill>
                <a:effectLst>
                  <a:outerShdw blurRad="38100" dist="38100" dir="2700000" algn="tl">
                    <a:srgbClr val="000000">
                      <a:alpha val="43137"/>
                    </a:srgbClr>
                  </a:outerShdw>
                </a:effectLst>
              </a:defRPr>
            </a:lvl1pPr>
          </a:lstStyle>
          <a:p>
            <a:r>
              <a:rPr lang="en-US" dirty="0"/>
              <a:t>CLICK TO EDIT SECTION TITLE STYLE</a:t>
            </a:r>
          </a:p>
        </p:txBody>
      </p:sp>
    </p:spTree>
    <p:extLst>
      <p:ext uri="{BB962C8B-B14F-4D97-AF65-F5344CB8AC3E}">
        <p14:creationId xmlns:p14="http://schemas.microsoft.com/office/powerpoint/2010/main" val="16731616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DEF42B-8BE6-4527-957D-01CFF45BBE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93518"/>
            <a:ext cx="12188952" cy="6577446"/>
          </a:xfrm>
          <a:prstGeom prst="rect">
            <a:avLst/>
          </a:prstGeom>
        </p:spPr>
      </p:pic>
      <p:sp>
        <p:nvSpPr>
          <p:cNvPr id="5" name="TextBox 4"/>
          <p:cNvSpPr txBox="1"/>
          <p:nvPr/>
        </p:nvSpPr>
        <p:spPr>
          <a:xfrm>
            <a:off x="0" y="3223723"/>
            <a:ext cx="12192000" cy="604911"/>
          </a:xfrm>
          <a:prstGeom prst="rect">
            <a:avLst/>
          </a:prstGeom>
          <a:noFill/>
        </p:spPr>
        <p:txBody>
          <a:bodyPr wrap="none" rtlCol="0">
            <a:noAutofit/>
          </a:bodyPr>
          <a:lstStyle/>
          <a:p>
            <a:pPr algn="ctr">
              <a:spcBef>
                <a:spcPts val="0"/>
              </a:spcBef>
            </a:pPr>
            <a:r>
              <a:rPr lang="en-US" sz="2800" b="1" spc="150" baseline="0" dirty="0">
                <a:solidFill>
                  <a:schemeClr val="tx2">
                    <a:lumMod val="40000"/>
                    <a:lumOff val="60000"/>
                  </a:schemeClr>
                </a:solidFill>
                <a:effectLst>
                  <a:outerShdw blurRad="38100" dist="38100" dir="2700000" algn="tl">
                    <a:srgbClr val="000000">
                      <a:alpha val="43137"/>
                    </a:srgbClr>
                  </a:outerShdw>
                </a:effectLst>
                <a:latin typeface="+mj-lt"/>
              </a:rPr>
              <a:t>Together…Shaping the Future of Energy</a:t>
            </a:r>
            <a:r>
              <a:rPr lang="en-US" sz="2800" b="0" spc="150" baseline="0" dirty="0">
                <a:solidFill>
                  <a:schemeClr val="tx2">
                    <a:lumMod val="40000"/>
                    <a:lumOff val="60000"/>
                  </a:schemeClr>
                </a:solidFill>
                <a:effectLst>
                  <a:outerShdw blurRad="38100" dist="38100" dir="2700000" algn="tl">
                    <a:srgbClr val="000000">
                      <a:alpha val="43137"/>
                    </a:srgbClr>
                  </a:outerShdw>
                </a:effectLst>
                <a:latin typeface="+mn-lt"/>
              </a:rPr>
              <a:t>™</a:t>
            </a:r>
          </a:p>
        </p:txBody>
      </p:sp>
    </p:spTree>
    <p:extLst>
      <p:ext uri="{BB962C8B-B14F-4D97-AF65-F5344CB8AC3E}">
        <p14:creationId xmlns:p14="http://schemas.microsoft.com/office/powerpoint/2010/main" val="31291504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losing Slide Diversit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ABDC1B-DF20-4D83-8F95-CF02F5DFE4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93518"/>
            <a:ext cx="12188952" cy="6577446"/>
          </a:xfrm>
          <a:prstGeom prst="rect">
            <a:avLst/>
          </a:prstGeom>
        </p:spPr>
      </p:pic>
      <p:sp>
        <p:nvSpPr>
          <p:cNvPr id="5" name="TextBox 4"/>
          <p:cNvSpPr txBox="1"/>
          <p:nvPr/>
        </p:nvSpPr>
        <p:spPr>
          <a:xfrm>
            <a:off x="0" y="3223723"/>
            <a:ext cx="12192000" cy="604911"/>
          </a:xfrm>
          <a:prstGeom prst="rect">
            <a:avLst/>
          </a:prstGeom>
          <a:noFill/>
        </p:spPr>
        <p:txBody>
          <a:bodyPr wrap="none" rtlCol="0">
            <a:noAutofit/>
          </a:bodyPr>
          <a:lstStyle/>
          <a:p>
            <a:pPr algn="ctr">
              <a:spcBef>
                <a:spcPts val="0"/>
              </a:spcBef>
            </a:pPr>
            <a:r>
              <a:rPr lang="en-US" sz="2800" b="1" spc="150" baseline="0" dirty="0">
                <a:solidFill>
                  <a:schemeClr val="tx2">
                    <a:lumMod val="40000"/>
                    <a:lumOff val="60000"/>
                  </a:schemeClr>
                </a:solidFill>
                <a:effectLst>
                  <a:outerShdw blurRad="38100" dist="38100" dir="2700000" algn="tl">
                    <a:srgbClr val="000000">
                      <a:alpha val="43137"/>
                    </a:srgbClr>
                  </a:outerShdw>
                </a:effectLst>
                <a:latin typeface="+mj-lt"/>
              </a:rPr>
              <a:t>Together…Shaping the Future of Energy</a:t>
            </a:r>
            <a:r>
              <a:rPr lang="en-US" sz="2800" b="0" spc="150" baseline="0" dirty="0">
                <a:solidFill>
                  <a:schemeClr val="tx2">
                    <a:lumMod val="40000"/>
                    <a:lumOff val="60000"/>
                  </a:schemeClr>
                </a:solidFill>
                <a:effectLst>
                  <a:outerShdw blurRad="38100" dist="38100" dir="2700000" algn="tl">
                    <a:srgbClr val="000000">
                      <a:alpha val="43137"/>
                    </a:srgbClr>
                  </a:outerShdw>
                </a:effectLst>
                <a:latin typeface="+mn-lt"/>
              </a:rPr>
              <a:t>™</a:t>
            </a:r>
          </a:p>
        </p:txBody>
      </p:sp>
      <p:pic>
        <p:nvPicPr>
          <p:cNvPr id="4" name="Picture 3">
            <a:extLst>
              <a:ext uri="{FF2B5EF4-FFF2-40B4-BE49-F238E27FC236}">
                <a16:creationId xmlns:a16="http://schemas.microsoft.com/office/drawing/2014/main" id="{DB4A0BDF-AF36-436C-9B89-D7318A27E311}"/>
              </a:ext>
            </a:extLst>
          </p:cNvPr>
          <p:cNvPicPr>
            <a:picLocks noChangeAspect="1"/>
          </p:cNvPicPr>
          <p:nvPr userDrawn="1"/>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5443574"/>
            <a:ext cx="12188952" cy="1232355"/>
          </a:xfrm>
          <a:prstGeom prst="rect">
            <a:avLst/>
          </a:prstGeom>
        </p:spPr>
      </p:pic>
    </p:spTree>
    <p:extLst>
      <p:ext uri="{BB962C8B-B14F-4D97-AF65-F5344CB8AC3E}">
        <p14:creationId xmlns:p14="http://schemas.microsoft.com/office/powerpoint/2010/main" val="3223885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G&amp;LCR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213DCC-F107-4B27-8EAA-FA2368E322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0"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31"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tx1"/>
                </a:solidFill>
              </a:defRPr>
            </a:lvl1pPr>
          </a:lstStyle>
          <a:p>
            <a:r>
              <a:rPr lang="en-US" dirty="0"/>
              <a:t>CLICK TO EDIT MASTER TITLE</a:t>
            </a:r>
          </a:p>
        </p:txBody>
      </p:sp>
      <p:sp>
        <p:nvSpPr>
          <p:cNvPr id="32" name="Rectangle 31"/>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34"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rgbClr val="0040C0"/>
                </a:solidFill>
                <a:latin typeface="+mj-lt"/>
              </a:defRPr>
            </a:lvl1pPr>
          </a:lstStyle>
          <a:p>
            <a:pPr lvl="0"/>
            <a:r>
              <a:rPr lang="en-US" dirty="0"/>
              <a:t>Click To Edit Subtitle</a:t>
            </a:r>
          </a:p>
        </p:txBody>
      </p:sp>
      <p:grpSp>
        <p:nvGrpSpPr>
          <p:cNvPr id="25" name="Group 24">
            <a:extLst>
              <a:ext uri="{FF2B5EF4-FFF2-40B4-BE49-F238E27FC236}">
                <a16:creationId xmlns:a16="http://schemas.microsoft.com/office/drawing/2014/main" id="{F6A2914A-AAC4-4409-9DC2-C181488DA4B3}"/>
              </a:ext>
            </a:extLst>
          </p:cNvPr>
          <p:cNvGrpSpPr/>
          <p:nvPr userDrawn="1"/>
        </p:nvGrpSpPr>
        <p:grpSpPr>
          <a:xfrm>
            <a:off x="338624" y="6181725"/>
            <a:ext cx="4435668" cy="542465"/>
            <a:chOff x="338624" y="6181725"/>
            <a:chExt cx="4435668" cy="542465"/>
          </a:xfrm>
        </p:grpSpPr>
        <p:sp>
          <p:nvSpPr>
            <p:cNvPr id="29" name="Text Box 47">
              <a:extLst>
                <a:ext uri="{FF2B5EF4-FFF2-40B4-BE49-F238E27FC236}">
                  <a16:creationId xmlns:a16="http://schemas.microsoft.com/office/drawing/2014/main" id="{2AD0D039-F165-4672-8A4D-636C8A4722C6}"/>
                </a:ext>
              </a:extLst>
            </p:cNvPr>
            <p:cNvSpPr txBox="1">
              <a:spLocks noChangeArrowheads="1"/>
            </p:cNvSpPr>
            <p:nvPr userDrawn="1"/>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33" name="TextBox 32">
              <a:hlinkClick r:id="rId3"/>
              <a:extLst>
                <a:ext uri="{FF2B5EF4-FFF2-40B4-BE49-F238E27FC236}">
                  <a16:creationId xmlns:a16="http://schemas.microsoft.com/office/drawing/2014/main" id="{21A3DC88-FB53-4B30-8657-1F27078A853D}"/>
                </a:ext>
              </a:extLst>
            </p:cNvPr>
            <p:cNvSpPr txBox="1"/>
            <p:nvPr userDrawn="1"/>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35" name="Straight Connector 34">
              <a:extLst>
                <a:ext uri="{FF2B5EF4-FFF2-40B4-BE49-F238E27FC236}">
                  <a16:creationId xmlns:a16="http://schemas.microsoft.com/office/drawing/2014/main" id="{36D96DFB-D8B4-401B-BD76-D4FAB2779AC3}"/>
                </a:ext>
              </a:extLst>
            </p:cNvPr>
            <p:cNvCxnSpPr/>
            <p:nvPr userDrawn="1"/>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36" name="Picture 35">
              <a:hlinkClick r:id="rId4"/>
              <a:extLst>
                <a:ext uri="{FF2B5EF4-FFF2-40B4-BE49-F238E27FC236}">
                  <a16:creationId xmlns:a16="http://schemas.microsoft.com/office/drawing/2014/main" id="{6146E3C0-C099-4B35-AB14-7B6C4FAFEED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7" name="Picture 36">
              <a:hlinkClick r:id="rId6"/>
              <a:extLst>
                <a:ext uri="{FF2B5EF4-FFF2-40B4-BE49-F238E27FC236}">
                  <a16:creationId xmlns:a16="http://schemas.microsoft.com/office/drawing/2014/main" id="{0F94D77D-2453-4542-AFC0-11CA186E812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8" name="Picture 37">
              <a:hlinkClick r:id="rId8"/>
              <a:extLst>
                <a:ext uri="{FF2B5EF4-FFF2-40B4-BE49-F238E27FC236}">
                  <a16:creationId xmlns:a16="http://schemas.microsoft.com/office/drawing/2014/main" id="{87C10504-8C10-4A69-A247-764C0BB9FCB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2162571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G&amp;ES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370DE5-6E93-4496-B10C-FF6027E31F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1"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2"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tx1"/>
                </a:solidFill>
              </a:defRPr>
            </a:lvl1pPr>
          </a:lstStyle>
          <a:p>
            <a:r>
              <a:rPr lang="en-US" dirty="0"/>
              <a:t>CLICK TO EDIT MASTER TITLE</a:t>
            </a:r>
          </a:p>
        </p:txBody>
      </p:sp>
      <p:sp>
        <p:nvSpPr>
          <p:cNvPr id="24" name="Rectangle 23"/>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30"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rgbClr val="0040C0"/>
                </a:solidFill>
                <a:latin typeface="+mj-lt"/>
              </a:defRPr>
            </a:lvl1pPr>
          </a:lstStyle>
          <a:p>
            <a:pPr lvl="0"/>
            <a:r>
              <a:rPr lang="en-US" dirty="0"/>
              <a:t>Click To Edit Subtitle</a:t>
            </a:r>
          </a:p>
        </p:txBody>
      </p:sp>
      <p:grpSp>
        <p:nvGrpSpPr>
          <p:cNvPr id="27" name="Group 26">
            <a:extLst>
              <a:ext uri="{FF2B5EF4-FFF2-40B4-BE49-F238E27FC236}">
                <a16:creationId xmlns:a16="http://schemas.microsoft.com/office/drawing/2014/main" id="{C593561F-CAB2-4517-A6C1-CC6CDE085269}"/>
              </a:ext>
            </a:extLst>
          </p:cNvPr>
          <p:cNvGrpSpPr/>
          <p:nvPr userDrawn="1"/>
        </p:nvGrpSpPr>
        <p:grpSpPr>
          <a:xfrm>
            <a:off x="338624" y="6181725"/>
            <a:ext cx="4435668" cy="542465"/>
            <a:chOff x="338624" y="6181725"/>
            <a:chExt cx="4435668" cy="542465"/>
          </a:xfrm>
        </p:grpSpPr>
        <p:sp>
          <p:nvSpPr>
            <p:cNvPr id="28" name="Text Box 47">
              <a:extLst>
                <a:ext uri="{FF2B5EF4-FFF2-40B4-BE49-F238E27FC236}">
                  <a16:creationId xmlns:a16="http://schemas.microsoft.com/office/drawing/2014/main" id="{C6098697-978C-497A-8844-B897E3851A4D}"/>
                </a:ext>
              </a:extLst>
            </p:cNvPr>
            <p:cNvSpPr txBox="1">
              <a:spLocks noChangeArrowheads="1"/>
            </p:cNvSpPr>
            <p:nvPr userDrawn="1"/>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9" name="TextBox 28">
              <a:hlinkClick r:id="rId3"/>
              <a:extLst>
                <a:ext uri="{FF2B5EF4-FFF2-40B4-BE49-F238E27FC236}">
                  <a16:creationId xmlns:a16="http://schemas.microsoft.com/office/drawing/2014/main" id="{2B0D3F73-8CAD-40AE-843F-C23EDECF168A}"/>
                </a:ext>
              </a:extLst>
            </p:cNvPr>
            <p:cNvSpPr txBox="1"/>
            <p:nvPr userDrawn="1"/>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31" name="Straight Connector 30">
              <a:extLst>
                <a:ext uri="{FF2B5EF4-FFF2-40B4-BE49-F238E27FC236}">
                  <a16:creationId xmlns:a16="http://schemas.microsoft.com/office/drawing/2014/main" id="{EFE81FBE-9D64-4C06-BAB1-FFAF2AB5C92F}"/>
                </a:ext>
              </a:extLst>
            </p:cNvPr>
            <p:cNvCxnSpPr/>
            <p:nvPr userDrawn="1"/>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32" name="Picture 31">
              <a:hlinkClick r:id="rId4"/>
              <a:extLst>
                <a:ext uri="{FF2B5EF4-FFF2-40B4-BE49-F238E27FC236}">
                  <a16:creationId xmlns:a16="http://schemas.microsoft.com/office/drawing/2014/main" id="{D6AAD40B-2BE4-4A23-AF70-2E6A765EE51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3" name="Picture 32">
              <a:hlinkClick r:id="rId6"/>
              <a:extLst>
                <a:ext uri="{FF2B5EF4-FFF2-40B4-BE49-F238E27FC236}">
                  <a16:creationId xmlns:a16="http://schemas.microsoft.com/office/drawing/2014/main" id="{D26E2C2D-63AC-4672-9CFD-12890EB11B7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4" name="Picture 33">
              <a:hlinkClick r:id="rId8"/>
              <a:extLst>
                <a:ext uri="{FF2B5EF4-FFF2-40B4-BE49-F238E27FC236}">
                  <a16:creationId xmlns:a16="http://schemas.microsoft.com/office/drawing/2014/main" id="{718FAA29-2E23-4896-BC6D-970DF44FCE9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532849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amp;DI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5DD1C6-53CB-422F-B275-DBDFBD94282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0"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31"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tx1"/>
                </a:solidFill>
              </a:defRPr>
            </a:lvl1pPr>
          </a:lstStyle>
          <a:p>
            <a:r>
              <a:rPr lang="en-US" dirty="0"/>
              <a:t>CLICK TO EDIT MASTER TITLE</a:t>
            </a:r>
          </a:p>
        </p:txBody>
      </p:sp>
      <p:sp>
        <p:nvSpPr>
          <p:cNvPr id="32" name="Rectangle 31"/>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34"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rgbClr val="0040C0"/>
                </a:solidFill>
                <a:latin typeface="+mj-lt"/>
              </a:defRPr>
            </a:lvl1pPr>
          </a:lstStyle>
          <a:p>
            <a:pPr lvl="0"/>
            <a:r>
              <a:rPr lang="en-US" dirty="0"/>
              <a:t>Click To Edit Subtitle</a:t>
            </a:r>
          </a:p>
        </p:txBody>
      </p:sp>
      <p:grpSp>
        <p:nvGrpSpPr>
          <p:cNvPr id="23" name="Group 22">
            <a:extLst>
              <a:ext uri="{FF2B5EF4-FFF2-40B4-BE49-F238E27FC236}">
                <a16:creationId xmlns:a16="http://schemas.microsoft.com/office/drawing/2014/main" id="{30CA6871-F43E-43AE-A2AE-E46146D6A565}"/>
              </a:ext>
            </a:extLst>
          </p:cNvPr>
          <p:cNvGrpSpPr/>
          <p:nvPr userDrawn="1"/>
        </p:nvGrpSpPr>
        <p:grpSpPr>
          <a:xfrm>
            <a:off x="338624" y="6181725"/>
            <a:ext cx="4435668" cy="542465"/>
            <a:chOff x="338624" y="6181725"/>
            <a:chExt cx="4435668" cy="542465"/>
          </a:xfrm>
        </p:grpSpPr>
        <p:sp>
          <p:nvSpPr>
            <p:cNvPr id="25" name="Text Box 47">
              <a:extLst>
                <a:ext uri="{FF2B5EF4-FFF2-40B4-BE49-F238E27FC236}">
                  <a16:creationId xmlns:a16="http://schemas.microsoft.com/office/drawing/2014/main" id="{456EFF95-D289-468B-A39F-1C223CCA085B}"/>
                </a:ext>
              </a:extLst>
            </p:cNvPr>
            <p:cNvSpPr txBox="1">
              <a:spLocks noChangeArrowheads="1"/>
            </p:cNvSpPr>
            <p:nvPr userDrawn="1"/>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9" name="TextBox 28">
              <a:hlinkClick r:id="rId3"/>
              <a:extLst>
                <a:ext uri="{FF2B5EF4-FFF2-40B4-BE49-F238E27FC236}">
                  <a16:creationId xmlns:a16="http://schemas.microsoft.com/office/drawing/2014/main" id="{12A1A365-06F2-4B20-9224-7C3EAC6A4286}"/>
                </a:ext>
              </a:extLst>
            </p:cNvPr>
            <p:cNvSpPr txBox="1"/>
            <p:nvPr userDrawn="1"/>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33" name="Straight Connector 32">
              <a:extLst>
                <a:ext uri="{FF2B5EF4-FFF2-40B4-BE49-F238E27FC236}">
                  <a16:creationId xmlns:a16="http://schemas.microsoft.com/office/drawing/2014/main" id="{9959B6B3-B9E1-4933-8BDC-3B3FDC236B79}"/>
                </a:ext>
              </a:extLst>
            </p:cNvPr>
            <p:cNvCxnSpPr/>
            <p:nvPr userDrawn="1"/>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35" name="Picture 34">
              <a:hlinkClick r:id="rId4"/>
              <a:extLst>
                <a:ext uri="{FF2B5EF4-FFF2-40B4-BE49-F238E27FC236}">
                  <a16:creationId xmlns:a16="http://schemas.microsoft.com/office/drawing/2014/main" id="{CD2CCB58-DA3B-462C-80B9-C58BBFFCC7C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6" name="Picture 35">
              <a:hlinkClick r:id="rId6"/>
              <a:extLst>
                <a:ext uri="{FF2B5EF4-FFF2-40B4-BE49-F238E27FC236}">
                  <a16:creationId xmlns:a16="http://schemas.microsoft.com/office/drawing/2014/main" id="{AE810849-F144-4E7E-93DE-EAF2E08368A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7" name="Picture 36">
              <a:hlinkClick r:id="rId8"/>
              <a:extLst>
                <a:ext uri="{FF2B5EF4-FFF2-40B4-BE49-F238E27FC236}">
                  <a16:creationId xmlns:a16="http://schemas.microsoft.com/office/drawing/2014/main" id="{2BEBC2F3-83E5-4482-B054-9DFE809B14D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2154875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4023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48463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04FAA409-EC2B-4245-BB55-6C0CC85D75F0}"/>
              </a:ext>
            </a:extLst>
          </p:cNvPr>
          <p:cNvSpPr>
            <a:spLocks noGrp="1"/>
          </p:cNvSpPr>
          <p:nvPr>
            <p:ph type="body" sz="quarter" idx="10"/>
          </p:nvPr>
        </p:nvSpPr>
        <p:spPr>
          <a:xfrm>
            <a:off x="365125" y="5943600"/>
            <a:ext cx="11430000" cy="548640"/>
          </a:xfrm>
          <a:solidFill>
            <a:srgbClr val="0040C0"/>
          </a:solidFill>
        </p:spPr>
        <p:txBody>
          <a:bodyPr anchor="ctr">
            <a:normAutofit/>
          </a:bodyPr>
          <a:lstStyle>
            <a:lvl1pPr marL="0" indent="0" algn="ctr">
              <a:spcAft>
                <a:spcPts val="0"/>
              </a:spcAft>
              <a:buNone/>
              <a:defRPr sz="28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3925177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image" Target="../media/image16.png"/><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image" Target="../media/image17.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Rectangle 21">
            <a:extLst>
              <a:ext uri="{FF2B5EF4-FFF2-40B4-BE49-F238E27FC236}">
                <a16:creationId xmlns:a16="http://schemas.microsoft.com/office/drawing/2014/main" id="{5DF57B04-D6F9-4D53-867D-F4768956F1F6}"/>
              </a:ext>
            </a:extLst>
          </p:cNvPr>
          <p:cNvSpPr/>
          <p:nvPr userDrawn="1"/>
        </p:nvSpPr>
        <p:spPr>
          <a:xfrm>
            <a:off x="0" y="6675437"/>
            <a:ext cx="12192000" cy="184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26" name="Rectangle 2"/>
          <p:cNvSpPr>
            <a:spLocks noGrp="1" noChangeArrowheads="1"/>
          </p:cNvSpPr>
          <p:nvPr>
            <p:ph type="title"/>
          </p:nvPr>
        </p:nvSpPr>
        <p:spPr bwMode="auto">
          <a:xfrm>
            <a:off x="365760" y="182563"/>
            <a:ext cx="11460480" cy="73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65760" y="1005840"/>
            <a:ext cx="11460480" cy="55168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Box 47"/>
          <p:cNvSpPr txBox="1">
            <a:spLocks noChangeArrowheads="1"/>
          </p:cNvSpPr>
          <p:nvPr/>
        </p:nvSpPr>
        <p:spPr bwMode="auto">
          <a:xfrm>
            <a:off x="4656903" y="6659790"/>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tx1">
                    <a:lumMod val="50000"/>
                    <a:lumOff val="50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1060" name="Text Box 36"/>
          <p:cNvSpPr txBox="1">
            <a:spLocks noChangeArrowheads="1"/>
          </p:cNvSpPr>
          <p:nvPr/>
        </p:nvSpPr>
        <p:spPr bwMode="auto">
          <a:xfrm>
            <a:off x="81280" y="6659790"/>
            <a:ext cx="810684" cy="215444"/>
          </a:xfrm>
          <a:prstGeom prst="rect">
            <a:avLst/>
          </a:prstGeom>
          <a:noFill/>
          <a:ln w="9525">
            <a:noFill/>
            <a:miter lim="800000"/>
            <a:headEnd/>
            <a:tailEnd/>
          </a:ln>
          <a:effectLst/>
        </p:spPr>
        <p:txBody>
          <a:bodyPr>
            <a:spAutoFit/>
          </a:bodyPr>
          <a:lstStyle/>
          <a:p>
            <a:pPr algn="l">
              <a:spcBef>
                <a:spcPts val="0"/>
              </a:spcBef>
            </a:pPr>
            <a:fld id="{324FBA8B-C479-4BF9-A515-8ED623D42A4A}" type="slidenum">
              <a:rPr lang="en-US" sz="800">
                <a:solidFill>
                  <a:schemeClr val="tx1">
                    <a:lumMod val="50000"/>
                    <a:lumOff val="50000"/>
                  </a:schemeClr>
                </a:solidFill>
              </a:rPr>
              <a:pPr algn="l">
                <a:spcBef>
                  <a:spcPts val="0"/>
                </a:spcBef>
              </a:pPr>
              <a:t>‹#›</a:t>
            </a:fld>
            <a:endParaRPr lang="en-US" sz="800" dirty="0">
              <a:solidFill>
                <a:schemeClr val="tx1">
                  <a:lumMod val="50000"/>
                  <a:lumOff val="50000"/>
                </a:schemeClr>
              </a:solidFill>
            </a:endParaRPr>
          </a:p>
        </p:txBody>
      </p:sp>
      <p:sp>
        <p:nvSpPr>
          <p:cNvPr id="11" name="Rectangle 10"/>
          <p:cNvSpPr/>
          <p:nvPr/>
        </p:nvSpPr>
        <p:spPr bwMode="auto">
          <a:xfrm rot="5400000" flipH="1">
            <a:off x="6044268" y="-6044268"/>
            <a:ext cx="103465" cy="12192001"/>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pic>
        <p:nvPicPr>
          <p:cNvPr id="4" name="Graphic 3">
            <a:extLst>
              <a:ext uri="{FF2B5EF4-FFF2-40B4-BE49-F238E27FC236}">
                <a16:creationId xmlns:a16="http://schemas.microsoft.com/office/drawing/2014/main" id="{3AD1C04C-FF14-E24F-BEA1-4C27E3938429}"/>
              </a:ext>
            </a:extLst>
          </p:cNvPr>
          <p:cNvPicPr>
            <a:picLocks noChangeAspect="1"/>
          </p:cNvPicPr>
          <p:nvPr userDrawn="1"/>
        </p:nvPicPr>
        <p:blipFill>
          <a:blip r:embed="rId26">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11533578" y="6719007"/>
            <a:ext cx="570318" cy="110658"/>
          </a:xfrm>
          <a:prstGeom prst="rect">
            <a:avLst/>
          </a:prstGeom>
        </p:spPr>
      </p:pic>
    </p:spTree>
    <p:extLst>
      <p:ext uri="{BB962C8B-B14F-4D97-AF65-F5344CB8AC3E}">
        <p14:creationId xmlns:p14="http://schemas.microsoft.com/office/powerpoint/2010/main" val="309186555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17"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8" r:id="rId16"/>
    <p:sldLayoutId id="2147483743" r:id="rId17"/>
    <p:sldLayoutId id="2147483744" r:id="rId18"/>
    <p:sldLayoutId id="2147483745" r:id="rId19"/>
    <p:sldLayoutId id="2147483742" r:id="rId20"/>
    <p:sldLayoutId id="2147483747" r:id="rId21"/>
    <p:sldLayoutId id="2147483715" r:id="rId22"/>
    <p:sldLayoutId id="2147483716" r:id="rId23"/>
    <p:sldLayoutId id="2147483753" r:id="rId24"/>
  </p:sldLayoutIdLst>
  <p:txStyles>
    <p:titleStyle>
      <a:lvl1pPr algn="l" rtl="0" eaLnBrk="1" fontAlgn="base" hangingPunct="1">
        <a:lnSpc>
          <a:spcPct val="100000"/>
        </a:lnSpc>
        <a:spcBef>
          <a:spcPct val="0"/>
        </a:spcBef>
        <a:spcAft>
          <a:spcPct val="0"/>
        </a:spcAft>
        <a:defRPr sz="3200" b="1">
          <a:solidFill>
            <a:schemeClr val="tx1"/>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231775" indent="-23177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3200">
          <a:solidFill>
            <a:schemeClr val="tx1"/>
          </a:solidFill>
          <a:latin typeface="+mn-lt"/>
          <a:ea typeface="+mn-ea"/>
          <a:cs typeface="+mn-cs"/>
        </a:defRPr>
      </a:lvl1pPr>
      <a:lvl2pPr marL="566738" indent="-279400"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2pPr>
      <a:lvl3pPr marL="855663" indent="-223838"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3pPr>
      <a:lvl4pPr marL="1262063" indent="-288925"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4pPr>
      <a:lvl5pPr marL="1538288" indent="-22542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B7AB45-5C00-470C-B02A-25EE18700700}"/>
              </a:ext>
            </a:extLst>
          </p:cNvPr>
          <p:cNvSpPr/>
          <p:nvPr userDrawn="1"/>
        </p:nvSpPr>
        <p:spPr bwMode="auto">
          <a:xfrm>
            <a:off x="0" y="1"/>
            <a:ext cx="12192000" cy="6858000"/>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026" name="Rectangle 2"/>
          <p:cNvSpPr>
            <a:spLocks noGrp="1" noChangeArrowheads="1"/>
          </p:cNvSpPr>
          <p:nvPr>
            <p:ph type="title"/>
          </p:nvPr>
        </p:nvSpPr>
        <p:spPr bwMode="auto">
          <a:xfrm>
            <a:off x="365760" y="182563"/>
            <a:ext cx="11460480" cy="73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365760" y="1005840"/>
            <a:ext cx="11460480" cy="55168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p:nvSpPr>
        <p:spPr bwMode="auto">
          <a:xfrm rot="5400000" flipH="1">
            <a:off x="6044268" y="-6044268"/>
            <a:ext cx="103465" cy="12192001"/>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14" name="Rectangle 21">
            <a:extLst>
              <a:ext uri="{FF2B5EF4-FFF2-40B4-BE49-F238E27FC236}">
                <a16:creationId xmlns:a16="http://schemas.microsoft.com/office/drawing/2014/main" id="{8495C244-7367-46AC-9E31-F49FBCBA73EC}"/>
              </a:ext>
            </a:extLst>
          </p:cNvPr>
          <p:cNvSpPr/>
          <p:nvPr userDrawn="1"/>
        </p:nvSpPr>
        <p:spPr>
          <a:xfrm>
            <a:off x="0" y="6675437"/>
            <a:ext cx="12192000" cy="1841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Text Box 47">
            <a:extLst>
              <a:ext uri="{FF2B5EF4-FFF2-40B4-BE49-F238E27FC236}">
                <a16:creationId xmlns:a16="http://schemas.microsoft.com/office/drawing/2014/main" id="{232D3423-C96E-49AF-BCFD-C53160D53156}"/>
              </a:ext>
            </a:extLst>
          </p:cNvPr>
          <p:cNvSpPr txBox="1">
            <a:spLocks noChangeArrowheads="1"/>
          </p:cNvSpPr>
          <p:nvPr userDrawn="1"/>
        </p:nvSpPr>
        <p:spPr bwMode="auto">
          <a:xfrm>
            <a:off x="4656903" y="6659790"/>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17" name="Text Box 36">
            <a:extLst>
              <a:ext uri="{FF2B5EF4-FFF2-40B4-BE49-F238E27FC236}">
                <a16:creationId xmlns:a16="http://schemas.microsoft.com/office/drawing/2014/main" id="{A0464F9C-6E20-44DD-B827-4AD9E7B124B7}"/>
              </a:ext>
            </a:extLst>
          </p:cNvPr>
          <p:cNvSpPr txBox="1">
            <a:spLocks noChangeArrowheads="1"/>
          </p:cNvSpPr>
          <p:nvPr userDrawn="1"/>
        </p:nvSpPr>
        <p:spPr bwMode="auto">
          <a:xfrm>
            <a:off x="81280" y="6659790"/>
            <a:ext cx="810684" cy="215444"/>
          </a:xfrm>
          <a:prstGeom prst="rect">
            <a:avLst/>
          </a:prstGeom>
          <a:noFill/>
          <a:ln w="9525">
            <a:noFill/>
            <a:miter lim="800000"/>
            <a:headEnd/>
            <a:tailEnd/>
          </a:ln>
          <a:effectLst/>
        </p:spPr>
        <p:txBody>
          <a:bodyPr>
            <a:spAutoFit/>
          </a:bodyPr>
          <a:lstStyle/>
          <a:p>
            <a:pPr algn="l">
              <a:spcBef>
                <a:spcPts val="0"/>
              </a:spcBef>
            </a:pPr>
            <a:fld id="{324FBA8B-C479-4BF9-A515-8ED623D42A4A}" type="slidenum">
              <a:rPr lang="en-US" sz="800">
                <a:solidFill>
                  <a:schemeClr val="bg1">
                    <a:lumMod val="50000"/>
                  </a:schemeClr>
                </a:solidFill>
              </a:rPr>
              <a:pPr algn="l">
                <a:spcBef>
                  <a:spcPts val="0"/>
                </a:spcBef>
              </a:pPr>
              <a:t>‹#›</a:t>
            </a:fld>
            <a:endParaRPr lang="en-US" sz="800" dirty="0">
              <a:solidFill>
                <a:schemeClr val="bg1">
                  <a:lumMod val="50000"/>
                </a:schemeClr>
              </a:solidFill>
            </a:endParaRPr>
          </a:p>
        </p:txBody>
      </p:sp>
      <p:pic>
        <p:nvPicPr>
          <p:cNvPr id="18" name="Graphic 17">
            <a:extLst>
              <a:ext uri="{FF2B5EF4-FFF2-40B4-BE49-F238E27FC236}">
                <a16:creationId xmlns:a16="http://schemas.microsoft.com/office/drawing/2014/main" id="{F19EED32-231F-4958-9106-0885046D2881}"/>
              </a:ext>
            </a:extLst>
          </p:cNvPr>
          <p:cNvPicPr>
            <a:picLocks noChangeAspect="1"/>
          </p:cNvPicPr>
          <p:nvPr userDrawn="1"/>
        </p:nvPicPr>
        <p:blipFill>
          <a:blip r:embed="rId26">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11533578" y="6719007"/>
            <a:ext cx="570318" cy="110658"/>
          </a:xfrm>
          <a:prstGeom prst="rect">
            <a:avLst/>
          </a:prstGeom>
        </p:spPr>
      </p:pic>
    </p:spTree>
    <p:extLst>
      <p:ext uri="{BB962C8B-B14F-4D97-AF65-F5344CB8AC3E}">
        <p14:creationId xmlns:p14="http://schemas.microsoft.com/office/powerpoint/2010/main" val="353897798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48" r:id="rId17"/>
    <p:sldLayoutId id="2147483749" r:id="rId18"/>
    <p:sldLayoutId id="2147483750" r:id="rId19"/>
    <p:sldLayoutId id="2147483751" r:id="rId20"/>
    <p:sldLayoutId id="2147483738" r:id="rId21"/>
    <p:sldLayoutId id="2147483740" r:id="rId22"/>
    <p:sldLayoutId id="2147483741" r:id="rId23"/>
    <p:sldLayoutId id="2147483752" r:id="rId24"/>
  </p:sldLayoutIdLst>
  <p:txStyles>
    <p:titleStyle>
      <a:lvl1pPr algn="l" rtl="0" eaLnBrk="1" fontAlgn="base" hangingPunct="1">
        <a:lnSpc>
          <a:spcPct val="100000"/>
        </a:lnSpc>
        <a:spcBef>
          <a:spcPct val="0"/>
        </a:spcBef>
        <a:spcAft>
          <a:spcPct val="0"/>
        </a:spcAft>
        <a:defRPr sz="3200" b="1">
          <a:solidFill>
            <a:schemeClr val="bg1"/>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231775" indent="-231775" algn="l" rtl="0" eaLnBrk="1" fontAlgn="base" hangingPunct="1">
        <a:lnSpc>
          <a:spcPct val="100000"/>
        </a:lnSpc>
        <a:spcBef>
          <a:spcPct val="0"/>
        </a:spcBef>
        <a:spcAft>
          <a:spcPts val="600"/>
        </a:spcAft>
        <a:buClr>
          <a:schemeClr val="bg1"/>
        </a:buClr>
        <a:buSzPct val="80000"/>
        <a:buFont typeface="Wingdings" panose="05000000000000000000" pitchFamily="2" charset="2"/>
        <a:buChar char="§"/>
        <a:defRPr sz="3200">
          <a:solidFill>
            <a:schemeClr val="bg1"/>
          </a:solidFill>
          <a:latin typeface="+mn-lt"/>
          <a:ea typeface="+mn-ea"/>
          <a:cs typeface="+mn-cs"/>
        </a:defRPr>
      </a:lvl1pPr>
      <a:lvl2pPr marL="566738" indent="-279400" algn="l" rtl="0" eaLnBrk="1" fontAlgn="base" hangingPunct="1">
        <a:lnSpc>
          <a:spcPct val="100000"/>
        </a:lnSpc>
        <a:spcBef>
          <a:spcPct val="0"/>
        </a:spcBef>
        <a:spcAft>
          <a:spcPts val="600"/>
        </a:spcAft>
        <a:buClr>
          <a:schemeClr val="bg1"/>
        </a:buClr>
        <a:buSzPct val="80000"/>
        <a:buChar char="–"/>
        <a:defRPr sz="2800">
          <a:solidFill>
            <a:schemeClr val="bg1"/>
          </a:solidFill>
          <a:latin typeface="+mn-lt"/>
        </a:defRPr>
      </a:lvl2pPr>
      <a:lvl3pPr marL="855663" indent="-223838" algn="l" rtl="0" eaLnBrk="1" fontAlgn="base" hangingPunct="1">
        <a:lnSpc>
          <a:spcPct val="100000"/>
        </a:lnSpc>
        <a:spcBef>
          <a:spcPct val="0"/>
        </a:spcBef>
        <a:spcAft>
          <a:spcPts val="600"/>
        </a:spcAft>
        <a:buClr>
          <a:schemeClr val="bg1"/>
        </a:buClr>
        <a:buSzPct val="80000"/>
        <a:buFont typeface="Wingdings" panose="05000000000000000000" pitchFamily="2" charset="2"/>
        <a:buChar char="§"/>
        <a:defRPr sz="2800">
          <a:solidFill>
            <a:schemeClr val="bg1"/>
          </a:solidFill>
          <a:latin typeface="+mn-lt"/>
        </a:defRPr>
      </a:lvl3pPr>
      <a:lvl4pPr marL="1262063" indent="-288925" algn="l" rtl="0" eaLnBrk="1" fontAlgn="base" hangingPunct="1">
        <a:lnSpc>
          <a:spcPct val="100000"/>
        </a:lnSpc>
        <a:spcBef>
          <a:spcPct val="0"/>
        </a:spcBef>
        <a:spcAft>
          <a:spcPts val="600"/>
        </a:spcAft>
        <a:buClr>
          <a:schemeClr val="bg1"/>
        </a:buClr>
        <a:buSzPct val="80000"/>
        <a:buChar char="–"/>
        <a:defRPr sz="2800">
          <a:solidFill>
            <a:schemeClr val="bg1"/>
          </a:solidFill>
          <a:latin typeface="+mn-lt"/>
        </a:defRPr>
      </a:lvl4pPr>
      <a:lvl5pPr marL="1538288" indent="-225425" algn="l" rtl="0" eaLnBrk="1" fontAlgn="base" hangingPunct="1">
        <a:lnSpc>
          <a:spcPct val="100000"/>
        </a:lnSpc>
        <a:spcBef>
          <a:spcPct val="0"/>
        </a:spcBef>
        <a:spcAft>
          <a:spcPts val="600"/>
        </a:spcAft>
        <a:buClr>
          <a:schemeClr val="bg1"/>
        </a:buClr>
        <a:buSzPct val="80000"/>
        <a:buFont typeface="Wingdings" panose="05000000000000000000" pitchFamily="2" charset="2"/>
        <a:buChar char="§"/>
        <a:defRPr sz="2800">
          <a:solidFill>
            <a:schemeClr val="bg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CEAFD81-8434-4D12-9767-7DC0B461D19D}"/>
              </a:ext>
            </a:extLst>
          </p:cNvPr>
          <p:cNvSpPr>
            <a:spLocks noGrp="1"/>
          </p:cNvSpPr>
          <p:nvPr>
            <p:ph type="subTitle" sz="quarter" idx="1"/>
          </p:nvPr>
        </p:nvSpPr>
        <p:spPr>
          <a:xfrm>
            <a:off x="365758" y="4023360"/>
            <a:ext cx="6217920" cy="2103120"/>
          </a:xfrm>
        </p:spPr>
        <p:txBody>
          <a:bodyPr>
            <a:normAutofit fontScale="92500" lnSpcReduction="20000"/>
          </a:bodyPr>
          <a:lstStyle/>
          <a:p>
            <a:r>
              <a:rPr lang="en-US" dirty="0"/>
              <a:t>DJ Shim: EPRI</a:t>
            </a:r>
            <a:br>
              <a:rPr lang="en-US" dirty="0"/>
            </a:br>
            <a:br>
              <a:rPr lang="en-US" dirty="0"/>
            </a:br>
            <a:r>
              <a:rPr lang="en-US" dirty="0"/>
              <a:t>Kevin Fuhr, Markus Burkardt, Matt Wolfson, Glenn White, and Chris Casarez: Dominion Engineering, Inc.</a:t>
            </a:r>
          </a:p>
          <a:p>
            <a:endParaRPr lang="en-US" dirty="0"/>
          </a:p>
          <a:p>
            <a:r>
              <a:rPr lang="en-US" dirty="0"/>
              <a:t>ISPMNA</a:t>
            </a:r>
          </a:p>
          <a:p>
            <a:r>
              <a:rPr lang="en-US" dirty="0"/>
              <a:t>November 1-3, 2022</a:t>
            </a:r>
          </a:p>
          <a:p>
            <a:r>
              <a:rPr lang="en-US" dirty="0"/>
              <a:t>Leicester, UK</a:t>
            </a:r>
          </a:p>
        </p:txBody>
      </p:sp>
      <p:sp>
        <p:nvSpPr>
          <p:cNvPr id="3" name="Title 2">
            <a:extLst>
              <a:ext uri="{FF2B5EF4-FFF2-40B4-BE49-F238E27FC236}">
                <a16:creationId xmlns:a16="http://schemas.microsoft.com/office/drawing/2014/main" id="{6B846FDC-DDE7-4288-B4E2-0504045F1BC7}"/>
              </a:ext>
            </a:extLst>
          </p:cNvPr>
          <p:cNvSpPr>
            <a:spLocks noGrp="1"/>
          </p:cNvSpPr>
          <p:nvPr>
            <p:ph type="ctrTitle" sz="quarter"/>
          </p:nvPr>
        </p:nvSpPr>
        <p:spPr/>
        <p:txBody>
          <a:bodyPr>
            <a:normAutofit/>
          </a:bodyPr>
          <a:lstStyle/>
          <a:p>
            <a:r>
              <a:rPr lang="en-US" dirty="0"/>
              <a:t>PIPER-CASS:</a:t>
            </a:r>
            <a:br>
              <a:rPr lang="en-US" dirty="0"/>
            </a:br>
            <a:r>
              <a:rPr lang="en-US" dirty="0"/>
              <a:t>Software Structure and Design</a:t>
            </a:r>
            <a:endParaRPr lang="en-US" dirty="0">
              <a:highlight>
                <a:srgbClr val="FFFF00"/>
              </a:highlight>
            </a:endParaRPr>
          </a:p>
        </p:txBody>
      </p:sp>
      <p:sp>
        <p:nvSpPr>
          <p:cNvPr id="4" name="Text Placeholder 3">
            <a:extLst>
              <a:ext uri="{FF2B5EF4-FFF2-40B4-BE49-F238E27FC236}">
                <a16:creationId xmlns:a16="http://schemas.microsoft.com/office/drawing/2014/main" id="{D0A5864D-6D40-4DED-890E-D129A76ACF63}"/>
              </a:ext>
            </a:extLst>
          </p:cNvPr>
          <p:cNvSpPr>
            <a:spLocks noGrp="1"/>
          </p:cNvSpPr>
          <p:nvPr>
            <p:ph type="body" sz="quarter" idx="10"/>
          </p:nvPr>
        </p:nvSpPr>
        <p:spPr/>
        <p:txBody>
          <a:bodyPr>
            <a:normAutofit fontScale="92500" lnSpcReduction="20000"/>
          </a:bodyPr>
          <a:lstStyle/>
          <a:p>
            <a:r>
              <a:rPr lang="en-US" dirty="0"/>
              <a:t>Probabilistic Code for Evaluation of Integrity of Cast Austenitic Stainless Steel Piping Components in PWRs</a:t>
            </a:r>
          </a:p>
        </p:txBody>
      </p:sp>
    </p:spTree>
    <p:extLst>
      <p:ext uri="{BB962C8B-B14F-4D97-AF65-F5344CB8AC3E}">
        <p14:creationId xmlns:p14="http://schemas.microsoft.com/office/powerpoint/2010/main" val="3821708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732BC-B2D2-7F3C-BF88-0C4EB9A47C22}"/>
              </a:ext>
            </a:extLst>
          </p:cNvPr>
          <p:cNvSpPr>
            <a:spLocks noGrp="1"/>
          </p:cNvSpPr>
          <p:nvPr>
            <p:ph type="title"/>
          </p:nvPr>
        </p:nvSpPr>
        <p:spPr/>
        <p:txBody>
          <a:bodyPr/>
          <a:lstStyle/>
          <a:p>
            <a:r>
              <a:rPr lang="en-US" dirty="0"/>
              <a:t>Code Structure and Modules</a:t>
            </a:r>
            <a:br>
              <a:rPr lang="en-US" dirty="0"/>
            </a:br>
            <a:r>
              <a:rPr lang="en-US" sz="1800" b="0" i="1" dirty="0"/>
              <a:t>Module Summaries (4/4)</a:t>
            </a:r>
          </a:p>
        </p:txBody>
      </p:sp>
      <p:graphicFrame>
        <p:nvGraphicFramePr>
          <p:cNvPr id="7" name="Table 7">
            <a:extLst>
              <a:ext uri="{FF2B5EF4-FFF2-40B4-BE49-F238E27FC236}">
                <a16:creationId xmlns:a16="http://schemas.microsoft.com/office/drawing/2014/main" id="{7EA8D63A-7FA8-45AB-0C19-6C266E8CD0D6}"/>
              </a:ext>
            </a:extLst>
          </p:cNvPr>
          <p:cNvGraphicFramePr>
            <a:graphicFrameLocks noGrp="1"/>
          </p:cNvGraphicFramePr>
          <p:nvPr>
            <p:ph idx="1"/>
            <p:extLst>
              <p:ext uri="{D42A27DB-BD31-4B8C-83A1-F6EECF244321}">
                <p14:modId xmlns:p14="http://schemas.microsoft.com/office/powerpoint/2010/main" val="3118246785"/>
              </p:ext>
            </p:extLst>
          </p:nvPr>
        </p:nvGraphicFramePr>
        <p:xfrm>
          <a:off x="365125" y="1006475"/>
          <a:ext cx="11430000" cy="4632960"/>
        </p:xfrm>
        <a:graphic>
          <a:graphicData uri="http://schemas.openxmlformats.org/drawingml/2006/table">
            <a:tbl>
              <a:tblPr firstRow="1" bandRow="1">
                <a:tableStyleId>{5C22544A-7EE6-4342-B048-85BDC9FD1C3A}</a:tableStyleId>
              </a:tblPr>
              <a:tblGrid>
                <a:gridCol w="1646555">
                  <a:extLst>
                    <a:ext uri="{9D8B030D-6E8A-4147-A177-3AD203B41FA5}">
                      <a16:colId xmlns:a16="http://schemas.microsoft.com/office/drawing/2014/main" val="2099807892"/>
                    </a:ext>
                  </a:extLst>
                </a:gridCol>
                <a:gridCol w="4419600">
                  <a:extLst>
                    <a:ext uri="{9D8B030D-6E8A-4147-A177-3AD203B41FA5}">
                      <a16:colId xmlns:a16="http://schemas.microsoft.com/office/drawing/2014/main" val="4018927278"/>
                    </a:ext>
                  </a:extLst>
                </a:gridCol>
                <a:gridCol w="5363845">
                  <a:extLst>
                    <a:ext uri="{9D8B030D-6E8A-4147-A177-3AD203B41FA5}">
                      <a16:colId xmlns:a16="http://schemas.microsoft.com/office/drawing/2014/main" val="3296416025"/>
                    </a:ext>
                  </a:extLst>
                </a:gridCol>
              </a:tblGrid>
              <a:tr h="370840">
                <a:tc>
                  <a:txBody>
                    <a:bodyPr/>
                    <a:lstStyle/>
                    <a:p>
                      <a:r>
                        <a:rPr lang="en-US" sz="2000" dirty="0"/>
                        <a:t>Module Name</a:t>
                      </a:r>
                    </a:p>
                  </a:txBody>
                  <a:tcPr anchor="ctr"/>
                </a:tc>
                <a:tc>
                  <a:txBody>
                    <a:bodyPr/>
                    <a:lstStyle/>
                    <a:p>
                      <a:r>
                        <a:rPr lang="en-US" sz="2000" dirty="0"/>
                        <a:t>Description</a:t>
                      </a:r>
                    </a:p>
                  </a:txBody>
                  <a:tcPr anchor="ctr"/>
                </a:tc>
                <a:tc>
                  <a:txBody>
                    <a:bodyPr/>
                    <a:lstStyle/>
                    <a:p>
                      <a:r>
                        <a:rPr lang="en-US" sz="2000" dirty="0"/>
                        <a:t>Similarity to xLPR</a:t>
                      </a:r>
                    </a:p>
                  </a:txBody>
                  <a:tcPr anchor="ctr"/>
                </a:tc>
                <a:extLst>
                  <a:ext uri="{0D108BD9-81ED-4DB2-BD59-A6C34878D82A}">
                    <a16:rowId xmlns:a16="http://schemas.microsoft.com/office/drawing/2014/main" val="4106041904"/>
                  </a:ext>
                </a:extLst>
              </a:tr>
              <a:tr h="370840">
                <a:tc>
                  <a:txBody>
                    <a:bodyPr/>
                    <a:lstStyle/>
                    <a:p>
                      <a:r>
                        <a:rPr lang="en-US" sz="2000" dirty="0"/>
                        <a:t>Inspection</a:t>
                      </a:r>
                    </a:p>
                  </a:txBody>
                  <a:tcPr anchor="ctr"/>
                </a:tc>
                <a:tc>
                  <a:txBody>
                    <a:bodyPr/>
                    <a:lstStyle/>
                    <a:p>
                      <a:r>
                        <a:rPr lang="en-US" sz="2000" dirty="0"/>
                        <a:t>Models the detection and sizing of flaws by NDE; models modified deterministic flaw acceptance evaluation, accounting for limited depth-sizing capability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Same probability of detection (POD) curves;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i="1" dirty="0"/>
                        <a:t>Simulation of deterministic flaw acceptance evaluation is entirely new</a:t>
                      </a:r>
                    </a:p>
                  </a:txBody>
                  <a:tcPr anchor="ctr"/>
                </a:tc>
                <a:extLst>
                  <a:ext uri="{0D108BD9-81ED-4DB2-BD59-A6C34878D82A}">
                    <a16:rowId xmlns:a16="http://schemas.microsoft.com/office/drawing/2014/main" val="3330104022"/>
                  </a:ext>
                </a:extLst>
              </a:tr>
              <a:tr h="370840">
                <a:tc>
                  <a:txBody>
                    <a:bodyPr/>
                    <a:lstStyle/>
                    <a:p>
                      <a:r>
                        <a:rPr lang="en-US" sz="2000"/>
                        <a:t>Simulation Framework</a:t>
                      </a:r>
                      <a:endParaRPr lang="en-US" sz="2000" dirty="0"/>
                    </a:p>
                  </a:txBody>
                  <a:tcPr anchor="ctr"/>
                </a:tc>
                <a:tc>
                  <a:txBody>
                    <a:bodyPr/>
                    <a:lstStyle/>
                    <a:p>
                      <a:r>
                        <a:rPr lang="en-US" sz="2000" dirty="0"/>
                        <a:t>Performs the Monte Carlo analysis (including random sampling and time loop); handles input/output, including numeric results, visualizations, and plain-text logging to file</a:t>
                      </a:r>
                    </a:p>
                  </a:txBody>
                  <a:tcPr anchor="ctr"/>
                </a:tc>
                <a:tc>
                  <a:txBody>
                    <a:bodyPr/>
                    <a:lstStyle/>
                    <a:p>
                      <a:r>
                        <a:rPr lang="en-US" sz="2000" dirty="0"/>
                        <a:t>Entirely new;</a:t>
                      </a:r>
                    </a:p>
                    <a:p>
                      <a:r>
                        <a:rPr lang="en-US" sz="2000" i="1" dirty="0"/>
                        <a:t>Implemented in Python instead of GoldSim to avoid limitations of graphical programming (e.g., provides improved performance and version control)</a:t>
                      </a:r>
                    </a:p>
                  </a:txBody>
                  <a:tcPr anchor="ctr"/>
                </a:tc>
                <a:extLst>
                  <a:ext uri="{0D108BD9-81ED-4DB2-BD59-A6C34878D82A}">
                    <a16:rowId xmlns:a16="http://schemas.microsoft.com/office/drawing/2014/main" val="758847726"/>
                  </a:ext>
                </a:extLst>
              </a:tr>
              <a:tr h="370840">
                <a:tc>
                  <a:txBody>
                    <a:bodyPr/>
                    <a:lstStyle/>
                    <a:p>
                      <a:r>
                        <a:rPr lang="en-US" sz="2000" dirty="0"/>
                        <a:t>Post-Processing</a:t>
                      </a:r>
                    </a:p>
                  </a:txBody>
                  <a:tcPr anchor="ctr"/>
                </a:tc>
                <a:tc>
                  <a:txBody>
                    <a:bodyPr/>
                    <a:lstStyle/>
                    <a:p>
                      <a:r>
                        <a:rPr lang="en-US" sz="2000" dirty="0"/>
                        <a:t>Automatically saves text files containing results and generates relevant figures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Entirely new;</a:t>
                      </a:r>
                    </a:p>
                    <a:p>
                      <a:r>
                        <a:rPr lang="en-US" sz="2000" i="1" dirty="0"/>
                        <a:t>By contrast, xLPR pre-creates some results tables and figures, but they must be manually exported</a:t>
                      </a:r>
                    </a:p>
                  </a:txBody>
                  <a:tcPr anchor="ctr"/>
                </a:tc>
                <a:extLst>
                  <a:ext uri="{0D108BD9-81ED-4DB2-BD59-A6C34878D82A}">
                    <a16:rowId xmlns:a16="http://schemas.microsoft.com/office/drawing/2014/main" val="3221029128"/>
                  </a:ext>
                </a:extLst>
              </a:tr>
            </a:tbl>
          </a:graphicData>
        </a:graphic>
      </p:graphicFrame>
    </p:spTree>
    <p:extLst>
      <p:ext uri="{BB962C8B-B14F-4D97-AF65-F5344CB8AC3E}">
        <p14:creationId xmlns:p14="http://schemas.microsoft.com/office/powerpoint/2010/main" val="1798322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chart&#10;&#10;Description automatically generated">
            <a:extLst>
              <a:ext uri="{FF2B5EF4-FFF2-40B4-BE49-F238E27FC236}">
                <a16:creationId xmlns:a16="http://schemas.microsoft.com/office/drawing/2014/main" id="{5C44F442-7EE7-A34E-D324-646C096AEE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9469"/>
          <a:stretch/>
        </p:blipFill>
        <p:spPr>
          <a:xfrm>
            <a:off x="6052826" y="147254"/>
            <a:ext cx="6139174" cy="3390673"/>
          </a:xfrm>
          <a:prstGeom prst="rect">
            <a:avLst/>
          </a:prstGeom>
        </p:spPr>
      </p:pic>
      <p:sp>
        <p:nvSpPr>
          <p:cNvPr id="2" name="Title 1">
            <a:extLst>
              <a:ext uri="{FF2B5EF4-FFF2-40B4-BE49-F238E27FC236}">
                <a16:creationId xmlns:a16="http://schemas.microsoft.com/office/drawing/2014/main" id="{73488B91-C3F0-2AB3-0492-F63F81507C40}"/>
              </a:ext>
            </a:extLst>
          </p:cNvPr>
          <p:cNvSpPr>
            <a:spLocks noGrp="1"/>
          </p:cNvSpPr>
          <p:nvPr>
            <p:ph type="title"/>
          </p:nvPr>
        </p:nvSpPr>
        <p:spPr/>
        <p:txBody>
          <a:bodyPr>
            <a:normAutofit fontScale="90000"/>
          </a:bodyPr>
          <a:lstStyle/>
          <a:p>
            <a:r>
              <a:rPr lang="en-US" dirty="0"/>
              <a:t>Key Features</a:t>
            </a:r>
            <a:br>
              <a:rPr lang="en-US" dirty="0"/>
            </a:br>
            <a:r>
              <a:rPr lang="en-US" sz="2000" b="0" i="1" dirty="0"/>
              <a:t>Input Validation</a:t>
            </a:r>
          </a:p>
        </p:txBody>
      </p:sp>
      <p:sp>
        <p:nvSpPr>
          <p:cNvPr id="3" name="Content Placeholder 2">
            <a:extLst>
              <a:ext uri="{FF2B5EF4-FFF2-40B4-BE49-F238E27FC236}">
                <a16:creationId xmlns:a16="http://schemas.microsoft.com/office/drawing/2014/main" id="{05FC99D1-1C49-C534-6FEB-1F004598754F}"/>
              </a:ext>
            </a:extLst>
          </p:cNvPr>
          <p:cNvSpPr>
            <a:spLocks noGrp="1"/>
          </p:cNvSpPr>
          <p:nvPr>
            <p:ph sz="half" idx="1"/>
          </p:nvPr>
        </p:nvSpPr>
        <p:spPr>
          <a:xfrm>
            <a:off x="365760" y="1005840"/>
            <a:ext cx="5730240" cy="5394960"/>
          </a:xfrm>
        </p:spPr>
        <p:txBody>
          <a:bodyPr/>
          <a:lstStyle/>
          <a:p>
            <a:r>
              <a:rPr lang="en-US" dirty="0"/>
              <a:t>Optimized for batch runs of many cases</a:t>
            </a:r>
          </a:p>
          <a:p>
            <a:pPr lvl="1"/>
            <a:r>
              <a:rPr lang="en-US" dirty="0"/>
              <a:t>Generates summary Excel file of input files, including cell highlighting to denote input differences between cases</a:t>
            </a:r>
          </a:p>
          <a:p>
            <a:r>
              <a:rPr lang="en-US" dirty="0"/>
              <a:t>Modules contain validation functions to ensure inputs are within allowed ranges and results are sensical</a:t>
            </a:r>
          </a:p>
          <a:p>
            <a:r>
              <a:rPr lang="en-US" dirty="0"/>
              <a:t>Generates figures showing key intermediate values from material and transient modules</a:t>
            </a:r>
          </a:p>
        </p:txBody>
      </p:sp>
      <p:pic>
        <p:nvPicPr>
          <p:cNvPr id="14" name="Picture 13" descr="Chart, line chart&#10;&#10;Description automatically generated">
            <a:extLst>
              <a:ext uri="{FF2B5EF4-FFF2-40B4-BE49-F238E27FC236}">
                <a16:creationId xmlns:a16="http://schemas.microsoft.com/office/drawing/2014/main" id="{9C07CC3C-770C-D60F-C622-EA501ABD84C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90" t="9065"/>
          <a:stretch/>
        </p:blipFill>
        <p:spPr>
          <a:xfrm>
            <a:off x="6464950" y="3631474"/>
            <a:ext cx="5265345" cy="3043963"/>
          </a:xfrm>
          <a:prstGeom prst="rect">
            <a:avLst/>
          </a:prstGeom>
        </p:spPr>
      </p:pic>
    </p:spTree>
    <p:extLst>
      <p:ext uri="{BB962C8B-B14F-4D97-AF65-F5344CB8AC3E}">
        <p14:creationId xmlns:p14="http://schemas.microsoft.com/office/powerpoint/2010/main" val="1267542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4043B0-6093-BB6E-7369-BA4774A77D76}"/>
              </a:ext>
            </a:extLst>
          </p:cNvPr>
          <p:cNvPicPr>
            <a:picLocks noChangeAspect="1"/>
          </p:cNvPicPr>
          <p:nvPr/>
        </p:nvPicPr>
        <p:blipFill rotWithShape="1">
          <a:blip r:embed="rId2"/>
          <a:srcRect l="9132"/>
          <a:stretch/>
        </p:blipFill>
        <p:spPr>
          <a:xfrm>
            <a:off x="7471014" y="138890"/>
            <a:ext cx="4354275" cy="2743438"/>
          </a:xfrm>
          <a:prstGeom prst="rect">
            <a:avLst/>
          </a:prstGeom>
        </p:spPr>
      </p:pic>
      <p:sp>
        <p:nvSpPr>
          <p:cNvPr id="4" name="Title 3">
            <a:extLst>
              <a:ext uri="{FF2B5EF4-FFF2-40B4-BE49-F238E27FC236}">
                <a16:creationId xmlns:a16="http://schemas.microsoft.com/office/drawing/2014/main" id="{2F33CD05-BF56-3647-2EED-90ADABCBA34A}"/>
              </a:ext>
            </a:extLst>
          </p:cNvPr>
          <p:cNvSpPr>
            <a:spLocks noGrp="1"/>
          </p:cNvSpPr>
          <p:nvPr>
            <p:ph type="title"/>
          </p:nvPr>
        </p:nvSpPr>
        <p:spPr/>
        <p:txBody>
          <a:bodyPr>
            <a:noAutofit/>
          </a:bodyPr>
          <a:lstStyle/>
          <a:p>
            <a:r>
              <a:rPr lang="en-US" dirty="0"/>
              <a:t>Key Features</a:t>
            </a:r>
            <a:br>
              <a:rPr lang="en-US" dirty="0"/>
            </a:br>
            <a:r>
              <a:rPr lang="en-US" sz="2000" b="0" i="1" dirty="0"/>
              <a:t>Results</a:t>
            </a:r>
          </a:p>
        </p:txBody>
      </p:sp>
      <p:sp>
        <p:nvSpPr>
          <p:cNvPr id="5" name="Content Placeholder 4">
            <a:extLst>
              <a:ext uri="{FF2B5EF4-FFF2-40B4-BE49-F238E27FC236}">
                <a16:creationId xmlns:a16="http://schemas.microsoft.com/office/drawing/2014/main" id="{40A1B84B-B23D-DF3E-B655-6FE0EEF5A54E}"/>
              </a:ext>
            </a:extLst>
          </p:cNvPr>
          <p:cNvSpPr>
            <a:spLocks noGrp="1"/>
          </p:cNvSpPr>
          <p:nvPr>
            <p:ph sz="half" idx="1"/>
          </p:nvPr>
        </p:nvSpPr>
        <p:spPr/>
        <p:txBody>
          <a:bodyPr/>
          <a:lstStyle/>
          <a:p>
            <a:r>
              <a:rPr lang="en-US" dirty="0"/>
              <a:t>Can choose to limit outputs to avoid exhausting disk space on large runs</a:t>
            </a:r>
          </a:p>
          <a:p>
            <a:r>
              <a:rPr lang="en-US" dirty="0"/>
              <a:t>Final statistical results provided in series of text-based files and auto-generated plots</a:t>
            </a:r>
          </a:p>
          <a:p>
            <a:r>
              <a:rPr lang="en-US" dirty="0"/>
              <a:t>Text-base output permits automated collection and summarizing of results across many input files</a:t>
            </a:r>
          </a:p>
        </p:txBody>
      </p:sp>
      <p:pic>
        <p:nvPicPr>
          <p:cNvPr id="8" name="Content Placeholder 7" descr="Chart, scatter chart&#10;&#10;Description automatically generated">
            <a:extLst>
              <a:ext uri="{FF2B5EF4-FFF2-40B4-BE49-F238E27FC236}">
                <a16:creationId xmlns:a16="http://schemas.microsoft.com/office/drawing/2014/main" id="{36C4264A-ACD7-769B-3F4F-F06BC97E05B7}"/>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248402" y="2915141"/>
            <a:ext cx="5576887" cy="3716623"/>
          </a:xfrm>
          <a:prstGeom prst="rect">
            <a:avLst/>
          </a:prstGeom>
          <a:noFill/>
          <a:ln>
            <a:noFill/>
          </a:ln>
        </p:spPr>
      </p:pic>
    </p:spTree>
    <p:extLst>
      <p:ext uri="{BB962C8B-B14F-4D97-AF65-F5344CB8AC3E}">
        <p14:creationId xmlns:p14="http://schemas.microsoft.com/office/powerpoint/2010/main" val="616277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FD4EB-7533-6ACD-FD82-4815F56A819C}"/>
              </a:ext>
            </a:extLst>
          </p:cNvPr>
          <p:cNvSpPr>
            <a:spLocks noGrp="1"/>
          </p:cNvSpPr>
          <p:nvPr>
            <p:ph type="title"/>
          </p:nvPr>
        </p:nvSpPr>
        <p:spPr/>
        <p:txBody>
          <a:bodyPr>
            <a:noAutofit/>
          </a:bodyPr>
          <a:lstStyle/>
          <a:p>
            <a:r>
              <a:rPr lang="en-US" dirty="0"/>
              <a:t>Key Features</a:t>
            </a:r>
            <a:br>
              <a:rPr lang="en-US" dirty="0"/>
            </a:br>
            <a:r>
              <a:rPr lang="en-US" sz="2000" b="0" i="1" dirty="0"/>
              <a:t>Example Visualization of Individual Realization(s)</a:t>
            </a:r>
          </a:p>
        </p:txBody>
      </p:sp>
      <p:sp>
        <p:nvSpPr>
          <p:cNvPr id="8" name="Callout: Up Arrow 7">
            <a:extLst>
              <a:ext uri="{FF2B5EF4-FFF2-40B4-BE49-F238E27FC236}">
                <a16:creationId xmlns:a16="http://schemas.microsoft.com/office/drawing/2014/main" id="{19217219-24F4-F4C7-FAD5-01C9AEE54B44}"/>
              </a:ext>
            </a:extLst>
          </p:cNvPr>
          <p:cNvSpPr/>
          <p:nvPr/>
        </p:nvSpPr>
        <p:spPr bwMode="auto">
          <a:xfrm>
            <a:off x="2436534" y="6163190"/>
            <a:ext cx="1171860" cy="483060"/>
          </a:xfrm>
          <a:prstGeom prst="upArrowCallout">
            <a:avLst>
              <a:gd name="adj1" fmla="val 14437"/>
              <a:gd name="adj2" fmla="val 25000"/>
              <a:gd name="adj3" fmla="val 25000"/>
              <a:gd name="adj4" fmla="val 45485"/>
            </a:avLst>
          </a:prstGeom>
          <a:solidFill>
            <a:schemeClr val="bg1"/>
          </a:solidFill>
          <a:ln w="19050" cap="flat" cmpd="sng" algn="ctr">
            <a:solidFill>
              <a:schemeClr val="tx2"/>
            </a:solidFill>
            <a:prstDash val="solid"/>
            <a:round/>
            <a:headEnd type="none" w="med" len="med"/>
            <a:tailEnd type="none" w="med" len="med"/>
          </a:ln>
          <a:effectLst/>
        </p:spPr>
        <p:txBody>
          <a:bodyPr rot="0" spcFirstLastPara="0" vertOverflow="overflow" horzOverflow="overflow" vert="horz" wrap="none" lIns="18288" tIns="18288" rIns="18288" bIns="18288" numCol="1" spcCol="0" rtlCol="0" fromWordArt="0" anchor="ctr" anchorCtr="0" forceAA="0" compatLnSpc="1">
            <a:prstTxWarp prst="textNoShape">
              <a:avLst/>
            </a:prstTxWarp>
            <a:spAutoFit/>
          </a:bodyPr>
          <a:lstStyle/>
          <a:p>
            <a:pPr marR="0" algn="ctr" defTabSz="914400" rtl="0" eaLnBrk="0" fontAlgn="base" latinLnBrk="0" hangingPunct="0">
              <a:lnSpc>
                <a:spcPct val="100000"/>
              </a:lnSpc>
              <a:spcBef>
                <a:spcPts val="0"/>
              </a:spcBef>
              <a:spcAft>
                <a:spcPct val="0"/>
              </a:spcAft>
              <a:buClrTx/>
              <a:buSzTx/>
              <a:buFontTx/>
              <a:buNone/>
              <a:tabLst/>
            </a:pPr>
            <a:r>
              <a:rPr kumimoji="0" lang="en-US" sz="1200" b="1" u="none" strike="noStrike" cap="none" normalizeH="0" baseline="0" dirty="0">
                <a:ln>
                  <a:noFill/>
                </a:ln>
                <a:solidFill>
                  <a:schemeClr val="tx2"/>
                </a:solidFill>
                <a:effectLst/>
                <a:latin typeface="+mj-lt"/>
              </a:rPr>
              <a:t>Playable Video</a:t>
            </a:r>
          </a:p>
        </p:txBody>
      </p:sp>
      <p:pic>
        <p:nvPicPr>
          <p:cNvPr id="9" name="video example circ">
            <a:hlinkClick r:id="" action="ppaction://media"/>
            <a:extLst>
              <a:ext uri="{FF2B5EF4-FFF2-40B4-BE49-F238E27FC236}">
                <a16:creationId xmlns:a16="http://schemas.microsoft.com/office/drawing/2014/main" id="{1F6AE0F8-C1B4-303D-2825-721A84A72DAA}"/>
              </a:ext>
            </a:extLst>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4"/>
          <a:stretch>
            <a:fillRect/>
          </a:stretch>
        </p:blipFill>
        <p:spPr>
          <a:xfrm>
            <a:off x="365125" y="2661404"/>
            <a:ext cx="5578475" cy="3486546"/>
          </a:xfrm>
          <a:prstGeom prst="rect">
            <a:avLst/>
          </a:prstGeom>
          <a:ln w="19050">
            <a:solidFill>
              <a:schemeClr val="tx2"/>
            </a:solidFill>
          </a:ln>
        </p:spPr>
      </p:pic>
      <p:pic>
        <p:nvPicPr>
          <p:cNvPr id="10" name="Content Placeholder 9">
            <a:extLst>
              <a:ext uri="{FF2B5EF4-FFF2-40B4-BE49-F238E27FC236}">
                <a16:creationId xmlns:a16="http://schemas.microsoft.com/office/drawing/2014/main" id="{3F2B232B-08BF-B13E-B6DF-213536AE05CF}"/>
              </a:ext>
            </a:extLst>
          </p:cNvPr>
          <p:cNvPicPr>
            <a:picLocks noGrp="1" noChangeAspect="1"/>
          </p:cNvPicPr>
          <p:nvPr>
            <p:ph sz="half" idx="2"/>
          </p:nvPr>
        </p:nvPicPr>
        <p:blipFill>
          <a:blip r:embed="rId5"/>
          <a:stretch>
            <a:fillRect/>
          </a:stretch>
        </p:blipFill>
        <p:spPr>
          <a:xfrm>
            <a:off x="6218238" y="2929396"/>
            <a:ext cx="5576887" cy="2950562"/>
          </a:xfrm>
          <a:prstGeom prst="rect">
            <a:avLst/>
          </a:prstGeom>
        </p:spPr>
      </p:pic>
      <p:sp>
        <p:nvSpPr>
          <p:cNvPr id="13" name="Content Placeholder 5">
            <a:extLst>
              <a:ext uri="{FF2B5EF4-FFF2-40B4-BE49-F238E27FC236}">
                <a16:creationId xmlns:a16="http://schemas.microsoft.com/office/drawing/2014/main" id="{FD9E4101-2648-D577-045C-C6B3B1F2A6C4}"/>
              </a:ext>
            </a:extLst>
          </p:cNvPr>
          <p:cNvSpPr txBox="1">
            <a:spLocks/>
          </p:cNvSpPr>
          <p:nvPr/>
        </p:nvSpPr>
        <p:spPr bwMode="auto">
          <a:xfrm>
            <a:off x="365760" y="1005839"/>
            <a:ext cx="11430000" cy="14838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231775" indent="-23177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400">
                <a:solidFill>
                  <a:schemeClr val="tx1"/>
                </a:solidFill>
                <a:latin typeface="+mn-lt"/>
                <a:ea typeface="+mn-ea"/>
                <a:cs typeface="+mn-cs"/>
              </a:defRPr>
            </a:lvl1pPr>
            <a:lvl2pPr marL="566738" indent="-279400" algn="l" rtl="0" eaLnBrk="1" fontAlgn="base" hangingPunct="1">
              <a:lnSpc>
                <a:spcPct val="100000"/>
              </a:lnSpc>
              <a:spcBef>
                <a:spcPct val="0"/>
              </a:spcBef>
              <a:spcAft>
                <a:spcPts val="600"/>
              </a:spcAft>
              <a:buClr>
                <a:schemeClr val="tx1">
                  <a:lumMod val="65000"/>
                  <a:lumOff val="35000"/>
                </a:schemeClr>
              </a:buClr>
              <a:buSzPct val="80000"/>
              <a:buChar char="–"/>
              <a:defRPr sz="2000">
                <a:solidFill>
                  <a:schemeClr val="tx1"/>
                </a:solidFill>
                <a:latin typeface="+mn-lt"/>
              </a:defRPr>
            </a:lvl2pPr>
            <a:lvl3pPr marL="855663" indent="-223838"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000">
                <a:solidFill>
                  <a:schemeClr val="tx1"/>
                </a:solidFill>
                <a:latin typeface="+mn-lt"/>
              </a:defRPr>
            </a:lvl3pPr>
            <a:lvl4pPr marL="1262063" indent="-288925" algn="l" rtl="0" eaLnBrk="1" fontAlgn="base" hangingPunct="1">
              <a:lnSpc>
                <a:spcPct val="100000"/>
              </a:lnSpc>
              <a:spcBef>
                <a:spcPct val="0"/>
              </a:spcBef>
              <a:spcAft>
                <a:spcPts val="600"/>
              </a:spcAft>
              <a:buClr>
                <a:schemeClr val="tx1">
                  <a:lumMod val="65000"/>
                  <a:lumOff val="35000"/>
                </a:schemeClr>
              </a:buClr>
              <a:buSzPct val="80000"/>
              <a:buChar char="–"/>
              <a:defRPr sz="2000">
                <a:solidFill>
                  <a:schemeClr val="tx1"/>
                </a:solidFill>
                <a:latin typeface="+mn-lt"/>
              </a:defRPr>
            </a:lvl4pPr>
            <a:lvl5pPr marL="1538288" indent="-22542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000">
                <a:solidFill>
                  <a:schemeClr val="tx1"/>
                </a:solidFill>
                <a:latin typeface="+mn-lt"/>
              </a:defRPr>
            </a:lvl5pPr>
            <a:lvl6pPr marL="1944688" indent="-174625" algn="l" rtl="0" eaLnBrk="1" fontAlgn="base" hangingPunct="1">
              <a:lnSpc>
                <a:spcPct val="95000"/>
              </a:lnSpc>
              <a:spcBef>
                <a:spcPct val="0"/>
              </a:spcBef>
              <a:spcAft>
                <a:spcPct val="25000"/>
              </a:spcAft>
              <a:buChar char="•"/>
              <a:defRPr sz="1800">
                <a:solidFill>
                  <a:srgbClr val="000000"/>
                </a:solidFill>
                <a:latin typeface="+mn-lt"/>
              </a:defRPr>
            </a:lvl6pPr>
            <a:lvl7pPr marL="2401888" indent="-174625" algn="l" rtl="0" eaLnBrk="1" fontAlgn="base" hangingPunct="1">
              <a:lnSpc>
                <a:spcPct val="95000"/>
              </a:lnSpc>
              <a:spcBef>
                <a:spcPct val="0"/>
              </a:spcBef>
              <a:spcAft>
                <a:spcPct val="25000"/>
              </a:spcAft>
              <a:buChar char="•"/>
              <a:defRPr sz="1800">
                <a:solidFill>
                  <a:srgbClr val="000000"/>
                </a:solidFill>
                <a:latin typeface="+mn-lt"/>
              </a:defRPr>
            </a:lvl7pPr>
            <a:lvl8pPr marL="2859088" indent="-174625" algn="l" rtl="0" eaLnBrk="1" fontAlgn="base" hangingPunct="1">
              <a:lnSpc>
                <a:spcPct val="95000"/>
              </a:lnSpc>
              <a:spcBef>
                <a:spcPct val="0"/>
              </a:spcBef>
              <a:spcAft>
                <a:spcPct val="25000"/>
              </a:spcAft>
              <a:buChar char="•"/>
              <a:defRPr sz="1800">
                <a:solidFill>
                  <a:srgbClr val="000000"/>
                </a:solidFill>
                <a:latin typeface="+mn-lt"/>
              </a:defRPr>
            </a:lvl8pPr>
            <a:lvl9pPr marL="3316288" indent="-174625" algn="l" rtl="0" eaLnBrk="1" fontAlgn="base" hangingPunct="1">
              <a:lnSpc>
                <a:spcPct val="95000"/>
              </a:lnSpc>
              <a:spcBef>
                <a:spcPct val="0"/>
              </a:spcBef>
              <a:spcAft>
                <a:spcPct val="25000"/>
              </a:spcAft>
              <a:buChar char="•"/>
              <a:defRPr sz="1800">
                <a:solidFill>
                  <a:srgbClr val="000000"/>
                </a:solidFill>
                <a:latin typeface="+mn-lt"/>
              </a:defRPr>
            </a:lvl9pPr>
          </a:lstStyle>
          <a:p>
            <a:pPr algn="l"/>
            <a:r>
              <a:rPr lang="en-US" dirty="0"/>
              <a:t>Realization visualizations available in rich output mode</a:t>
            </a:r>
          </a:p>
          <a:p>
            <a:pPr algn="l"/>
            <a:r>
              <a:rPr lang="en-US" dirty="0"/>
              <a:t>Video representations can be generated post-hoc for individual realizations</a:t>
            </a:r>
          </a:p>
          <a:p>
            <a:pPr algn="l"/>
            <a:r>
              <a:rPr lang="en-US" dirty="0"/>
              <a:t>The flaw state of each realization at the final timestep can also be plotted</a:t>
            </a:r>
          </a:p>
        </p:txBody>
      </p:sp>
      <p:sp>
        <p:nvSpPr>
          <p:cNvPr id="3" name="TextBox 2">
            <a:extLst>
              <a:ext uri="{FF2B5EF4-FFF2-40B4-BE49-F238E27FC236}">
                <a16:creationId xmlns:a16="http://schemas.microsoft.com/office/drawing/2014/main" id="{4E4D6024-4122-B464-6E89-F0277B3FDE6A}"/>
              </a:ext>
            </a:extLst>
          </p:cNvPr>
          <p:cNvSpPr txBox="1"/>
          <p:nvPr/>
        </p:nvSpPr>
        <p:spPr>
          <a:xfrm>
            <a:off x="3909832" y="3913857"/>
            <a:ext cx="1818231" cy="646331"/>
          </a:xfrm>
          <a:prstGeom prst="rect">
            <a:avLst/>
          </a:prstGeom>
          <a:noFill/>
        </p:spPr>
        <p:txBody>
          <a:bodyPr wrap="square" rtlCol="0">
            <a:spAutoFit/>
          </a:bodyPr>
          <a:lstStyle/>
          <a:p>
            <a:pPr>
              <a:spcBef>
                <a:spcPts val="0"/>
              </a:spcBef>
            </a:pPr>
            <a:r>
              <a:rPr lang="en-US" sz="1800" b="1" i="1" dirty="0">
                <a:solidFill>
                  <a:schemeClr val="tx1"/>
                </a:solidFill>
                <a:latin typeface="+mn-lt"/>
              </a:rPr>
              <a:t>Circumferential Flaw Case</a:t>
            </a:r>
          </a:p>
        </p:txBody>
      </p:sp>
      <p:sp>
        <p:nvSpPr>
          <p:cNvPr id="4" name="TextBox 3">
            <a:extLst>
              <a:ext uri="{FF2B5EF4-FFF2-40B4-BE49-F238E27FC236}">
                <a16:creationId xmlns:a16="http://schemas.microsoft.com/office/drawing/2014/main" id="{A648D28A-56ED-E585-B5DB-E65DB3C41ECF}"/>
              </a:ext>
            </a:extLst>
          </p:cNvPr>
          <p:cNvSpPr txBox="1"/>
          <p:nvPr/>
        </p:nvSpPr>
        <p:spPr>
          <a:xfrm>
            <a:off x="9620477" y="3445199"/>
            <a:ext cx="1818231" cy="369332"/>
          </a:xfrm>
          <a:prstGeom prst="rect">
            <a:avLst/>
          </a:prstGeom>
          <a:noFill/>
        </p:spPr>
        <p:txBody>
          <a:bodyPr wrap="square" rtlCol="0">
            <a:spAutoFit/>
          </a:bodyPr>
          <a:lstStyle/>
          <a:p>
            <a:pPr>
              <a:spcBef>
                <a:spcPts val="0"/>
              </a:spcBef>
            </a:pPr>
            <a:r>
              <a:rPr lang="en-US" sz="1800" b="1" i="1" dirty="0">
                <a:solidFill>
                  <a:schemeClr val="tx1"/>
                </a:solidFill>
                <a:latin typeface="+mn-lt"/>
              </a:rPr>
              <a:t>Axial Flaw Case</a:t>
            </a:r>
          </a:p>
        </p:txBody>
      </p:sp>
    </p:spTree>
    <p:extLst>
      <p:ext uri="{BB962C8B-B14F-4D97-AF65-F5344CB8AC3E}">
        <p14:creationId xmlns:p14="http://schemas.microsoft.com/office/powerpoint/2010/main" val="58131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2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BB4C3-3B88-61E1-6E51-67925460E6DD}"/>
              </a:ext>
            </a:extLst>
          </p:cNvPr>
          <p:cNvSpPr>
            <a:spLocks noGrp="1"/>
          </p:cNvSpPr>
          <p:nvPr>
            <p:ph type="title"/>
          </p:nvPr>
        </p:nvSpPr>
        <p:spPr/>
        <p:txBody>
          <a:bodyPr/>
          <a:lstStyle/>
          <a:p>
            <a:r>
              <a:rPr lang="en-US" dirty="0"/>
              <a:t>Benchmarking versus xLPR</a:t>
            </a:r>
          </a:p>
        </p:txBody>
      </p:sp>
      <p:sp>
        <p:nvSpPr>
          <p:cNvPr id="4" name="Content Placeholder 3">
            <a:extLst>
              <a:ext uri="{FF2B5EF4-FFF2-40B4-BE49-F238E27FC236}">
                <a16:creationId xmlns:a16="http://schemas.microsoft.com/office/drawing/2014/main" id="{96F92C7F-0B70-7C3A-6062-55F10EC3325E}"/>
              </a:ext>
            </a:extLst>
          </p:cNvPr>
          <p:cNvSpPr>
            <a:spLocks noGrp="1"/>
          </p:cNvSpPr>
          <p:nvPr>
            <p:ph sz="half" idx="1"/>
          </p:nvPr>
        </p:nvSpPr>
        <p:spPr>
          <a:xfrm>
            <a:off x="365760" y="1005840"/>
            <a:ext cx="5791200" cy="5394960"/>
          </a:xfrm>
        </p:spPr>
        <p:txBody>
          <a:bodyPr>
            <a:normAutofit fontScale="92500"/>
          </a:bodyPr>
          <a:lstStyle/>
          <a:p>
            <a:r>
              <a:rPr lang="en-US" dirty="0"/>
              <a:t>PIPER</a:t>
            </a:r>
            <a:r>
              <a:rPr lang="en-US" sz="1800" dirty="0">
                <a:effectLst/>
                <a:latin typeface="Times New Roman" panose="02020603050405020304" pitchFamily="18" charset="0"/>
                <a:ea typeface="Times New Roman" panose="02020603050405020304" pitchFamily="18" charset="0"/>
              </a:rPr>
              <a:t>‑</a:t>
            </a:r>
            <a:r>
              <a:rPr lang="en-US" dirty="0"/>
              <a:t>CASS automated test suite implements compatible test cases from xLPR modules</a:t>
            </a:r>
          </a:p>
          <a:p>
            <a:r>
              <a:rPr lang="en-US" dirty="0"/>
              <a:t>Developed input sets compatible with both xLPR and PIPER-CASS for benchmarking integrated codes</a:t>
            </a:r>
          </a:p>
          <a:p>
            <a:r>
              <a:rPr lang="en-US" dirty="0"/>
              <a:t>Achieved matching benchmark results</a:t>
            </a:r>
          </a:p>
          <a:p>
            <a:pPr lvl="1"/>
            <a:r>
              <a:rPr lang="en-US" dirty="0"/>
              <a:t>Differences in submodule test cases dispositioned using debugging mode of IDE, comparing xLPR FORTRAN modules versus PIPER-CASS Python</a:t>
            </a:r>
          </a:p>
          <a:p>
            <a:pPr lvl="1"/>
            <a:r>
              <a:rPr lang="en-US" dirty="0"/>
              <a:t>Differences in benchmarking dispositioned by halting xLPR at key timesteps to inspect variable values within GoldSim framework; compared to PIPER-CASS values via IDE debugging mode </a:t>
            </a:r>
          </a:p>
          <a:p>
            <a:pPr lvl="1"/>
            <a:r>
              <a:rPr lang="en-US" dirty="0"/>
              <a:t>Submitted bugs identified in xLPR to xLPR program</a:t>
            </a:r>
          </a:p>
        </p:txBody>
      </p:sp>
      <p:pic>
        <p:nvPicPr>
          <p:cNvPr id="10" name="Picture 9">
            <a:extLst>
              <a:ext uri="{FF2B5EF4-FFF2-40B4-BE49-F238E27FC236}">
                <a16:creationId xmlns:a16="http://schemas.microsoft.com/office/drawing/2014/main" id="{2F2EC29E-10B1-1F35-0242-98CC1FF7C72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9001" y="3361857"/>
            <a:ext cx="5867400" cy="3295650"/>
          </a:xfrm>
          <a:prstGeom prst="rect">
            <a:avLst/>
          </a:prstGeom>
          <a:noFill/>
          <a:ln>
            <a:noFill/>
          </a:ln>
        </p:spPr>
      </p:pic>
      <p:pic>
        <p:nvPicPr>
          <p:cNvPr id="8" name="Content Placeholder 7">
            <a:extLst>
              <a:ext uri="{FF2B5EF4-FFF2-40B4-BE49-F238E27FC236}">
                <a16:creationId xmlns:a16="http://schemas.microsoft.com/office/drawing/2014/main" id="{3CF37E72-9389-6F00-7638-18E25D48A19A}"/>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319001" y="124385"/>
            <a:ext cx="5872999" cy="3295650"/>
          </a:xfrm>
          <a:prstGeom prst="rect">
            <a:avLst/>
          </a:prstGeom>
          <a:noFill/>
          <a:ln>
            <a:noFill/>
          </a:ln>
        </p:spPr>
      </p:pic>
    </p:spTree>
    <p:extLst>
      <p:ext uri="{BB962C8B-B14F-4D97-AF65-F5344CB8AC3E}">
        <p14:creationId xmlns:p14="http://schemas.microsoft.com/office/powerpoint/2010/main" val="2444606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8B8D8-6A67-C5CA-4EDF-F527F5B9DAE8}"/>
              </a:ext>
            </a:extLst>
          </p:cNvPr>
          <p:cNvSpPr>
            <a:spLocks noGrp="1"/>
          </p:cNvSpPr>
          <p:nvPr>
            <p:ph type="title"/>
          </p:nvPr>
        </p:nvSpPr>
        <p:spPr/>
        <p:txBody>
          <a:bodyPr/>
          <a:lstStyle/>
          <a:p>
            <a:r>
              <a:rPr lang="en-US" dirty="0"/>
              <a:t>Conclusions</a:t>
            </a:r>
            <a:endParaRPr lang="en-US" strike="sngStrike" dirty="0">
              <a:solidFill>
                <a:srgbClr val="FF0000"/>
              </a:solidFill>
            </a:endParaRPr>
          </a:p>
        </p:txBody>
      </p:sp>
      <p:sp>
        <p:nvSpPr>
          <p:cNvPr id="3" name="Content Placeholder 2">
            <a:extLst>
              <a:ext uri="{FF2B5EF4-FFF2-40B4-BE49-F238E27FC236}">
                <a16:creationId xmlns:a16="http://schemas.microsoft.com/office/drawing/2014/main" id="{7D19CC47-8040-EBAB-B2B6-362799A9D3AF}"/>
              </a:ext>
            </a:extLst>
          </p:cNvPr>
          <p:cNvSpPr>
            <a:spLocks noGrp="1"/>
          </p:cNvSpPr>
          <p:nvPr>
            <p:ph idx="1"/>
          </p:nvPr>
        </p:nvSpPr>
        <p:spPr>
          <a:xfrm>
            <a:off x="365760" y="1005838"/>
            <a:ext cx="11430000" cy="5852161"/>
          </a:xfrm>
        </p:spPr>
        <p:txBody>
          <a:bodyPr>
            <a:normAutofit fontScale="85000" lnSpcReduction="10000"/>
          </a:bodyPr>
          <a:lstStyle/>
          <a:p>
            <a:r>
              <a:rPr lang="en-US" dirty="0"/>
              <a:t>Developed PFM code tailored for evaluation of CASS </a:t>
            </a:r>
          </a:p>
          <a:p>
            <a:pPr lvl="1"/>
            <a:r>
              <a:rPr lang="en-US" sz="2600" dirty="0"/>
              <a:t>Enhanced EPFM stability solver for degraded toughness materials like thermally aged CASS</a:t>
            </a:r>
          </a:p>
          <a:p>
            <a:pPr lvl="1"/>
            <a:r>
              <a:rPr lang="en-US" sz="2600" dirty="0"/>
              <a:t>Extension of EPFM stability checks to part-through-wall flaws</a:t>
            </a:r>
          </a:p>
          <a:p>
            <a:pPr lvl="1"/>
            <a:r>
              <a:rPr lang="en-US" sz="2600" dirty="0"/>
              <a:t>Greater flexibility when defining operating transients, with integrated thermal stress solver</a:t>
            </a:r>
          </a:p>
          <a:p>
            <a:pPr lvl="1"/>
            <a:r>
              <a:rPr lang="en-US" sz="2600" dirty="0"/>
              <a:t>Relationships included to reflect nature of variability in CASS material properties, including additional correlation parameters</a:t>
            </a:r>
          </a:p>
          <a:p>
            <a:r>
              <a:rPr lang="en-US" dirty="0"/>
              <a:t>Reasonable runtimes for matrix of cases at 10</a:t>
            </a:r>
            <a:r>
              <a:rPr lang="en-US" baseline="30000" dirty="0"/>
              <a:t>6</a:t>
            </a:r>
            <a:r>
              <a:rPr lang="en-US" dirty="0"/>
              <a:t> or 10</a:t>
            </a:r>
            <a:r>
              <a:rPr lang="en-US" baseline="30000" dirty="0"/>
              <a:t>7</a:t>
            </a:r>
            <a:r>
              <a:rPr lang="en-US" dirty="0"/>
              <a:t> realizations achieved using multiprocessing and batch execution, including for cloud computing deployment</a:t>
            </a:r>
          </a:p>
          <a:p>
            <a:r>
              <a:rPr lang="en-US" dirty="0"/>
              <a:t>Automatic visualizations and plain-text diagnostic/error messages</a:t>
            </a:r>
          </a:p>
          <a:p>
            <a:pPr lvl="1"/>
            <a:r>
              <a:rPr lang="en-US" dirty="0"/>
              <a:t>Visualizations of results and intermediate values (like transient stress plots)</a:t>
            </a:r>
          </a:p>
          <a:p>
            <a:r>
              <a:rPr lang="en-US" dirty="0"/>
              <a:t>Unified, text-based code structure facilitates version control and static code reviews</a:t>
            </a:r>
          </a:p>
          <a:p>
            <a:r>
              <a:rPr lang="en-US" dirty="0"/>
              <a:t>Successfully benchmarked versus xLPR</a:t>
            </a:r>
          </a:p>
        </p:txBody>
      </p:sp>
    </p:spTree>
    <p:extLst>
      <p:ext uri="{BB962C8B-B14F-4D97-AF65-F5344CB8AC3E}">
        <p14:creationId xmlns:p14="http://schemas.microsoft.com/office/powerpoint/2010/main" val="676719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2F5E11-8883-42BA-9208-EE3267C2E592}"/>
              </a:ext>
            </a:extLst>
          </p:cNvPr>
          <p:cNvSpPr>
            <a:spLocks noGrp="1"/>
          </p:cNvSpPr>
          <p:nvPr>
            <p:ph type="title"/>
          </p:nvPr>
        </p:nvSpPr>
        <p:spPr/>
        <p:txBody>
          <a:bodyPr/>
          <a:lstStyle/>
          <a:p>
            <a:r>
              <a:rPr lang="en-US" dirty="0"/>
              <a:t>Questions/Comments/Feedback</a:t>
            </a:r>
          </a:p>
        </p:txBody>
      </p:sp>
      <p:pic>
        <p:nvPicPr>
          <p:cNvPr id="7" name="Picture 6" descr="MSS: Bring us your burning science &lt;strong&gt;questions&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8900" y="1231900"/>
            <a:ext cx="4394200" cy="4394200"/>
          </a:xfrm>
          <a:prstGeom prst="rect">
            <a:avLst/>
          </a:prstGeom>
        </p:spPr>
      </p:pic>
    </p:spTree>
    <p:extLst>
      <p:ext uri="{BB962C8B-B14F-4D97-AF65-F5344CB8AC3E}">
        <p14:creationId xmlns:p14="http://schemas.microsoft.com/office/powerpoint/2010/main" val="205211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1642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F7D86DE-6815-52E3-3DA8-B40A27A5D07D}"/>
              </a:ext>
            </a:extLst>
          </p:cNvPr>
          <p:cNvSpPr>
            <a:spLocks noGrp="1"/>
          </p:cNvSpPr>
          <p:nvPr>
            <p:ph type="title"/>
          </p:nvPr>
        </p:nvSpPr>
        <p:spPr/>
        <p:txBody>
          <a:bodyPr/>
          <a:lstStyle/>
          <a:p>
            <a:r>
              <a:rPr lang="en-US" dirty="0"/>
              <a:t>Table of Contents</a:t>
            </a:r>
            <a:endParaRPr lang="en-US" sz="1800" b="0" i="1" strike="sngStrike" dirty="0"/>
          </a:p>
        </p:txBody>
      </p:sp>
      <p:sp>
        <p:nvSpPr>
          <p:cNvPr id="9" name="Content Placeholder 8">
            <a:extLst>
              <a:ext uri="{FF2B5EF4-FFF2-40B4-BE49-F238E27FC236}">
                <a16:creationId xmlns:a16="http://schemas.microsoft.com/office/drawing/2014/main" id="{292CF471-D6BE-AD95-61FB-C701D0C68287}"/>
              </a:ext>
            </a:extLst>
          </p:cNvPr>
          <p:cNvSpPr>
            <a:spLocks noGrp="1"/>
          </p:cNvSpPr>
          <p:nvPr>
            <p:ph idx="1"/>
          </p:nvPr>
        </p:nvSpPr>
        <p:spPr/>
        <p:txBody>
          <a:bodyPr/>
          <a:lstStyle/>
          <a:p>
            <a:r>
              <a:rPr lang="en-US" dirty="0"/>
              <a:t>Overview</a:t>
            </a:r>
          </a:p>
          <a:p>
            <a:r>
              <a:rPr lang="en-US" dirty="0"/>
              <a:t>PIPER-CASS Design</a:t>
            </a:r>
          </a:p>
          <a:p>
            <a:r>
              <a:rPr lang="en-US" dirty="0"/>
              <a:t>Code Structure and Modules</a:t>
            </a:r>
          </a:p>
          <a:p>
            <a:r>
              <a:rPr lang="en-US" dirty="0"/>
              <a:t>Key Features</a:t>
            </a:r>
          </a:p>
          <a:p>
            <a:r>
              <a:rPr lang="en-US" dirty="0"/>
              <a:t>Benchmarking versus </a:t>
            </a:r>
            <a:r>
              <a:rPr lang="en-US" dirty="0" err="1"/>
              <a:t>xLPR</a:t>
            </a:r>
            <a:endParaRPr lang="en-US" dirty="0"/>
          </a:p>
          <a:p>
            <a:r>
              <a:rPr lang="en-US" dirty="0"/>
              <a:t>Conclusions</a:t>
            </a:r>
          </a:p>
        </p:txBody>
      </p:sp>
    </p:spTree>
    <p:extLst>
      <p:ext uri="{BB962C8B-B14F-4D97-AF65-F5344CB8AC3E}">
        <p14:creationId xmlns:p14="http://schemas.microsoft.com/office/powerpoint/2010/main" val="2935265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51D37-4E1B-4AFD-8D99-6FF6C3040F42}"/>
              </a:ext>
            </a:extLst>
          </p:cNvPr>
          <p:cNvSpPr>
            <a:spLocks noGrp="1"/>
          </p:cNvSpPr>
          <p:nvPr>
            <p:ph type="title"/>
          </p:nvPr>
        </p:nvSpPr>
        <p:spPr/>
        <p:txBody>
          <a:bodyPr/>
          <a:lstStyle/>
          <a:p>
            <a:r>
              <a:rPr lang="en-US" dirty="0"/>
              <a:t>Overview</a:t>
            </a:r>
            <a:endParaRPr lang="en-US" sz="1800" b="0" i="1" strike="sngStrike" dirty="0">
              <a:highlight>
                <a:srgbClr val="FFFF00"/>
              </a:highlight>
            </a:endParaRPr>
          </a:p>
        </p:txBody>
      </p:sp>
      <p:sp>
        <p:nvSpPr>
          <p:cNvPr id="3" name="Content Placeholder 2">
            <a:extLst>
              <a:ext uri="{FF2B5EF4-FFF2-40B4-BE49-F238E27FC236}">
                <a16:creationId xmlns:a16="http://schemas.microsoft.com/office/drawing/2014/main" id="{5442F0E8-E379-4BB1-8A9E-ACA105518F56}"/>
              </a:ext>
            </a:extLst>
          </p:cNvPr>
          <p:cNvSpPr>
            <a:spLocks noGrp="1"/>
          </p:cNvSpPr>
          <p:nvPr>
            <p:ph idx="1"/>
          </p:nvPr>
        </p:nvSpPr>
        <p:spPr/>
        <p:txBody>
          <a:bodyPr>
            <a:normAutofit fontScale="92500" lnSpcReduction="20000"/>
          </a:bodyPr>
          <a:lstStyle/>
          <a:p>
            <a:r>
              <a:rPr lang="en-US" dirty="0"/>
              <a:t>Because of the CASS material microstructure, Ultrasonic Testing (UT) technology applied to CASS components is not currently capable of meeting the PDI qualification standards that have been developed for other piping materials, particularly with regards to:</a:t>
            </a:r>
          </a:p>
          <a:p>
            <a:pPr lvl="1"/>
            <a:r>
              <a:rPr lang="en-US" dirty="0"/>
              <a:t>Detection of axial flaws and</a:t>
            </a:r>
            <a:endParaRPr lang="en-US" strike="sngStrike" dirty="0"/>
          </a:p>
          <a:p>
            <a:pPr lvl="1"/>
            <a:r>
              <a:rPr lang="en-US" dirty="0"/>
              <a:t>Depth-sizing of circumferential flaws</a:t>
            </a:r>
          </a:p>
          <a:p>
            <a:r>
              <a:rPr lang="en-US" dirty="0"/>
              <a:t>In addition, thermal embrittlement of aged CASS material results in degraded material toughness, reducing acceptable flaw sizes</a:t>
            </a:r>
          </a:p>
          <a:p>
            <a:r>
              <a:rPr lang="en-US" dirty="0"/>
              <a:t>In 2019, EPRI began a project using probabilistic fracture mechanics (PFM) to evaluate the effect of these limitations</a:t>
            </a:r>
            <a:endParaRPr lang="en-US" strike="sngStrike" dirty="0"/>
          </a:p>
          <a:p>
            <a:pPr lvl="1"/>
            <a:r>
              <a:rPr lang="en-US" dirty="0"/>
              <a:t>Work to support development of a Supplement 9 to ASME Boiler and Pressure Vessel, Section XI, Appendix VIII and alternatives to Section XI, IWB-2500 inspection requirements for CASS piping components</a:t>
            </a:r>
          </a:p>
        </p:txBody>
      </p:sp>
    </p:spTree>
    <p:extLst>
      <p:ext uri="{BB962C8B-B14F-4D97-AF65-F5344CB8AC3E}">
        <p14:creationId xmlns:p14="http://schemas.microsoft.com/office/powerpoint/2010/main" val="309835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3421-3CDC-0972-AC51-300F91FF7A25}"/>
              </a:ext>
            </a:extLst>
          </p:cNvPr>
          <p:cNvSpPr>
            <a:spLocks noGrp="1"/>
          </p:cNvSpPr>
          <p:nvPr>
            <p:ph type="title"/>
          </p:nvPr>
        </p:nvSpPr>
        <p:spPr/>
        <p:txBody>
          <a:bodyPr/>
          <a:lstStyle/>
          <a:p>
            <a:r>
              <a:rPr lang="en-US" dirty="0"/>
              <a:t>PIPER-CASS Design</a:t>
            </a:r>
          </a:p>
        </p:txBody>
      </p:sp>
      <p:sp>
        <p:nvSpPr>
          <p:cNvPr id="3" name="Content Placeholder 2">
            <a:extLst>
              <a:ext uri="{FF2B5EF4-FFF2-40B4-BE49-F238E27FC236}">
                <a16:creationId xmlns:a16="http://schemas.microsoft.com/office/drawing/2014/main" id="{F5E7B2A2-FE4C-12AB-CA3C-7F390B80FC0E}"/>
              </a:ext>
            </a:extLst>
          </p:cNvPr>
          <p:cNvSpPr>
            <a:spLocks noGrp="1"/>
          </p:cNvSpPr>
          <p:nvPr>
            <p:ph idx="1"/>
          </p:nvPr>
        </p:nvSpPr>
        <p:spPr/>
        <p:txBody>
          <a:bodyPr>
            <a:normAutofit fontScale="85000" lnSpcReduction="10000"/>
          </a:bodyPr>
          <a:lstStyle/>
          <a:p>
            <a:r>
              <a:rPr lang="en-US" dirty="0"/>
              <a:t>PIPER-CASS (</a:t>
            </a:r>
            <a:r>
              <a:rPr lang="en-US" i="1" dirty="0"/>
              <a:t>Piping Integrity Probabilistic Evaluation for Reactors – Cast Austenitic Stainless Steel</a:t>
            </a:r>
            <a:r>
              <a:rPr lang="en-US" dirty="0"/>
              <a:t>) is custom PFM software developed by EPRI</a:t>
            </a:r>
          </a:p>
          <a:p>
            <a:pPr lvl="1"/>
            <a:r>
              <a:rPr lang="en-US" dirty="0"/>
              <a:t>Evaluates PWR CASS piping integrity in the presence of one or more flaws having axial or circumferential orientation</a:t>
            </a:r>
          </a:p>
          <a:p>
            <a:pPr lvl="1"/>
            <a:r>
              <a:rPr lang="en-US" dirty="0"/>
              <a:t>Simulates fatigue flaw growth, coalescence of neighboring flaws, transition to through-wall flaw geometry, inspection, and flaw stability</a:t>
            </a:r>
          </a:p>
          <a:p>
            <a:pPr lvl="1"/>
            <a:r>
              <a:rPr lang="en-US" dirty="0"/>
              <a:t>Each realization represents one piping segment</a:t>
            </a:r>
          </a:p>
          <a:p>
            <a:pPr lvl="1"/>
            <a:r>
              <a:rPr lang="en-US" dirty="0"/>
              <a:t>Separately considers stability under loads for each Section XI Service Level</a:t>
            </a:r>
          </a:p>
          <a:p>
            <a:r>
              <a:rPr lang="en-US" dirty="0"/>
              <a:t>PIPER-CASS refines and extends many of the </a:t>
            </a:r>
            <a:r>
              <a:rPr lang="en-US" dirty="0" err="1"/>
              <a:t>submodels</a:t>
            </a:r>
            <a:r>
              <a:rPr lang="en-US" dirty="0"/>
              <a:t> of the xLPR program, leveraging xLPR test cases and focusing on material properties specific to CASS</a:t>
            </a:r>
            <a:endParaRPr lang="en-US" strike="sngStrike" dirty="0"/>
          </a:p>
          <a:p>
            <a:pPr lvl="1"/>
            <a:r>
              <a:rPr lang="en-US" dirty="0"/>
              <a:t>Correlation of material toughness and strength parameters due to thermal aging</a:t>
            </a:r>
          </a:p>
          <a:p>
            <a:pPr lvl="1"/>
            <a:r>
              <a:rPr lang="en-US" dirty="0"/>
              <a:t>Addition of elastic-plastic fracture mechanics (EPFM) stability modules for part-depth flaws</a:t>
            </a:r>
          </a:p>
        </p:txBody>
      </p:sp>
    </p:spTree>
    <p:extLst>
      <p:ext uri="{BB962C8B-B14F-4D97-AF65-F5344CB8AC3E}">
        <p14:creationId xmlns:p14="http://schemas.microsoft.com/office/powerpoint/2010/main" val="2658498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3421-3CDC-0972-AC51-300F91FF7A25}"/>
              </a:ext>
            </a:extLst>
          </p:cNvPr>
          <p:cNvSpPr>
            <a:spLocks noGrp="1"/>
          </p:cNvSpPr>
          <p:nvPr>
            <p:ph type="title"/>
          </p:nvPr>
        </p:nvSpPr>
        <p:spPr/>
        <p:txBody>
          <a:bodyPr/>
          <a:lstStyle/>
          <a:p>
            <a:r>
              <a:rPr lang="en-US" dirty="0"/>
              <a:t>PIPER-CASS Design</a:t>
            </a:r>
          </a:p>
        </p:txBody>
      </p:sp>
      <p:sp>
        <p:nvSpPr>
          <p:cNvPr id="3" name="Content Placeholder 2">
            <a:extLst>
              <a:ext uri="{FF2B5EF4-FFF2-40B4-BE49-F238E27FC236}">
                <a16:creationId xmlns:a16="http://schemas.microsoft.com/office/drawing/2014/main" id="{F5E7B2A2-FE4C-12AB-CA3C-7F390B80FC0E}"/>
              </a:ext>
            </a:extLst>
          </p:cNvPr>
          <p:cNvSpPr>
            <a:spLocks noGrp="1"/>
          </p:cNvSpPr>
          <p:nvPr>
            <p:ph idx="1"/>
          </p:nvPr>
        </p:nvSpPr>
        <p:spPr/>
        <p:txBody>
          <a:bodyPr>
            <a:normAutofit fontScale="92500" lnSpcReduction="10000"/>
          </a:bodyPr>
          <a:lstStyle/>
          <a:p>
            <a:r>
              <a:rPr lang="en-US" dirty="0"/>
              <a:t>Analysis code is organized into several independent modules</a:t>
            </a:r>
          </a:p>
          <a:p>
            <a:r>
              <a:rPr lang="en-US" dirty="0"/>
              <a:t>Framework calls the modules and manages the data flow, multiprocessing, and random sampling</a:t>
            </a:r>
          </a:p>
          <a:p>
            <a:r>
              <a:rPr lang="en-US" dirty="0"/>
              <a:t>Code (framework and modules) is written in single language (Python) to facilitate development, debugging, deployment, and testing</a:t>
            </a:r>
          </a:p>
          <a:p>
            <a:r>
              <a:rPr lang="en-US" dirty="0"/>
              <a:t>Single-loop Monte Carlo is appropriate given available input data and applicable acceptance criteria</a:t>
            </a:r>
          </a:p>
          <a:p>
            <a:r>
              <a:rPr lang="en-US" dirty="0"/>
              <a:t>Parallel computation structure (multiprocessing) to utilize available CPUs, including cloud computing</a:t>
            </a:r>
          </a:p>
          <a:p>
            <a:r>
              <a:rPr lang="en-US" dirty="0"/>
              <a:t>Random sampling from over 40 distributions, with the capability to shift, scale, and truncate continuously variable distributions</a:t>
            </a:r>
          </a:p>
        </p:txBody>
      </p:sp>
    </p:spTree>
    <p:extLst>
      <p:ext uri="{BB962C8B-B14F-4D97-AF65-F5344CB8AC3E}">
        <p14:creationId xmlns:p14="http://schemas.microsoft.com/office/powerpoint/2010/main" val="1846165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69604BE-C048-986C-FE84-DD7C92EE80B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10700" y="488011"/>
            <a:ext cx="2742905" cy="6069998"/>
          </a:xfrm>
          <a:prstGeom prst="rect">
            <a:avLst/>
          </a:prstGeom>
          <a:noFill/>
          <a:ln>
            <a:noFill/>
          </a:ln>
        </p:spPr>
      </p:pic>
      <p:pic>
        <p:nvPicPr>
          <p:cNvPr id="6" name="Picture 5">
            <a:extLst>
              <a:ext uri="{FF2B5EF4-FFF2-40B4-BE49-F238E27FC236}">
                <a16:creationId xmlns:a16="http://schemas.microsoft.com/office/drawing/2014/main" id="{159524D2-F1E4-BDE5-803C-1E97522C774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5294" y="489761"/>
            <a:ext cx="2990046" cy="6042484"/>
          </a:xfrm>
          <a:prstGeom prst="rect">
            <a:avLst/>
          </a:prstGeom>
          <a:noFill/>
          <a:ln>
            <a:noFill/>
          </a:ln>
        </p:spPr>
      </p:pic>
      <p:sp>
        <p:nvSpPr>
          <p:cNvPr id="5" name="Title 4">
            <a:extLst>
              <a:ext uri="{FF2B5EF4-FFF2-40B4-BE49-F238E27FC236}">
                <a16:creationId xmlns:a16="http://schemas.microsoft.com/office/drawing/2014/main" id="{0973D056-40C7-4767-BB92-4083415A037F}"/>
              </a:ext>
            </a:extLst>
          </p:cNvPr>
          <p:cNvSpPr>
            <a:spLocks noGrp="1"/>
          </p:cNvSpPr>
          <p:nvPr>
            <p:ph type="title"/>
          </p:nvPr>
        </p:nvSpPr>
        <p:spPr/>
        <p:txBody>
          <a:bodyPr>
            <a:noAutofit/>
          </a:bodyPr>
          <a:lstStyle/>
          <a:p>
            <a:r>
              <a:rPr lang="en-US" dirty="0"/>
              <a:t>Code Structure and Modules</a:t>
            </a:r>
            <a:br>
              <a:rPr lang="en-US" dirty="0"/>
            </a:br>
            <a:r>
              <a:rPr lang="en-US" sz="2000" b="0" i="1" dirty="0"/>
              <a:t>Overall Structure</a:t>
            </a:r>
          </a:p>
        </p:txBody>
      </p:sp>
      <p:sp>
        <p:nvSpPr>
          <p:cNvPr id="3" name="Content Placeholder 2">
            <a:extLst>
              <a:ext uri="{FF2B5EF4-FFF2-40B4-BE49-F238E27FC236}">
                <a16:creationId xmlns:a16="http://schemas.microsoft.com/office/drawing/2014/main" id="{057518CA-EE87-4A2E-014D-3BF56EE47F2F}"/>
              </a:ext>
            </a:extLst>
          </p:cNvPr>
          <p:cNvSpPr>
            <a:spLocks noGrp="1"/>
          </p:cNvSpPr>
          <p:nvPr>
            <p:ph sz="half" idx="1"/>
          </p:nvPr>
        </p:nvSpPr>
        <p:spPr/>
        <p:txBody>
          <a:bodyPr>
            <a:normAutofit fontScale="92500"/>
          </a:bodyPr>
          <a:lstStyle/>
          <a:p>
            <a:r>
              <a:rPr lang="en-US" dirty="0"/>
              <a:t>Where feasible, realization- and time-invariant values are precalculated and saved to a variable before entering time loop</a:t>
            </a:r>
          </a:p>
          <a:p>
            <a:r>
              <a:rPr lang="en-US" dirty="0"/>
              <a:t>Unified structure</a:t>
            </a:r>
          </a:p>
          <a:p>
            <a:pPr lvl="1"/>
            <a:r>
              <a:rPr lang="en-US" dirty="0"/>
              <a:t>Single input file and single command to perform entire run, including thermal transient gradient stress and other preprocessing</a:t>
            </a:r>
          </a:p>
          <a:p>
            <a:r>
              <a:rPr lang="en-US" dirty="0"/>
              <a:t>Performance optimized through vectorized calculations, 64-bit architecture, and parallelized structure </a:t>
            </a:r>
          </a:p>
          <a:p>
            <a:pPr lvl="1"/>
            <a:r>
              <a:rPr lang="en-US" dirty="0"/>
              <a:t>Performance bottlenecks investigated with profiling and debugging in IDE</a:t>
            </a:r>
          </a:p>
          <a:p>
            <a:r>
              <a:rPr lang="en-US" dirty="0"/>
              <a:t>Automated test suite with over 750 unit test cases to verify code deployment and codebase changes</a:t>
            </a:r>
          </a:p>
        </p:txBody>
      </p:sp>
      <p:sp>
        <p:nvSpPr>
          <p:cNvPr id="2" name="Rectangle 1">
            <a:extLst>
              <a:ext uri="{FF2B5EF4-FFF2-40B4-BE49-F238E27FC236}">
                <a16:creationId xmlns:a16="http://schemas.microsoft.com/office/drawing/2014/main" id="{F3DA97E6-1204-1042-B2A0-FA969C46D4A6}"/>
              </a:ext>
            </a:extLst>
          </p:cNvPr>
          <p:cNvSpPr/>
          <p:nvPr/>
        </p:nvSpPr>
        <p:spPr bwMode="auto">
          <a:xfrm>
            <a:off x="6385774" y="182894"/>
            <a:ext cx="1409700" cy="3657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32500" lnSpcReduction="20000"/>
          </a:bodyPr>
          <a:lstStyle/>
          <a:p>
            <a:pPr eaLnBrk="1" hangingPunct="1">
              <a:spcBef>
                <a:spcPct val="0"/>
              </a:spcBef>
            </a:pPr>
            <a:r>
              <a:rPr lang="en-US" sz="3200" b="1" dirty="0">
                <a:solidFill>
                  <a:schemeClr val="tx1"/>
                </a:solidFill>
                <a:latin typeface="+mj-lt"/>
                <a:ea typeface="+mj-ea"/>
                <a:cs typeface="+mj-cs"/>
              </a:rPr>
              <a:t>Overall PIPER-CASS Code Structure</a:t>
            </a:r>
          </a:p>
        </p:txBody>
      </p:sp>
      <p:sp>
        <p:nvSpPr>
          <p:cNvPr id="10" name="Rectangle 9">
            <a:extLst>
              <a:ext uri="{FF2B5EF4-FFF2-40B4-BE49-F238E27FC236}">
                <a16:creationId xmlns:a16="http://schemas.microsoft.com/office/drawing/2014/main" id="{F1B3D52A-D35D-4C25-95CF-14AF4B03FB82}"/>
              </a:ext>
            </a:extLst>
          </p:cNvPr>
          <p:cNvSpPr/>
          <p:nvPr/>
        </p:nvSpPr>
        <p:spPr bwMode="auto">
          <a:xfrm>
            <a:off x="9685020" y="182894"/>
            <a:ext cx="1257388" cy="3657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32500" lnSpcReduction="20000"/>
          </a:bodyPr>
          <a:lstStyle/>
          <a:p>
            <a:pPr eaLnBrk="1" hangingPunct="1">
              <a:spcBef>
                <a:spcPct val="0"/>
              </a:spcBef>
            </a:pPr>
            <a:r>
              <a:rPr lang="en-US" sz="3200" b="1" dirty="0">
                <a:solidFill>
                  <a:schemeClr val="tx1"/>
                </a:solidFill>
                <a:latin typeface="+mj-lt"/>
                <a:ea typeface="+mj-ea"/>
                <a:cs typeface="+mj-cs"/>
              </a:rPr>
              <a:t>PIPER-CASS Time Loop Structure</a:t>
            </a:r>
          </a:p>
        </p:txBody>
      </p:sp>
      <p:sp>
        <p:nvSpPr>
          <p:cNvPr id="7" name="TextBox 6">
            <a:extLst>
              <a:ext uri="{FF2B5EF4-FFF2-40B4-BE49-F238E27FC236}">
                <a16:creationId xmlns:a16="http://schemas.microsoft.com/office/drawing/2014/main" id="{1F09B107-F882-98F9-CEBB-F3E6A1208DCD}"/>
              </a:ext>
            </a:extLst>
          </p:cNvPr>
          <p:cNvSpPr txBox="1"/>
          <p:nvPr/>
        </p:nvSpPr>
        <p:spPr>
          <a:xfrm>
            <a:off x="8021370" y="4716198"/>
            <a:ext cx="1663650" cy="430887"/>
          </a:xfrm>
          <a:prstGeom prst="rect">
            <a:avLst/>
          </a:prstGeom>
          <a:noFill/>
        </p:spPr>
        <p:txBody>
          <a:bodyPr wrap="square">
            <a:spAutoFit/>
          </a:bodyPr>
          <a:lstStyle/>
          <a:p>
            <a:r>
              <a:rPr lang="en-US" sz="1050" i="1" dirty="0">
                <a:solidFill>
                  <a:schemeClr val="bg1">
                    <a:lumMod val="50000"/>
                  </a:schemeClr>
                </a:solidFill>
              </a:rPr>
              <a:t>Independent seeds are passed to each worker</a:t>
            </a:r>
          </a:p>
        </p:txBody>
      </p:sp>
    </p:spTree>
    <p:extLst>
      <p:ext uri="{BB962C8B-B14F-4D97-AF65-F5344CB8AC3E}">
        <p14:creationId xmlns:p14="http://schemas.microsoft.com/office/powerpoint/2010/main" val="1895730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732BC-B2D2-7F3C-BF88-0C4EB9A47C22}"/>
              </a:ext>
            </a:extLst>
          </p:cNvPr>
          <p:cNvSpPr>
            <a:spLocks noGrp="1"/>
          </p:cNvSpPr>
          <p:nvPr>
            <p:ph type="title"/>
          </p:nvPr>
        </p:nvSpPr>
        <p:spPr/>
        <p:txBody>
          <a:bodyPr/>
          <a:lstStyle/>
          <a:p>
            <a:r>
              <a:rPr lang="en-US" dirty="0"/>
              <a:t>Code Structure and Modules</a:t>
            </a:r>
            <a:br>
              <a:rPr lang="en-US" dirty="0"/>
            </a:br>
            <a:r>
              <a:rPr lang="en-US" sz="1800" b="0" i="1" dirty="0"/>
              <a:t>Module Summaries (1/4)</a:t>
            </a:r>
          </a:p>
        </p:txBody>
      </p:sp>
      <p:graphicFrame>
        <p:nvGraphicFramePr>
          <p:cNvPr id="7" name="Table 7">
            <a:extLst>
              <a:ext uri="{FF2B5EF4-FFF2-40B4-BE49-F238E27FC236}">
                <a16:creationId xmlns:a16="http://schemas.microsoft.com/office/drawing/2014/main" id="{7EA8D63A-7FA8-45AB-0C19-6C266E8CD0D6}"/>
              </a:ext>
            </a:extLst>
          </p:cNvPr>
          <p:cNvGraphicFramePr>
            <a:graphicFrameLocks noGrp="1"/>
          </p:cNvGraphicFramePr>
          <p:nvPr>
            <p:ph idx="1"/>
            <p:extLst>
              <p:ext uri="{D42A27DB-BD31-4B8C-83A1-F6EECF244321}">
                <p14:modId xmlns:p14="http://schemas.microsoft.com/office/powerpoint/2010/main" val="3426374665"/>
              </p:ext>
            </p:extLst>
          </p:nvPr>
        </p:nvGraphicFramePr>
        <p:xfrm>
          <a:off x="365125" y="1006475"/>
          <a:ext cx="11430000" cy="5638800"/>
        </p:xfrm>
        <a:graphic>
          <a:graphicData uri="http://schemas.openxmlformats.org/drawingml/2006/table">
            <a:tbl>
              <a:tblPr firstRow="1" bandRow="1">
                <a:tableStyleId>{5C22544A-7EE6-4342-B048-85BDC9FD1C3A}</a:tableStyleId>
              </a:tblPr>
              <a:tblGrid>
                <a:gridCol w="1646555">
                  <a:extLst>
                    <a:ext uri="{9D8B030D-6E8A-4147-A177-3AD203B41FA5}">
                      <a16:colId xmlns:a16="http://schemas.microsoft.com/office/drawing/2014/main" val="2099807892"/>
                    </a:ext>
                  </a:extLst>
                </a:gridCol>
                <a:gridCol w="4419600">
                  <a:extLst>
                    <a:ext uri="{9D8B030D-6E8A-4147-A177-3AD203B41FA5}">
                      <a16:colId xmlns:a16="http://schemas.microsoft.com/office/drawing/2014/main" val="4018927278"/>
                    </a:ext>
                  </a:extLst>
                </a:gridCol>
                <a:gridCol w="5363845">
                  <a:extLst>
                    <a:ext uri="{9D8B030D-6E8A-4147-A177-3AD203B41FA5}">
                      <a16:colId xmlns:a16="http://schemas.microsoft.com/office/drawing/2014/main" val="3296416025"/>
                    </a:ext>
                  </a:extLst>
                </a:gridCol>
              </a:tblGrid>
              <a:tr h="370840">
                <a:tc>
                  <a:txBody>
                    <a:bodyPr/>
                    <a:lstStyle/>
                    <a:p>
                      <a:r>
                        <a:rPr lang="en-US" sz="2000" dirty="0"/>
                        <a:t>Module Name</a:t>
                      </a:r>
                    </a:p>
                  </a:txBody>
                  <a:tcPr anchor="ctr"/>
                </a:tc>
                <a:tc>
                  <a:txBody>
                    <a:bodyPr/>
                    <a:lstStyle/>
                    <a:p>
                      <a:r>
                        <a:rPr lang="en-US" sz="2000" dirty="0"/>
                        <a:t>Description</a:t>
                      </a:r>
                    </a:p>
                  </a:txBody>
                  <a:tcPr anchor="ctr"/>
                </a:tc>
                <a:tc>
                  <a:txBody>
                    <a:bodyPr/>
                    <a:lstStyle/>
                    <a:p>
                      <a:r>
                        <a:rPr lang="en-US" sz="2000" dirty="0"/>
                        <a:t>Similarity to xLPR</a:t>
                      </a:r>
                    </a:p>
                  </a:txBody>
                  <a:tcPr anchor="ctr"/>
                </a:tc>
                <a:extLst>
                  <a:ext uri="{0D108BD9-81ED-4DB2-BD59-A6C34878D82A}">
                    <a16:rowId xmlns:a16="http://schemas.microsoft.com/office/drawing/2014/main" val="4106041904"/>
                  </a:ext>
                </a:extLst>
              </a:tr>
              <a:tr h="0">
                <a:tc>
                  <a:txBody>
                    <a:bodyPr/>
                    <a:lstStyle/>
                    <a:p>
                      <a:r>
                        <a:rPr lang="en-US" sz="2000" dirty="0"/>
                        <a:t>Materials</a:t>
                      </a:r>
                    </a:p>
                  </a:txBody>
                  <a:tcPr anchor="ctr"/>
                </a:tc>
                <a:tc>
                  <a:txBody>
                    <a:bodyPr/>
                    <a:lstStyle/>
                    <a:p>
                      <a:r>
                        <a:rPr lang="en-US" sz="2000" dirty="0"/>
                        <a:t>Models the probabilistic and correlated nature of material properties including strength and toughness</a:t>
                      </a:r>
                    </a:p>
                  </a:txBody>
                  <a:tcPr anchor="ctr"/>
                </a:tc>
                <a:tc>
                  <a:txBody>
                    <a:bodyPr/>
                    <a:lstStyle/>
                    <a:p>
                      <a:r>
                        <a:rPr lang="en-US" sz="2000" dirty="0"/>
                        <a:t>Significantly different;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i="1" dirty="0"/>
                        <a:t>PIPER-CASS includes relationships reflecting nature of variability in CASS material properties, including correlation among YS, UTS, and toughness</a:t>
                      </a:r>
                      <a:endParaRPr lang="en-US" sz="2000" i="1" dirty="0">
                        <a:highlight>
                          <a:srgbClr val="00FF00"/>
                        </a:highlight>
                      </a:endParaRPr>
                    </a:p>
                  </a:txBody>
                  <a:tcPr anchor="ctr"/>
                </a:tc>
                <a:extLst>
                  <a:ext uri="{0D108BD9-81ED-4DB2-BD59-A6C34878D82A}">
                    <a16:rowId xmlns:a16="http://schemas.microsoft.com/office/drawing/2014/main" val="654294722"/>
                  </a:ext>
                </a:extLst>
              </a:tr>
              <a:tr h="370840">
                <a:tc>
                  <a:txBody>
                    <a:bodyPr/>
                    <a:lstStyle/>
                    <a:p>
                      <a:r>
                        <a:rPr lang="en-US" sz="2000" dirty="0"/>
                        <a:t>Loading</a:t>
                      </a:r>
                    </a:p>
                  </a:txBody>
                  <a:tcPr anchor="ctr"/>
                </a:tc>
                <a:tc>
                  <a:txBody>
                    <a:bodyPr/>
                    <a:lstStyle/>
                    <a:p>
                      <a:r>
                        <a:rPr lang="en-US" sz="2000" dirty="0"/>
                        <a:t>Determines the stresses due to steady-state loading</a:t>
                      </a:r>
                    </a:p>
                  </a:txBody>
                  <a:tcPr anchor="ctr"/>
                </a:tc>
                <a:tc>
                  <a:txBody>
                    <a:bodyPr/>
                    <a:lstStyle/>
                    <a:p>
                      <a:r>
                        <a:rPr lang="en-US" sz="2000" dirty="0"/>
                        <a:t>Same models</a:t>
                      </a:r>
                    </a:p>
                  </a:txBody>
                  <a:tcPr anchor="ctr"/>
                </a:tc>
                <a:extLst>
                  <a:ext uri="{0D108BD9-81ED-4DB2-BD59-A6C34878D82A}">
                    <a16:rowId xmlns:a16="http://schemas.microsoft.com/office/drawing/2014/main" val="481163198"/>
                  </a:ext>
                </a:extLst>
              </a:tr>
              <a:tr h="370840">
                <a:tc>
                  <a:txBody>
                    <a:bodyPr/>
                    <a:lstStyle/>
                    <a:p>
                      <a:r>
                        <a:rPr lang="en-US" sz="2000" dirty="0"/>
                        <a:t>Transients</a:t>
                      </a:r>
                    </a:p>
                  </a:txBody>
                  <a:tcPr anchor="ctr"/>
                </a:tc>
                <a:tc>
                  <a:txBody>
                    <a:bodyPr/>
                    <a:lstStyle/>
                    <a:p>
                      <a:r>
                        <a:rPr lang="en-US" sz="2000" dirty="0"/>
                        <a:t>Models the occurrence and temperature/pressure driven stresses from plant transients (precalculated)</a:t>
                      </a:r>
                      <a:endParaRPr lang="en-US" sz="2000" dirty="0">
                        <a:highlight>
                          <a:srgbClr val="FFFF00"/>
                        </a:highligh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Same models, with extended functionality;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i="1" dirty="0"/>
                        <a:t>In PIPER-CASS, automatically run by program, and additional inputs provide greater flexibility when defining operating transients (e.g., arbitrary number of transients with different flow rates and thermal solver time steps)</a:t>
                      </a:r>
                    </a:p>
                  </a:txBody>
                  <a:tcPr anchor="ctr"/>
                </a:tc>
                <a:extLst>
                  <a:ext uri="{0D108BD9-81ED-4DB2-BD59-A6C34878D82A}">
                    <a16:rowId xmlns:a16="http://schemas.microsoft.com/office/drawing/2014/main" val="2792440414"/>
                  </a:ext>
                </a:extLst>
              </a:tr>
              <a:tr h="370840">
                <a:tc>
                  <a:txBody>
                    <a:bodyPr/>
                    <a:lstStyle/>
                    <a:p>
                      <a:r>
                        <a:rPr lang="en-US" sz="2000" dirty="0"/>
                        <a:t>Stress</a:t>
                      </a:r>
                    </a:p>
                  </a:txBody>
                  <a:tcPr anchor="ctr"/>
                </a:tc>
                <a:tc>
                  <a:txBody>
                    <a:bodyPr/>
                    <a:lstStyle/>
                    <a:p>
                      <a:r>
                        <a:rPr lang="en-US" sz="2000" dirty="0"/>
                        <a:t>Calculates stresses and loading applicable to growth and stability</a:t>
                      </a:r>
                    </a:p>
                  </a:txBody>
                  <a:tcPr anchor="ctr"/>
                </a:tc>
                <a:tc>
                  <a:txBody>
                    <a:bodyPr/>
                    <a:lstStyle/>
                    <a:p>
                      <a:r>
                        <a:rPr lang="en-US" sz="2000" dirty="0"/>
                        <a:t>Same models</a:t>
                      </a:r>
                    </a:p>
                  </a:txBody>
                  <a:tcPr anchor="ctr"/>
                </a:tc>
                <a:extLst>
                  <a:ext uri="{0D108BD9-81ED-4DB2-BD59-A6C34878D82A}">
                    <a16:rowId xmlns:a16="http://schemas.microsoft.com/office/drawing/2014/main" val="2901432434"/>
                  </a:ext>
                </a:extLst>
              </a:tr>
            </a:tbl>
          </a:graphicData>
        </a:graphic>
      </p:graphicFrame>
    </p:spTree>
    <p:extLst>
      <p:ext uri="{BB962C8B-B14F-4D97-AF65-F5344CB8AC3E}">
        <p14:creationId xmlns:p14="http://schemas.microsoft.com/office/powerpoint/2010/main" val="652613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732BC-B2D2-7F3C-BF88-0C4EB9A47C22}"/>
              </a:ext>
            </a:extLst>
          </p:cNvPr>
          <p:cNvSpPr>
            <a:spLocks noGrp="1"/>
          </p:cNvSpPr>
          <p:nvPr>
            <p:ph type="title"/>
          </p:nvPr>
        </p:nvSpPr>
        <p:spPr/>
        <p:txBody>
          <a:bodyPr/>
          <a:lstStyle/>
          <a:p>
            <a:r>
              <a:rPr lang="en-US" dirty="0"/>
              <a:t>Code Structure and Modules</a:t>
            </a:r>
            <a:br>
              <a:rPr lang="en-US" dirty="0"/>
            </a:br>
            <a:r>
              <a:rPr lang="en-US" sz="1800" b="0" i="1" dirty="0"/>
              <a:t>Module Summaries (2/4)</a:t>
            </a:r>
          </a:p>
        </p:txBody>
      </p:sp>
      <p:graphicFrame>
        <p:nvGraphicFramePr>
          <p:cNvPr id="7" name="Table 7">
            <a:extLst>
              <a:ext uri="{FF2B5EF4-FFF2-40B4-BE49-F238E27FC236}">
                <a16:creationId xmlns:a16="http://schemas.microsoft.com/office/drawing/2014/main" id="{7EA8D63A-7FA8-45AB-0C19-6C266E8CD0D6}"/>
              </a:ext>
            </a:extLst>
          </p:cNvPr>
          <p:cNvGraphicFramePr>
            <a:graphicFrameLocks noGrp="1"/>
          </p:cNvGraphicFramePr>
          <p:nvPr>
            <p:ph idx="1"/>
            <p:extLst>
              <p:ext uri="{D42A27DB-BD31-4B8C-83A1-F6EECF244321}">
                <p14:modId xmlns:p14="http://schemas.microsoft.com/office/powerpoint/2010/main" val="756727883"/>
              </p:ext>
            </p:extLst>
          </p:nvPr>
        </p:nvGraphicFramePr>
        <p:xfrm>
          <a:off x="365125" y="1006475"/>
          <a:ext cx="11430000" cy="3810000"/>
        </p:xfrm>
        <a:graphic>
          <a:graphicData uri="http://schemas.openxmlformats.org/drawingml/2006/table">
            <a:tbl>
              <a:tblPr firstRow="1" bandRow="1">
                <a:tableStyleId>{5C22544A-7EE6-4342-B048-85BDC9FD1C3A}</a:tableStyleId>
              </a:tblPr>
              <a:tblGrid>
                <a:gridCol w="1646555">
                  <a:extLst>
                    <a:ext uri="{9D8B030D-6E8A-4147-A177-3AD203B41FA5}">
                      <a16:colId xmlns:a16="http://schemas.microsoft.com/office/drawing/2014/main" val="2099807892"/>
                    </a:ext>
                  </a:extLst>
                </a:gridCol>
                <a:gridCol w="4419600">
                  <a:extLst>
                    <a:ext uri="{9D8B030D-6E8A-4147-A177-3AD203B41FA5}">
                      <a16:colId xmlns:a16="http://schemas.microsoft.com/office/drawing/2014/main" val="4018927278"/>
                    </a:ext>
                  </a:extLst>
                </a:gridCol>
                <a:gridCol w="5363845">
                  <a:extLst>
                    <a:ext uri="{9D8B030D-6E8A-4147-A177-3AD203B41FA5}">
                      <a16:colId xmlns:a16="http://schemas.microsoft.com/office/drawing/2014/main" val="3296416025"/>
                    </a:ext>
                  </a:extLst>
                </a:gridCol>
              </a:tblGrid>
              <a:tr h="370840">
                <a:tc>
                  <a:txBody>
                    <a:bodyPr/>
                    <a:lstStyle/>
                    <a:p>
                      <a:r>
                        <a:rPr lang="en-US" sz="2000" dirty="0"/>
                        <a:t>Module Name</a:t>
                      </a:r>
                    </a:p>
                  </a:txBody>
                  <a:tcPr anchor="ctr"/>
                </a:tc>
                <a:tc>
                  <a:txBody>
                    <a:bodyPr/>
                    <a:lstStyle/>
                    <a:p>
                      <a:r>
                        <a:rPr lang="en-US" sz="2000" dirty="0"/>
                        <a:t>Description</a:t>
                      </a:r>
                    </a:p>
                  </a:txBody>
                  <a:tcPr anchor="ctr"/>
                </a:tc>
                <a:tc>
                  <a:txBody>
                    <a:bodyPr/>
                    <a:lstStyle/>
                    <a:p>
                      <a:r>
                        <a:rPr lang="en-US" sz="2000" dirty="0"/>
                        <a:t>Similarity to xLPR</a:t>
                      </a:r>
                    </a:p>
                  </a:txBody>
                  <a:tcPr anchor="ctr"/>
                </a:tc>
                <a:extLst>
                  <a:ext uri="{0D108BD9-81ED-4DB2-BD59-A6C34878D82A}">
                    <a16:rowId xmlns:a16="http://schemas.microsoft.com/office/drawing/2014/main" val="4106041904"/>
                  </a:ext>
                </a:extLst>
              </a:tr>
              <a:tr h="370840">
                <a:tc>
                  <a:txBody>
                    <a:bodyPr/>
                    <a:lstStyle/>
                    <a:p>
                      <a:r>
                        <a:rPr lang="en-US" sz="2000" dirty="0"/>
                        <a:t>Stress Intensity Factor</a:t>
                      </a:r>
                    </a:p>
                  </a:txBody>
                  <a:tcPr anchor="ctr"/>
                </a:tc>
                <a:tc>
                  <a:txBody>
                    <a:bodyPr/>
                    <a:lstStyle/>
                    <a:p>
                      <a:r>
                        <a:rPr lang="en-US" sz="2000" dirty="0"/>
                        <a:t>Performs the calculation of stress intensity factors by universal weight function method (precalculated for transient loadings)</a:t>
                      </a:r>
                    </a:p>
                  </a:txBody>
                  <a:tcPr anchor="ctr"/>
                </a:tc>
                <a:tc>
                  <a:txBody>
                    <a:bodyPr/>
                    <a:lstStyle/>
                    <a:p>
                      <a:r>
                        <a:rPr lang="en-US" sz="2000" dirty="0"/>
                        <a:t>Same models</a:t>
                      </a:r>
                    </a:p>
                  </a:txBody>
                  <a:tcPr anchor="ctr"/>
                </a:tc>
                <a:extLst>
                  <a:ext uri="{0D108BD9-81ED-4DB2-BD59-A6C34878D82A}">
                    <a16:rowId xmlns:a16="http://schemas.microsoft.com/office/drawing/2014/main" val="3330104022"/>
                  </a:ext>
                </a:extLst>
              </a:tr>
              <a:tr h="370840">
                <a:tc>
                  <a:txBody>
                    <a:bodyPr/>
                    <a:lstStyle/>
                    <a:p>
                      <a:r>
                        <a:rPr lang="en-US" sz="2000" dirty="0"/>
                        <a:t>Crack Growth</a:t>
                      </a:r>
                    </a:p>
                  </a:txBody>
                  <a:tcPr anchor="ctr"/>
                </a:tc>
                <a:tc>
                  <a:txBody>
                    <a:bodyPr/>
                    <a:lstStyle/>
                    <a:p>
                      <a:r>
                        <a:rPr lang="en-US" sz="2000" dirty="0"/>
                        <a:t>Calculates growth of flaws due to fatigue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Same model for CASS fatigue</a:t>
                      </a:r>
                    </a:p>
                  </a:txBody>
                  <a:tcPr anchor="ctr"/>
                </a:tc>
                <a:extLst>
                  <a:ext uri="{0D108BD9-81ED-4DB2-BD59-A6C34878D82A}">
                    <a16:rowId xmlns:a16="http://schemas.microsoft.com/office/drawing/2014/main" val="758847726"/>
                  </a:ext>
                </a:extLst>
              </a:tr>
              <a:tr h="370840">
                <a:tc>
                  <a:txBody>
                    <a:bodyPr/>
                    <a:lstStyle/>
                    <a:p>
                      <a:r>
                        <a:rPr lang="en-US" sz="2000" dirty="0"/>
                        <a:t>Crack Transition </a:t>
                      </a:r>
                    </a:p>
                  </a:txBody>
                  <a:tcPr anchor="ctr"/>
                </a:tc>
                <a:tc>
                  <a:txBody>
                    <a:bodyPr/>
                    <a:lstStyle/>
                    <a:p>
                      <a:r>
                        <a:rPr lang="en-US" sz="2000" dirty="0"/>
                        <a:t>Models flaw evolution from part-depth to through-wall</a:t>
                      </a:r>
                      <a:endParaRPr lang="en-US" sz="2000" dirty="0">
                        <a:highlight>
                          <a:srgbClr val="FFFF00"/>
                        </a:highligh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Same models</a:t>
                      </a:r>
                    </a:p>
                  </a:txBody>
                  <a:tcPr anchor="ctr"/>
                </a:tc>
                <a:extLst>
                  <a:ext uri="{0D108BD9-81ED-4DB2-BD59-A6C34878D82A}">
                    <a16:rowId xmlns:a16="http://schemas.microsoft.com/office/drawing/2014/main" val="3221029128"/>
                  </a:ext>
                </a:extLst>
              </a:tr>
              <a:tr h="370840">
                <a:tc>
                  <a:txBody>
                    <a:bodyPr/>
                    <a:lstStyle/>
                    <a:p>
                      <a:r>
                        <a:rPr lang="en-US" sz="2000" dirty="0"/>
                        <a:t>Crack Coalescence</a:t>
                      </a:r>
                    </a:p>
                  </a:txBody>
                  <a:tcPr anchor="ctr"/>
                </a:tc>
                <a:tc>
                  <a:txBody>
                    <a:bodyPr/>
                    <a:lstStyle/>
                    <a:p>
                      <a:r>
                        <a:rPr lang="en-US" sz="2000" dirty="0"/>
                        <a:t>Models interaction of multiple coplanar flaws (IWA-3330 proximity rules applied)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Same models</a:t>
                      </a:r>
                    </a:p>
                  </a:txBody>
                  <a:tcPr anchor="ctr"/>
                </a:tc>
                <a:extLst>
                  <a:ext uri="{0D108BD9-81ED-4DB2-BD59-A6C34878D82A}">
                    <a16:rowId xmlns:a16="http://schemas.microsoft.com/office/drawing/2014/main" val="996092790"/>
                  </a:ext>
                </a:extLst>
              </a:tr>
            </a:tbl>
          </a:graphicData>
        </a:graphic>
      </p:graphicFrame>
    </p:spTree>
    <p:extLst>
      <p:ext uri="{BB962C8B-B14F-4D97-AF65-F5344CB8AC3E}">
        <p14:creationId xmlns:p14="http://schemas.microsoft.com/office/powerpoint/2010/main" val="3846818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732BC-B2D2-7F3C-BF88-0C4EB9A47C22}"/>
              </a:ext>
            </a:extLst>
          </p:cNvPr>
          <p:cNvSpPr>
            <a:spLocks noGrp="1"/>
          </p:cNvSpPr>
          <p:nvPr>
            <p:ph type="title"/>
          </p:nvPr>
        </p:nvSpPr>
        <p:spPr/>
        <p:txBody>
          <a:bodyPr/>
          <a:lstStyle/>
          <a:p>
            <a:r>
              <a:rPr lang="en-US" dirty="0"/>
              <a:t>Code Structure and Modules</a:t>
            </a:r>
            <a:br>
              <a:rPr lang="en-US" dirty="0"/>
            </a:br>
            <a:r>
              <a:rPr lang="en-US" sz="1800" b="0" i="1" dirty="0"/>
              <a:t>Module Summaries (3/4)</a:t>
            </a:r>
          </a:p>
        </p:txBody>
      </p:sp>
      <p:graphicFrame>
        <p:nvGraphicFramePr>
          <p:cNvPr id="7" name="Table 7">
            <a:extLst>
              <a:ext uri="{FF2B5EF4-FFF2-40B4-BE49-F238E27FC236}">
                <a16:creationId xmlns:a16="http://schemas.microsoft.com/office/drawing/2014/main" id="{7EA8D63A-7FA8-45AB-0C19-6C266E8CD0D6}"/>
              </a:ext>
            </a:extLst>
          </p:cNvPr>
          <p:cNvGraphicFramePr>
            <a:graphicFrameLocks noGrp="1"/>
          </p:cNvGraphicFramePr>
          <p:nvPr>
            <p:ph idx="1"/>
            <p:extLst>
              <p:ext uri="{D42A27DB-BD31-4B8C-83A1-F6EECF244321}">
                <p14:modId xmlns:p14="http://schemas.microsoft.com/office/powerpoint/2010/main" val="2494767680"/>
              </p:ext>
            </p:extLst>
          </p:nvPr>
        </p:nvGraphicFramePr>
        <p:xfrm>
          <a:off x="365125" y="1006475"/>
          <a:ext cx="11430000" cy="3627120"/>
        </p:xfrm>
        <a:graphic>
          <a:graphicData uri="http://schemas.openxmlformats.org/drawingml/2006/table">
            <a:tbl>
              <a:tblPr firstRow="1" bandRow="1">
                <a:tableStyleId>{5C22544A-7EE6-4342-B048-85BDC9FD1C3A}</a:tableStyleId>
              </a:tblPr>
              <a:tblGrid>
                <a:gridCol w="1852974">
                  <a:extLst>
                    <a:ext uri="{9D8B030D-6E8A-4147-A177-3AD203B41FA5}">
                      <a16:colId xmlns:a16="http://schemas.microsoft.com/office/drawing/2014/main" val="2099807892"/>
                    </a:ext>
                  </a:extLst>
                </a:gridCol>
                <a:gridCol w="4553893">
                  <a:extLst>
                    <a:ext uri="{9D8B030D-6E8A-4147-A177-3AD203B41FA5}">
                      <a16:colId xmlns:a16="http://schemas.microsoft.com/office/drawing/2014/main" val="4018927278"/>
                    </a:ext>
                  </a:extLst>
                </a:gridCol>
                <a:gridCol w="5023133">
                  <a:extLst>
                    <a:ext uri="{9D8B030D-6E8A-4147-A177-3AD203B41FA5}">
                      <a16:colId xmlns:a16="http://schemas.microsoft.com/office/drawing/2014/main" val="3296416025"/>
                    </a:ext>
                  </a:extLst>
                </a:gridCol>
              </a:tblGrid>
              <a:tr h="370840">
                <a:tc>
                  <a:txBody>
                    <a:bodyPr/>
                    <a:lstStyle/>
                    <a:p>
                      <a:r>
                        <a:rPr lang="en-US" sz="2000" dirty="0"/>
                        <a:t>Module Name</a:t>
                      </a:r>
                    </a:p>
                  </a:txBody>
                  <a:tcPr anchor="ctr"/>
                </a:tc>
                <a:tc>
                  <a:txBody>
                    <a:bodyPr/>
                    <a:lstStyle/>
                    <a:p>
                      <a:r>
                        <a:rPr lang="en-US" sz="2000" dirty="0"/>
                        <a:t>Description</a:t>
                      </a:r>
                    </a:p>
                  </a:txBody>
                  <a:tcPr anchor="ctr"/>
                </a:tc>
                <a:tc>
                  <a:txBody>
                    <a:bodyPr/>
                    <a:lstStyle/>
                    <a:p>
                      <a:r>
                        <a:rPr lang="en-US" sz="2000" dirty="0"/>
                        <a:t>Similarity to xLPR</a:t>
                      </a:r>
                    </a:p>
                  </a:txBody>
                  <a:tcPr anchor="ctr"/>
                </a:tc>
                <a:extLst>
                  <a:ext uri="{0D108BD9-81ED-4DB2-BD59-A6C34878D82A}">
                    <a16:rowId xmlns:a16="http://schemas.microsoft.com/office/drawing/2014/main" val="4106041904"/>
                  </a:ext>
                </a:extLst>
              </a:tr>
              <a:tr h="370840">
                <a:tc>
                  <a:txBody>
                    <a:bodyPr/>
                    <a:lstStyle/>
                    <a:p>
                      <a:r>
                        <a:rPr lang="en-US" sz="2000" dirty="0"/>
                        <a:t>Axial Stability</a:t>
                      </a:r>
                    </a:p>
                  </a:txBody>
                  <a:tcPr anchor="ctr"/>
                </a:tc>
                <a:tc>
                  <a:txBody>
                    <a:bodyPr/>
                    <a:lstStyle/>
                    <a:p>
                      <a:r>
                        <a:rPr lang="en-US" sz="2000" dirty="0"/>
                        <a:t>Performs net section collapse (NSC) and elastic plastic fracture mechanics (EPFM) stability checks on axially oriented flaws (like xLPR, stability is checked independently for each flaw)</a:t>
                      </a:r>
                    </a:p>
                  </a:txBody>
                  <a:tcPr anchor="ctr"/>
                </a:tc>
                <a:tc>
                  <a:txBody>
                    <a:bodyPr/>
                    <a:lstStyle/>
                    <a:p>
                      <a:r>
                        <a:rPr lang="en-US" sz="2000" dirty="0"/>
                        <a:t>Same NSC and TW EPFM models, with extended functionality;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i="1" dirty="0"/>
                        <a:t>PIPER-CASS has improved numeric solver and</a:t>
                      </a:r>
                    </a:p>
                    <a:p>
                      <a:r>
                        <a:rPr lang="en-US" sz="2000" i="1" dirty="0"/>
                        <a:t>adds part-through-wall crack EPFM stability model (see below)</a:t>
                      </a:r>
                    </a:p>
                  </a:txBody>
                  <a:tcPr anchor="ctr"/>
                </a:tc>
                <a:extLst>
                  <a:ext uri="{0D108BD9-81ED-4DB2-BD59-A6C34878D82A}">
                    <a16:rowId xmlns:a16="http://schemas.microsoft.com/office/drawing/2014/main" val="3330104022"/>
                  </a:ext>
                </a:extLst>
              </a:tr>
              <a:tr h="370840">
                <a:tc>
                  <a:txBody>
                    <a:bodyPr/>
                    <a:lstStyle/>
                    <a:p>
                      <a:r>
                        <a:rPr lang="en-US" sz="2000" strike="noStrike" dirty="0"/>
                        <a:t>Circumferential Stability</a:t>
                      </a:r>
                    </a:p>
                  </a:txBody>
                  <a:tcPr anchor="ctr"/>
                </a:tc>
                <a:tc>
                  <a:txBody>
                    <a:bodyPr/>
                    <a:lstStyle/>
                    <a:p>
                      <a:r>
                        <a:rPr lang="en-US" sz="2000" strike="noStrike" dirty="0"/>
                        <a:t>Performs NSC and EPFM stability checks </a:t>
                      </a:r>
                      <a:r>
                        <a:rPr lang="en-US" sz="2000" strike="noStrike" kern="1200" dirty="0">
                          <a:solidFill>
                            <a:schemeClr val="dk1"/>
                          </a:solidFill>
                          <a:latin typeface="+mn-lt"/>
                          <a:ea typeface="+mn-ea"/>
                          <a:cs typeface="+mn-cs"/>
                        </a:rPr>
                        <a:t>on </a:t>
                      </a:r>
                      <a:r>
                        <a:rPr lang="en-US" sz="2000" strike="noStrike" dirty="0"/>
                        <a:t>circumferentially oriented flaws; multiple flaw stability of all co-planar flaws by NSC</a:t>
                      </a:r>
                      <a:endParaRPr lang="en-US" sz="2000" strike="noStrike" dirty="0">
                        <a:highlight>
                          <a:srgbClr val="FFFF00"/>
                        </a:highligh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strike="noStrike" dirty="0"/>
                        <a:t>Same NSC and TW EPFM models, </a:t>
                      </a:r>
                      <a:r>
                        <a:rPr lang="en-US" sz="2000" dirty="0"/>
                        <a:t>with extended functionality</a:t>
                      </a:r>
                      <a:r>
                        <a:rPr lang="en-US" sz="2000" strike="noStrike"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i="1" dirty="0"/>
                        <a:t>PIPER-CASS has improved numeric solver and adds part-through-wall crack EPFM stability model (</a:t>
                      </a:r>
                      <a:r>
                        <a:rPr lang="en-US" sz="2000" i="1" strike="noStrike" dirty="0"/>
                        <a:t>work now in progress</a:t>
                      </a:r>
                      <a:r>
                        <a:rPr lang="en-US" sz="2000" i="1" dirty="0"/>
                        <a:t>)</a:t>
                      </a:r>
                    </a:p>
                  </a:txBody>
                  <a:tcPr anchor="ctr"/>
                </a:tc>
                <a:extLst>
                  <a:ext uri="{0D108BD9-81ED-4DB2-BD59-A6C34878D82A}">
                    <a16:rowId xmlns:a16="http://schemas.microsoft.com/office/drawing/2014/main" val="758847726"/>
                  </a:ext>
                </a:extLst>
              </a:tr>
            </a:tbl>
          </a:graphicData>
        </a:graphic>
      </p:graphicFrame>
      <p:sp>
        <p:nvSpPr>
          <p:cNvPr id="5" name="Content Placeholder 2">
            <a:extLst>
              <a:ext uri="{FF2B5EF4-FFF2-40B4-BE49-F238E27FC236}">
                <a16:creationId xmlns:a16="http://schemas.microsoft.com/office/drawing/2014/main" id="{422F1B55-E1D4-02E3-662F-2DE314D1C9EE}"/>
              </a:ext>
            </a:extLst>
          </p:cNvPr>
          <p:cNvSpPr txBox="1">
            <a:spLocks/>
          </p:cNvSpPr>
          <p:nvPr/>
        </p:nvSpPr>
        <p:spPr bwMode="auto">
          <a:xfrm>
            <a:off x="365760" y="4938395"/>
            <a:ext cx="11430000" cy="17370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62500" lnSpcReduction="20000"/>
          </a:bodyPr>
          <a:lstStyle>
            <a:lvl1pPr marL="231775" indent="-23177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3200">
                <a:solidFill>
                  <a:schemeClr val="tx1"/>
                </a:solidFill>
                <a:latin typeface="+mn-lt"/>
                <a:ea typeface="+mn-ea"/>
                <a:cs typeface="+mn-cs"/>
              </a:defRPr>
            </a:lvl1pPr>
            <a:lvl2pPr marL="566738" indent="-279400"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2pPr>
            <a:lvl3pPr marL="855663" indent="-223838"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3pPr>
            <a:lvl4pPr marL="1262063" indent="-288925"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4pPr>
            <a:lvl5pPr marL="1538288" indent="-22542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a:lstStyle>
          <a:p>
            <a:r>
              <a:rPr lang="en-US" kern="0" dirty="0"/>
              <a:t>The applied J-integral curves are non-smooth due to changing coefficients from lookup tables </a:t>
            </a:r>
          </a:p>
          <a:p>
            <a:r>
              <a:rPr lang="en-US" kern="0" dirty="0"/>
              <a:t>Consequently, the EPFM criteria for critical crack size may be satisfied at multiple convergence points, or a Newton-Raphson solver may fail to converge</a:t>
            </a:r>
          </a:p>
          <a:p>
            <a:r>
              <a:rPr lang="en-US" kern="0" dirty="0"/>
              <a:t>PIPER-CASS addresses this challenge by implementing a jump-search algorithm to improve convergence and to ensure the smallest crack length satisfying the EPFM criteria is returned as the critical crack length</a:t>
            </a:r>
          </a:p>
        </p:txBody>
      </p:sp>
    </p:spTree>
    <p:extLst>
      <p:ext uri="{BB962C8B-B14F-4D97-AF65-F5344CB8AC3E}">
        <p14:creationId xmlns:p14="http://schemas.microsoft.com/office/powerpoint/2010/main" val="935465844"/>
      </p:ext>
    </p:extLst>
  </p:cSld>
  <p:clrMapOvr>
    <a:masterClrMapping/>
  </p:clrMapOvr>
</p:sld>
</file>

<file path=ppt/theme/theme1.xml><?xml version="1.0" encoding="utf-8"?>
<a:theme xmlns:a="http://schemas.openxmlformats.org/drawingml/2006/main" name="2022 PowerPoint theme">
  <a:themeElements>
    <a:clrScheme name="Custom 2">
      <a:dk1>
        <a:srgbClr val="000000"/>
      </a:dk1>
      <a:lt1>
        <a:srgbClr val="FFFFFF"/>
      </a:lt1>
      <a:dk2>
        <a:srgbClr val="0043C8"/>
      </a:dk2>
      <a:lt2>
        <a:srgbClr val="929292"/>
      </a:lt2>
      <a:accent1>
        <a:srgbClr val="00B0F0"/>
      </a:accent1>
      <a:accent2>
        <a:srgbClr val="287A3D"/>
      </a:accent2>
      <a:accent3>
        <a:srgbClr val="F27B04"/>
      </a:accent3>
      <a:accent4>
        <a:srgbClr val="0070C0"/>
      </a:accent4>
      <a:accent5>
        <a:srgbClr val="C54343"/>
      </a:accent5>
      <a:accent6>
        <a:srgbClr val="2FC7C3"/>
      </a:accent6>
      <a:hlink>
        <a:srgbClr val="0070C0"/>
      </a:hlink>
      <a:folHlink>
        <a:srgbClr val="E05428"/>
      </a:folHlink>
    </a:clrScheme>
    <a:fontScheme name="EPRI 2019 PP Font Theme">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algn="ctr" defTabSz="914400" rtl="0" eaLnBrk="0" fontAlgn="base" latinLnBrk="0" hangingPunct="0">
          <a:lnSpc>
            <a:spcPct val="100000"/>
          </a:lnSpc>
          <a:spcBef>
            <a:spcPts val="0"/>
          </a:spcBef>
          <a:spcAft>
            <a:spcPct val="0"/>
          </a:spcAft>
          <a:buClrTx/>
          <a:buSzTx/>
          <a:buFontTx/>
          <a:buNone/>
          <a:tabLst/>
          <a:defRPr kumimoji="0" sz="1800" b="0" i="0" u="none" strike="noStrike" cap="none" normalizeH="0" baseline="0" dirty="0">
            <a:ln>
              <a:noFill/>
            </a:ln>
            <a:solidFill>
              <a:schemeClr val="tx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txDef>
      <a:spPr>
        <a:noFill/>
      </a:spPr>
      <a:bodyPr wrap="square" rtlCol="0">
        <a:spAutoFit/>
      </a:bodyPr>
      <a:lstStyle>
        <a:defPPr algn="l">
          <a:spcBef>
            <a:spcPts val="0"/>
          </a:spcBef>
          <a:defRPr sz="1800" dirty="0" smtClean="0">
            <a:solidFill>
              <a:schemeClr val="tx1"/>
            </a:solidFill>
            <a:latin typeface="+mn-lt"/>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PowerPoint TEMPLATE" id="{AC3EB8A7-0533-4E41-8C29-BC313BBF11E3}" vid="{5AB3CF1D-ADB8-F34F-A515-93C9EAB9EC9A}"/>
    </a:ext>
  </a:extLst>
</a:theme>
</file>

<file path=ppt/theme/theme2.xml><?xml version="1.0" encoding="utf-8"?>
<a:theme xmlns:a="http://schemas.openxmlformats.org/drawingml/2006/main" name="DARK MODE_2022 PowerPoint theme">
  <a:themeElements>
    <a:clrScheme name="Custom 2">
      <a:dk1>
        <a:srgbClr val="000000"/>
      </a:dk1>
      <a:lt1>
        <a:srgbClr val="FFFFFF"/>
      </a:lt1>
      <a:dk2>
        <a:srgbClr val="0043C8"/>
      </a:dk2>
      <a:lt2>
        <a:srgbClr val="929292"/>
      </a:lt2>
      <a:accent1>
        <a:srgbClr val="00B0F0"/>
      </a:accent1>
      <a:accent2>
        <a:srgbClr val="287A3D"/>
      </a:accent2>
      <a:accent3>
        <a:srgbClr val="F27B04"/>
      </a:accent3>
      <a:accent4>
        <a:srgbClr val="0070C0"/>
      </a:accent4>
      <a:accent5>
        <a:srgbClr val="C54343"/>
      </a:accent5>
      <a:accent6>
        <a:srgbClr val="2FC7C3"/>
      </a:accent6>
      <a:hlink>
        <a:srgbClr val="0070C0"/>
      </a:hlink>
      <a:folHlink>
        <a:srgbClr val="E05428"/>
      </a:folHlink>
    </a:clrScheme>
    <a:fontScheme name="EPRI 2019 PP Font Theme">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algn="ctr" defTabSz="914400" rtl="0" eaLnBrk="0" fontAlgn="base" latinLnBrk="0" hangingPunct="0">
          <a:lnSpc>
            <a:spcPct val="100000"/>
          </a:lnSpc>
          <a:spcBef>
            <a:spcPts val="0"/>
          </a:spcBef>
          <a:spcAft>
            <a:spcPct val="0"/>
          </a:spcAft>
          <a:buClrTx/>
          <a:buSzTx/>
          <a:buFontTx/>
          <a:buNone/>
          <a:tabLst/>
          <a:defRPr kumimoji="0" sz="1800" b="0" i="0" u="none" strike="noStrike" cap="none" normalizeH="0" baseline="0" dirty="0">
            <a:ln>
              <a:noFill/>
            </a:ln>
            <a:solidFill>
              <a:schemeClr val="tx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txDef>
      <a:spPr>
        <a:noFill/>
      </a:spPr>
      <a:bodyPr wrap="square" rtlCol="0">
        <a:spAutoFit/>
      </a:bodyPr>
      <a:lstStyle>
        <a:defPPr algn="l">
          <a:spcBef>
            <a:spcPts val="0"/>
          </a:spcBef>
          <a:defRPr sz="1800" dirty="0" smtClean="0">
            <a:solidFill>
              <a:schemeClr val="tx1"/>
            </a:solidFill>
            <a:latin typeface="+mn-lt"/>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PowerPoint TEMPLATE" id="{AC3EB8A7-0533-4E41-8C29-BC313BBF11E3}" vid="{128B097E-EB92-1C47-B960-23CD4C94368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9d4eb815-23ed-48d9-b0c1-2b9ce0016f4e">EPRI PowerPoint Template</Catego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67101F030D76349B9BDDCB7E839049A" ma:contentTypeVersion="1" ma:contentTypeDescription="Create a new document." ma:contentTypeScope="" ma:versionID="734fc11b70f2696fea1b768389187637">
  <xsd:schema xmlns:xsd="http://www.w3.org/2001/XMLSchema" xmlns:xs="http://www.w3.org/2001/XMLSchema" xmlns:p="http://schemas.microsoft.com/office/2006/metadata/properties" xmlns:ns2="9d4eb815-23ed-48d9-b0c1-2b9ce0016f4e" targetNamespace="http://schemas.microsoft.com/office/2006/metadata/properties" ma:root="true" ma:fieldsID="2b4a09c436e99444c649b2400fdb07dc" ns2:_="">
    <xsd:import namespace="9d4eb815-23ed-48d9-b0c1-2b9ce0016f4e"/>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4eb815-23ed-48d9-b0c1-2b9ce0016f4e"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EPRI PowerPoint Template"/>
          <xsd:enumeration value="Design Templates"/>
          <xsd:enumeration value="EPRI Letterhead"/>
          <xsd:enumeration value="Events, Conferences, Meetings"/>
          <xsd:enumeration value="Miscellaneou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521A8B-3986-40B6-95DF-B5A721DA9604}">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9d4eb815-23ed-48d9-b0c1-2b9ce0016f4e"/>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B9E07810-A7D8-4B3A-A78F-4052749F2489}">
  <ds:schemaRefs>
    <ds:schemaRef ds:uri="http://schemas.microsoft.com/sharepoint/v3/contenttype/forms"/>
  </ds:schemaRefs>
</ds:datastoreItem>
</file>

<file path=customXml/itemProps3.xml><?xml version="1.0" encoding="utf-8"?>
<ds:datastoreItem xmlns:ds="http://schemas.openxmlformats.org/officeDocument/2006/customXml" ds:itemID="{9F8FDBBD-CE4F-4A8C-8C02-158CA41BCB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4eb815-23ed-48d9-b0c1-2b9ce0016f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2022 PowerPoint TEMPLATE</Template>
  <TotalTime>2061</TotalTime>
  <Words>1436</Words>
  <Application>Microsoft Office PowerPoint</Application>
  <PresentationFormat>Widescreen</PresentationFormat>
  <Paragraphs>153</Paragraphs>
  <Slides>17</Slides>
  <Notes>5</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Calibri Light</vt:lpstr>
      <vt:lpstr>Century Gothic</vt:lpstr>
      <vt:lpstr>Times New Roman</vt:lpstr>
      <vt:lpstr>Wingdings</vt:lpstr>
      <vt:lpstr>2022 PowerPoint theme</vt:lpstr>
      <vt:lpstr>DARK MODE_2022 PowerPoint theme</vt:lpstr>
      <vt:lpstr>PIPER-CASS: Software Structure and Design</vt:lpstr>
      <vt:lpstr>Table of Contents</vt:lpstr>
      <vt:lpstr>Overview</vt:lpstr>
      <vt:lpstr>PIPER-CASS Design</vt:lpstr>
      <vt:lpstr>PIPER-CASS Design</vt:lpstr>
      <vt:lpstr>Code Structure and Modules Overall Structure</vt:lpstr>
      <vt:lpstr>Code Structure and Modules Module Summaries (1/4)</vt:lpstr>
      <vt:lpstr>Code Structure and Modules Module Summaries (2/4)</vt:lpstr>
      <vt:lpstr>Code Structure and Modules Module Summaries (3/4)</vt:lpstr>
      <vt:lpstr>Code Structure and Modules Module Summaries (4/4)</vt:lpstr>
      <vt:lpstr>Key Features Input Validation</vt:lpstr>
      <vt:lpstr>Key Features Results</vt:lpstr>
      <vt:lpstr>Key Features Example Visualization of Individual Realization(s)</vt:lpstr>
      <vt:lpstr>Benchmarking versus xLPR</vt:lpstr>
      <vt:lpstr>Conclusions</vt:lpstr>
      <vt:lpstr>Questions/Comments/Feedback</vt:lpstr>
      <vt:lpstr>PowerPoint Presentation</vt:lpstr>
    </vt:vector>
  </TitlesOfParts>
  <Manager/>
  <Company>Electric Power Research Institute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Version 1.0</dc:subject>
  <dc:creator>Benson, James</dc:creator>
  <cp:keywords/>
  <dc:description>© 2022 Electric Power Research Institute, Inc. All rights reserved.</dc:description>
  <cp:lastModifiedBy>Kevin Fuhr</cp:lastModifiedBy>
  <cp:revision>51</cp:revision>
  <cp:lastPrinted>2014-11-24T20:31:07Z</cp:lastPrinted>
  <dcterms:created xsi:type="dcterms:W3CDTF">2022-01-03T14:24:48Z</dcterms:created>
  <dcterms:modified xsi:type="dcterms:W3CDTF">2022-10-26T00:52:36Z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0x010100D67101F030D76349B9BDDCB7E839049A</vt:lpwstr>
  </property>
</Properties>
</file>