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5"/>
  </p:notesMasterIdLst>
  <p:sldIdLst>
    <p:sldId id="256" r:id="rId3"/>
    <p:sldId id="2476" r:id="rId4"/>
    <p:sldId id="2469" r:id="rId5"/>
    <p:sldId id="2477" r:id="rId6"/>
    <p:sldId id="2468" r:id="rId7"/>
    <p:sldId id="2473" r:id="rId8"/>
    <p:sldId id="2474" r:id="rId9"/>
    <p:sldId id="2471" r:id="rId10"/>
    <p:sldId id="2475" r:id="rId11"/>
    <p:sldId id="2483" r:id="rId12"/>
    <p:sldId id="279" r:id="rId13"/>
    <p:sldId id="855" r:id="rId14"/>
    <p:sldId id="2481" r:id="rId15"/>
    <p:sldId id="338" r:id="rId16"/>
    <p:sldId id="2480" r:id="rId17"/>
    <p:sldId id="2479" r:id="rId18"/>
    <p:sldId id="407" r:id="rId19"/>
    <p:sldId id="482" r:id="rId20"/>
    <p:sldId id="455" r:id="rId21"/>
    <p:sldId id="457" r:id="rId22"/>
    <p:sldId id="2482" r:id="rId23"/>
    <p:sldId id="24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uelS" initials="R" lastIdx="9" clrIdx="0">
    <p:extLst>
      <p:ext uri="{19B8F6BF-5375-455C-9EA6-DF929625EA0E}">
        <p15:presenceInfo xmlns:p15="http://schemas.microsoft.com/office/powerpoint/2012/main" userId="Reuel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2BFD00"/>
    <a:srgbClr val="FB75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9"/>
    <p:restoredTop sz="88536"/>
  </p:normalViewPr>
  <p:slideViewPr>
    <p:cSldViewPr snapToGrid="0" snapToObjects="1">
      <p:cViewPr varScale="1">
        <p:scale>
          <a:sx n="85" d="100"/>
          <a:sy n="85" d="100"/>
        </p:scale>
        <p:origin x="1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7BE18-42E4-8344-A3B4-D982A51E87F4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D1969-88ED-CA44-9798-5B6915ABF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6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D1969-88ED-CA44-9798-5B6915ABF0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10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D1969-88ED-CA44-9798-5B6915ABF0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76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D1969-88ED-CA44-9798-5B6915ABF0A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95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informal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1" y="4876800"/>
            <a:ext cx="2707217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4"/>
          <p:cNvGraphicFramePr>
            <a:graphicFrameLocks noChangeAspect="1"/>
          </p:cNvGraphicFramePr>
          <p:nvPr userDrawn="1"/>
        </p:nvGraphicFramePr>
        <p:xfrm>
          <a:off x="912284" y="547688"/>
          <a:ext cx="10464800" cy="7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Drawing" r:id="rId4" imgW="5152363" imgH="181087" progId="WPDraw30.Drawing">
                  <p:embed/>
                </p:oleObj>
              </mc:Choice>
              <mc:Fallback>
                <p:oleObj name="Drawing" r:id="rId4" imgW="5152363" imgH="181087" progId="WPDraw30.Drawing">
                  <p:embed/>
                  <p:pic>
                    <p:nvPicPr>
                      <p:cNvPr id="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284" y="547688"/>
                        <a:ext cx="10464800" cy="7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48267" y="6229350"/>
            <a:ext cx="2573867" cy="514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5E574E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793067" cy="514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805333" y="6229350"/>
            <a:ext cx="2438400" cy="514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5E574E"/>
                </a:solidFill>
              </a:defRPr>
            </a:lvl1pPr>
          </a:lstStyle>
          <a:p>
            <a:fld id="{C638F22A-4DB4-4324-A7D1-3E2715938F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3685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 userDrawn="1"/>
        </p:nvSpPr>
        <p:spPr bwMode="auto">
          <a:xfrm>
            <a:off x="609600" y="6096000"/>
            <a:ext cx="101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50000"/>
              </a:spcBef>
            </a:pPr>
            <a:fld id="{F335509C-2CB6-4144-9FA3-AB8B756B5061}" type="slidenum">
              <a:rPr lang="en-US" sz="1400">
                <a:solidFill>
                  <a:schemeClr val="bg2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US" sz="1400">
              <a:solidFill>
                <a:schemeClr val="bg2"/>
              </a:solidFill>
            </a:endParaRPr>
          </a:p>
        </p:txBody>
      </p:sp>
      <p:pic>
        <p:nvPicPr>
          <p:cNvPr id="5" name="Picture 21" descr="A&amp;&amp;NewUofMd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5638800"/>
            <a:ext cx="1828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2"/>
          <p:cNvGraphicFramePr>
            <a:graphicFrameLocks noChangeAspect="1"/>
          </p:cNvGraphicFramePr>
          <p:nvPr userDrawn="1"/>
        </p:nvGraphicFramePr>
        <p:xfrm>
          <a:off x="914400" y="6169026"/>
          <a:ext cx="9262533" cy="6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5" name="Drawing" r:id="rId4" imgW="5152363" imgH="181087" progId="WPDraw30.Drawing">
                  <p:embed/>
                </p:oleObj>
              </mc:Choice>
              <mc:Fallback>
                <p:oleObj name="Drawing" r:id="rId4" imgW="5152363" imgH="181087" progId="WPDraw30.Drawing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169026"/>
                        <a:ext cx="9262533" cy="6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 userDrawn="1"/>
        </p:nvGraphicFramePr>
        <p:xfrm>
          <a:off x="914400" y="912813"/>
          <a:ext cx="10464800" cy="7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6" name="Drawing" r:id="rId6" imgW="5152363" imgH="181087" progId="WPDraw30.Drawing">
                  <p:embed/>
                </p:oleObj>
              </mc:Choice>
              <mc:Fallback>
                <p:oleObj name="Drawing" r:id="rId6" imgW="5152363" imgH="181087" progId="WPDraw30.Drawing">
                  <p:embed/>
                  <p:pic>
                    <p:nvPicPr>
                      <p:cNvPr id="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912813"/>
                        <a:ext cx="10464800" cy="7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438400" y="6096000"/>
            <a:ext cx="7518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j-lt"/>
              </a:defRPr>
            </a:lvl1pPr>
          </a:lstStyle>
          <a:p>
            <a:fld id="{A726C48A-C9D9-4619-BEAC-BDE662B908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059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89BC8-62D4-D74A-9B9F-BCAB92603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931369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28600"/>
            <a:ext cx="103632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0" y="1219200"/>
            <a:ext cx="10261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600" y="3543300"/>
            <a:ext cx="10261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Accelerated Testing</a:t>
            </a:r>
          </a:p>
        </p:txBody>
      </p:sp>
    </p:spTree>
    <p:extLst>
      <p:ext uri="{BB962C8B-B14F-4D97-AF65-F5344CB8AC3E}">
        <p14:creationId xmlns:p14="http://schemas.microsoft.com/office/powerpoint/2010/main" val="171363158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67188-DFD4-7841-8E47-8B2A00E338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788C29-C9CC-ED40-9C9F-72A2817BF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D79D2-FED3-BA45-B432-5B315D56C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E46D-ACCE-9047-91E6-2E1F1E6D1270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AF96E-F05A-5244-8B41-09BB59719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47B0B-43F5-F849-8E4D-4B112391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522F-19E0-124F-B45D-8701CB922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05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ECDA6-BC45-0445-81F7-EA1AB4C2C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35952-71EE-5B49-9246-E28D294B8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DFC72-2C5D-F344-B4A8-B2C4119A5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E46D-ACCE-9047-91E6-2E1F1E6D1270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2A9E1-E673-7A49-ACAB-DDEF97B32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9111F-1635-5448-9D25-DD0BDD76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522F-19E0-124F-B45D-8701CB922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42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3540C-AB9B-D648-90A1-65BD2B0FF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E2317-13ED-CB44-B9C3-864909DB2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5B8F4-05E9-674B-8DE8-A1767D034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E46D-ACCE-9047-91E6-2E1F1E6D1270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DA1A8-CB03-BB4A-B67F-12F73AD89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94016-ED87-EE45-8675-433CAC6E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522F-19E0-124F-B45D-8701CB922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9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3970E-51A5-E84A-A836-C65ED8B3C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836C5-694E-464B-A833-EDADCD101B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C008F8-F570-7B4C-BD4F-52CE2A4BF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14D9AD-A807-B64A-93E5-4F6E26CB6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E46D-ACCE-9047-91E6-2E1F1E6D1270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C63781-551E-5E45-89DE-92EE0A199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A8026-AEBF-484B-A005-9537EC97D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522F-19E0-124F-B45D-8701CB922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67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C037D-89D2-1F44-832D-DD1C1B566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C14F8-0697-4E4D-8722-E48219009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D2FFAD-E3FF-A843-BC9B-25F3E45EA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9F16E9-EA45-904B-88A9-97827BC2D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1DF90F-0E34-0F4B-BBF2-C150126D6F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1397D7-A1C6-1943-9434-29687F836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E46D-ACCE-9047-91E6-2E1F1E6D1270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08DAFA-7804-7B43-940C-5D7FC29A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02B75E-18B2-4E45-AE57-E409AC8D6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522F-19E0-124F-B45D-8701CB922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38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8FCF9-EE91-0843-BDAD-6F46AAE65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4674BA-8F59-EC4D-885B-6BAF38CB4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E46D-ACCE-9047-91E6-2E1F1E6D1270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EB461D-5139-9E4D-8B42-D9206422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663F8E-B531-9C47-9CFB-6CEABFD26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522F-19E0-124F-B45D-8701CB922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72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307D34-AE42-134B-8826-31E6A6235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E46D-ACCE-9047-91E6-2E1F1E6D1270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9B6FEA-431E-6A44-9270-D38F3B535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4620E-BEE5-6341-AA7E-21215DDC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522F-19E0-124F-B45D-8701CB922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5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62"/>
          </a:xfrm>
          <a:prstGeom prst="rect">
            <a:avLst/>
          </a:prstGeom>
        </p:spPr>
        <p:txBody>
          <a:bodyPr vert="horz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1"/>
            <a:ext cx="10464800" cy="4830763"/>
          </a:xfrm>
          <a:prstGeom prst="rect">
            <a:avLst/>
          </a:prstGeom>
        </p:spPr>
        <p:txBody>
          <a:bodyPr vert="horz"/>
          <a:lstStyle>
            <a:lvl1pPr>
              <a:buFont typeface="Arial" pitchFamily="34" charset="0"/>
              <a:buChar char="•"/>
              <a:defRPr sz="2200"/>
            </a:lvl1pPr>
            <a:lvl2pPr>
              <a:buFont typeface="Arial" pitchFamily="34" charset="0"/>
              <a:buChar char="•"/>
              <a:defRPr sz="2000"/>
            </a:lvl2pPr>
            <a:lvl3pPr>
              <a:buFont typeface="Arial" pitchFamily="34" charset="0"/>
              <a:buChar char="•"/>
              <a:defRPr sz="1800"/>
            </a:lvl3pPr>
            <a:lvl4pPr>
              <a:buFont typeface="Arial" pitchFamily="34" charset="0"/>
              <a:buChar char="•"/>
              <a:defRPr sz="1600"/>
            </a:lvl4pPr>
            <a:lvl5pPr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680106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3F3BD-F1DE-C948-8865-E0BFC3E27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0647A-665F-6D44-A577-9E0C14209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3B3E96-5DE8-0C46-AA48-8C99ED5E8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790B77-DD4F-E34A-B1B5-271B05D8B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E46D-ACCE-9047-91E6-2E1F1E6D1270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A56CC-D167-A34E-AABF-B162F5373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84AB76-ACA2-4B4D-8F7A-E28939CB4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522F-19E0-124F-B45D-8701CB922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57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D5552-3DBB-A041-A175-618A0B3CD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C745E1-D028-614E-874D-FA10B91AB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65138-1796-0A4C-B060-BA29E2D28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93816-28A8-5B4D-969A-C4E8D4D8D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E46D-ACCE-9047-91E6-2E1F1E6D1270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85F0E5-7C28-0B4F-BADE-5563EED83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91BEE7-8E8B-1640-9DF5-104CF8FDB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522F-19E0-124F-B45D-8701CB922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74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0DE51-43E4-E74F-BBF4-7407F16E5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7597AD-3BE2-3645-8799-5F5739AC4C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D6B62-B19B-AA4B-AB25-934AAD133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E46D-ACCE-9047-91E6-2E1F1E6D1270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09CB9-F4F4-2146-B94E-C134085B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C5AB5-13EB-004F-9B45-6BA8D6F1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522F-19E0-124F-B45D-8701CB922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36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09D30A-DB0C-4946-BB2D-15D70377A9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78586E-0C47-A04E-9505-50A3B21C86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7EAD8-8612-D842-910E-A0F420F25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E46D-ACCE-9047-91E6-2E1F1E6D1270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B4F62-1CAE-C248-A5D2-2273EEC16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CB085-9C78-624E-A2FC-39EE8DF38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522F-19E0-124F-B45D-8701CB922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06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2438400" y="6096000"/>
            <a:ext cx="7518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240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 marL="1200150" indent="-285750"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 sz="1600"/>
            </a:lvl4pPr>
            <a:lvl5pPr marL="2114550" indent="-285750"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 marL="1200150" indent="-285750"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 sz="1600"/>
            </a:lvl4pPr>
            <a:lvl5pPr marL="2114550" indent="-285750"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2438400" y="6096000"/>
            <a:ext cx="7518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4186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4562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2438400" y="6096000"/>
            <a:ext cx="7518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3429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2438400" y="6096000"/>
            <a:ext cx="7518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104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2438400" y="6096000"/>
            <a:ext cx="7518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6217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2438400" y="6096000"/>
            <a:ext cx="7518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242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2438400" y="6096000"/>
            <a:ext cx="7518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7054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5" name="Rectangle 15"/>
          <p:cNvSpPr>
            <a:spLocks noChangeArrowheads="1"/>
          </p:cNvSpPr>
          <p:nvPr/>
        </p:nvSpPr>
        <p:spPr bwMode="auto">
          <a:xfrm>
            <a:off x="609600" y="6096000"/>
            <a:ext cx="101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50000"/>
              </a:spcBef>
            </a:pPr>
            <a:fld id="{B74FD93B-95AF-4CBC-A007-7956F1B36720}" type="slidenum">
              <a:rPr lang="en-US" sz="1400">
                <a:solidFill>
                  <a:schemeClr val="bg2"/>
                </a:solidFill>
                <a:latin typeface="+mj-lt"/>
              </a:rPr>
              <a:pPr algn="r">
                <a:spcBef>
                  <a:spcPct val="50000"/>
                </a:spcBef>
              </a:pPr>
              <a:t>‹#›</a:t>
            </a:fld>
            <a:endParaRPr lang="en-US" sz="14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1031" name="Picture 21" descr="A&amp;&amp;NewUofMd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5638800"/>
            <a:ext cx="1828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14400" y="6169026"/>
          <a:ext cx="9262533" cy="6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" name="Drawing" r:id="rId16" imgW="5152363" imgH="181087" progId="WPDraw30.Drawing">
                  <p:embed/>
                </p:oleObj>
              </mc:Choice>
              <mc:Fallback>
                <p:oleObj name="Drawing" r:id="rId16" imgW="5152363" imgH="181087" progId="WPDraw30.Drawing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169026"/>
                        <a:ext cx="9262533" cy="6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914400" y="912813"/>
          <a:ext cx="10464800" cy="7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" name="Drawing" r:id="rId18" imgW="5152363" imgH="181087" progId="WPDraw30.Drawing">
                  <p:embed/>
                </p:oleObj>
              </mc:Choice>
              <mc:Fallback>
                <p:oleObj name="Drawing" r:id="rId18" imgW="5152363" imgH="181087" progId="WPDraw30.Drawing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912813"/>
                        <a:ext cx="10464800" cy="7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033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 Black" pitchFamily="-111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 Black" pitchFamily="-111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 Black" pitchFamily="-111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 Black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 Black" pitchFamily="-111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 Black" pitchFamily="-111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 Black" pitchFamily="-111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 Black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-110" charset="2"/>
        <a:buChar char="z"/>
        <a:defRPr kumimoji="1"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-110" charset="2"/>
        <a:buChar char="y"/>
        <a:defRPr kumimoji="1"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Monotype Sorts" pitchFamily="-110" charset="2"/>
        <a:buChar char="x"/>
        <a:defRPr kumimoji="1"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0F5BE7-5A0D-E04A-847E-F9E2CDE17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E0D25-4D00-CD4C-88EE-A23956C20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3C86C-77D6-004E-84EF-5E74E78B86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7E46D-ACCE-9047-91E6-2E1F1E6D1270}" type="datetimeFigureOut">
              <a:rPr lang="en-US" smtClean="0"/>
              <a:t>10/20/19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6AAFA-A7F9-514B-BBF0-7FF97A63C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BA189-3E46-584B-8E26-D6AF406126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6522F-19E0-124F-B45D-8701CB922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8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266C7-509C-F745-928E-0A092A2CF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983" y="1076878"/>
            <a:ext cx="10780643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Characterization and Quantification of Uncertainties in Probabilistic Fracture Mechanics with Applications to Probability of Detection and Sizing of Flaws and Cracks</a:t>
            </a:r>
            <a:br>
              <a:rPr lang="en-US" sz="4000" dirty="0">
                <a:solidFill>
                  <a:srgbClr val="002060"/>
                </a:solidFill>
              </a:rPr>
            </a:br>
            <a:br>
              <a:rPr lang="en-US" sz="3600" dirty="0">
                <a:solidFill>
                  <a:srgbClr val="002060"/>
                </a:solidFill>
              </a:rPr>
            </a:br>
            <a:r>
              <a:rPr lang="en-US" sz="3600" dirty="0"/>
              <a:t>Mohammad Modarres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9EC161-9A36-5848-B39E-5524EF7065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4147" y="3751289"/>
            <a:ext cx="9700591" cy="2216426"/>
          </a:xfrm>
        </p:spPr>
        <p:txBody>
          <a:bodyPr>
            <a:normAutofit fontScale="85000" lnSpcReduction="20000"/>
          </a:bodyPr>
          <a:lstStyle/>
          <a:p>
            <a:endParaRPr lang="en-US" sz="3400" dirty="0"/>
          </a:p>
          <a:p>
            <a:r>
              <a:rPr lang="en-US" sz="3400" dirty="0"/>
              <a:t>Presentation at the 3rd International Seminar on Probabilistic Methods for Nuclear Applications</a:t>
            </a:r>
          </a:p>
          <a:p>
            <a:r>
              <a:rPr lang="en-US" sz="3400" dirty="0"/>
              <a:t>22-24 October 2019 </a:t>
            </a:r>
          </a:p>
          <a:p>
            <a:r>
              <a:rPr lang="en-US" sz="3400" dirty="0"/>
              <a:t> Rockville, Maryland, USA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080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BE865-FDCE-614F-894D-4DA9266A0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Uncertainties in Probability of Detection Model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CDE2FF0-89B2-704B-9792-921DE8CFC5EC}"/>
              </a:ext>
            </a:extLst>
          </p:cNvPr>
          <p:cNvGrpSpPr/>
          <p:nvPr/>
        </p:nvGrpSpPr>
        <p:grpSpPr>
          <a:xfrm>
            <a:off x="794207" y="985630"/>
            <a:ext cx="10700537" cy="5075294"/>
            <a:chOff x="794207" y="985630"/>
            <a:chExt cx="10700537" cy="5075294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5DC35CC-F00D-5647-BAB6-0E0BBA438B5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64904" y="985630"/>
              <a:ext cx="0" cy="460016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AB7DDC8-C7EE-EB4A-803C-9B20E23D3084}"/>
                </a:ext>
              </a:extLst>
            </p:cNvPr>
            <p:cNvCxnSpPr/>
            <p:nvPr/>
          </p:nvCxnSpPr>
          <p:spPr bwMode="auto">
            <a:xfrm>
              <a:off x="2464904" y="5546035"/>
              <a:ext cx="646043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82333C9-A012-7046-9124-2C991AC7606E}"/>
                </a:ext>
              </a:extLst>
            </p:cNvPr>
            <p:cNvSpPr/>
            <p:nvPr/>
          </p:nvSpPr>
          <p:spPr bwMode="auto">
            <a:xfrm>
              <a:off x="2464903" y="1689699"/>
              <a:ext cx="4748764" cy="3896091"/>
            </a:xfrm>
            <a:custGeom>
              <a:avLst/>
              <a:gdLst>
                <a:gd name="connsiteX0" fmla="*/ 0 w 4748764"/>
                <a:gd name="connsiteY0" fmla="*/ 4075020 h 4075020"/>
                <a:gd name="connsiteX1" fmla="*/ 1669774 w 4748764"/>
                <a:gd name="connsiteY1" fmla="*/ 3319647 h 4075020"/>
                <a:gd name="connsiteX2" fmla="*/ 2663687 w 4748764"/>
                <a:gd name="connsiteY2" fmla="*/ 834864 h 4075020"/>
                <a:gd name="connsiteX3" fmla="*/ 4492487 w 4748764"/>
                <a:gd name="connsiteY3" fmla="*/ 79490 h 4075020"/>
                <a:gd name="connsiteX4" fmla="*/ 4691269 w 4748764"/>
                <a:gd name="connsiteY4" fmla="*/ 59612 h 4075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8764" h="4075020">
                  <a:moveTo>
                    <a:pt x="0" y="4075020"/>
                  </a:moveTo>
                  <a:cubicBezTo>
                    <a:pt x="612913" y="3967346"/>
                    <a:pt x="1225826" y="3859673"/>
                    <a:pt x="1669774" y="3319647"/>
                  </a:cubicBezTo>
                  <a:cubicBezTo>
                    <a:pt x="2113722" y="2779621"/>
                    <a:pt x="2193235" y="1374890"/>
                    <a:pt x="2663687" y="834864"/>
                  </a:cubicBezTo>
                  <a:cubicBezTo>
                    <a:pt x="3134139" y="294838"/>
                    <a:pt x="4154557" y="208699"/>
                    <a:pt x="4492487" y="79490"/>
                  </a:cubicBezTo>
                  <a:cubicBezTo>
                    <a:pt x="4830417" y="-49719"/>
                    <a:pt x="4760843" y="4946"/>
                    <a:pt x="4691269" y="59612"/>
                  </a:cubicBezTo>
                </a:path>
              </a:pathLst>
            </a:custGeom>
            <a:noFill/>
            <a:ln w="31750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1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50213AA-F36F-2340-ADF6-277C2E0A3BBC}"/>
                </a:ext>
              </a:extLst>
            </p:cNvPr>
            <p:cNvSpPr/>
            <p:nvPr/>
          </p:nvSpPr>
          <p:spPr bwMode="auto">
            <a:xfrm>
              <a:off x="2464904" y="2703443"/>
              <a:ext cx="4748764" cy="2882348"/>
            </a:xfrm>
            <a:custGeom>
              <a:avLst/>
              <a:gdLst>
                <a:gd name="connsiteX0" fmla="*/ 0 w 4748764"/>
                <a:gd name="connsiteY0" fmla="*/ 4075020 h 4075020"/>
                <a:gd name="connsiteX1" fmla="*/ 1669774 w 4748764"/>
                <a:gd name="connsiteY1" fmla="*/ 3319647 h 4075020"/>
                <a:gd name="connsiteX2" fmla="*/ 2663687 w 4748764"/>
                <a:gd name="connsiteY2" fmla="*/ 834864 h 4075020"/>
                <a:gd name="connsiteX3" fmla="*/ 4492487 w 4748764"/>
                <a:gd name="connsiteY3" fmla="*/ 79490 h 4075020"/>
                <a:gd name="connsiteX4" fmla="*/ 4691269 w 4748764"/>
                <a:gd name="connsiteY4" fmla="*/ 59612 h 4075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8764" h="4075020">
                  <a:moveTo>
                    <a:pt x="0" y="4075020"/>
                  </a:moveTo>
                  <a:cubicBezTo>
                    <a:pt x="612913" y="3967346"/>
                    <a:pt x="1225826" y="3859673"/>
                    <a:pt x="1669774" y="3319647"/>
                  </a:cubicBezTo>
                  <a:cubicBezTo>
                    <a:pt x="2113722" y="2779621"/>
                    <a:pt x="2193235" y="1374890"/>
                    <a:pt x="2663687" y="834864"/>
                  </a:cubicBezTo>
                  <a:cubicBezTo>
                    <a:pt x="3134139" y="294838"/>
                    <a:pt x="4154557" y="208699"/>
                    <a:pt x="4492487" y="79490"/>
                  </a:cubicBezTo>
                  <a:cubicBezTo>
                    <a:pt x="4830417" y="-49719"/>
                    <a:pt x="4760843" y="4946"/>
                    <a:pt x="4691269" y="59612"/>
                  </a:cubicBezTo>
                </a:path>
              </a:pathLst>
            </a:custGeom>
            <a:noFill/>
            <a:ln w="31750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1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EB6ED0B-5F1A-2442-B250-5F8EAD375AE2}"/>
                </a:ext>
              </a:extLst>
            </p:cNvPr>
            <p:cNvSpPr/>
            <p:nvPr/>
          </p:nvSpPr>
          <p:spPr bwMode="auto">
            <a:xfrm>
              <a:off x="2464902" y="2186608"/>
              <a:ext cx="4748765" cy="3438963"/>
            </a:xfrm>
            <a:custGeom>
              <a:avLst/>
              <a:gdLst>
                <a:gd name="connsiteX0" fmla="*/ 0 w 4748764"/>
                <a:gd name="connsiteY0" fmla="*/ 4075020 h 4075020"/>
                <a:gd name="connsiteX1" fmla="*/ 1669774 w 4748764"/>
                <a:gd name="connsiteY1" fmla="*/ 3319647 h 4075020"/>
                <a:gd name="connsiteX2" fmla="*/ 2663687 w 4748764"/>
                <a:gd name="connsiteY2" fmla="*/ 834864 h 4075020"/>
                <a:gd name="connsiteX3" fmla="*/ 4492487 w 4748764"/>
                <a:gd name="connsiteY3" fmla="*/ 79490 h 4075020"/>
                <a:gd name="connsiteX4" fmla="*/ 4691269 w 4748764"/>
                <a:gd name="connsiteY4" fmla="*/ 59612 h 4075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8764" h="4075020">
                  <a:moveTo>
                    <a:pt x="0" y="4075020"/>
                  </a:moveTo>
                  <a:cubicBezTo>
                    <a:pt x="612913" y="3967346"/>
                    <a:pt x="1225826" y="3859673"/>
                    <a:pt x="1669774" y="3319647"/>
                  </a:cubicBezTo>
                  <a:cubicBezTo>
                    <a:pt x="2113722" y="2779621"/>
                    <a:pt x="2193235" y="1374890"/>
                    <a:pt x="2663687" y="834864"/>
                  </a:cubicBezTo>
                  <a:cubicBezTo>
                    <a:pt x="3134139" y="294838"/>
                    <a:pt x="4154557" y="208699"/>
                    <a:pt x="4492487" y="79490"/>
                  </a:cubicBezTo>
                  <a:cubicBezTo>
                    <a:pt x="4830417" y="-49719"/>
                    <a:pt x="4760843" y="4946"/>
                    <a:pt x="4691269" y="59612"/>
                  </a:cubicBezTo>
                </a:path>
              </a:pathLst>
            </a:custGeom>
            <a:noFill/>
            <a:ln w="508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1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C81A358-4A36-CD48-A524-CC7460AF3DB0}"/>
                </a:ext>
              </a:extLst>
            </p:cNvPr>
            <p:cNvCxnSpPr/>
            <p:nvPr/>
          </p:nvCxnSpPr>
          <p:spPr bwMode="auto">
            <a:xfrm>
              <a:off x="2480290" y="1336742"/>
              <a:ext cx="588396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5A8E62C-3316-2747-86A2-7E2FD771561E}"/>
                </a:ext>
              </a:extLst>
            </p:cNvPr>
            <p:cNvSpPr txBox="1"/>
            <p:nvPr/>
          </p:nvSpPr>
          <p:spPr>
            <a:xfrm rot="16200000">
              <a:off x="1639035" y="3051350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POD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F4C5B8F-AB0A-8C41-806C-4F51B7B50E80}"/>
                </a:ext>
              </a:extLst>
            </p:cNvPr>
            <p:cNvSpPr txBox="1"/>
            <p:nvPr/>
          </p:nvSpPr>
          <p:spPr>
            <a:xfrm>
              <a:off x="5406886" y="5476149"/>
              <a:ext cx="22701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Flaw Length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052B48F-8DD0-0F41-B85A-04B5FEF1994E}"/>
                </a:ext>
              </a:extLst>
            </p:cNvPr>
            <p:cNvSpPr txBox="1"/>
            <p:nvPr/>
          </p:nvSpPr>
          <p:spPr>
            <a:xfrm>
              <a:off x="2141736" y="5361369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BA54AE5-8367-DA4D-973D-7B2F7AFD4D93}"/>
                </a:ext>
              </a:extLst>
            </p:cNvPr>
            <p:cNvSpPr txBox="1"/>
            <p:nvPr/>
          </p:nvSpPr>
          <p:spPr>
            <a:xfrm>
              <a:off x="2040746" y="1105909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66EBCDA-6209-614C-8EF7-70DA960D716F}"/>
                </a:ext>
              </a:extLst>
            </p:cNvPr>
            <p:cNvSpPr txBox="1"/>
            <p:nvPr/>
          </p:nvSpPr>
          <p:spPr>
            <a:xfrm>
              <a:off x="7213667" y="1476488"/>
              <a:ext cx="7489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95%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8CA7C5A-BCCA-D14D-8E94-AD0393B3F429}"/>
                </a:ext>
              </a:extLst>
            </p:cNvPr>
            <p:cNvSpPr txBox="1"/>
            <p:nvPr/>
          </p:nvSpPr>
          <p:spPr>
            <a:xfrm>
              <a:off x="7213667" y="1906092"/>
              <a:ext cx="8499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mean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C107868-B918-CB48-8BBD-877A2BC61915}"/>
                </a:ext>
              </a:extLst>
            </p:cNvPr>
            <p:cNvSpPr txBox="1"/>
            <p:nvPr/>
          </p:nvSpPr>
          <p:spPr>
            <a:xfrm>
              <a:off x="7213667" y="2429734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5%</a:t>
              </a:r>
            </a:p>
          </p:txBody>
        </p:sp>
        <p:sp>
          <p:nvSpPr>
            <p:cNvPr id="30" name="Right Brace 29">
              <a:extLst>
                <a:ext uri="{FF2B5EF4-FFF2-40B4-BE49-F238E27FC236}">
                  <a16:creationId xmlns:a16="http://schemas.microsoft.com/office/drawing/2014/main" id="{5F64D080-24C2-0640-913A-F8007CD8479A}"/>
                </a:ext>
              </a:extLst>
            </p:cNvPr>
            <p:cNvSpPr/>
            <p:nvPr/>
          </p:nvSpPr>
          <p:spPr bwMode="auto">
            <a:xfrm>
              <a:off x="7939573" y="1506618"/>
              <a:ext cx="484072" cy="1257942"/>
            </a:xfrm>
            <a:prstGeom prst="righ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1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EF80918-AF55-9044-9A1B-D6748B2B5DBB}"/>
                </a:ext>
              </a:extLst>
            </p:cNvPr>
            <p:cNvSpPr txBox="1"/>
            <p:nvPr/>
          </p:nvSpPr>
          <p:spPr>
            <a:xfrm>
              <a:off x="8554516" y="1524888"/>
              <a:ext cx="2940228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</a:rPr>
                <a:t>Epistemic Uncertainty</a:t>
              </a:r>
            </a:p>
            <a:p>
              <a:r>
                <a:rPr lang="en-US" sz="2000" dirty="0"/>
                <a:t>Estimated through</a:t>
              </a:r>
            </a:p>
            <a:p>
              <a:r>
                <a:rPr lang="en-US" sz="2000" dirty="0"/>
                <a:t>Bayesian </a:t>
              </a:r>
              <a:r>
                <a:rPr lang="en-US" sz="2000" dirty="0">
                  <a:solidFill>
                    <a:srgbClr val="C00000"/>
                  </a:solidFill>
                </a:rPr>
                <a:t>OR</a:t>
              </a:r>
              <a:r>
                <a:rPr lang="en-US" sz="2000" dirty="0"/>
                <a:t> Classical</a:t>
              </a:r>
            </a:p>
            <a:p>
              <a:r>
                <a:rPr lang="en-US" sz="2000" dirty="0"/>
                <a:t>Intervals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81E68EE-EC62-BE42-B05B-F1D1A7EF1C8D}"/>
                </a:ext>
              </a:extLst>
            </p:cNvPr>
            <p:cNvSpPr txBox="1"/>
            <p:nvPr/>
          </p:nvSpPr>
          <p:spPr>
            <a:xfrm rot="16200000">
              <a:off x="-522820" y="3120932"/>
              <a:ext cx="340349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Aleatory Uncertainty</a:t>
              </a:r>
            </a:p>
            <a:p>
              <a:pPr algn="ctr"/>
              <a:r>
                <a:rPr lang="en-US" sz="2000" dirty="0"/>
                <a:t>in form of a cumulative density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41726485-59B0-7445-93BF-28E2122111C6}"/>
                </a:ext>
              </a:extLst>
            </p:cNvPr>
            <p:cNvCxnSpPr/>
            <p:nvPr/>
          </p:nvCxnSpPr>
          <p:spPr bwMode="auto">
            <a:xfrm>
              <a:off x="1409758" y="3505674"/>
              <a:ext cx="439591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39787655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040" y="198783"/>
            <a:ext cx="10515600" cy="1325563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Sources of Uncertainties in PFM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44F323B-030C-574C-A21A-EE1FBCE0788D}"/>
              </a:ext>
            </a:extLst>
          </p:cNvPr>
          <p:cNvGrpSpPr/>
          <p:nvPr/>
        </p:nvGrpSpPr>
        <p:grpSpPr>
          <a:xfrm>
            <a:off x="1163501" y="1135448"/>
            <a:ext cx="9894096" cy="5011047"/>
            <a:chOff x="1163501" y="1135448"/>
            <a:chExt cx="9894096" cy="50110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6231" t="8831"/>
            <a:stretch/>
          </p:blipFill>
          <p:spPr>
            <a:xfrm>
              <a:off x="1348167" y="1135448"/>
              <a:ext cx="9147555" cy="4514233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82215EA-E539-5F41-B159-23FBF734899D}"/>
                </a:ext>
              </a:extLst>
            </p:cNvPr>
            <p:cNvSpPr txBox="1"/>
            <p:nvPr/>
          </p:nvSpPr>
          <p:spPr>
            <a:xfrm rot="16200000">
              <a:off x="400819" y="2873592"/>
              <a:ext cx="1894696" cy="3693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Aleatory Sources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8C5ECB-D3FC-C74F-8D7C-F225508AEE15}"/>
                </a:ext>
              </a:extLst>
            </p:cNvPr>
            <p:cNvSpPr txBox="1"/>
            <p:nvPr/>
          </p:nvSpPr>
          <p:spPr>
            <a:xfrm rot="16200000">
              <a:off x="3398452" y="2873592"/>
              <a:ext cx="1894696" cy="3693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Epistemic Sources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FC957C1-05E5-0D49-B24A-09909595E77E}"/>
                </a:ext>
              </a:extLst>
            </p:cNvPr>
            <p:cNvSpPr txBox="1"/>
            <p:nvPr/>
          </p:nvSpPr>
          <p:spPr>
            <a:xfrm rot="16200000">
              <a:off x="6386147" y="2873593"/>
              <a:ext cx="1894696" cy="3693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Epistemic Sources</a:t>
              </a:r>
            </a:p>
          </p:txBody>
        </p:sp>
        <p:sp>
          <p:nvSpPr>
            <p:cNvPr id="13" name="Left Brace 12">
              <a:extLst>
                <a:ext uri="{FF2B5EF4-FFF2-40B4-BE49-F238E27FC236}">
                  <a16:creationId xmlns:a16="http://schemas.microsoft.com/office/drawing/2014/main" id="{76A9F39C-F8DF-BA43-A461-129A50052E2A}"/>
                </a:ext>
              </a:extLst>
            </p:cNvPr>
            <p:cNvSpPr/>
            <p:nvPr/>
          </p:nvSpPr>
          <p:spPr bwMode="auto">
            <a:xfrm rot="16200000">
              <a:off x="3877334" y="2897598"/>
              <a:ext cx="371988" cy="5430322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1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2E3B2F1-E161-CA4F-B592-1B375D881E56}"/>
                </a:ext>
              </a:extLst>
            </p:cNvPr>
            <p:cNvSpPr/>
            <p:nvPr/>
          </p:nvSpPr>
          <p:spPr bwMode="auto">
            <a:xfrm>
              <a:off x="7993761" y="2760732"/>
              <a:ext cx="2026361" cy="4174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111" charset="0"/>
                </a:rPr>
                <a:t>Mathematical form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D3DD506-8FC6-B643-A74E-F7BF6E98590D}"/>
                </a:ext>
              </a:extLst>
            </p:cNvPr>
            <p:cNvSpPr/>
            <p:nvPr/>
          </p:nvSpPr>
          <p:spPr bwMode="auto">
            <a:xfrm>
              <a:off x="7853489" y="3739412"/>
              <a:ext cx="3204108" cy="194405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1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43B7D47-FF5A-2242-9E7C-D7381CA0B921}"/>
                </a:ext>
              </a:extLst>
            </p:cNvPr>
            <p:cNvSpPr txBox="1"/>
            <p:nvPr/>
          </p:nvSpPr>
          <p:spPr>
            <a:xfrm>
              <a:off x="8001323" y="3374903"/>
              <a:ext cx="2046237" cy="458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/>
                <a:t>Model Parameters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5B55B22-CC1E-2A4A-94FF-EEEF1E0C102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56283" y="4313583"/>
              <a:ext cx="394412" cy="0"/>
            </a:xfrm>
            <a:prstGeom prst="straightConnector1">
              <a:avLst/>
            </a:prstGeom>
            <a:solidFill>
              <a:schemeClr val="accent1"/>
            </a:solidFill>
            <a:ln w="476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49BED3E-3701-3B4F-BF9D-94181EAEB5F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56283" y="3605282"/>
              <a:ext cx="0" cy="1240827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3E8152B-2C3F-A742-960D-F0737DAAD512}"/>
                </a:ext>
              </a:extLst>
            </p:cNvPr>
            <p:cNvSpPr txBox="1"/>
            <p:nvPr/>
          </p:nvSpPr>
          <p:spPr>
            <a:xfrm>
              <a:off x="8051746" y="4050978"/>
              <a:ext cx="20546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Model Error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0844829-1BD4-0644-9D94-F78902B83E11}"/>
                </a:ext>
              </a:extLst>
            </p:cNvPr>
            <p:cNvSpPr txBox="1"/>
            <p:nvPr/>
          </p:nvSpPr>
          <p:spPr>
            <a:xfrm>
              <a:off x="8030819" y="4707039"/>
              <a:ext cx="226611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Model Completeness 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8E189BC-039D-154D-A3BD-F13E56E5E8C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82947" y="4844681"/>
              <a:ext cx="367748" cy="0"/>
            </a:xfrm>
            <a:prstGeom prst="straightConnector1">
              <a:avLst/>
            </a:prstGeom>
            <a:solidFill>
              <a:schemeClr val="accent1"/>
            </a:solidFill>
            <a:ln w="476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12AA9BD-BF7A-6944-8FC3-9E30380C1E78}"/>
                </a:ext>
              </a:extLst>
            </p:cNvPr>
            <p:cNvSpPr txBox="1"/>
            <p:nvPr/>
          </p:nvSpPr>
          <p:spPr>
            <a:xfrm>
              <a:off x="1712386" y="5777163"/>
              <a:ext cx="48974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Estimate uncertain Input Datasets and Information</a:t>
              </a:r>
            </a:p>
          </p:txBody>
        </p:sp>
        <p:sp>
          <p:nvSpPr>
            <p:cNvPr id="33" name="Left Brace 32">
              <a:extLst>
                <a:ext uri="{FF2B5EF4-FFF2-40B4-BE49-F238E27FC236}">
                  <a16:creationId xmlns:a16="http://schemas.microsoft.com/office/drawing/2014/main" id="{9FC86DB3-F915-3E44-B542-C593C7C877A8}"/>
                </a:ext>
              </a:extLst>
            </p:cNvPr>
            <p:cNvSpPr/>
            <p:nvPr/>
          </p:nvSpPr>
          <p:spPr bwMode="auto">
            <a:xfrm rot="16200000">
              <a:off x="8715525" y="3903274"/>
              <a:ext cx="281289" cy="3279104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1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2DF7E3F-04FB-794B-B103-DD9867FC1F4A}"/>
                </a:ext>
              </a:extLst>
            </p:cNvPr>
            <p:cNvSpPr txBox="1"/>
            <p:nvPr/>
          </p:nvSpPr>
          <p:spPr>
            <a:xfrm>
              <a:off x="7216617" y="5722032"/>
              <a:ext cx="3409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Estimate Uncertain Model Outputs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666515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9572060" y="2365829"/>
                <a:ext cx="2583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2060" y="2365829"/>
                <a:ext cx="25837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9A077905-4C03-BB4D-9790-7B7714BF03CB}"/>
              </a:ext>
            </a:extLst>
          </p:cNvPr>
          <p:cNvSpPr/>
          <p:nvPr/>
        </p:nvSpPr>
        <p:spPr>
          <a:xfrm>
            <a:off x="1441668" y="192497"/>
            <a:ext cx="95112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99"/>
                </a:solidFill>
                <a:latin typeface="+mj-lt"/>
              </a:rPr>
              <a:t>Uncertainty Estimation: MLE and Bayesian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508DE8-F1E9-314F-814E-7305768600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916" t="33491" r="56" b="26841"/>
          <a:stretch/>
        </p:blipFill>
        <p:spPr>
          <a:xfrm>
            <a:off x="6642969" y="1679995"/>
            <a:ext cx="5302220" cy="278707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F124CA-9F95-4C42-AC3D-D15128D224AE}"/>
                  </a:ext>
                </a:extLst>
              </p:cNvPr>
              <p:cNvSpPr txBox="1"/>
              <p:nvPr/>
            </p:nvSpPr>
            <p:spPr>
              <a:xfrm flipH="1">
                <a:off x="394467" y="1679995"/>
                <a:ext cx="6875642" cy="3793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C00000"/>
                    </a:solidFill>
                  </a:rPr>
                  <a:t>Data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24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C00000"/>
                    </a:solidFill>
                  </a:rPr>
                  <a:t>Distribution Model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C00000"/>
                    </a:solidFill>
                  </a:rPr>
                  <a:t>Prior: </a:t>
                </a:r>
                <a:r>
                  <a:rPr lang="en-US" sz="2400" dirty="0"/>
                  <a:t>subjective distribution of parameters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sz="24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C00000"/>
                    </a:solidFill>
                  </a:rPr>
                  <a:t>Bayes’ inference:</a:t>
                </a:r>
                <a:r>
                  <a:rPr lang="en-US" sz="2400" dirty="0"/>
                  <a:t> posterior distribution of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C00000"/>
                    </a:solidFill>
                  </a:rPr>
                  <a:t>Likelihood: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sz="2400" dirty="0"/>
                  <a:t> describes how probable is the observed dataset (evidence) for various values 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sz="24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C00000"/>
                    </a:solidFill>
                  </a:rPr>
                  <a:t>Model prediction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m:rPr>
                                <m:nor/>
                              </m:rPr>
                              <a:rPr lang="en-US" sz="2400" dirty="0"/>
                              <m:t>)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nary>
                      </m:e>
                    </m:nary>
                    <m:r>
                      <a:rPr lang="en-US" sz="2400" b="1" i="1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sz="2400" dirty="0"/>
              </a:p>
              <a:p>
                <a:endParaRPr lang="en-US" b="1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F124CA-9F95-4C42-AC3D-D15128D22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94467" y="1679995"/>
                <a:ext cx="6875642" cy="3793924"/>
              </a:xfrm>
              <a:prstGeom prst="rect">
                <a:avLst/>
              </a:prstGeom>
              <a:blipFill>
                <a:blip r:embed="rId5"/>
                <a:stretch>
                  <a:fillRect l="-1107" t="-1338" b="-19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751458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3841C38-D460-2449-9A3E-6EC47A14E585}"/>
                  </a:ext>
                </a:extLst>
              </p:cNvPr>
              <p:cNvSpPr/>
              <p:nvPr/>
            </p:nvSpPr>
            <p:spPr>
              <a:xfrm>
                <a:off x="393896" y="986085"/>
                <a:ext cx="11619914" cy="5170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Type I: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Probabilistic model with uncertain parameter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for example 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acc>
                          <m:accPr>
                            <m:chr m:val="⃑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represent flaw size distribution, where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vector of model parameters, which by itself is modeled as a multivariate distribution in Bayesian estimation to account for epistemic uncertainties. </a:t>
                </a:r>
              </a:p>
              <a:p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example prior of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</m:acc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𝑀𝑉𝑁𝑃𝐷𝐹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Μ</m:t>
                            </m:r>
                          </m:e>
                          <m:sub>
                            <m:acc>
                              <m:accPr>
                                <m:chr m:val="⃑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𝑤</m:t>
                                </m:r>
                              </m:e>
                            </m:acc>
                          </m:sub>
                        </m:s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Σ</m:t>
                            </m:r>
                          </m:e>
                          <m:sub>
                            <m:acc>
                              <m:accPr>
                                <m:chr m:val="⃑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𝑤</m:t>
                                </m:r>
                              </m:e>
                            </m:acc>
                          </m:sub>
                        </m:sSub>
                      </m:e>
                    </m:d>
                  </m:oMath>
                </a14:m>
                <a:endParaRPr lang="en-US" sz="2400" dirty="0"/>
              </a:p>
              <a:p>
                <a:pPr algn="just"/>
                <a:endParaRPr lang="en-US" sz="2400" dirty="0"/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Type 2: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𝑃𝑟𝑜𝑏𝑎𝑏𝑖𝑙𝑖𝑠𝑡𝑖𝑐 𝑚𝑜𝑑𝑒𝑙 𝑤𝑖𝑡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ℎ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𝑐𝑜𝑛𝑠𝑡𝑎𝑛𝑡 𝑝𝑎𝑟𝑎𝑚𝑒𝑡𝑒𝑟𝑠 𝑎𝑛𝑑 𝑢𝑛𝑐𝑒𝑟𝑡𝑎𝑖𝑛 𝑚𝑜𝑑𝑒𝑙 𝑒𝑟𝑟𝑜𝑟.</a:t>
                </a:r>
                <a:endParaRPr lang="en-US" sz="2400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𝑚𝑒𝑎𝑛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The error term is modeled by a distribution with a mean zero and a positive variance,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that represents the epistemic uncertainties..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Type 3: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Probabilistic model with parameter uncertainties and uncertain model error. </a:t>
                </a:r>
              </a:p>
              <a:p>
                <a:r>
                  <a:rPr lang="en-US" sz="2400" dirty="0"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acc>
                          <m:accPr>
                            <m:chr m:val="⃑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prior multivariate distribution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</m:acc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represent uncertainties</a:t>
                </a:r>
              </a:p>
              <a:p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multivariate distributions are either estimated using MLE or Bayesian</a:t>
                </a:r>
              </a:p>
              <a:p>
                <a:pPr algn="just"/>
                <a:endParaRPr lang="en-US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3841C38-D460-2449-9A3E-6EC47A14E5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96" y="986085"/>
                <a:ext cx="11619914" cy="5170646"/>
              </a:xfrm>
              <a:prstGeom prst="rect">
                <a:avLst/>
              </a:prstGeom>
              <a:blipFill>
                <a:blip r:embed="rId2"/>
                <a:stretch>
                  <a:fillRect l="-764" t="-980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349D69A-E626-3B4C-A113-16AF90EB5920}"/>
              </a:ext>
            </a:extLst>
          </p:cNvPr>
          <p:cNvSpPr txBox="1"/>
          <p:nvPr/>
        </p:nvSpPr>
        <p:spPr>
          <a:xfrm>
            <a:off x="1784470" y="166977"/>
            <a:ext cx="8838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Three Probabilistic Model Development Types</a:t>
            </a:r>
          </a:p>
        </p:txBody>
      </p:sp>
    </p:spTree>
    <p:extLst>
      <p:ext uri="{BB962C8B-B14F-4D97-AF65-F5344CB8AC3E}">
        <p14:creationId xmlns:p14="http://schemas.microsoft.com/office/powerpoint/2010/main" val="244167195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POD: Definition of Data and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Flaw Sizing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815827"/>
                  </p:ext>
                </p:extLst>
              </p:nvPr>
            </p:nvGraphicFramePr>
            <p:xfrm>
              <a:off x="914400" y="1948070"/>
              <a:ext cx="3878460" cy="3921024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23214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463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980256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Flaw Size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Description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80256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Small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&lt;2.54</m:t>
                              </m:r>
                            </m:oMath>
                          </a14:m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80256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Medium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2.54≤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&lt;25.4</m:t>
                              </m:r>
                            </m:oMath>
                          </a14:m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80256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Large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≥25.4</m:t>
                              </m:r>
                            </m:oMath>
                          </a14:m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815827"/>
                  </p:ext>
                </p:extLst>
              </p:nvPr>
            </p:nvGraphicFramePr>
            <p:xfrm>
              <a:off x="914400" y="1948070"/>
              <a:ext cx="3878460" cy="3921024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23214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463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980256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Flaw Size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Description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80256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Small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6890" t="-102597" r="-478" b="-201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80256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Medium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6890" t="-200000" r="-478" b="-987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80256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Large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6890" t="-303896" r="-4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864070"/>
              </p:ext>
            </p:extLst>
          </p:nvPr>
        </p:nvGraphicFramePr>
        <p:xfrm>
          <a:off x="4792860" y="1948070"/>
          <a:ext cx="1774196" cy="392102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7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025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Detected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Flaws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025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025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anchor="ctr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025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957142" y="5407429"/>
            <a:ext cx="4149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diagram of a test panel with two types/sizes of defects (Barrett, Smith, &amp;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Modarres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2018)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086" y="1587181"/>
            <a:ext cx="4522114" cy="356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8565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872D8-0E4B-A34F-95DF-50B5A258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21" y="274638"/>
            <a:ext cx="10972800" cy="868362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Partial List of the Detection and Sizing Data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15C74E5-58F0-EC4D-97EA-9F973751B3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262562"/>
              </p:ext>
            </p:extLst>
          </p:nvPr>
        </p:nvGraphicFramePr>
        <p:xfrm>
          <a:off x="3041374" y="1143000"/>
          <a:ext cx="5497717" cy="4821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4698">
                  <a:extLst>
                    <a:ext uri="{9D8B030D-6E8A-4147-A177-3AD203B41FA5}">
                      <a16:colId xmlns:a16="http://schemas.microsoft.com/office/drawing/2014/main" val="3832460226"/>
                    </a:ext>
                  </a:extLst>
                </a:gridCol>
                <a:gridCol w="2032607">
                  <a:extLst>
                    <a:ext uri="{9D8B030D-6E8A-4147-A177-3AD203B41FA5}">
                      <a16:colId xmlns:a16="http://schemas.microsoft.com/office/drawing/2014/main" val="2412922111"/>
                    </a:ext>
                  </a:extLst>
                </a:gridCol>
                <a:gridCol w="1277638">
                  <a:extLst>
                    <a:ext uri="{9D8B030D-6E8A-4147-A177-3AD203B41FA5}">
                      <a16:colId xmlns:a16="http://schemas.microsoft.com/office/drawing/2014/main" val="4153110821"/>
                    </a:ext>
                  </a:extLst>
                </a:gridCol>
                <a:gridCol w="1122774">
                  <a:extLst>
                    <a:ext uri="{9D8B030D-6E8A-4147-A177-3AD203B41FA5}">
                      <a16:colId xmlns:a16="http://schemas.microsoft.com/office/drawing/2014/main" val="3379187203"/>
                    </a:ext>
                  </a:extLst>
                </a:gridCol>
              </a:tblGrid>
              <a:tr h="30135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Test No.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Measured (in)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True (in)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Detected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37689745"/>
                  </a:ext>
                </a:extLst>
              </a:tr>
              <a:tr h="30135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82956174"/>
                  </a:ext>
                </a:extLst>
              </a:tr>
              <a:tr h="30135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22824295"/>
                  </a:ext>
                </a:extLst>
              </a:tr>
              <a:tr h="30135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4.3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4.25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59016592"/>
                  </a:ext>
                </a:extLst>
              </a:tr>
              <a:tr h="30135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41360948"/>
                  </a:ext>
                </a:extLst>
              </a:tr>
              <a:tr h="30135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25761237"/>
                  </a:ext>
                </a:extLst>
              </a:tr>
              <a:tr h="30135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75810980"/>
                  </a:ext>
                </a:extLst>
              </a:tr>
              <a:tr h="30135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02673166"/>
                  </a:ext>
                </a:extLst>
              </a:tr>
              <a:tr h="30135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07532901"/>
                  </a:ext>
                </a:extLst>
              </a:tr>
              <a:tr h="30135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75067917"/>
                  </a:ext>
                </a:extLst>
              </a:tr>
              <a:tr h="30135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49151655"/>
                  </a:ext>
                </a:extLst>
              </a:tr>
              <a:tr h="30135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0.125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47486620"/>
                  </a:ext>
                </a:extLst>
              </a:tr>
              <a:tr h="30135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31409865"/>
                  </a:ext>
                </a:extLst>
              </a:tr>
              <a:tr h="30135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27554555"/>
                  </a:ext>
                </a:extLst>
              </a:tr>
              <a:tr h="30135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12635379"/>
                  </a:ext>
                </a:extLst>
              </a:tr>
              <a:tr h="30135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55727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341965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01B52-4D30-9842-B803-556ACD476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Distribution of Measured Flaw Sizes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E8D08D-1D1A-6B4E-A7D7-3CAE1CB3F808}"/>
              </a:ext>
            </a:extLst>
          </p:cNvPr>
          <p:cNvPicPr/>
          <p:nvPr/>
        </p:nvPicPr>
        <p:blipFill rotWithShape="1">
          <a:blip r:embed="rId2"/>
          <a:srcRect r="33206"/>
          <a:stretch/>
        </p:blipFill>
        <p:spPr bwMode="auto">
          <a:xfrm>
            <a:off x="864433" y="1143000"/>
            <a:ext cx="9973456" cy="44633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550278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Variability Flaw Sizing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0177962-D01A-C941-872D-A679CAF4E6F9}"/>
              </a:ext>
            </a:extLst>
          </p:cNvPr>
          <p:cNvGrpSpPr/>
          <p:nvPr/>
        </p:nvGrpSpPr>
        <p:grpSpPr>
          <a:xfrm>
            <a:off x="457200" y="1331843"/>
            <a:ext cx="10399692" cy="4826717"/>
            <a:chOff x="741122" y="1804213"/>
            <a:chExt cx="10115770" cy="43543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4391" y="1804213"/>
              <a:ext cx="6164178" cy="435434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8895596" y="4739427"/>
                  <a:ext cx="1961296" cy="523220"/>
                </a:xfrm>
                <a:prstGeom prst="rect">
                  <a:avLst/>
                </a:prstGeom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1400" b="0" u="sng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Large Flaw Group</a:t>
                  </a:r>
                  <a:r>
                    <a:rPr lang="en-US" sz="1400" b="0" dirty="0"/>
                    <a:t>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=0.94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−1.42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5596" y="4739427"/>
                  <a:ext cx="1961296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381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8895596" y="3371975"/>
                  <a:ext cx="1961296" cy="523220"/>
                </a:xfrm>
                <a:prstGeom prst="rect">
                  <a:avLst/>
                </a:prstGeom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1400" b="0" u="sng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Medium Flaw Group</a:t>
                  </a:r>
                  <a:r>
                    <a:rPr lang="en-US" sz="1400" b="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=0.53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+5.86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5596" y="3371975"/>
                  <a:ext cx="1961296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381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8895596" y="2004523"/>
                  <a:ext cx="1961296" cy="523220"/>
                </a:xfrm>
                <a:prstGeom prst="rect">
                  <a:avLst/>
                </a:prstGeom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1400" b="0" u="sng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Small Flaw Group</a:t>
                  </a:r>
                  <a:r>
                    <a:rPr lang="en-US" sz="1400" b="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=2.92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+2.54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5596" y="2004523"/>
                  <a:ext cx="1961296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741122" y="2005620"/>
                  <a:ext cx="2517233" cy="646331"/>
                </a:xfrm>
                <a:prstGeom prst="rect">
                  <a:avLst/>
                </a:prstGeom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u="sng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Full </a:t>
                  </a:r>
                  <a:r>
                    <a:rPr lang="en-US" b="0" u="sng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Group</a:t>
                  </a:r>
                  <a:r>
                    <a:rPr lang="en-US" b="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=0.88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+3.44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122" y="2005620"/>
                  <a:ext cx="2517233" cy="646331"/>
                </a:xfrm>
                <a:prstGeom prst="rect">
                  <a:avLst/>
                </a:prstGeom>
                <a:blipFill>
                  <a:blip r:embed="rId6"/>
                  <a:stretch>
                    <a:fillRect l="-962"/>
                  </a:stretch>
                </a:blipFill>
                <a:ln w="381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318678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Bayesian Estimation: Likelihood Definition for POD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likelihood for a POD is based on the Bernoulli distribution and given as,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𝑙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sup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𝑃𝑜𝐷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  <m:acc>
                                <m:accPr>
                                  <m:chr m:val="⃑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nary>
                        <m:naryPr>
                          <m:chr m:val="∏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𝑁𝐷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𝑃𝑜𝐷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|</m:t>
                                  </m:r>
                                  <m:acc>
                                    <m:accPr>
                                      <m:chr m:val="⃑"/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𝑤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total detections and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𝑁𝐷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total non-detections.  </a:t>
                </a:r>
              </a:p>
              <a:p>
                <a:pPr marL="0" indent="0">
                  <a:buNone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6" t="-11549" r="-1456" b="-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474717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52879"/>
            <a:ext cx="10972800" cy="868362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 Uncertainty: MLE vs. Bayesian Estimates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1021241"/>
            <a:ext cx="10464800" cy="4830763"/>
          </a:xfrm>
        </p:spPr>
        <p:txBody>
          <a:bodyPr>
            <a:norm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Lognormal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I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80869"/>
          <a:stretch/>
        </p:blipFill>
        <p:spPr>
          <a:xfrm>
            <a:off x="2877869" y="1423936"/>
            <a:ext cx="2791411" cy="40253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A54145-93BC-6746-972C-E0DDD52A89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0575"/>
          <a:stretch/>
        </p:blipFill>
        <p:spPr>
          <a:xfrm>
            <a:off x="6507480" y="1334252"/>
            <a:ext cx="2522220" cy="420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842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3429F-5D21-DE4B-83E5-FD455B4CD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Topics Covered: Back to Basics!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BD268-7F73-6F47-AA73-D031519D1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Definition of Probability and Uncertainty</a:t>
            </a:r>
          </a:p>
          <a:p>
            <a:r>
              <a:rPr lang="en-US" sz="3200" dirty="0"/>
              <a:t>Interpretation of Uncertainty: Frequentist vs. Bayesian</a:t>
            </a:r>
          </a:p>
          <a:p>
            <a:r>
              <a:rPr lang="en-US" sz="3200" dirty="0"/>
              <a:t>Uncertainty Representations </a:t>
            </a:r>
          </a:p>
          <a:p>
            <a:r>
              <a:rPr lang="en-US" sz="3200" dirty="0"/>
              <a:t>Examples in the Context of Probability of Detection (POD) and Sizing Flaws </a:t>
            </a:r>
          </a:p>
          <a:p>
            <a:r>
              <a:rPr lang="en-US" sz="32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70176925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73284"/>
            <a:ext cx="10972800" cy="868362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 Uncertainty: MLE vs. Bayesian Estimates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Lognormal</a:t>
            </a:r>
          </a:p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III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&amp; 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63" r="84424"/>
          <a:stretch/>
        </p:blipFill>
        <p:spPr>
          <a:xfrm>
            <a:off x="3712647" y="1295401"/>
            <a:ext cx="2434153" cy="43967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097D36-6D61-364D-89E4-7C5D784542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02" r="83676"/>
          <a:stretch/>
        </p:blipFill>
        <p:spPr>
          <a:xfrm>
            <a:off x="6886857" y="1295401"/>
            <a:ext cx="2586927" cy="435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8018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7F859-E0EB-A84C-AE96-39E1E027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6472A-C961-B941-9D73-F05B0F48C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43000"/>
            <a:ext cx="10972800" cy="4830763"/>
          </a:xfrm>
        </p:spPr>
        <p:txBody>
          <a:bodyPr/>
          <a:lstStyle/>
          <a:p>
            <a:r>
              <a:rPr lang="en-US" sz="3200" dirty="0"/>
              <a:t>Mix-up in the definition of probability and interpretation of uncertainty in the frequentist vs. Bayesian estimation in engineering applications persists</a:t>
            </a:r>
          </a:p>
          <a:p>
            <a:r>
              <a:rPr lang="en-US" sz="3200" dirty="0"/>
              <a:t>More work in this area is warranted, if PFM is to be extensively used in regulatory and safety improvement arenas</a:t>
            </a:r>
          </a:p>
          <a:p>
            <a:r>
              <a:rPr lang="en-US" sz="3200" dirty="0"/>
              <a:t>PFM analysts should better communicate the meaning of their results to stakeholders for better acceptance and credibility</a:t>
            </a:r>
          </a:p>
        </p:txBody>
      </p:sp>
    </p:spTree>
    <p:extLst>
      <p:ext uri="{BB962C8B-B14F-4D97-AF65-F5344CB8AC3E}">
        <p14:creationId xmlns:p14="http://schemas.microsoft.com/office/powerpoint/2010/main" val="49887381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4A160-70BC-A849-843D-7CB1F1B32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192" y="2520881"/>
            <a:ext cx="10972800" cy="868362"/>
          </a:xfrm>
        </p:spPr>
        <p:txBody>
          <a:bodyPr/>
          <a:lstStyle/>
          <a:p>
            <a:pPr algn="ctr"/>
            <a:r>
              <a:rPr lang="en-US" sz="54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3374250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C7954-0E02-CC4D-9DB2-74EE46FB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91" y="234881"/>
            <a:ext cx="11582400" cy="868362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Definition of Probability: Frequentist or Classical Viewpoint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4AA45-08D8-3943-A9BB-824649DC6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558" y="965294"/>
            <a:ext cx="10872866" cy="4351338"/>
          </a:xfrm>
        </p:spPr>
        <p:txBody>
          <a:bodyPr>
            <a:noAutofit/>
          </a:bodyPr>
          <a:lstStyle/>
          <a:p>
            <a:r>
              <a:rPr lang="en-US" sz="3200" dirty="0"/>
              <a:t>Frequentist Probability: the relative number of occurrences of an event in a large number of </a:t>
            </a:r>
            <a:r>
              <a:rPr lang="en-US" sz="3200" i="1" dirty="0">
                <a:solidFill>
                  <a:srgbClr val="C00000"/>
                </a:solidFill>
              </a:rPr>
              <a:t>identical and independent </a:t>
            </a:r>
            <a:r>
              <a:rPr lang="en-US" sz="3200" dirty="0"/>
              <a:t>trials (i.e., assumes </a:t>
            </a:r>
            <a:r>
              <a:rPr lang="en-US" sz="3200" dirty="0" err="1">
                <a:solidFill>
                  <a:srgbClr val="C00000"/>
                </a:solidFill>
              </a:rPr>
              <a:t>iid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datasets).</a:t>
            </a:r>
          </a:p>
          <a:p>
            <a:r>
              <a:rPr lang="en-US" sz="3200" dirty="0"/>
              <a:t>Works well for an ensemble of repeated events, such as tossing a coin or failures of identical equipment, over many </a:t>
            </a:r>
            <a:r>
              <a:rPr lang="en-US" sz="3200" dirty="0" err="1">
                <a:solidFill>
                  <a:srgbClr val="C00000"/>
                </a:solidFill>
              </a:rPr>
              <a:t>iid</a:t>
            </a:r>
            <a:r>
              <a:rPr lang="en-US" sz="3200" dirty="0"/>
              <a:t> trials.</a:t>
            </a:r>
          </a:p>
          <a:p>
            <a:r>
              <a:rPr lang="en-US" sz="3200" dirty="0"/>
              <a:t>What about probability of unrepeatable events? For example, existence of intelligent life on another planet; or, rare and unidentical events (e.g., SGTR) </a:t>
            </a:r>
          </a:p>
          <a:p>
            <a:r>
              <a:rPr lang="en-US" sz="3200" dirty="0"/>
              <a:t>Where do we find an ensemble of those planets or steam generators?</a:t>
            </a:r>
          </a:p>
        </p:txBody>
      </p:sp>
    </p:spTree>
    <p:extLst>
      <p:ext uri="{BB962C8B-B14F-4D97-AF65-F5344CB8AC3E}">
        <p14:creationId xmlns:p14="http://schemas.microsoft.com/office/powerpoint/2010/main" val="95058364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65A96-4D49-4940-B0E9-27FE9A569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254760"/>
            <a:ext cx="11582400" cy="868362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Definition of Probability: Subjectivist or Bayesian Viewpoint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FA9FC-63F2-1C46-80B3-838F0466C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17" y="1381539"/>
            <a:ext cx="10886769" cy="4830763"/>
          </a:xfrm>
        </p:spPr>
        <p:txBody>
          <a:bodyPr/>
          <a:lstStyle/>
          <a:p>
            <a:r>
              <a:rPr lang="en-US" sz="3200" dirty="0"/>
              <a:t>Subjectivist Probability: the degree of belief (or certainty) of an individual in the truth of a proposition.</a:t>
            </a:r>
          </a:p>
          <a:p>
            <a:r>
              <a:rPr lang="en-US" sz="3200" dirty="0"/>
              <a:t>Ideally rational individuals give the same subjective </a:t>
            </a:r>
            <a:r>
              <a:rPr lang="en-US" sz="3200" dirty="0">
                <a:solidFill>
                  <a:srgbClr val="C00000"/>
                </a:solidFill>
              </a:rPr>
              <a:t>prior probabilities</a:t>
            </a:r>
            <a:r>
              <a:rPr lang="en-US" sz="3200" dirty="0"/>
              <a:t>, considering the same information.</a:t>
            </a:r>
          </a:p>
          <a:p>
            <a:r>
              <a:rPr lang="en-US" sz="3200" dirty="0"/>
              <a:t>Data and information (evidence) objectively combined into </a:t>
            </a:r>
            <a:r>
              <a:rPr lang="en-US" sz="3200" dirty="0">
                <a:solidFill>
                  <a:srgbClr val="C00000"/>
                </a:solidFill>
              </a:rPr>
              <a:t>posterior probabilities </a:t>
            </a:r>
            <a:r>
              <a:rPr lang="en-US" sz="3200" dirty="0"/>
              <a:t>to continuously suppress the subjectivity of the prior.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7633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4E0E1-4714-9B47-BBB9-3081BAF0F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8905"/>
            <a:ext cx="12331148" cy="6096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Confidence Intervals: Classical Uncertainty Interpretation in Estimation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03093-4A4C-DF42-B2A9-732A3FAB674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77077" y="1055641"/>
            <a:ext cx="10933043" cy="524576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Frequentist confidence interval treats unknown parameters </a:t>
            </a:r>
            <a:r>
              <a:rPr lang="en-US" b="1" dirty="0"/>
              <a:t>𝜃</a:t>
            </a:r>
            <a:r>
              <a:rPr lang="el-GR" dirty="0"/>
              <a:t> </a:t>
            </a:r>
            <a:r>
              <a:rPr lang="en-US" dirty="0"/>
              <a:t>as </a:t>
            </a:r>
            <a:r>
              <a:rPr lang="en-US" u="sng" dirty="0">
                <a:solidFill>
                  <a:schemeClr val="accent6">
                    <a:lumMod val="50000"/>
                  </a:schemeClr>
                </a:solidFill>
              </a:rPr>
              <a:t>fixed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en-US" dirty="0"/>
              <a:t> and the ensemble (sample of the data) as </a:t>
            </a:r>
            <a:r>
              <a:rPr lang="en-US" u="sng" dirty="0">
                <a:solidFill>
                  <a:schemeClr val="accent6">
                    <a:lumMod val="50000"/>
                  </a:schemeClr>
                </a:solidFill>
              </a:rPr>
              <a:t>random</a:t>
            </a:r>
            <a:r>
              <a:rPr lang="en-US" dirty="0"/>
              <a:t>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Interprets the confidence interval as a statistic of the sample.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 example with 95%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confidence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/>
              <a:t>a frequentist expects 95% of the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confidence intervals </a:t>
            </a:r>
            <a:r>
              <a:rPr lang="en-US" dirty="0"/>
              <a:t>of the </a:t>
            </a:r>
            <a:r>
              <a:rPr lang="en-US" dirty="0" err="1"/>
              <a:t>iid</a:t>
            </a:r>
            <a:r>
              <a:rPr lang="en-US" dirty="0"/>
              <a:t> redrawn samples of the data would contain </a:t>
            </a:r>
            <a:r>
              <a:rPr lang="en-US" dirty="0">
                <a:solidFill>
                  <a:srgbClr val="C00000"/>
                </a:solidFill>
              </a:rPr>
              <a:t>the true mean value of 𝜃</a:t>
            </a:r>
            <a:r>
              <a:rPr lang="el-GR" dirty="0">
                <a:solidFill>
                  <a:srgbClr val="C00000"/>
                </a:solidFill>
              </a:rPr>
              <a:t>.</a:t>
            </a:r>
            <a:endParaRPr lang="en-US" dirty="0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Considering a set of detected flaws, the frequentist says that if for example you generate 99 more </a:t>
            </a:r>
            <a:r>
              <a:rPr lang="en-US" dirty="0" err="1"/>
              <a:t>iid</a:t>
            </a:r>
            <a:r>
              <a:rPr lang="en-US" dirty="0"/>
              <a:t> samples, 95 of those samples will contain the true mean flaw size, and 5 won’t.</a:t>
            </a:r>
          </a:p>
        </p:txBody>
      </p:sp>
    </p:spTree>
    <p:extLst>
      <p:ext uri="{BB962C8B-B14F-4D97-AF65-F5344CB8AC3E}">
        <p14:creationId xmlns:p14="http://schemas.microsoft.com/office/powerpoint/2010/main" val="200508582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10C27BA-E929-AF41-BB46-2C25FAF1ED37}"/>
              </a:ext>
            </a:extLst>
          </p:cNvPr>
          <p:cNvSpPr txBox="1">
            <a:spLocks/>
          </p:cNvSpPr>
          <p:nvPr/>
        </p:nvSpPr>
        <p:spPr>
          <a:xfrm>
            <a:off x="556591" y="1190690"/>
            <a:ext cx="11131825" cy="5047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Bayesian interval (probability bounds) treat parameters </a:t>
            </a:r>
            <a:r>
              <a:rPr lang="en-US" sz="3200" b="1" dirty="0"/>
              <a:t>𝜃</a:t>
            </a:r>
            <a:r>
              <a:rPr lang="el-GR" sz="3200" dirty="0"/>
              <a:t> </a:t>
            </a:r>
            <a:r>
              <a:rPr lang="en-US" sz="3200" dirty="0"/>
              <a:t>as </a:t>
            </a:r>
            <a:r>
              <a:rPr lang="en-US" sz="3200" u="sng" dirty="0">
                <a:solidFill>
                  <a:srgbClr val="C00000"/>
                </a:solidFill>
              </a:rPr>
              <a:t>random</a:t>
            </a:r>
            <a:r>
              <a:rPr lang="en-US" sz="3200" dirty="0"/>
              <a:t> and the data as </a:t>
            </a:r>
            <a:r>
              <a:rPr lang="en-US" sz="3200" u="sng" dirty="0">
                <a:solidFill>
                  <a:srgbClr val="C00000"/>
                </a:solidFill>
              </a:rPr>
              <a:t>fixed,</a:t>
            </a:r>
            <a:r>
              <a:rPr lang="en-US" sz="3200" dirty="0"/>
              <a:t> and creates marginal distributions of </a:t>
            </a:r>
            <a:r>
              <a:rPr lang="en-US" sz="3200" b="1" dirty="0"/>
              <a:t>𝜃</a:t>
            </a:r>
            <a:r>
              <a:rPr lang="el-GR" sz="3200" dirty="0"/>
              <a:t> </a:t>
            </a:r>
            <a:r>
              <a:rPr lang="en-US" sz="3200" dirty="0"/>
              <a:t>given the dataset (or broadly the evidence).</a:t>
            </a:r>
          </a:p>
          <a:p>
            <a:r>
              <a:rPr lang="en-US" sz="3200" dirty="0"/>
              <a:t>For example, the 95% Bayesian interval is interpreted as the probability (i.e., 95%) that the </a:t>
            </a:r>
            <a:r>
              <a:rPr lang="en-US" sz="3200" dirty="0">
                <a:solidFill>
                  <a:srgbClr val="C00000"/>
                </a:solidFill>
              </a:rPr>
              <a:t>true value of 𝜃 </a:t>
            </a:r>
            <a:r>
              <a:rPr lang="en-US" sz="3200" dirty="0"/>
              <a:t>falls within the interval, given the dataset (evidence).</a:t>
            </a:r>
          </a:p>
          <a:p>
            <a:r>
              <a:rPr lang="en-US" sz="3200" dirty="0"/>
              <a:t>Considering the detected flaws and other related information, Rev. Bayes’ says: the likelihood that the interval contains the true model parameter is 95%.</a:t>
            </a:r>
          </a:p>
          <a:p>
            <a:r>
              <a:rPr lang="en-US" sz="3200" dirty="0"/>
              <a:t>Numerically speaking: the credibility interval (bound) corresponds exactly to the classical confidence interval, if the prior probability is entirely "uninformative”, albeit with different interpretations.</a:t>
            </a:r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510BC87-CEF9-2445-A2D8-A6118FC73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12191999" cy="6096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Credibility Intervals: Bayesian Uncertainty Interpretation in Estimation</a:t>
            </a:r>
          </a:p>
        </p:txBody>
      </p:sp>
    </p:spTree>
    <p:extLst>
      <p:ext uri="{BB962C8B-B14F-4D97-AF65-F5344CB8AC3E}">
        <p14:creationId xmlns:p14="http://schemas.microsoft.com/office/powerpoint/2010/main" val="58515932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36D0DD2-A48D-5E42-B7AA-D7A37C117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6187" y="1221066"/>
            <a:ext cx="10773203" cy="369307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Let a 95% confidence interval (classical) for the mean flaw size given a random sample be (2.69, 6.04) mm: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/>
              <a:t>This does not say that 95% of flaws in the sample fall between 2.69 and 6.04 mm!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/>
              <a:t>Rather we are 95% confident that the </a:t>
            </a:r>
            <a:r>
              <a:rPr lang="en-US" sz="3200" dirty="0">
                <a:solidFill>
                  <a:srgbClr val="C00000"/>
                </a:solidFill>
              </a:rPr>
              <a:t>average flaw size</a:t>
            </a:r>
            <a:r>
              <a:rPr lang="en-US" sz="3200" dirty="0"/>
              <a:t> is between 2.69 and 6.04 mm.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Bayesian interpretation is more natural because we want to make a probability statement regarding the range of the true flaw sizes.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68EA8D-F53B-C746-9961-0A6EFD08B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71" y="273535"/>
            <a:ext cx="11794434" cy="6096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Confidence vs. Credibility Intervals</a:t>
            </a:r>
          </a:p>
        </p:txBody>
      </p:sp>
    </p:spTree>
    <p:extLst>
      <p:ext uri="{BB962C8B-B14F-4D97-AF65-F5344CB8AC3E}">
        <p14:creationId xmlns:p14="http://schemas.microsoft.com/office/powerpoint/2010/main" val="329747199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B0BF3B-9D0E-A84C-BD49-5A009ADA5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618" y="1767820"/>
            <a:ext cx="5218547" cy="39098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CE83B5-5936-4443-863B-F5205CAB0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52" y="1947436"/>
            <a:ext cx="5523136" cy="355058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64CD2B3-8CDE-DB4E-ACC3-52ABBF441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018" y="147544"/>
            <a:ext cx="10363200" cy="6096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Confidence vs. Credibility Intervals (Cont.)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48B16A-C907-B542-9D7F-AB9169016009}"/>
              </a:ext>
            </a:extLst>
          </p:cNvPr>
          <p:cNvSpPr txBox="1"/>
          <p:nvPr/>
        </p:nvSpPr>
        <p:spPr>
          <a:xfrm>
            <a:off x="503980" y="1003580"/>
            <a:ext cx="11403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Confidence and credibility intervals in your uncertainty estimations are close, but mean different things.</a:t>
            </a:r>
          </a:p>
        </p:txBody>
      </p:sp>
    </p:spTree>
    <p:extLst>
      <p:ext uri="{BB962C8B-B14F-4D97-AF65-F5344CB8AC3E}">
        <p14:creationId xmlns:p14="http://schemas.microsoft.com/office/powerpoint/2010/main" val="16913826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8D08-4272-EF44-8546-5433F0989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Types of Uncertainty (Bayesian Viewpoints)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73E0E1-CB24-AE41-9304-F734AB1239F0}"/>
              </a:ext>
            </a:extLst>
          </p:cNvPr>
          <p:cNvSpPr txBox="1"/>
          <p:nvPr/>
        </p:nvSpPr>
        <p:spPr>
          <a:xfrm>
            <a:off x="823943" y="1684421"/>
            <a:ext cx="109733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All uncertainties are </a:t>
            </a:r>
            <a:r>
              <a:rPr lang="en-US" sz="3600" i="1" dirty="0">
                <a:solidFill>
                  <a:srgbClr val="C00000"/>
                </a:solidFill>
              </a:rPr>
              <a:t>epistemic</a:t>
            </a:r>
            <a:r>
              <a:rPr lang="en-US" sz="3600" dirty="0"/>
              <a:t> (driven by lack of data and information)!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Some are irreducible despite observation of new information and data; we call them </a:t>
            </a:r>
            <a:r>
              <a:rPr lang="en-US" sz="3600" i="1" dirty="0">
                <a:solidFill>
                  <a:srgbClr val="C00000"/>
                </a:solidFill>
              </a:rPr>
              <a:t>aleatory.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Epistemic uncertainties are reducible with new information and data.</a:t>
            </a:r>
          </a:p>
          <a:p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06145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222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1974</TotalTime>
  <Words>1024</Words>
  <Application>Microsoft Macintosh PowerPoint</Application>
  <PresentationFormat>Widescreen</PresentationFormat>
  <Paragraphs>195</Paragraphs>
  <Slides>22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ＭＳ Ｐゴシック</vt:lpstr>
      <vt:lpstr>Arial</vt:lpstr>
      <vt:lpstr>Arial Black</vt:lpstr>
      <vt:lpstr>Calibri</vt:lpstr>
      <vt:lpstr>Calibri Light</vt:lpstr>
      <vt:lpstr>Cambria Math</vt:lpstr>
      <vt:lpstr>Courier New</vt:lpstr>
      <vt:lpstr>Monotype Sorts</vt:lpstr>
      <vt:lpstr>Times New Roman</vt:lpstr>
      <vt:lpstr>1_Contemporary Portrait</vt:lpstr>
      <vt:lpstr>Custom Design</vt:lpstr>
      <vt:lpstr>Drawing</vt:lpstr>
      <vt:lpstr>Characterization and Quantification of Uncertainties in Probabilistic Fracture Mechanics with Applications to Probability of Detection and Sizing of Flaws and Cracks  Mohammad Modarres </vt:lpstr>
      <vt:lpstr>Topics Covered: Back to Basics!</vt:lpstr>
      <vt:lpstr>Definition of Probability: Frequentist or Classical Viewpoint</vt:lpstr>
      <vt:lpstr>Definition of Probability: Subjectivist or Bayesian Viewpoint</vt:lpstr>
      <vt:lpstr>Confidence Intervals: Classical Uncertainty Interpretation in Estimation</vt:lpstr>
      <vt:lpstr>Credibility Intervals: Bayesian Uncertainty Interpretation in Estimation</vt:lpstr>
      <vt:lpstr>Confidence vs. Credibility Intervals</vt:lpstr>
      <vt:lpstr>Confidence vs. Credibility Intervals (Cont.)</vt:lpstr>
      <vt:lpstr>Types of Uncertainty (Bayesian Viewpoints)</vt:lpstr>
      <vt:lpstr>Uncertainties in Probability of Detection Model</vt:lpstr>
      <vt:lpstr>Sources of Uncertainties in PFM</vt:lpstr>
      <vt:lpstr>PowerPoint Presentation</vt:lpstr>
      <vt:lpstr>PowerPoint Presentation</vt:lpstr>
      <vt:lpstr>POD: Definition of Data and Terms</vt:lpstr>
      <vt:lpstr>Partial List of the Detection and Sizing Data</vt:lpstr>
      <vt:lpstr>Distribution of Measured Flaw Sizes</vt:lpstr>
      <vt:lpstr>Data Variability Flaw Sizing</vt:lpstr>
      <vt:lpstr>Bayesian Estimation: Likelihood Definition for POD</vt:lpstr>
      <vt:lpstr>POD Uncertainty: MLE vs. Bayesian Estimates</vt:lpstr>
      <vt:lpstr>POD Uncertainty: MLE vs. Bayesian Estimates</vt:lpstr>
      <vt:lpstr>Conclusion</vt:lpstr>
      <vt:lpstr>Thank you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and What’s Left in MUPSA</dc:title>
  <dc:creator>Mohammad Modarres</dc:creator>
  <cp:lastModifiedBy>Mohammad Modarres</cp:lastModifiedBy>
  <cp:revision>99</cp:revision>
  <dcterms:created xsi:type="dcterms:W3CDTF">2019-09-18T16:27:33Z</dcterms:created>
  <dcterms:modified xsi:type="dcterms:W3CDTF">2019-10-20T17:11:28Z</dcterms:modified>
</cp:coreProperties>
</file>