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7"/>
  </p:notesMasterIdLst>
  <p:handoutMasterIdLst>
    <p:handoutMasterId r:id="rId18"/>
  </p:handoutMasterIdLst>
  <p:sldIdLst>
    <p:sldId id="256" r:id="rId2"/>
    <p:sldId id="313" r:id="rId3"/>
    <p:sldId id="314" r:id="rId4"/>
    <p:sldId id="258" r:id="rId5"/>
    <p:sldId id="304" r:id="rId6"/>
    <p:sldId id="312" r:id="rId7"/>
    <p:sldId id="303" r:id="rId8"/>
    <p:sldId id="305" r:id="rId9"/>
    <p:sldId id="309" r:id="rId10"/>
    <p:sldId id="310" r:id="rId11"/>
    <p:sldId id="307" r:id="rId12"/>
    <p:sldId id="300" r:id="rId13"/>
    <p:sldId id="306" r:id="rId14"/>
    <p:sldId id="308" r:id="rId15"/>
    <p:sldId id="273"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9BF"/>
    <a:srgbClr val="FFFFFF"/>
    <a:srgbClr val="FF0000"/>
    <a:srgbClr val="A50021"/>
    <a:srgbClr val="0000FF"/>
    <a:srgbClr val="0099CC"/>
    <a:srgbClr val="66FFFF"/>
    <a:srgbClr val="00CCFF"/>
    <a:srgbClr val="00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645" autoAdjust="0"/>
  </p:normalViewPr>
  <p:slideViewPr>
    <p:cSldViewPr snapToObjects="1" showGuides="1">
      <p:cViewPr varScale="1">
        <p:scale>
          <a:sx n="111" d="100"/>
          <a:sy n="111" d="100"/>
        </p:scale>
        <p:origin x="1458" y="4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C62AEDC8-3523-4C24-9E96-5DEA200416A4}"/>
              </a:ext>
            </a:extLst>
          </p:cNvPr>
          <p:cNvSpPr>
            <a:spLocks noGrp="1" noChangeArrowheads="1"/>
          </p:cNvSpPr>
          <p:nvPr>
            <p:ph type="hdr" sz="quarter"/>
          </p:nvPr>
        </p:nvSpPr>
        <p:spPr bwMode="auto">
          <a:xfrm>
            <a:off x="0" y="0"/>
            <a:ext cx="29559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t" anchorCtr="0" compatLnSpc="1">
            <a:prstTxWarp prst="textNoShape">
              <a:avLst/>
            </a:prstTxWarp>
          </a:bodyPr>
          <a:lstStyle>
            <a:lvl1pPr algn="l" defTabSz="911225">
              <a:defRPr sz="1100" b="1"/>
            </a:lvl1pPr>
          </a:lstStyle>
          <a:p>
            <a:endParaRPr lang="en-US" altLang="ja-JP"/>
          </a:p>
        </p:txBody>
      </p:sp>
      <p:sp>
        <p:nvSpPr>
          <p:cNvPr id="281603" name="Rectangle 3">
            <a:extLst>
              <a:ext uri="{FF2B5EF4-FFF2-40B4-BE49-F238E27FC236}">
                <a16:creationId xmlns:a16="http://schemas.microsoft.com/office/drawing/2014/main" id="{C2F28D1C-5553-4CA5-939D-1652C1551706}"/>
              </a:ext>
            </a:extLst>
          </p:cNvPr>
          <p:cNvSpPr>
            <a:spLocks noGrp="1" noChangeArrowheads="1"/>
          </p:cNvSpPr>
          <p:nvPr>
            <p:ph type="dt" sz="quarter" idx="1"/>
          </p:nvPr>
        </p:nvSpPr>
        <p:spPr bwMode="auto">
          <a:xfrm>
            <a:off x="3790950" y="0"/>
            <a:ext cx="295751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t" anchorCtr="0" compatLnSpc="1">
            <a:prstTxWarp prst="textNoShape">
              <a:avLst/>
            </a:prstTxWarp>
          </a:bodyPr>
          <a:lstStyle>
            <a:lvl1pPr algn="r" defTabSz="911225">
              <a:defRPr sz="1100" b="1"/>
            </a:lvl1pPr>
          </a:lstStyle>
          <a:p>
            <a:endParaRPr lang="en-US" altLang="ja-JP"/>
          </a:p>
        </p:txBody>
      </p:sp>
      <p:sp>
        <p:nvSpPr>
          <p:cNvPr id="281604" name="Rectangle 4">
            <a:extLst>
              <a:ext uri="{FF2B5EF4-FFF2-40B4-BE49-F238E27FC236}">
                <a16:creationId xmlns:a16="http://schemas.microsoft.com/office/drawing/2014/main" id="{200F3C1A-3DCF-4668-9D4C-ADB957B3BD5B}"/>
              </a:ext>
            </a:extLst>
          </p:cNvPr>
          <p:cNvSpPr>
            <a:spLocks noGrp="1" noChangeArrowheads="1"/>
          </p:cNvSpPr>
          <p:nvPr>
            <p:ph type="ftr" sz="quarter" idx="2"/>
          </p:nvPr>
        </p:nvSpPr>
        <p:spPr bwMode="auto">
          <a:xfrm>
            <a:off x="0" y="9334500"/>
            <a:ext cx="29559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b" anchorCtr="0" compatLnSpc="1">
            <a:prstTxWarp prst="textNoShape">
              <a:avLst/>
            </a:prstTxWarp>
          </a:bodyPr>
          <a:lstStyle>
            <a:lvl1pPr algn="l" defTabSz="911225">
              <a:defRPr sz="1100" b="1"/>
            </a:lvl1pPr>
          </a:lstStyle>
          <a:p>
            <a:endParaRPr lang="en-US" altLang="ja-JP"/>
          </a:p>
        </p:txBody>
      </p:sp>
      <p:sp>
        <p:nvSpPr>
          <p:cNvPr id="281605" name="Rectangle 5">
            <a:extLst>
              <a:ext uri="{FF2B5EF4-FFF2-40B4-BE49-F238E27FC236}">
                <a16:creationId xmlns:a16="http://schemas.microsoft.com/office/drawing/2014/main" id="{4318C4A2-D566-4917-A80E-3A581F22D809}"/>
              </a:ext>
            </a:extLst>
          </p:cNvPr>
          <p:cNvSpPr>
            <a:spLocks noGrp="1" noChangeArrowheads="1"/>
          </p:cNvSpPr>
          <p:nvPr>
            <p:ph type="sldNum" sz="quarter" idx="3"/>
          </p:nvPr>
        </p:nvSpPr>
        <p:spPr bwMode="auto">
          <a:xfrm>
            <a:off x="3790950" y="9334500"/>
            <a:ext cx="2957513"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b" anchorCtr="0" compatLnSpc="1">
            <a:prstTxWarp prst="textNoShape">
              <a:avLst/>
            </a:prstTxWarp>
          </a:bodyPr>
          <a:lstStyle>
            <a:lvl1pPr algn="r" defTabSz="911225">
              <a:defRPr sz="1100" b="1"/>
            </a:lvl1pPr>
          </a:lstStyle>
          <a:p>
            <a:fld id="{43D7449F-C69E-40EA-BD3C-6FE6B380AEF2}" type="slidenum">
              <a:rPr lang="en-US" altLang="ja-JP"/>
              <a:pPr/>
              <a:t>‹#›</a:t>
            </a:fld>
            <a:endParaRPr lang="en-US" altLang="ja-JP"/>
          </a:p>
        </p:txBody>
      </p:sp>
    </p:spTree>
    <p:extLst>
      <p:ext uri="{BB962C8B-B14F-4D97-AF65-F5344CB8AC3E}">
        <p14:creationId xmlns:p14="http://schemas.microsoft.com/office/powerpoint/2010/main" val="115943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20A23994-F8F9-47C3-BEEC-B7E108FAEFEF}"/>
              </a:ext>
            </a:extLst>
          </p:cNvPr>
          <p:cNvSpPr>
            <a:spLocks noGrp="1" noChangeArrowheads="1"/>
          </p:cNvSpPr>
          <p:nvPr>
            <p:ph type="hdr" sz="quarter"/>
          </p:nvPr>
        </p:nvSpPr>
        <p:spPr bwMode="auto">
          <a:xfrm>
            <a:off x="0" y="0"/>
            <a:ext cx="29194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t" anchorCtr="0" compatLnSpc="1">
            <a:prstTxWarp prst="textNoShape">
              <a:avLst/>
            </a:prstTxWarp>
          </a:bodyPr>
          <a:lstStyle>
            <a:lvl1pPr algn="l" defTabSz="911225" eaLnBrk="1" hangingPunct="1">
              <a:defRPr kumimoji="1" sz="1100"/>
            </a:lvl1pPr>
          </a:lstStyle>
          <a:p>
            <a:endParaRPr lang="en-US" altLang="ja-JP"/>
          </a:p>
        </p:txBody>
      </p:sp>
      <p:sp>
        <p:nvSpPr>
          <p:cNvPr id="124931" name="Rectangle 3">
            <a:extLst>
              <a:ext uri="{FF2B5EF4-FFF2-40B4-BE49-F238E27FC236}">
                <a16:creationId xmlns:a16="http://schemas.microsoft.com/office/drawing/2014/main" id="{A8AE8FE5-1CE2-4CB5-AA1D-6C38B29C4C7B}"/>
              </a:ext>
            </a:extLst>
          </p:cNvPr>
          <p:cNvSpPr>
            <a:spLocks noGrp="1" noChangeArrowheads="1"/>
          </p:cNvSpPr>
          <p:nvPr>
            <p:ph type="dt" idx="1"/>
          </p:nvPr>
        </p:nvSpPr>
        <p:spPr bwMode="auto">
          <a:xfrm>
            <a:off x="3814763" y="0"/>
            <a:ext cx="29194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t" anchorCtr="0" compatLnSpc="1">
            <a:prstTxWarp prst="textNoShape">
              <a:avLst/>
            </a:prstTxWarp>
          </a:bodyPr>
          <a:lstStyle>
            <a:lvl1pPr algn="r" defTabSz="911225" eaLnBrk="1" hangingPunct="1">
              <a:defRPr kumimoji="1" sz="1100"/>
            </a:lvl1pPr>
          </a:lstStyle>
          <a:p>
            <a:endParaRPr lang="en-US" altLang="ja-JP"/>
          </a:p>
        </p:txBody>
      </p:sp>
      <p:sp>
        <p:nvSpPr>
          <p:cNvPr id="124932" name="Rectangle 4">
            <a:extLst>
              <a:ext uri="{FF2B5EF4-FFF2-40B4-BE49-F238E27FC236}">
                <a16:creationId xmlns:a16="http://schemas.microsoft.com/office/drawing/2014/main" id="{28ED3FF9-5FD0-448E-82F2-3C36B830AA85}"/>
              </a:ext>
            </a:extLst>
          </p:cNvPr>
          <p:cNvSpPr>
            <a:spLocks noGrp="1" noRot="1" noChangeAspect="1" noChangeArrowheads="1" noTextEdit="1"/>
          </p:cNvSpPr>
          <p:nvPr>
            <p:ph type="sldImg" idx="2"/>
          </p:nvPr>
        </p:nvSpPr>
        <p:spPr bwMode="auto">
          <a:xfrm>
            <a:off x="903288" y="741363"/>
            <a:ext cx="4932362" cy="36988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a:extLst>
              <a:ext uri="{FF2B5EF4-FFF2-40B4-BE49-F238E27FC236}">
                <a16:creationId xmlns:a16="http://schemas.microsoft.com/office/drawing/2014/main" id="{9C3A5295-B67F-4FAB-9C60-CEABD7314839}"/>
              </a:ext>
            </a:extLst>
          </p:cNvPr>
          <p:cNvSpPr>
            <a:spLocks noGrp="1" noChangeArrowheads="1"/>
          </p:cNvSpPr>
          <p:nvPr>
            <p:ph type="body" sz="quarter" idx="3"/>
          </p:nvPr>
        </p:nvSpPr>
        <p:spPr bwMode="auto">
          <a:xfrm>
            <a:off x="673100" y="4686300"/>
            <a:ext cx="538956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4934" name="Rectangle 6">
            <a:extLst>
              <a:ext uri="{FF2B5EF4-FFF2-40B4-BE49-F238E27FC236}">
                <a16:creationId xmlns:a16="http://schemas.microsoft.com/office/drawing/2014/main" id="{34884037-A593-4EE1-84D7-FFE3F6822AB9}"/>
              </a:ext>
            </a:extLst>
          </p:cNvPr>
          <p:cNvSpPr>
            <a:spLocks noGrp="1" noChangeArrowheads="1"/>
          </p:cNvSpPr>
          <p:nvPr>
            <p:ph type="ftr" sz="quarter" idx="4"/>
          </p:nvPr>
        </p:nvSpPr>
        <p:spPr bwMode="auto">
          <a:xfrm>
            <a:off x="0" y="9372600"/>
            <a:ext cx="29194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b" anchorCtr="0" compatLnSpc="1">
            <a:prstTxWarp prst="textNoShape">
              <a:avLst/>
            </a:prstTxWarp>
          </a:bodyPr>
          <a:lstStyle>
            <a:lvl1pPr algn="l" defTabSz="911225" eaLnBrk="1" hangingPunct="1">
              <a:defRPr kumimoji="1" sz="1100"/>
            </a:lvl1pPr>
          </a:lstStyle>
          <a:p>
            <a:endParaRPr lang="en-US" altLang="ja-JP"/>
          </a:p>
        </p:txBody>
      </p:sp>
      <p:sp>
        <p:nvSpPr>
          <p:cNvPr id="124935" name="Rectangle 7">
            <a:extLst>
              <a:ext uri="{FF2B5EF4-FFF2-40B4-BE49-F238E27FC236}">
                <a16:creationId xmlns:a16="http://schemas.microsoft.com/office/drawing/2014/main" id="{005E0773-1168-4974-94D8-D10BB088EC9E}"/>
              </a:ext>
            </a:extLst>
          </p:cNvPr>
          <p:cNvSpPr>
            <a:spLocks noGrp="1" noChangeArrowheads="1"/>
          </p:cNvSpPr>
          <p:nvPr>
            <p:ph type="sldNum" sz="quarter" idx="5"/>
          </p:nvPr>
        </p:nvSpPr>
        <p:spPr bwMode="auto">
          <a:xfrm>
            <a:off x="3814763" y="9372600"/>
            <a:ext cx="291941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31" tIns="45516" rIns="91031" bIns="45516" numCol="1" anchor="b" anchorCtr="0" compatLnSpc="1">
            <a:prstTxWarp prst="textNoShape">
              <a:avLst/>
            </a:prstTxWarp>
          </a:bodyPr>
          <a:lstStyle>
            <a:lvl1pPr algn="r" defTabSz="911225" eaLnBrk="1" hangingPunct="1">
              <a:defRPr kumimoji="1" sz="1100"/>
            </a:lvl1pPr>
          </a:lstStyle>
          <a:p>
            <a:fld id="{E962C410-5DE9-4514-B932-201E5E3C2DE8}" type="slidenum">
              <a:rPr lang="en-US" altLang="ja-JP"/>
              <a:pPr/>
              <a:t>‹#›</a:t>
            </a:fld>
            <a:endParaRPr lang="en-US" altLang="ja-JP"/>
          </a:p>
        </p:txBody>
      </p:sp>
    </p:spTree>
    <p:extLst>
      <p:ext uri="{BB962C8B-B14F-4D97-AF65-F5344CB8AC3E}">
        <p14:creationId xmlns:p14="http://schemas.microsoft.com/office/powerpoint/2010/main" val="3953240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310A17-8F1B-42DF-9719-7C282DBAE4DA}"/>
              </a:ext>
            </a:extLst>
          </p:cNvPr>
          <p:cNvSpPr>
            <a:spLocks noGrp="1" noChangeArrowheads="1"/>
          </p:cNvSpPr>
          <p:nvPr>
            <p:ph type="sldNum" sz="quarter" idx="5"/>
          </p:nvPr>
        </p:nvSpPr>
        <p:spPr>
          <a:ln/>
        </p:spPr>
        <p:txBody>
          <a:bodyPr/>
          <a:lstStyle/>
          <a:p>
            <a:fld id="{6A5BD8C0-8E3F-4B37-8394-27561C96F0F7}" type="slidenum">
              <a:rPr lang="en-US" altLang="ja-JP"/>
              <a:pPr/>
              <a:t>1</a:t>
            </a:fld>
            <a:endParaRPr lang="en-US" altLang="ja-JP"/>
          </a:p>
        </p:txBody>
      </p:sp>
      <p:sp>
        <p:nvSpPr>
          <p:cNvPr id="230402" name="Rectangle 2">
            <a:extLst>
              <a:ext uri="{FF2B5EF4-FFF2-40B4-BE49-F238E27FC236}">
                <a16:creationId xmlns:a16="http://schemas.microsoft.com/office/drawing/2014/main" id="{8474D2ED-55DA-48A5-97E9-3F758AA71B2D}"/>
              </a:ext>
            </a:extLst>
          </p:cNvPr>
          <p:cNvSpPr>
            <a:spLocks noGrp="1" noRot="1" noChangeAspect="1" noChangeArrowheads="1"/>
          </p:cNvSpPr>
          <p:nvPr>
            <p:ph type="sldImg"/>
          </p:nvPr>
        </p:nvSpPr>
        <p:spPr bwMode="auto">
          <a:xfrm>
            <a:off x="903288" y="741363"/>
            <a:ext cx="4932362" cy="3698875"/>
          </a:xfrm>
          <a:prstGeom prst="rect">
            <a:avLst/>
          </a:prstGeom>
          <a:solidFill>
            <a:srgbClr val="FFFFFF"/>
          </a:solidFill>
          <a:ln>
            <a:solidFill>
              <a:srgbClr val="000000"/>
            </a:solidFill>
            <a:miter lim="800000"/>
            <a:headEnd/>
            <a:tailEnd/>
          </a:ln>
        </p:spPr>
      </p:sp>
      <p:sp>
        <p:nvSpPr>
          <p:cNvPr id="230403" name="Rectangle 3">
            <a:extLst>
              <a:ext uri="{FF2B5EF4-FFF2-40B4-BE49-F238E27FC236}">
                <a16:creationId xmlns:a16="http://schemas.microsoft.com/office/drawing/2014/main" id="{181576D2-1A9D-45A6-A157-5FE6AFB039D5}"/>
              </a:ext>
            </a:extLst>
          </p:cNvPr>
          <p:cNvSpPr>
            <a:spLocks noGrp="1" noChangeArrowheads="1"/>
          </p:cNvSpPr>
          <p:nvPr>
            <p:ph type="body" idx="1"/>
          </p:nvPr>
        </p:nvSpPr>
        <p:spPr bwMode="auto">
          <a:xfrm>
            <a:off x="673100" y="4686300"/>
            <a:ext cx="5389563" cy="4438650"/>
          </a:xfrm>
          <a:prstGeom prst="rect">
            <a:avLst/>
          </a:prstGeom>
          <a:solidFill>
            <a:srgbClr val="FFFFFF"/>
          </a:solidFill>
          <a:ln>
            <a:solidFill>
              <a:srgbClr val="000000"/>
            </a:solidFill>
            <a:miter lim="800000"/>
            <a:headEnd/>
            <a:tailEnd/>
          </a:ln>
        </p:spPr>
        <p:txBody>
          <a:bodyPr lIns="91031" tIns="45516" rIns="91031" bIns="45516"/>
          <a:lstStyle/>
          <a:p>
            <a:endParaRPr lang="ja-JP" altLang="ja-JP"/>
          </a:p>
        </p:txBody>
      </p:sp>
    </p:spTree>
    <p:extLst>
      <p:ext uri="{BB962C8B-B14F-4D97-AF65-F5344CB8AC3E}">
        <p14:creationId xmlns:p14="http://schemas.microsoft.com/office/powerpoint/2010/main" val="168243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spcBef>
                <a:spcPct val="30000"/>
              </a:spcBef>
              <a:defRPr kumimoji="1" sz="1200">
                <a:solidFill>
                  <a:schemeClr val="tx1"/>
                </a:solidFill>
                <a:latin typeface="Arial" charset="0"/>
                <a:ea typeface="ＭＳ Ｐ明朝" pitchFamily="18" charset="-128"/>
              </a:defRPr>
            </a:lvl1pPr>
            <a:lvl2pPr marL="742950" indent="-285750" defTabSz="942975" eaLnBrk="0" hangingPunct="0">
              <a:spcBef>
                <a:spcPct val="30000"/>
              </a:spcBef>
              <a:defRPr kumimoji="1" sz="1200">
                <a:solidFill>
                  <a:schemeClr val="tx1"/>
                </a:solidFill>
                <a:latin typeface="Arial" charset="0"/>
                <a:ea typeface="ＭＳ Ｐ明朝" pitchFamily="18" charset="-128"/>
              </a:defRPr>
            </a:lvl2pPr>
            <a:lvl3pPr marL="1143000" indent="-228600" defTabSz="942975" eaLnBrk="0" hangingPunct="0">
              <a:spcBef>
                <a:spcPct val="30000"/>
              </a:spcBef>
              <a:defRPr kumimoji="1" sz="1200">
                <a:solidFill>
                  <a:schemeClr val="tx1"/>
                </a:solidFill>
                <a:latin typeface="Arial" charset="0"/>
                <a:ea typeface="ＭＳ Ｐ明朝" pitchFamily="18" charset="-128"/>
              </a:defRPr>
            </a:lvl3pPr>
            <a:lvl4pPr marL="1600200" indent="-228600" defTabSz="942975" eaLnBrk="0" hangingPunct="0">
              <a:spcBef>
                <a:spcPct val="30000"/>
              </a:spcBef>
              <a:defRPr kumimoji="1" sz="1200">
                <a:solidFill>
                  <a:schemeClr val="tx1"/>
                </a:solidFill>
                <a:latin typeface="Arial" charset="0"/>
                <a:ea typeface="ＭＳ Ｐ明朝" pitchFamily="18" charset="-128"/>
              </a:defRPr>
            </a:lvl4pPr>
            <a:lvl5pPr marL="2057400" indent="-228600" defTabSz="942975" eaLnBrk="0" hangingPunct="0">
              <a:spcBef>
                <a:spcPct val="30000"/>
              </a:spcBef>
              <a:defRPr kumimoji="1" sz="1200">
                <a:solidFill>
                  <a:schemeClr val="tx1"/>
                </a:solidFill>
                <a:latin typeface="Arial" charset="0"/>
                <a:ea typeface="ＭＳ Ｐ明朝" pitchFamily="18" charset="-128"/>
              </a:defRPr>
            </a:lvl5pPr>
            <a:lvl6pPr marL="25146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964F0DE2-8AE9-4A2F-B882-EDF6106C2F9C}" type="slidenum">
              <a:rPr lang="en-US" altLang="ja-JP" sz="1300" smtClean="0">
                <a:ea typeface="ＭＳ Ｐゴシック" pitchFamily="50" charset="-128"/>
              </a:rPr>
              <a:pPr eaLnBrk="1" hangingPunct="1">
                <a:spcBef>
                  <a:spcPct val="0"/>
                </a:spcBef>
              </a:pPr>
              <a:t>2</a:t>
            </a:fld>
            <a:endParaRPr lang="en-US" altLang="ja-JP" sz="1300">
              <a:ea typeface="ＭＳ Ｐゴシック" pitchFamily="50" charset="-128"/>
            </a:endParaRPr>
          </a:p>
        </p:txBody>
      </p:sp>
      <p:sp>
        <p:nvSpPr>
          <p:cNvPr id="118787" name="Rectangle 2"/>
          <p:cNvSpPr>
            <a:spLocks noGrp="1" noRot="1" noChangeAspect="1" noChangeArrowheads="1" noTextEdit="1"/>
          </p:cNvSpPr>
          <p:nvPr>
            <p:ph type="sldImg"/>
          </p:nvPr>
        </p:nvSpPr>
        <p:spPr>
          <a:xfrm>
            <a:off x="1065213" y="858838"/>
            <a:ext cx="4610100" cy="3457575"/>
          </a:xfrm>
          <a:ln/>
        </p:spPr>
      </p:sp>
      <p:sp>
        <p:nvSpPr>
          <p:cNvPr id="118788" name="Rectangle 3"/>
          <p:cNvSpPr>
            <a:spLocks noGrp="1" noChangeArrowheads="1"/>
          </p:cNvSpPr>
          <p:nvPr>
            <p:ph type="body" idx="1"/>
          </p:nvPr>
        </p:nvSpPr>
        <p:spPr>
          <a:xfrm>
            <a:off x="896938" y="4697413"/>
            <a:ext cx="4940300"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lstStyle/>
          <a:p>
            <a:endParaRPr lang="ja-JP" altLang="ja-JP" dirty="0"/>
          </a:p>
        </p:txBody>
      </p:sp>
    </p:spTree>
    <p:extLst>
      <p:ext uri="{BB962C8B-B14F-4D97-AF65-F5344CB8AC3E}">
        <p14:creationId xmlns:p14="http://schemas.microsoft.com/office/powerpoint/2010/main" val="43016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spcBef>
                <a:spcPct val="30000"/>
              </a:spcBef>
              <a:defRPr kumimoji="1" sz="1200">
                <a:solidFill>
                  <a:schemeClr val="tx1"/>
                </a:solidFill>
                <a:latin typeface="Arial" charset="0"/>
                <a:ea typeface="ＭＳ Ｐ明朝" pitchFamily="18" charset="-128"/>
              </a:defRPr>
            </a:lvl1pPr>
            <a:lvl2pPr marL="742950" indent="-285750" defTabSz="942975" eaLnBrk="0" hangingPunct="0">
              <a:spcBef>
                <a:spcPct val="30000"/>
              </a:spcBef>
              <a:defRPr kumimoji="1" sz="1200">
                <a:solidFill>
                  <a:schemeClr val="tx1"/>
                </a:solidFill>
                <a:latin typeface="Arial" charset="0"/>
                <a:ea typeface="ＭＳ Ｐ明朝" pitchFamily="18" charset="-128"/>
              </a:defRPr>
            </a:lvl2pPr>
            <a:lvl3pPr marL="1143000" indent="-228600" defTabSz="942975" eaLnBrk="0" hangingPunct="0">
              <a:spcBef>
                <a:spcPct val="30000"/>
              </a:spcBef>
              <a:defRPr kumimoji="1" sz="1200">
                <a:solidFill>
                  <a:schemeClr val="tx1"/>
                </a:solidFill>
                <a:latin typeface="Arial" charset="0"/>
                <a:ea typeface="ＭＳ Ｐ明朝" pitchFamily="18" charset="-128"/>
              </a:defRPr>
            </a:lvl3pPr>
            <a:lvl4pPr marL="1600200" indent="-228600" defTabSz="942975" eaLnBrk="0" hangingPunct="0">
              <a:spcBef>
                <a:spcPct val="30000"/>
              </a:spcBef>
              <a:defRPr kumimoji="1" sz="1200">
                <a:solidFill>
                  <a:schemeClr val="tx1"/>
                </a:solidFill>
                <a:latin typeface="Arial" charset="0"/>
                <a:ea typeface="ＭＳ Ｐ明朝" pitchFamily="18" charset="-128"/>
              </a:defRPr>
            </a:lvl4pPr>
            <a:lvl5pPr marL="2057400" indent="-228600" defTabSz="942975" eaLnBrk="0" hangingPunct="0">
              <a:spcBef>
                <a:spcPct val="30000"/>
              </a:spcBef>
              <a:defRPr kumimoji="1" sz="1200">
                <a:solidFill>
                  <a:schemeClr val="tx1"/>
                </a:solidFill>
                <a:latin typeface="Arial" charset="0"/>
                <a:ea typeface="ＭＳ Ｐ明朝" pitchFamily="18" charset="-128"/>
              </a:defRPr>
            </a:lvl5pPr>
            <a:lvl6pPr marL="25146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defTabSz="942975"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964F0DE2-8AE9-4A2F-B882-EDF6106C2F9C}" type="slidenum">
              <a:rPr lang="en-US" altLang="ja-JP" sz="1300" smtClean="0">
                <a:ea typeface="ＭＳ Ｐゴシック" pitchFamily="50" charset="-128"/>
              </a:rPr>
              <a:pPr eaLnBrk="1" hangingPunct="1">
                <a:spcBef>
                  <a:spcPct val="0"/>
                </a:spcBef>
              </a:pPr>
              <a:t>3</a:t>
            </a:fld>
            <a:endParaRPr lang="en-US" altLang="ja-JP" sz="1300">
              <a:ea typeface="ＭＳ Ｐゴシック" pitchFamily="50" charset="-128"/>
            </a:endParaRPr>
          </a:p>
        </p:txBody>
      </p:sp>
      <p:sp>
        <p:nvSpPr>
          <p:cNvPr id="118787" name="Rectangle 2"/>
          <p:cNvSpPr>
            <a:spLocks noGrp="1" noRot="1" noChangeAspect="1" noChangeArrowheads="1" noTextEdit="1"/>
          </p:cNvSpPr>
          <p:nvPr>
            <p:ph type="sldImg"/>
          </p:nvPr>
        </p:nvSpPr>
        <p:spPr>
          <a:xfrm>
            <a:off x="1065213" y="858838"/>
            <a:ext cx="4610100" cy="3457575"/>
          </a:xfrm>
          <a:ln/>
        </p:spPr>
      </p:sp>
      <p:sp>
        <p:nvSpPr>
          <p:cNvPr id="118788" name="Rectangle 3"/>
          <p:cNvSpPr>
            <a:spLocks noGrp="1" noChangeArrowheads="1"/>
          </p:cNvSpPr>
          <p:nvPr>
            <p:ph type="body" idx="1"/>
          </p:nvPr>
        </p:nvSpPr>
        <p:spPr>
          <a:xfrm>
            <a:off x="896938" y="4697413"/>
            <a:ext cx="4940300"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700" rIns="91399" bIns="45700"/>
          <a:lstStyle/>
          <a:p>
            <a:endParaRPr lang="ja-JP" altLang="ja-JP"/>
          </a:p>
        </p:txBody>
      </p:sp>
    </p:spTree>
    <p:extLst>
      <p:ext uri="{BB962C8B-B14F-4D97-AF65-F5344CB8AC3E}">
        <p14:creationId xmlns:p14="http://schemas.microsoft.com/office/powerpoint/2010/main" val="307884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B9A059-4CFD-4CD2-86F1-98FF28467863}"/>
              </a:ext>
            </a:extLst>
          </p:cNvPr>
          <p:cNvSpPr>
            <a:spLocks noGrp="1" noChangeArrowheads="1"/>
          </p:cNvSpPr>
          <p:nvPr>
            <p:ph type="sldNum" sz="quarter" idx="5"/>
          </p:nvPr>
        </p:nvSpPr>
        <p:spPr>
          <a:ln/>
        </p:spPr>
        <p:txBody>
          <a:bodyPr/>
          <a:lstStyle/>
          <a:p>
            <a:fld id="{44049FB0-059E-420B-BF7E-A923B44C2143}" type="slidenum">
              <a:rPr lang="en-US" altLang="ja-JP"/>
              <a:pPr/>
              <a:t>4</a:t>
            </a:fld>
            <a:endParaRPr lang="en-US" altLang="ja-JP"/>
          </a:p>
        </p:txBody>
      </p:sp>
      <p:sp>
        <p:nvSpPr>
          <p:cNvPr id="234498" name="Rectangle 2">
            <a:extLst>
              <a:ext uri="{FF2B5EF4-FFF2-40B4-BE49-F238E27FC236}">
                <a16:creationId xmlns:a16="http://schemas.microsoft.com/office/drawing/2014/main" id="{806A3E47-C48D-47CD-AFE7-C538B5FA802D}"/>
              </a:ext>
            </a:extLst>
          </p:cNvPr>
          <p:cNvSpPr>
            <a:spLocks noGrp="1" noRot="1" noChangeAspect="1" noChangeArrowheads="1" noTextEdit="1"/>
          </p:cNvSpPr>
          <p:nvPr>
            <p:ph type="sldImg"/>
          </p:nvPr>
        </p:nvSpPr>
        <p:spPr bwMode="auto">
          <a:xfrm>
            <a:off x="903288" y="741363"/>
            <a:ext cx="4932362" cy="3698875"/>
          </a:xfrm>
          <a:prstGeom prst="rect">
            <a:avLst/>
          </a:prstGeom>
          <a:solidFill>
            <a:srgbClr val="FFFFFF"/>
          </a:solidFill>
          <a:ln>
            <a:solidFill>
              <a:srgbClr val="000000"/>
            </a:solidFill>
            <a:miter lim="800000"/>
            <a:headEnd/>
            <a:tailEnd/>
          </a:ln>
        </p:spPr>
      </p:sp>
      <p:sp>
        <p:nvSpPr>
          <p:cNvPr id="234499" name="Rectangle 3">
            <a:extLst>
              <a:ext uri="{FF2B5EF4-FFF2-40B4-BE49-F238E27FC236}">
                <a16:creationId xmlns:a16="http://schemas.microsoft.com/office/drawing/2014/main" id="{ECFC52D6-053D-4A21-8B1C-5CDA75C5FA9A}"/>
              </a:ext>
            </a:extLst>
          </p:cNvPr>
          <p:cNvSpPr>
            <a:spLocks noGrp="1" noChangeArrowheads="1"/>
          </p:cNvSpPr>
          <p:nvPr>
            <p:ph type="body" idx="1"/>
          </p:nvPr>
        </p:nvSpPr>
        <p:spPr bwMode="auto">
          <a:xfrm>
            <a:off x="673100" y="4686300"/>
            <a:ext cx="5389563" cy="4438650"/>
          </a:xfrm>
          <a:prstGeom prst="rect">
            <a:avLst/>
          </a:prstGeom>
          <a:solidFill>
            <a:srgbClr val="FFFFFF"/>
          </a:solidFill>
          <a:ln>
            <a:solidFill>
              <a:srgbClr val="000000"/>
            </a:solidFill>
            <a:miter lim="800000"/>
            <a:headEnd/>
            <a:tailEnd/>
          </a:ln>
        </p:spPr>
        <p:txBody>
          <a:bodyPr lIns="91031" tIns="45516" rIns="91031" bIns="45516"/>
          <a:lstStyle/>
          <a:p>
            <a:endParaRPr lang="en-US" altLang="ja-JP" dirty="0"/>
          </a:p>
        </p:txBody>
      </p:sp>
    </p:spTree>
    <p:extLst>
      <p:ext uri="{BB962C8B-B14F-4D97-AF65-F5344CB8AC3E}">
        <p14:creationId xmlns:p14="http://schemas.microsoft.com/office/powerpoint/2010/main" val="243586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effectLst/>
              </a:rPr>
              <a:t>which should be balanced within the wall-thickness (the integral value of the axial stress through the thickness should be 0)</a:t>
            </a:r>
            <a:endParaRPr kumimoji="1" lang="ja-JP" altLang="en-US" dirty="0"/>
          </a:p>
        </p:txBody>
      </p:sp>
      <p:sp>
        <p:nvSpPr>
          <p:cNvPr id="4" name="スライド番号プレースホルダー 3"/>
          <p:cNvSpPr>
            <a:spLocks noGrp="1"/>
          </p:cNvSpPr>
          <p:nvPr>
            <p:ph type="sldNum" sz="quarter" idx="10"/>
          </p:nvPr>
        </p:nvSpPr>
        <p:spPr/>
        <p:txBody>
          <a:bodyPr/>
          <a:lstStyle/>
          <a:p>
            <a:fld id="{E962C410-5DE9-4514-B932-201E5E3C2DE8}" type="slidenum">
              <a:rPr lang="en-US" altLang="ja-JP" smtClean="0"/>
              <a:pPr/>
              <a:t>5</a:t>
            </a:fld>
            <a:endParaRPr lang="en-US" altLang="ja-JP"/>
          </a:p>
        </p:txBody>
      </p:sp>
    </p:spTree>
    <p:extLst>
      <p:ext uri="{BB962C8B-B14F-4D97-AF65-F5344CB8AC3E}">
        <p14:creationId xmlns:p14="http://schemas.microsoft.com/office/powerpoint/2010/main" val="84098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62C410-5DE9-4514-B932-201E5E3C2DE8}" type="slidenum">
              <a:rPr lang="en-US" altLang="ja-JP" smtClean="0"/>
              <a:pPr/>
              <a:t>6</a:t>
            </a:fld>
            <a:endParaRPr lang="en-US" altLang="ja-JP"/>
          </a:p>
        </p:txBody>
      </p:sp>
    </p:spTree>
    <p:extLst>
      <p:ext uri="{BB962C8B-B14F-4D97-AF65-F5344CB8AC3E}">
        <p14:creationId xmlns:p14="http://schemas.microsoft.com/office/powerpoint/2010/main" val="98638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62C410-5DE9-4514-B932-201E5E3C2DE8}" type="slidenum">
              <a:rPr lang="en-US" altLang="ja-JP" smtClean="0"/>
              <a:pPr/>
              <a:t>8</a:t>
            </a:fld>
            <a:endParaRPr lang="en-US" altLang="ja-JP"/>
          </a:p>
        </p:txBody>
      </p:sp>
    </p:spTree>
    <p:extLst>
      <p:ext uri="{BB962C8B-B14F-4D97-AF65-F5344CB8AC3E}">
        <p14:creationId xmlns:p14="http://schemas.microsoft.com/office/powerpoint/2010/main" val="65156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62C410-5DE9-4514-B932-201E5E3C2DE8}" type="slidenum">
              <a:rPr lang="en-US" altLang="ja-JP" smtClean="0"/>
              <a:pPr/>
              <a:t>9</a:t>
            </a:fld>
            <a:endParaRPr lang="en-US" altLang="ja-JP"/>
          </a:p>
        </p:txBody>
      </p:sp>
    </p:spTree>
    <p:extLst>
      <p:ext uri="{BB962C8B-B14F-4D97-AF65-F5344CB8AC3E}">
        <p14:creationId xmlns:p14="http://schemas.microsoft.com/office/powerpoint/2010/main" val="358209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1A1027-83DD-42BD-AC80-36C695200CCA}"/>
              </a:ext>
            </a:extLst>
          </p:cNvPr>
          <p:cNvSpPr>
            <a:spLocks noGrp="1" noChangeArrowheads="1"/>
          </p:cNvSpPr>
          <p:nvPr>
            <p:ph type="sldNum" sz="quarter" idx="5"/>
          </p:nvPr>
        </p:nvSpPr>
        <p:spPr>
          <a:ln/>
        </p:spPr>
        <p:txBody>
          <a:bodyPr/>
          <a:lstStyle/>
          <a:p>
            <a:fld id="{E37EA10E-EB64-4CD0-875A-C192F4263E5B}" type="slidenum">
              <a:rPr lang="en-US" altLang="ja-JP"/>
              <a:pPr/>
              <a:t>15</a:t>
            </a:fld>
            <a:endParaRPr lang="en-US" altLang="ja-JP"/>
          </a:p>
        </p:txBody>
      </p:sp>
      <p:sp>
        <p:nvSpPr>
          <p:cNvPr id="258050" name="Rectangle 2">
            <a:extLst>
              <a:ext uri="{FF2B5EF4-FFF2-40B4-BE49-F238E27FC236}">
                <a16:creationId xmlns:a16="http://schemas.microsoft.com/office/drawing/2014/main" id="{C2FDFA69-BA1D-47A3-B322-482E8DF38F87}"/>
              </a:ext>
            </a:extLst>
          </p:cNvPr>
          <p:cNvSpPr>
            <a:spLocks noGrp="1" noRot="1" noChangeAspect="1" noChangeArrowheads="1"/>
          </p:cNvSpPr>
          <p:nvPr>
            <p:ph type="sldImg"/>
          </p:nvPr>
        </p:nvSpPr>
        <p:spPr bwMode="auto">
          <a:xfrm>
            <a:off x="903288" y="741363"/>
            <a:ext cx="4932362" cy="3698875"/>
          </a:xfrm>
          <a:prstGeom prst="rect">
            <a:avLst/>
          </a:prstGeom>
          <a:solidFill>
            <a:srgbClr val="FFFFFF"/>
          </a:solidFill>
          <a:ln>
            <a:solidFill>
              <a:srgbClr val="000000"/>
            </a:solidFill>
            <a:miter lim="800000"/>
            <a:headEnd/>
            <a:tailEnd/>
          </a:ln>
        </p:spPr>
      </p:sp>
      <p:sp>
        <p:nvSpPr>
          <p:cNvPr id="258051" name="Rectangle 3">
            <a:extLst>
              <a:ext uri="{FF2B5EF4-FFF2-40B4-BE49-F238E27FC236}">
                <a16:creationId xmlns:a16="http://schemas.microsoft.com/office/drawing/2014/main" id="{528D3609-833F-4D91-94E2-DF5812544C4D}"/>
              </a:ext>
            </a:extLst>
          </p:cNvPr>
          <p:cNvSpPr>
            <a:spLocks noGrp="1" noChangeArrowheads="1"/>
          </p:cNvSpPr>
          <p:nvPr>
            <p:ph type="body" idx="1"/>
          </p:nvPr>
        </p:nvSpPr>
        <p:spPr bwMode="auto">
          <a:xfrm>
            <a:off x="673100" y="4686300"/>
            <a:ext cx="5389563" cy="4438650"/>
          </a:xfrm>
          <a:prstGeom prst="rect">
            <a:avLst/>
          </a:prstGeom>
          <a:solidFill>
            <a:srgbClr val="FFFFFF"/>
          </a:solidFill>
          <a:ln>
            <a:solidFill>
              <a:srgbClr val="000000"/>
            </a:solidFill>
            <a:miter lim="800000"/>
            <a:headEnd/>
            <a:tailEnd/>
          </a:ln>
        </p:spPr>
        <p:txBody>
          <a:bodyPr lIns="91031" tIns="45516" rIns="91031" bIns="45516"/>
          <a:lstStyle/>
          <a:p>
            <a:endParaRPr lang="ja-JP" altLang="ja-JP"/>
          </a:p>
        </p:txBody>
      </p:sp>
    </p:spTree>
    <p:extLst>
      <p:ext uri="{BB962C8B-B14F-4D97-AF65-F5344CB8AC3E}">
        <p14:creationId xmlns:p14="http://schemas.microsoft.com/office/powerpoint/2010/main" val="3781783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A9C2A-59B1-4F30-B386-9AC45B8661C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8E850232-D550-449F-9BC9-E8206B22E5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D58E597D-8159-43AF-B7B6-5D38AC66AED1}"/>
              </a:ext>
            </a:extLst>
          </p:cNvPr>
          <p:cNvSpPr>
            <a:spLocks noGrp="1"/>
          </p:cNvSpPr>
          <p:nvPr>
            <p:ph type="dt" sz="half" idx="10"/>
          </p:nvPr>
        </p:nvSpPr>
        <p:spPr/>
        <p:txBody>
          <a:bodyPr/>
          <a:lstStyle/>
          <a:p>
            <a:fld id="{CE87ED91-6CA2-4323-AB48-A54E9F6C3673}" type="datetimeFigureOut">
              <a:rPr kumimoji="1" lang="ja-JP" altLang="en-US" smtClean="0"/>
              <a:t>2019/10/17</a:t>
            </a:fld>
            <a:endParaRPr kumimoji="1" lang="ja-JP" altLang="en-US"/>
          </a:p>
        </p:txBody>
      </p:sp>
      <p:sp>
        <p:nvSpPr>
          <p:cNvPr id="5" name="フッター プレースホルダー 4">
            <a:extLst>
              <a:ext uri="{FF2B5EF4-FFF2-40B4-BE49-F238E27FC236}">
                <a16:creationId xmlns:a16="http://schemas.microsoft.com/office/drawing/2014/main" id="{44A9DAFD-ACD8-4A17-99D0-AF1F577CC7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E2F7FB-7B93-4D47-AE23-D3B3529D882A}"/>
              </a:ext>
            </a:extLst>
          </p:cNvPr>
          <p:cNvSpPr>
            <a:spLocks noGrp="1"/>
          </p:cNvSpPr>
          <p:nvPr>
            <p:ph type="sldNum" sz="quarter" idx="12"/>
          </p:nvPr>
        </p:nvSpPr>
        <p:spPr/>
        <p:txBody>
          <a:bodyPr/>
          <a:lstStyle/>
          <a:p>
            <a:fld id="{EE202640-955B-4D5D-AAF5-C9BA4B724D43}" type="slidenum">
              <a:rPr kumimoji="1" lang="ja-JP" altLang="en-US" smtClean="0"/>
              <a:t>‹#›</a:t>
            </a:fld>
            <a:endParaRPr kumimoji="1" lang="ja-JP" altLang="en-US"/>
          </a:p>
        </p:txBody>
      </p:sp>
      <p:pic>
        <p:nvPicPr>
          <p:cNvPr id="7" name="Picture 9" descr="logo">
            <a:extLst>
              <a:ext uri="{FF2B5EF4-FFF2-40B4-BE49-F238E27FC236}">
                <a16:creationId xmlns:a16="http://schemas.microsoft.com/office/drawing/2014/main" id="{490FEDEE-FFC9-43B2-8F31-C86998014B5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3" y="15875"/>
            <a:ext cx="720725" cy="400050"/>
          </a:xfrm>
          <a:prstGeom prst="rect">
            <a:avLst/>
          </a:prstGeom>
          <a:noFill/>
          <a:extLst>
            <a:ext uri="{909E8E84-426E-40DD-AFC4-6F175D3DCCD1}">
              <a14:hiddenFill xmlns:a14="http://schemas.microsoft.com/office/drawing/2010/main">
                <a:solidFill>
                  <a:srgbClr val="FFFFFF"/>
                </a:solidFill>
              </a14:hiddenFill>
            </a:ext>
          </a:extLst>
        </p:spPr>
      </p:pic>
      <p:sp>
        <p:nvSpPr>
          <p:cNvPr id="8" name="Line 10">
            <a:extLst>
              <a:ext uri="{FF2B5EF4-FFF2-40B4-BE49-F238E27FC236}">
                <a16:creationId xmlns:a16="http://schemas.microsoft.com/office/drawing/2014/main" id="{FAB743EB-2593-4A10-9776-8135455A4E47}"/>
              </a:ext>
            </a:extLst>
          </p:cNvPr>
          <p:cNvSpPr>
            <a:spLocks noChangeShapeType="1"/>
          </p:cNvSpPr>
          <p:nvPr userDrawn="1"/>
        </p:nvSpPr>
        <p:spPr bwMode="auto">
          <a:xfrm>
            <a:off x="0" y="471488"/>
            <a:ext cx="9144000" cy="0"/>
          </a:xfrm>
          <a:prstGeom prst="line">
            <a:avLst/>
          </a:prstGeom>
          <a:noFill/>
          <a:ln w="57150" cmpd="thinThick">
            <a:solidFill>
              <a:srgbClr val="008BB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11">
            <a:extLst>
              <a:ext uri="{FF2B5EF4-FFF2-40B4-BE49-F238E27FC236}">
                <a16:creationId xmlns:a16="http://schemas.microsoft.com/office/drawing/2014/main" id="{DD59B7F3-E2D7-4731-9404-2C678AE6DB52}"/>
              </a:ext>
            </a:extLst>
          </p:cNvPr>
          <p:cNvSpPr>
            <a:spLocks noChangeShapeType="1"/>
          </p:cNvSpPr>
          <p:nvPr userDrawn="1"/>
        </p:nvSpPr>
        <p:spPr bwMode="auto">
          <a:xfrm>
            <a:off x="0" y="6742113"/>
            <a:ext cx="9144000" cy="0"/>
          </a:xfrm>
          <a:prstGeom prst="line">
            <a:avLst/>
          </a:prstGeom>
          <a:noFill/>
          <a:ln w="57150" cmpd="thinThick">
            <a:solidFill>
              <a:srgbClr val="008BB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781462988"/>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19F5A-B2C9-4603-9851-02818095E0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2FD04E-B413-4351-95CC-9E5330F898E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650EAD-B1C1-4E3B-AB8B-4BCDFB18BFCE}"/>
              </a:ext>
            </a:extLst>
          </p:cNvPr>
          <p:cNvSpPr>
            <a:spLocks noGrp="1"/>
          </p:cNvSpPr>
          <p:nvPr>
            <p:ph type="dt" sz="half" idx="10"/>
          </p:nvPr>
        </p:nvSpPr>
        <p:spPr/>
        <p:txBody>
          <a:bodyPr/>
          <a:lstStyle/>
          <a:p>
            <a:fld id="{255DCE81-F562-429A-AA95-C2DEDA7F78E2}" type="datetime1">
              <a:rPr lang="en-US" altLang="ja-JP" smtClean="0"/>
              <a:pPr/>
              <a:t>10/17/2019</a:t>
            </a:fld>
            <a:endParaRPr lang="en-US" altLang="ja-JP"/>
          </a:p>
        </p:txBody>
      </p:sp>
      <p:sp>
        <p:nvSpPr>
          <p:cNvPr id="5" name="フッター プレースホルダー 4">
            <a:extLst>
              <a:ext uri="{FF2B5EF4-FFF2-40B4-BE49-F238E27FC236}">
                <a16:creationId xmlns:a16="http://schemas.microsoft.com/office/drawing/2014/main" id="{55DC7D13-84F0-4B77-9815-2897F7903306}"/>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6E5515E3-1B99-4E60-AE64-C2240C995256}"/>
              </a:ext>
            </a:extLst>
          </p:cNvPr>
          <p:cNvSpPr>
            <a:spLocks noGrp="1"/>
          </p:cNvSpPr>
          <p:nvPr>
            <p:ph type="sldNum" sz="quarter" idx="12"/>
          </p:nvPr>
        </p:nvSpPr>
        <p:spPr/>
        <p:txBody>
          <a:bodyPr/>
          <a:lstStyle/>
          <a:p>
            <a:fld id="{D856DFBA-70B3-4CFC-984E-610632EE02D9}" type="slidenum">
              <a:rPr lang="en-US" altLang="ja-JP" smtClean="0"/>
              <a:pPr/>
              <a:t>‹#›</a:t>
            </a:fld>
            <a:endParaRPr lang="en-US" altLang="ja-JP"/>
          </a:p>
        </p:txBody>
      </p:sp>
    </p:spTree>
    <p:extLst>
      <p:ext uri="{BB962C8B-B14F-4D97-AF65-F5344CB8AC3E}">
        <p14:creationId xmlns:p14="http://schemas.microsoft.com/office/powerpoint/2010/main" val="2053807051"/>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BC23E0-3ED6-4216-BEA6-CB4D5E80414E}"/>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B27139-ADDC-4687-A8B3-809EC64970D6}"/>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60D1B3-6AED-46C4-96B0-7EAC727CB9C1}"/>
              </a:ext>
            </a:extLst>
          </p:cNvPr>
          <p:cNvSpPr>
            <a:spLocks noGrp="1"/>
          </p:cNvSpPr>
          <p:nvPr>
            <p:ph type="dt" sz="half" idx="10"/>
          </p:nvPr>
        </p:nvSpPr>
        <p:spPr/>
        <p:txBody>
          <a:bodyPr/>
          <a:lstStyle/>
          <a:p>
            <a:fld id="{935648AF-2847-488D-9754-CF53539E266D}" type="datetime1">
              <a:rPr lang="en-US" altLang="ja-JP" smtClean="0"/>
              <a:pPr/>
              <a:t>10/17/2019</a:t>
            </a:fld>
            <a:endParaRPr lang="en-US" altLang="ja-JP"/>
          </a:p>
        </p:txBody>
      </p:sp>
      <p:sp>
        <p:nvSpPr>
          <p:cNvPr id="5" name="フッター プレースホルダー 4">
            <a:extLst>
              <a:ext uri="{FF2B5EF4-FFF2-40B4-BE49-F238E27FC236}">
                <a16:creationId xmlns:a16="http://schemas.microsoft.com/office/drawing/2014/main" id="{483A1DB8-1988-46D8-BDD6-B1EC285A66BE}"/>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AFCA4E97-92C0-42D1-A049-71A357F3F281}"/>
              </a:ext>
            </a:extLst>
          </p:cNvPr>
          <p:cNvSpPr>
            <a:spLocks noGrp="1"/>
          </p:cNvSpPr>
          <p:nvPr>
            <p:ph type="sldNum" sz="quarter" idx="12"/>
          </p:nvPr>
        </p:nvSpPr>
        <p:spPr/>
        <p:txBody>
          <a:bodyPr/>
          <a:lstStyle/>
          <a:p>
            <a:fld id="{050B0DC0-630D-4DCB-8F0E-F9EAF78DCD33}" type="slidenum">
              <a:rPr lang="en-US" altLang="ja-JP" smtClean="0"/>
              <a:pPr/>
              <a:t>‹#›</a:t>
            </a:fld>
            <a:endParaRPr lang="en-US" altLang="ja-JP"/>
          </a:p>
        </p:txBody>
      </p:sp>
    </p:spTree>
    <p:extLst>
      <p:ext uri="{BB962C8B-B14F-4D97-AF65-F5344CB8AC3E}">
        <p14:creationId xmlns:p14="http://schemas.microsoft.com/office/powerpoint/2010/main" val="910927937"/>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4DDE5-35CA-46E3-B592-00DD07411DAA}"/>
              </a:ext>
            </a:extLst>
          </p:cNvPr>
          <p:cNvSpPr>
            <a:spLocks noGrp="1"/>
          </p:cNvSpPr>
          <p:nvPr>
            <p:ph type="title"/>
          </p:nvPr>
        </p:nvSpPr>
        <p:spPr>
          <a:xfrm>
            <a:off x="628650" y="1"/>
            <a:ext cx="7886700" cy="476672"/>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F64153-27B2-4E97-A05C-6B18233271EA}"/>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DA5545A4-21A8-4387-AC0E-28D3E8E9B728}"/>
              </a:ext>
            </a:extLst>
          </p:cNvPr>
          <p:cNvSpPr>
            <a:spLocks noGrp="1"/>
          </p:cNvSpPr>
          <p:nvPr>
            <p:ph type="dt" sz="half" idx="10"/>
          </p:nvPr>
        </p:nvSpPr>
        <p:spPr/>
        <p:txBody>
          <a:bodyPr/>
          <a:lstStyle/>
          <a:p>
            <a:fld id="{F6E2EEF0-0EEA-4A1A-9269-01EEEBA9B7E0}" type="datetime1">
              <a:rPr lang="en-US" altLang="ja-JP" smtClean="0"/>
              <a:pPr/>
              <a:t>10/17/2019</a:t>
            </a:fld>
            <a:endParaRPr lang="en-US" altLang="ja-JP"/>
          </a:p>
        </p:txBody>
      </p:sp>
      <p:sp>
        <p:nvSpPr>
          <p:cNvPr id="5" name="フッター プレースホルダー 4">
            <a:extLst>
              <a:ext uri="{FF2B5EF4-FFF2-40B4-BE49-F238E27FC236}">
                <a16:creationId xmlns:a16="http://schemas.microsoft.com/office/drawing/2014/main" id="{6CB85125-FB2C-45A1-8977-010E1755E803}"/>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C7DD981E-A116-4C59-93B7-E8A7714DD622}"/>
              </a:ext>
            </a:extLst>
          </p:cNvPr>
          <p:cNvSpPr>
            <a:spLocks noGrp="1"/>
          </p:cNvSpPr>
          <p:nvPr>
            <p:ph type="sldNum" sz="quarter" idx="12"/>
          </p:nvPr>
        </p:nvSpPr>
        <p:spPr/>
        <p:txBody>
          <a:bodyPr/>
          <a:lstStyle/>
          <a:p>
            <a:fld id="{54A460B3-5948-4A55-AD7A-5C8D97BFAACA}" type="slidenum">
              <a:rPr lang="en-US" altLang="ja-JP" smtClean="0"/>
              <a:pPr/>
              <a:t>‹#›</a:t>
            </a:fld>
            <a:endParaRPr lang="en-US" altLang="ja-JP"/>
          </a:p>
        </p:txBody>
      </p:sp>
    </p:spTree>
    <p:extLst>
      <p:ext uri="{BB962C8B-B14F-4D97-AF65-F5344CB8AC3E}">
        <p14:creationId xmlns:p14="http://schemas.microsoft.com/office/powerpoint/2010/main" val="3709545831"/>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C7AC2-8DF4-4E1D-9E5F-4D7C3CE5272B}"/>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783DB3-7247-4EAF-B932-3573B6DEA71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ECD5C7-46FD-4216-A6AF-56777480A121}"/>
              </a:ext>
            </a:extLst>
          </p:cNvPr>
          <p:cNvSpPr>
            <a:spLocks noGrp="1"/>
          </p:cNvSpPr>
          <p:nvPr>
            <p:ph type="dt" sz="half" idx="10"/>
          </p:nvPr>
        </p:nvSpPr>
        <p:spPr/>
        <p:txBody>
          <a:bodyPr/>
          <a:lstStyle/>
          <a:p>
            <a:fld id="{A67124DC-9422-49A9-9C4D-247CC44CC8BE}" type="datetime1">
              <a:rPr lang="en-US" altLang="ja-JP" smtClean="0"/>
              <a:pPr/>
              <a:t>10/17/2019</a:t>
            </a:fld>
            <a:endParaRPr lang="en-US" altLang="ja-JP"/>
          </a:p>
        </p:txBody>
      </p:sp>
      <p:sp>
        <p:nvSpPr>
          <p:cNvPr id="5" name="フッター プレースホルダー 4">
            <a:extLst>
              <a:ext uri="{FF2B5EF4-FFF2-40B4-BE49-F238E27FC236}">
                <a16:creationId xmlns:a16="http://schemas.microsoft.com/office/drawing/2014/main" id="{DD6EE47E-C8CD-4765-AC77-96E58EC80654}"/>
              </a:ext>
            </a:extLst>
          </p:cNvPr>
          <p:cNvSpPr>
            <a:spLocks noGrp="1"/>
          </p:cNvSpPr>
          <p:nvPr>
            <p:ph type="ftr" sz="quarter" idx="11"/>
          </p:nvPr>
        </p:nvSpPr>
        <p:spPr/>
        <p:txBody>
          <a:bodyPr/>
          <a:lstStyle/>
          <a:p>
            <a:endParaRPr lang="en-US" altLang="ja-JP"/>
          </a:p>
        </p:txBody>
      </p:sp>
      <p:sp>
        <p:nvSpPr>
          <p:cNvPr id="6" name="スライド番号プレースホルダー 5">
            <a:extLst>
              <a:ext uri="{FF2B5EF4-FFF2-40B4-BE49-F238E27FC236}">
                <a16:creationId xmlns:a16="http://schemas.microsoft.com/office/drawing/2014/main" id="{FB983998-2107-4B3F-B171-6D4A2F881FB5}"/>
              </a:ext>
            </a:extLst>
          </p:cNvPr>
          <p:cNvSpPr>
            <a:spLocks noGrp="1"/>
          </p:cNvSpPr>
          <p:nvPr>
            <p:ph type="sldNum" sz="quarter" idx="12"/>
          </p:nvPr>
        </p:nvSpPr>
        <p:spPr/>
        <p:txBody>
          <a:bodyPr/>
          <a:lstStyle/>
          <a:p>
            <a:fld id="{8360E279-E2FA-471E-9839-4594ABE30DA4}" type="slidenum">
              <a:rPr lang="en-US" altLang="ja-JP" smtClean="0"/>
              <a:pPr/>
              <a:t>‹#›</a:t>
            </a:fld>
            <a:endParaRPr lang="en-US" altLang="ja-JP"/>
          </a:p>
        </p:txBody>
      </p:sp>
    </p:spTree>
    <p:extLst>
      <p:ext uri="{BB962C8B-B14F-4D97-AF65-F5344CB8AC3E}">
        <p14:creationId xmlns:p14="http://schemas.microsoft.com/office/powerpoint/2010/main" val="4159068887"/>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E9D09E-7EAD-4B94-959F-C2B68FE392FB}"/>
              </a:ext>
            </a:extLst>
          </p:cNvPr>
          <p:cNvSpPr>
            <a:spLocks noGrp="1"/>
          </p:cNvSpPr>
          <p:nvPr>
            <p:ph type="title"/>
          </p:nvPr>
        </p:nvSpPr>
        <p:spPr>
          <a:xfrm>
            <a:off x="628650" y="1"/>
            <a:ext cx="7886700" cy="476672"/>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84A125-27D1-4D06-BD48-AF5133CB0ED6}"/>
              </a:ext>
            </a:extLst>
          </p:cNvPr>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CD128F27-186F-47CE-8339-508CE0542221}"/>
              </a:ext>
            </a:extLst>
          </p:cNvPr>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E10A14-E4CE-4AC7-94EC-F76C7A7ACB10}"/>
              </a:ext>
            </a:extLst>
          </p:cNvPr>
          <p:cNvSpPr>
            <a:spLocks noGrp="1"/>
          </p:cNvSpPr>
          <p:nvPr>
            <p:ph type="dt" sz="half" idx="10"/>
          </p:nvPr>
        </p:nvSpPr>
        <p:spPr/>
        <p:txBody>
          <a:bodyPr/>
          <a:lstStyle/>
          <a:p>
            <a:fld id="{C0036DB2-B9FC-493B-9B88-F0EE2E574482}" type="datetime1">
              <a:rPr lang="en-US" altLang="ja-JP" smtClean="0"/>
              <a:pPr/>
              <a:t>10/17/2019</a:t>
            </a:fld>
            <a:endParaRPr lang="en-US" altLang="ja-JP"/>
          </a:p>
        </p:txBody>
      </p:sp>
      <p:sp>
        <p:nvSpPr>
          <p:cNvPr id="6" name="フッター プレースホルダー 5">
            <a:extLst>
              <a:ext uri="{FF2B5EF4-FFF2-40B4-BE49-F238E27FC236}">
                <a16:creationId xmlns:a16="http://schemas.microsoft.com/office/drawing/2014/main" id="{50BF01F6-77B7-4174-982C-95F1128A7F67}"/>
              </a:ext>
            </a:extLst>
          </p:cNvPr>
          <p:cNvSpPr>
            <a:spLocks noGrp="1"/>
          </p:cNvSpPr>
          <p:nvPr>
            <p:ph type="ftr" sz="quarter" idx="11"/>
          </p:nvPr>
        </p:nvSpPr>
        <p:spPr/>
        <p:txBody>
          <a:bodyPr/>
          <a:lstStyle/>
          <a:p>
            <a:endParaRPr lang="en-US" altLang="ja-JP"/>
          </a:p>
        </p:txBody>
      </p:sp>
      <p:sp>
        <p:nvSpPr>
          <p:cNvPr id="7" name="スライド番号プレースホルダー 6">
            <a:extLst>
              <a:ext uri="{FF2B5EF4-FFF2-40B4-BE49-F238E27FC236}">
                <a16:creationId xmlns:a16="http://schemas.microsoft.com/office/drawing/2014/main" id="{F88B45AA-8E08-4276-AB4F-D639A8E8D89E}"/>
              </a:ext>
            </a:extLst>
          </p:cNvPr>
          <p:cNvSpPr>
            <a:spLocks noGrp="1"/>
          </p:cNvSpPr>
          <p:nvPr>
            <p:ph type="sldNum" sz="quarter" idx="12"/>
          </p:nvPr>
        </p:nvSpPr>
        <p:spPr/>
        <p:txBody>
          <a:bodyPr/>
          <a:lstStyle/>
          <a:p>
            <a:fld id="{7B4ED9C8-9977-4266-A19D-37433BE8E11B}" type="slidenum">
              <a:rPr lang="en-US" altLang="ja-JP" smtClean="0"/>
              <a:pPr/>
              <a:t>‹#›</a:t>
            </a:fld>
            <a:endParaRPr lang="en-US" altLang="ja-JP"/>
          </a:p>
        </p:txBody>
      </p:sp>
    </p:spTree>
    <p:extLst>
      <p:ext uri="{BB962C8B-B14F-4D97-AF65-F5344CB8AC3E}">
        <p14:creationId xmlns:p14="http://schemas.microsoft.com/office/powerpoint/2010/main" val="537777998"/>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86B87E-7625-4B87-97E2-D008A420455B}"/>
              </a:ext>
            </a:extLst>
          </p:cNvPr>
          <p:cNvSpPr>
            <a:spLocks noGrp="1"/>
          </p:cNvSpPr>
          <p:nvPr>
            <p:ph type="title"/>
          </p:nvPr>
        </p:nvSpPr>
        <p:spPr>
          <a:xfrm>
            <a:off x="629841" y="1"/>
            <a:ext cx="7886700" cy="476672"/>
          </a:xfrm>
        </p:spPr>
        <p:txBody>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61963C7D-C4AE-436A-BF9B-693708805D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E9A1D5-4562-4315-9202-B73090161436}"/>
              </a:ext>
            </a:extLst>
          </p:cNvPr>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a:extLst>
              <a:ext uri="{FF2B5EF4-FFF2-40B4-BE49-F238E27FC236}">
                <a16:creationId xmlns:a16="http://schemas.microsoft.com/office/drawing/2014/main" id="{62A0C18E-B926-4BDF-A937-8506BF94CA0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93ACC88-404B-4670-AB9C-C9E75AB3E951}"/>
              </a:ext>
            </a:extLst>
          </p:cNvPr>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6D6B20-3E7D-4991-AFFC-C45CB04D7188}"/>
              </a:ext>
            </a:extLst>
          </p:cNvPr>
          <p:cNvSpPr>
            <a:spLocks noGrp="1"/>
          </p:cNvSpPr>
          <p:nvPr>
            <p:ph type="dt" sz="half" idx="10"/>
          </p:nvPr>
        </p:nvSpPr>
        <p:spPr/>
        <p:txBody>
          <a:bodyPr/>
          <a:lstStyle/>
          <a:p>
            <a:fld id="{43654439-5D34-4BCC-AA5F-4C298E9F1763}" type="datetime1">
              <a:rPr lang="en-US" altLang="ja-JP" smtClean="0"/>
              <a:pPr/>
              <a:t>10/17/2019</a:t>
            </a:fld>
            <a:endParaRPr lang="en-US" altLang="ja-JP"/>
          </a:p>
        </p:txBody>
      </p:sp>
      <p:sp>
        <p:nvSpPr>
          <p:cNvPr id="8" name="フッター プレースホルダー 7">
            <a:extLst>
              <a:ext uri="{FF2B5EF4-FFF2-40B4-BE49-F238E27FC236}">
                <a16:creationId xmlns:a16="http://schemas.microsoft.com/office/drawing/2014/main" id="{D9282826-9A8A-4301-8042-D4791B20E25A}"/>
              </a:ext>
            </a:extLst>
          </p:cNvPr>
          <p:cNvSpPr>
            <a:spLocks noGrp="1"/>
          </p:cNvSpPr>
          <p:nvPr>
            <p:ph type="ftr" sz="quarter" idx="11"/>
          </p:nvPr>
        </p:nvSpPr>
        <p:spPr/>
        <p:txBody>
          <a:bodyPr/>
          <a:lstStyle/>
          <a:p>
            <a:endParaRPr lang="en-US" altLang="ja-JP"/>
          </a:p>
        </p:txBody>
      </p:sp>
      <p:sp>
        <p:nvSpPr>
          <p:cNvPr id="9" name="スライド番号プレースホルダー 8">
            <a:extLst>
              <a:ext uri="{FF2B5EF4-FFF2-40B4-BE49-F238E27FC236}">
                <a16:creationId xmlns:a16="http://schemas.microsoft.com/office/drawing/2014/main" id="{8B87AE33-D97E-41BE-B4D3-FB14E5612A0F}"/>
              </a:ext>
            </a:extLst>
          </p:cNvPr>
          <p:cNvSpPr>
            <a:spLocks noGrp="1"/>
          </p:cNvSpPr>
          <p:nvPr>
            <p:ph type="sldNum" sz="quarter" idx="12"/>
          </p:nvPr>
        </p:nvSpPr>
        <p:spPr/>
        <p:txBody>
          <a:bodyPr/>
          <a:lstStyle/>
          <a:p>
            <a:fld id="{4FBF6F49-04A2-412D-B7AB-6509659394C8}" type="slidenum">
              <a:rPr lang="en-US" altLang="ja-JP" smtClean="0"/>
              <a:pPr/>
              <a:t>‹#›</a:t>
            </a:fld>
            <a:endParaRPr lang="en-US" altLang="ja-JP"/>
          </a:p>
        </p:txBody>
      </p:sp>
    </p:spTree>
    <p:extLst>
      <p:ext uri="{BB962C8B-B14F-4D97-AF65-F5344CB8AC3E}">
        <p14:creationId xmlns:p14="http://schemas.microsoft.com/office/powerpoint/2010/main" val="1310916686"/>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5C67C-83A8-4A90-98E0-A42389D7C42B}"/>
              </a:ext>
            </a:extLst>
          </p:cNvPr>
          <p:cNvSpPr>
            <a:spLocks noGrp="1"/>
          </p:cNvSpPr>
          <p:nvPr>
            <p:ph type="title"/>
          </p:nvPr>
        </p:nvSpPr>
        <p:spPr>
          <a:xfrm>
            <a:off x="628650" y="1"/>
            <a:ext cx="7886700" cy="476672"/>
          </a:xfr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6A62B0-C32E-4A7E-B690-925B0A46C42A}"/>
              </a:ext>
            </a:extLst>
          </p:cNvPr>
          <p:cNvSpPr>
            <a:spLocks noGrp="1"/>
          </p:cNvSpPr>
          <p:nvPr>
            <p:ph type="dt" sz="half" idx="10"/>
          </p:nvPr>
        </p:nvSpPr>
        <p:spPr/>
        <p:txBody>
          <a:bodyPr/>
          <a:lstStyle/>
          <a:p>
            <a:fld id="{1917563A-E71C-42B1-AB91-97B13675E27F}" type="datetime1">
              <a:rPr lang="en-US" altLang="ja-JP" smtClean="0"/>
              <a:pPr/>
              <a:t>10/17/2019</a:t>
            </a:fld>
            <a:endParaRPr lang="en-US" altLang="ja-JP"/>
          </a:p>
        </p:txBody>
      </p:sp>
      <p:sp>
        <p:nvSpPr>
          <p:cNvPr id="4" name="フッター プレースホルダー 3">
            <a:extLst>
              <a:ext uri="{FF2B5EF4-FFF2-40B4-BE49-F238E27FC236}">
                <a16:creationId xmlns:a16="http://schemas.microsoft.com/office/drawing/2014/main" id="{B872AF0B-71EB-4AE2-BF07-03FF68FA9BB9}"/>
              </a:ext>
            </a:extLst>
          </p:cNvPr>
          <p:cNvSpPr>
            <a:spLocks noGrp="1"/>
          </p:cNvSpPr>
          <p:nvPr>
            <p:ph type="ftr" sz="quarter" idx="11"/>
          </p:nvPr>
        </p:nvSpPr>
        <p:spPr/>
        <p:txBody>
          <a:bodyPr/>
          <a:lstStyle/>
          <a:p>
            <a:endParaRPr lang="en-US" altLang="ja-JP"/>
          </a:p>
        </p:txBody>
      </p:sp>
      <p:sp>
        <p:nvSpPr>
          <p:cNvPr id="5" name="スライド番号プレースホルダー 4">
            <a:extLst>
              <a:ext uri="{FF2B5EF4-FFF2-40B4-BE49-F238E27FC236}">
                <a16:creationId xmlns:a16="http://schemas.microsoft.com/office/drawing/2014/main" id="{A703C8D5-B150-46AF-A92B-1B4F9FD41459}"/>
              </a:ext>
            </a:extLst>
          </p:cNvPr>
          <p:cNvSpPr>
            <a:spLocks noGrp="1"/>
          </p:cNvSpPr>
          <p:nvPr>
            <p:ph type="sldNum" sz="quarter" idx="12"/>
          </p:nvPr>
        </p:nvSpPr>
        <p:spPr/>
        <p:txBody>
          <a:bodyPr/>
          <a:lstStyle/>
          <a:p>
            <a:fld id="{E78BE647-F6E0-4109-A566-4D1187A129AB}" type="slidenum">
              <a:rPr lang="en-US" altLang="ja-JP" smtClean="0"/>
              <a:pPr/>
              <a:t>‹#›</a:t>
            </a:fld>
            <a:endParaRPr lang="en-US" altLang="ja-JP"/>
          </a:p>
        </p:txBody>
      </p:sp>
    </p:spTree>
    <p:extLst>
      <p:ext uri="{BB962C8B-B14F-4D97-AF65-F5344CB8AC3E}">
        <p14:creationId xmlns:p14="http://schemas.microsoft.com/office/powerpoint/2010/main" val="1027514600"/>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5BD68D-7C77-4E21-90BF-606FD366ED6A}"/>
              </a:ext>
            </a:extLst>
          </p:cNvPr>
          <p:cNvSpPr>
            <a:spLocks noGrp="1"/>
          </p:cNvSpPr>
          <p:nvPr>
            <p:ph type="dt" sz="half" idx="10"/>
          </p:nvPr>
        </p:nvSpPr>
        <p:spPr/>
        <p:txBody>
          <a:bodyPr/>
          <a:lstStyle/>
          <a:p>
            <a:fld id="{74656A6E-59D8-40C6-96E8-BB3718E73143}" type="datetime1">
              <a:rPr lang="en-US" altLang="ja-JP" smtClean="0"/>
              <a:pPr/>
              <a:t>10/17/2019</a:t>
            </a:fld>
            <a:endParaRPr lang="en-US" altLang="ja-JP"/>
          </a:p>
        </p:txBody>
      </p:sp>
      <p:sp>
        <p:nvSpPr>
          <p:cNvPr id="3" name="フッター プレースホルダー 2">
            <a:extLst>
              <a:ext uri="{FF2B5EF4-FFF2-40B4-BE49-F238E27FC236}">
                <a16:creationId xmlns:a16="http://schemas.microsoft.com/office/drawing/2014/main" id="{30E5D35F-E403-4250-9554-41C9A883FA01}"/>
              </a:ext>
            </a:extLst>
          </p:cNvPr>
          <p:cNvSpPr>
            <a:spLocks noGrp="1"/>
          </p:cNvSpPr>
          <p:nvPr>
            <p:ph type="ftr" sz="quarter" idx="1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EC6FA1B-3ED5-4BFC-A3D4-6D4AD69EAA49}"/>
              </a:ext>
            </a:extLst>
          </p:cNvPr>
          <p:cNvSpPr>
            <a:spLocks noGrp="1"/>
          </p:cNvSpPr>
          <p:nvPr>
            <p:ph type="sldNum" sz="quarter" idx="12"/>
          </p:nvPr>
        </p:nvSpPr>
        <p:spPr/>
        <p:txBody>
          <a:bodyPr/>
          <a:lstStyle/>
          <a:p>
            <a:fld id="{BE75BA1D-9915-4CC7-9F3D-2C64976ADCEB}" type="slidenum">
              <a:rPr lang="en-US" altLang="ja-JP" smtClean="0"/>
              <a:pPr/>
              <a:t>‹#›</a:t>
            </a:fld>
            <a:endParaRPr lang="en-US" altLang="ja-JP"/>
          </a:p>
        </p:txBody>
      </p:sp>
    </p:spTree>
    <p:extLst>
      <p:ext uri="{BB962C8B-B14F-4D97-AF65-F5344CB8AC3E}">
        <p14:creationId xmlns:p14="http://schemas.microsoft.com/office/powerpoint/2010/main" val="4149441304"/>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77F28-3E26-43D0-A263-4C93D2BF25A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A3C689-B739-4A85-816C-4923A07D6A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F2DDF42-F701-4258-939D-2FDE1E13B2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ABDF3B4-F37C-4776-9F6A-91285814701A}"/>
              </a:ext>
            </a:extLst>
          </p:cNvPr>
          <p:cNvSpPr>
            <a:spLocks noGrp="1"/>
          </p:cNvSpPr>
          <p:nvPr>
            <p:ph type="dt" sz="half" idx="10"/>
          </p:nvPr>
        </p:nvSpPr>
        <p:spPr/>
        <p:txBody>
          <a:bodyPr/>
          <a:lstStyle/>
          <a:p>
            <a:fld id="{351DADAD-2C44-4903-812A-548B783702E4}" type="datetime1">
              <a:rPr lang="en-US" altLang="ja-JP" smtClean="0"/>
              <a:pPr/>
              <a:t>10/17/2019</a:t>
            </a:fld>
            <a:endParaRPr lang="en-US" altLang="ja-JP"/>
          </a:p>
        </p:txBody>
      </p:sp>
      <p:sp>
        <p:nvSpPr>
          <p:cNvPr id="6" name="フッター プレースホルダー 5">
            <a:extLst>
              <a:ext uri="{FF2B5EF4-FFF2-40B4-BE49-F238E27FC236}">
                <a16:creationId xmlns:a16="http://schemas.microsoft.com/office/drawing/2014/main" id="{42054C52-37B4-480B-BF8E-E182ED251AD3}"/>
              </a:ext>
            </a:extLst>
          </p:cNvPr>
          <p:cNvSpPr>
            <a:spLocks noGrp="1"/>
          </p:cNvSpPr>
          <p:nvPr>
            <p:ph type="ftr" sz="quarter" idx="11"/>
          </p:nvPr>
        </p:nvSpPr>
        <p:spPr/>
        <p:txBody>
          <a:bodyPr/>
          <a:lstStyle/>
          <a:p>
            <a:endParaRPr lang="en-US" altLang="ja-JP"/>
          </a:p>
        </p:txBody>
      </p:sp>
      <p:sp>
        <p:nvSpPr>
          <p:cNvPr id="7" name="スライド番号プレースホルダー 6">
            <a:extLst>
              <a:ext uri="{FF2B5EF4-FFF2-40B4-BE49-F238E27FC236}">
                <a16:creationId xmlns:a16="http://schemas.microsoft.com/office/drawing/2014/main" id="{6FD70099-45AA-44AC-B4FA-7EC1218094E9}"/>
              </a:ext>
            </a:extLst>
          </p:cNvPr>
          <p:cNvSpPr>
            <a:spLocks noGrp="1"/>
          </p:cNvSpPr>
          <p:nvPr>
            <p:ph type="sldNum" sz="quarter" idx="12"/>
          </p:nvPr>
        </p:nvSpPr>
        <p:spPr/>
        <p:txBody>
          <a:bodyPr/>
          <a:lstStyle/>
          <a:p>
            <a:fld id="{07C4D3E4-8979-4DBD-A58A-1AD62DCDE26D}" type="slidenum">
              <a:rPr lang="en-US" altLang="ja-JP" smtClean="0"/>
              <a:pPr/>
              <a:t>‹#›</a:t>
            </a:fld>
            <a:endParaRPr lang="en-US" altLang="ja-JP"/>
          </a:p>
        </p:txBody>
      </p:sp>
    </p:spTree>
    <p:extLst>
      <p:ext uri="{BB962C8B-B14F-4D97-AF65-F5344CB8AC3E}">
        <p14:creationId xmlns:p14="http://schemas.microsoft.com/office/powerpoint/2010/main" val="1271088945"/>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8FE54E-2571-4491-8938-60DD628C613F}"/>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0A50B4F-98CD-4B7C-B844-6D89912AA0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6040B1D5-6DC3-4547-A9D1-9B38B6A10E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72051D-7EE9-4CD3-81E9-CFB7780D2DA9}"/>
              </a:ext>
            </a:extLst>
          </p:cNvPr>
          <p:cNvSpPr>
            <a:spLocks noGrp="1"/>
          </p:cNvSpPr>
          <p:nvPr>
            <p:ph type="dt" sz="half" idx="10"/>
          </p:nvPr>
        </p:nvSpPr>
        <p:spPr/>
        <p:txBody>
          <a:bodyPr/>
          <a:lstStyle/>
          <a:p>
            <a:fld id="{0639E8E3-5D1E-4FA7-9F67-1AC4A7B01CE7}" type="datetime1">
              <a:rPr lang="en-US" altLang="ja-JP" smtClean="0"/>
              <a:pPr/>
              <a:t>10/17/2019</a:t>
            </a:fld>
            <a:endParaRPr lang="en-US" altLang="ja-JP"/>
          </a:p>
        </p:txBody>
      </p:sp>
      <p:sp>
        <p:nvSpPr>
          <p:cNvPr id="6" name="フッター プレースホルダー 5">
            <a:extLst>
              <a:ext uri="{FF2B5EF4-FFF2-40B4-BE49-F238E27FC236}">
                <a16:creationId xmlns:a16="http://schemas.microsoft.com/office/drawing/2014/main" id="{35E24776-312F-43BD-ACA2-F0D944B4C37D}"/>
              </a:ext>
            </a:extLst>
          </p:cNvPr>
          <p:cNvSpPr>
            <a:spLocks noGrp="1"/>
          </p:cNvSpPr>
          <p:nvPr>
            <p:ph type="ftr" sz="quarter" idx="11"/>
          </p:nvPr>
        </p:nvSpPr>
        <p:spPr/>
        <p:txBody>
          <a:bodyPr/>
          <a:lstStyle/>
          <a:p>
            <a:endParaRPr lang="en-US" altLang="ja-JP"/>
          </a:p>
        </p:txBody>
      </p:sp>
      <p:sp>
        <p:nvSpPr>
          <p:cNvPr id="7" name="スライド番号プレースホルダー 6">
            <a:extLst>
              <a:ext uri="{FF2B5EF4-FFF2-40B4-BE49-F238E27FC236}">
                <a16:creationId xmlns:a16="http://schemas.microsoft.com/office/drawing/2014/main" id="{6F9D294A-8FBE-4523-9AED-221FCFF504F8}"/>
              </a:ext>
            </a:extLst>
          </p:cNvPr>
          <p:cNvSpPr>
            <a:spLocks noGrp="1"/>
          </p:cNvSpPr>
          <p:nvPr>
            <p:ph type="sldNum" sz="quarter" idx="12"/>
          </p:nvPr>
        </p:nvSpPr>
        <p:spPr/>
        <p:txBody>
          <a:bodyPr/>
          <a:lstStyle/>
          <a:p>
            <a:fld id="{AD416176-5557-483B-AD69-3C686AE06FEA}" type="slidenum">
              <a:rPr lang="en-US" altLang="ja-JP" smtClean="0"/>
              <a:pPr/>
              <a:t>‹#›</a:t>
            </a:fld>
            <a:endParaRPr lang="en-US" altLang="ja-JP"/>
          </a:p>
        </p:txBody>
      </p:sp>
    </p:spTree>
    <p:extLst>
      <p:ext uri="{BB962C8B-B14F-4D97-AF65-F5344CB8AC3E}">
        <p14:creationId xmlns:p14="http://schemas.microsoft.com/office/powerpoint/2010/main" val="1419811126"/>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58C16D-0AD8-40AA-8056-D3955A0879F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46A952-352F-4593-A4B2-B07A80B046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A98E3E-81D2-4110-A507-F1FDE14F10A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2E60E6-E500-4104-835C-F57041B7558A}" type="datetime1">
              <a:rPr lang="en-US" altLang="ja-JP" smtClean="0"/>
              <a:pPr/>
              <a:t>10/17/2019</a:t>
            </a:fld>
            <a:endParaRPr lang="en-US" altLang="ja-JP"/>
          </a:p>
        </p:txBody>
      </p:sp>
      <p:sp>
        <p:nvSpPr>
          <p:cNvPr id="5" name="フッター プレースホルダー 4">
            <a:extLst>
              <a:ext uri="{FF2B5EF4-FFF2-40B4-BE49-F238E27FC236}">
                <a16:creationId xmlns:a16="http://schemas.microsoft.com/office/drawing/2014/main" id="{25A2BE71-F44E-4E14-AEED-8D6DEE815C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ja-JP"/>
          </a:p>
        </p:txBody>
      </p:sp>
      <p:sp>
        <p:nvSpPr>
          <p:cNvPr id="6" name="スライド番号プレースホルダー 5">
            <a:extLst>
              <a:ext uri="{FF2B5EF4-FFF2-40B4-BE49-F238E27FC236}">
                <a16:creationId xmlns:a16="http://schemas.microsoft.com/office/drawing/2014/main" id="{E1147656-98DF-4E2F-B9BA-1988AE4F6A4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2A4AC0-0355-4681-9629-730586488DFC}" type="slidenum">
              <a:rPr lang="en-US" altLang="ja-JP" smtClean="0"/>
              <a:pPr/>
              <a:t>‹#›</a:t>
            </a:fld>
            <a:endParaRPr lang="en-US" altLang="ja-JP"/>
          </a:p>
        </p:txBody>
      </p:sp>
      <p:pic>
        <p:nvPicPr>
          <p:cNvPr id="7" name="Picture 9" descr="logo">
            <a:extLst>
              <a:ext uri="{FF2B5EF4-FFF2-40B4-BE49-F238E27FC236}">
                <a16:creationId xmlns:a16="http://schemas.microsoft.com/office/drawing/2014/main" id="{A49AC727-8733-4AFA-91FE-4504925EEDD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3813" y="15875"/>
            <a:ext cx="720725" cy="400050"/>
          </a:xfrm>
          <a:prstGeom prst="rect">
            <a:avLst/>
          </a:prstGeom>
          <a:noFill/>
          <a:extLst>
            <a:ext uri="{909E8E84-426E-40DD-AFC4-6F175D3DCCD1}">
              <a14:hiddenFill xmlns:a14="http://schemas.microsoft.com/office/drawing/2010/main">
                <a:solidFill>
                  <a:srgbClr val="FFFFFF"/>
                </a:solidFill>
              </a14:hiddenFill>
            </a:ext>
          </a:extLst>
        </p:spPr>
      </p:pic>
      <p:sp>
        <p:nvSpPr>
          <p:cNvPr id="8" name="Line 10">
            <a:extLst>
              <a:ext uri="{FF2B5EF4-FFF2-40B4-BE49-F238E27FC236}">
                <a16:creationId xmlns:a16="http://schemas.microsoft.com/office/drawing/2014/main" id="{46D61D94-BAEE-4712-AAB5-CB6A9273FF4A}"/>
              </a:ext>
            </a:extLst>
          </p:cNvPr>
          <p:cNvSpPr>
            <a:spLocks noChangeShapeType="1"/>
          </p:cNvSpPr>
          <p:nvPr userDrawn="1"/>
        </p:nvSpPr>
        <p:spPr bwMode="auto">
          <a:xfrm>
            <a:off x="0" y="471488"/>
            <a:ext cx="9144000" cy="0"/>
          </a:xfrm>
          <a:prstGeom prst="line">
            <a:avLst/>
          </a:prstGeom>
          <a:noFill/>
          <a:ln w="57150" cmpd="thinThick">
            <a:solidFill>
              <a:srgbClr val="008BB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98030993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cover dir="r"/>
  </p:transition>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image" Target="../media/image31.png"/><Relationship Id="rId5" Type="http://schemas.openxmlformats.org/officeDocument/2006/relationships/oleObject" Target="../embeddings/oleObject2.bin"/><Relationship Id="rId10" Type="http://schemas.openxmlformats.org/officeDocument/2006/relationships/image" Target="../media/image30.png"/><Relationship Id="rId4" Type="http://schemas.openxmlformats.org/officeDocument/2006/relationships/image" Target="../media/image26.wmf"/><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0.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10.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C4B030E-9445-4DFF-B00D-80DEF7A78D3E}"/>
              </a:ext>
            </a:extLst>
          </p:cNvPr>
          <p:cNvSpPr>
            <a:spLocks noGrp="1" noChangeArrowheads="1"/>
          </p:cNvSpPr>
          <p:nvPr>
            <p:ph type="ctrTitle"/>
          </p:nvPr>
        </p:nvSpPr>
        <p:spPr>
          <a:xfrm>
            <a:off x="107950" y="765175"/>
            <a:ext cx="8928100" cy="1727200"/>
          </a:xfrm>
        </p:spPr>
        <p:txBody>
          <a:bodyPr/>
          <a:lstStyle/>
          <a:p>
            <a:pPr>
              <a:lnSpc>
                <a:spcPct val="100000"/>
              </a:lnSpc>
            </a:pPr>
            <a:r>
              <a:rPr lang="en-US" altLang="ja-JP" sz="2800" b="1" dirty="0">
                <a:latin typeface="Eras Bold ITC" panose="020B0907030504020204" pitchFamily="34" charset="0"/>
              </a:rPr>
              <a:t>PFM analysis code PASCAL-SP for aged piping </a:t>
            </a:r>
            <a:br>
              <a:rPr lang="en-US" altLang="ja-JP" sz="2800" b="1" dirty="0">
                <a:latin typeface="Eras Bold ITC" panose="020B0907030504020204" pitchFamily="34" charset="0"/>
              </a:rPr>
            </a:br>
            <a:r>
              <a:rPr lang="en-US" altLang="ja-JP" sz="2800" b="1" dirty="0">
                <a:latin typeface="Eras Bold ITC" panose="020B0907030504020204" pitchFamily="34" charset="0"/>
              </a:rPr>
              <a:t>-New probabilistic evaluation model of </a:t>
            </a:r>
            <a:br>
              <a:rPr lang="en-US" altLang="ja-JP" sz="2800" b="1" dirty="0">
                <a:latin typeface="Eras Bold ITC" panose="020B0907030504020204" pitchFamily="34" charset="0"/>
              </a:rPr>
            </a:br>
            <a:r>
              <a:rPr lang="en-US" altLang="ja-JP" sz="2800" b="1" dirty="0">
                <a:latin typeface="Eras Bold ITC" panose="020B0907030504020204" pitchFamily="34" charset="0"/>
              </a:rPr>
              <a:t>weld residual stress-</a:t>
            </a:r>
            <a:endParaRPr lang="en-US" altLang="ja-JP" sz="2800" dirty="0"/>
          </a:p>
        </p:txBody>
      </p:sp>
      <p:sp>
        <p:nvSpPr>
          <p:cNvPr id="229379" name="Rectangle 3">
            <a:extLst>
              <a:ext uri="{FF2B5EF4-FFF2-40B4-BE49-F238E27FC236}">
                <a16:creationId xmlns:a16="http://schemas.microsoft.com/office/drawing/2014/main" id="{34D9E7AF-111A-40F9-8C6A-A73DBBC2F790}"/>
              </a:ext>
            </a:extLst>
          </p:cNvPr>
          <p:cNvSpPr>
            <a:spLocks noGrp="1" noChangeArrowheads="1"/>
          </p:cNvSpPr>
          <p:nvPr>
            <p:ph type="subTitle" idx="1"/>
          </p:nvPr>
        </p:nvSpPr>
        <p:spPr>
          <a:xfrm>
            <a:off x="395288" y="3068638"/>
            <a:ext cx="8353425" cy="2994025"/>
          </a:xfrm>
        </p:spPr>
        <p:txBody>
          <a:bodyPr/>
          <a:lstStyle/>
          <a:p>
            <a:pPr>
              <a:tabLst>
                <a:tab pos="1968500" algn="l"/>
              </a:tabLst>
            </a:pPr>
            <a:r>
              <a:rPr lang="it-IT" altLang="ja-JP" sz="2800" b="1" u="sng" dirty="0"/>
              <a:t>J. Katsuyama, A. Mano, Y. Yamaguchi, Y. Li</a:t>
            </a:r>
            <a:endParaRPr lang="en-US" altLang="ja-JP" sz="2800" b="1" dirty="0"/>
          </a:p>
          <a:p>
            <a:pPr>
              <a:tabLst>
                <a:tab pos="1968500" algn="l"/>
              </a:tabLst>
            </a:pPr>
            <a:endParaRPr lang="en-US" altLang="ja-JP" sz="2800" dirty="0"/>
          </a:p>
          <a:p>
            <a:pPr>
              <a:tabLst>
                <a:tab pos="1968500" algn="l"/>
              </a:tabLst>
            </a:pPr>
            <a:r>
              <a:rPr lang="en-US" altLang="ja-JP" sz="2800" i="1" dirty="0">
                <a:latin typeface="Tekton Pro" pitchFamily="34" charset="0"/>
              </a:rPr>
              <a:t>Japan Atomic Energy Agency (JAEA)</a:t>
            </a:r>
          </a:p>
        </p:txBody>
      </p:sp>
      <p:sp>
        <p:nvSpPr>
          <p:cNvPr id="229381" name="Text Box 5">
            <a:extLst>
              <a:ext uri="{FF2B5EF4-FFF2-40B4-BE49-F238E27FC236}">
                <a16:creationId xmlns:a16="http://schemas.microsoft.com/office/drawing/2014/main" id="{640A9348-DB5F-4815-8653-EC94F290D6AF}"/>
              </a:ext>
            </a:extLst>
          </p:cNvPr>
          <p:cNvSpPr txBox="1">
            <a:spLocks noChangeArrowheads="1"/>
          </p:cNvSpPr>
          <p:nvPr/>
        </p:nvSpPr>
        <p:spPr bwMode="auto">
          <a:xfrm>
            <a:off x="375221" y="5913032"/>
            <a:ext cx="8388555" cy="64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i="1" dirty="0"/>
              <a:t>3</a:t>
            </a:r>
            <a:r>
              <a:rPr lang="en-US" altLang="ja-JP" i="1" baseline="30000" dirty="0"/>
              <a:t>rd</a:t>
            </a:r>
            <a:r>
              <a:rPr lang="en-US" altLang="ja-JP" i="1" dirty="0"/>
              <a:t> International Seminar on Probabilistic Methodologies for Nuclear Applications</a:t>
            </a:r>
          </a:p>
          <a:p>
            <a:r>
              <a:rPr lang="ja-JP" altLang="en-US" i="1" dirty="0"/>
              <a:t> </a:t>
            </a:r>
            <a:r>
              <a:rPr lang="en-US" altLang="ja-JP" i="1" dirty="0"/>
              <a:t>(3</a:t>
            </a:r>
            <a:r>
              <a:rPr lang="en-US" altLang="ja-JP" i="1" baseline="30000" dirty="0"/>
              <a:t>rd</a:t>
            </a:r>
            <a:r>
              <a:rPr lang="en-US" altLang="ja-JP" i="1" dirty="0"/>
              <a:t> ISPMNA), Oct. 22~24, 2019, Rockville, MD, US</a:t>
            </a:r>
          </a:p>
        </p:txBody>
      </p:sp>
    </p:spTree>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55A1D3-801B-4A1D-8B5E-3D3DD3F73FD6}"/>
              </a:ext>
            </a:extLst>
          </p:cNvPr>
          <p:cNvSpPr>
            <a:spLocks noGrp="1"/>
          </p:cNvSpPr>
          <p:nvPr>
            <p:ph type="title"/>
          </p:nvPr>
        </p:nvSpPr>
        <p:spPr>
          <a:xfrm>
            <a:off x="613416" y="0"/>
            <a:ext cx="7921376" cy="514971"/>
          </a:xfrm>
        </p:spPr>
        <p:txBody>
          <a:bodyPr>
            <a:normAutofit/>
          </a:bodyPr>
          <a:lstStyle/>
          <a:p>
            <a:pPr algn="ctr"/>
            <a:r>
              <a:rPr lang="en-US" altLang="ja-JP" sz="2400" dirty="0">
                <a:latin typeface="Arial Black" panose="020B0A04020102020204" pitchFamily="34" charset="0"/>
              </a:rPr>
              <a:t>A New Probabilistic Evaluation Model on WRS</a:t>
            </a:r>
            <a:endParaRPr kumimoji="1" lang="ja-JP" altLang="en-US" sz="24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0B1B6FC-E63B-4C9F-939C-C052A0D204DE}"/>
                  </a:ext>
                </a:extLst>
              </p:cNvPr>
              <p:cNvSpPr>
                <a:spLocks noGrp="1"/>
              </p:cNvSpPr>
              <p:nvPr>
                <p:ph idx="1"/>
              </p:nvPr>
            </p:nvSpPr>
            <p:spPr>
              <a:xfrm>
                <a:off x="352403" y="548680"/>
                <a:ext cx="8443405" cy="6206505"/>
              </a:xfrm>
            </p:spPr>
            <p:txBody>
              <a:bodyPr/>
              <a:lstStyle/>
              <a:p>
                <a:r>
                  <a:rPr lang="en-US" altLang="ja-JP" b="1" dirty="0">
                    <a:effectLst/>
                  </a:rPr>
                  <a:t>Third Step – The uncertainty of Fourier coefficients:</a:t>
                </a:r>
              </a:p>
              <a:p>
                <a:pPr lvl="1" algn="just"/>
                <a:r>
                  <a:rPr lang="en-US" altLang="ja-JP" sz="2400" dirty="0">
                    <a:effectLst/>
                  </a:rPr>
                  <a:t>Quantify the uncertainties for Fourier coefficients obtained in the previous step.</a:t>
                </a:r>
              </a:p>
              <a:p>
                <a:pPr lvl="1" algn="just"/>
                <a:r>
                  <a:rPr lang="en-US" altLang="ja-JP" sz="2400" dirty="0">
                    <a:effectLst/>
                  </a:rPr>
                  <a:t>Since the number of FEA results (</a:t>
                </a:r>
                <a:r>
                  <a:rPr lang="en-US" altLang="ja-JP" sz="2400" i="1" dirty="0">
                    <a:effectLst/>
                  </a:rPr>
                  <a:t>M</a:t>
                </a:r>
                <a:r>
                  <a:rPr lang="en-US" altLang="ja-JP" sz="2400" dirty="0">
                    <a:effectLst/>
                  </a:rPr>
                  <a:t>) is limited to model a precise probability distribution functions for</a:t>
                </a:r>
                <a14:m>
                  <m:oMath xmlns:m="http://schemas.openxmlformats.org/officeDocument/2006/math">
                    <m:r>
                      <a:rPr lang="en-US" altLang="ja-JP" sz="2400" b="0">
                        <a:effectLst/>
                        <a:latin typeface="Cambria Math"/>
                      </a:rPr>
                      <m:t> </m:t>
                    </m:r>
                    <m:sSub>
                      <m:sSubPr>
                        <m:ctrlPr>
                          <a:rPr lang="ja-JP" altLang="ja-JP" sz="2400" i="1">
                            <a:effectLst/>
                            <a:latin typeface="Cambria Math" panose="02040503050406030204" pitchFamily="18" charset="0"/>
                          </a:rPr>
                        </m:ctrlPr>
                      </m:sSubPr>
                      <m:e>
                        <m:r>
                          <a:rPr lang="en-US" altLang="ja-JP" sz="2400" b="0" i="1">
                            <a:effectLst/>
                            <a:latin typeface="Cambria Math"/>
                          </a:rPr>
                          <m:t>𝑎</m:t>
                        </m:r>
                      </m:e>
                      <m:sub>
                        <m:r>
                          <a:rPr lang="en-US" altLang="ja-JP" sz="2400" b="0" i="1">
                            <a:effectLst/>
                            <a:latin typeface="Cambria Math"/>
                          </a:rPr>
                          <m:t>𝑘</m:t>
                        </m:r>
                      </m:sub>
                    </m:sSub>
                  </m:oMath>
                </a14:m>
                <a:r>
                  <a:rPr lang="en-US" altLang="ja-JP" sz="2400" dirty="0">
                    <a:effectLst/>
                  </a:rPr>
                  <a:t>, it may be sufficient to assume normal distribution.</a:t>
                </a:r>
              </a:p>
              <a:p>
                <a:endParaRPr lang="en-US" altLang="ja-JP" sz="1800" b="1" dirty="0">
                  <a:effectLst/>
                </a:endParaRPr>
              </a:p>
              <a:p>
                <a:r>
                  <a:rPr lang="en-US" altLang="ja-JP" b="1" dirty="0">
                    <a:effectLst/>
                  </a:rPr>
                  <a:t>Fourth Step - WRS sampling:</a:t>
                </a:r>
              </a:p>
              <a:p>
                <a:pPr lvl="1" algn="just"/>
                <a:r>
                  <a:rPr lang="en-US" altLang="ja-JP" sz="2400" dirty="0">
                    <a:effectLst/>
                  </a:rPr>
                  <a:t>In order to generate WRS samples, we generate </a:t>
                </a:r>
                <a14:m>
                  <m:oMath xmlns:m="http://schemas.openxmlformats.org/officeDocument/2006/math">
                    <m:sSub>
                      <m:sSubPr>
                        <m:ctrlPr>
                          <a:rPr lang="ja-JP" altLang="ja-JP" sz="2400" i="1">
                            <a:effectLst/>
                            <a:latin typeface="Cambria Math" panose="02040503050406030204" pitchFamily="18" charset="0"/>
                          </a:rPr>
                        </m:ctrlPr>
                      </m:sSubPr>
                      <m:e>
                        <m:r>
                          <a:rPr lang="en-US" altLang="ja-JP" sz="2400" b="0" i="1">
                            <a:effectLst/>
                            <a:latin typeface="Cambria Math"/>
                          </a:rPr>
                          <m:t>𝑎</m:t>
                        </m:r>
                      </m:e>
                      <m:sub>
                        <m:r>
                          <a:rPr lang="en-US" altLang="ja-JP" sz="2400" b="0" i="1">
                            <a:effectLst/>
                            <a:latin typeface="Cambria Math"/>
                          </a:rPr>
                          <m:t>0</m:t>
                        </m:r>
                      </m:sub>
                    </m:sSub>
                    <m:r>
                      <a:rPr lang="en-US" altLang="ja-JP" sz="2400" b="0" i="1">
                        <a:effectLst/>
                        <a:latin typeface="Cambria Math"/>
                      </a:rPr>
                      <m:t>, </m:t>
                    </m:r>
                    <m:sSub>
                      <m:sSubPr>
                        <m:ctrlPr>
                          <a:rPr lang="ja-JP" altLang="ja-JP" sz="2400" i="1">
                            <a:effectLst/>
                            <a:latin typeface="Cambria Math" panose="02040503050406030204" pitchFamily="18" charset="0"/>
                          </a:rPr>
                        </m:ctrlPr>
                      </m:sSubPr>
                      <m:e>
                        <m:r>
                          <a:rPr lang="en-US" altLang="ja-JP" sz="2400" b="0" i="1">
                            <a:effectLst/>
                            <a:latin typeface="Cambria Math"/>
                          </a:rPr>
                          <m:t>𝑎</m:t>
                        </m:r>
                      </m:e>
                      <m:sub>
                        <m:r>
                          <a:rPr lang="en-US" altLang="ja-JP" sz="2400" b="0" i="1">
                            <a:effectLst/>
                            <a:latin typeface="Cambria Math"/>
                          </a:rPr>
                          <m:t>1</m:t>
                        </m:r>
                      </m:sub>
                    </m:sSub>
                    <m:r>
                      <a:rPr lang="en-US" altLang="ja-JP" sz="2400" b="0" i="1">
                        <a:effectLst/>
                        <a:latin typeface="Cambria Math"/>
                      </a:rPr>
                      <m:t>, ⋯, </m:t>
                    </m:r>
                    <m:sSub>
                      <m:sSubPr>
                        <m:ctrlPr>
                          <a:rPr lang="ja-JP" altLang="ja-JP" sz="2400" i="1">
                            <a:effectLst/>
                            <a:latin typeface="Cambria Math" panose="02040503050406030204" pitchFamily="18" charset="0"/>
                          </a:rPr>
                        </m:ctrlPr>
                      </m:sSubPr>
                      <m:e>
                        <m:r>
                          <a:rPr lang="en-US" altLang="ja-JP" sz="2400" b="0" i="1">
                            <a:effectLst/>
                            <a:latin typeface="Cambria Math"/>
                          </a:rPr>
                          <m:t>𝑎</m:t>
                        </m:r>
                      </m:e>
                      <m:sub>
                        <m:sSub>
                          <m:sSubPr>
                            <m:ctrlPr>
                              <a:rPr lang="ja-JP" altLang="ja-JP" sz="2400" i="1">
                                <a:effectLst/>
                                <a:latin typeface="Cambria Math" panose="02040503050406030204" pitchFamily="18" charset="0"/>
                              </a:rPr>
                            </m:ctrlPr>
                          </m:sSubPr>
                          <m:e>
                            <m:r>
                              <a:rPr lang="en-US" altLang="ja-JP" sz="2400" b="0" i="1">
                                <a:effectLst/>
                                <a:latin typeface="Cambria Math"/>
                              </a:rPr>
                              <m:t>𝑘</m:t>
                            </m:r>
                          </m:e>
                          <m:sub>
                            <m:r>
                              <a:rPr lang="en-US" altLang="ja-JP" sz="2400" b="0" i="1">
                                <a:effectLst/>
                                <a:latin typeface="Cambria Math"/>
                              </a:rPr>
                              <m:t>𝑚𝑎𝑥</m:t>
                            </m:r>
                          </m:sub>
                        </m:sSub>
                      </m:sub>
                    </m:sSub>
                  </m:oMath>
                </a14:m>
                <a:r>
                  <a:rPr lang="en-US" altLang="ja-JP" sz="2400" dirty="0">
                    <a:effectLst/>
                  </a:rPr>
                  <a:t> considering their probability distribution functions.</a:t>
                </a:r>
              </a:p>
              <a:p>
                <a:pPr lvl="1" algn="just"/>
                <a:r>
                  <a:rPr lang="en-US" altLang="ja-JP" sz="2400" dirty="0">
                    <a:effectLst/>
                  </a:rPr>
                  <a:t>Then, using eq. (1), we can evaluate the value of WRS at any </a:t>
                </a:r>
                <a:r>
                  <a:rPr lang="en-US" altLang="ja-JP" sz="2400" i="1" dirty="0">
                    <a:effectLst/>
                  </a:rPr>
                  <a:t>x </a:t>
                </a:r>
                <a14:m>
                  <m:oMath xmlns:m="http://schemas.openxmlformats.org/officeDocument/2006/math">
                    <m:d>
                      <m:dPr>
                        <m:ctrlPr>
                          <a:rPr lang="ja-JP" altLang="ja-JP" sz="2400" i="1">
                            <a:effectLst/>
                            <a:latin typeface="Cambria Math" panose="02040503050406030204" pitchFamily="18" charset="0"/>
                          </a:rPr>
                        </m:ctrlPr>
                      </m:dPr>
                      <m:e>
                        <m:r>
                          <a:rPr lang="en-US" altLang="ja-JP" sz="2400" b="0" i="1">
                            <a:effectLst/>
                            <a:latin typeface="Cambria Math"/>
                          </a:rPr>
                          <m:t>0≤</m:t>
                        </m:r>
                        <m:r>
                          <a:rPr lang="en-US" altLang="ja-JP" sz="2400" b="0" i="1">
                            <a:effectLst/>
                            <a:latin typeface="Cambria Math"/>
                          </a:rPr>
                          <m:t>𝑥</m:t>
                        </m:r>
                        <m:r>
                          <a:rPr lang="en-US" altLang="ja-JP" sz="2400" b="0" i="1">
                            <a:effectLst/>
                            <a:latin typeface="Cambria Math"/>
                          </a:rPr>
                          <m:t>≤1</m:t>
                        </m:r>
                      </m:e>
                    </m:d>
                  </m:oMath>
                </a14:m>
                <a:r>
                  <a:rPr lang="en-US" altLang="ja-JP" sz="2400" dirty="0">
                    <a:effectLst/>
                  </a:rPr>
                  <a:t>, without any further interpolation.</a:t>
                </a:r>
                <a:endParaRPr kumimoji="1" lang="ja-JP" altLang="en-US" sz="2000" dirty="0"/>
              </a:p>
            </p:txBody>
          </p:sp>
        </mc:Choice>
        <mc:Fallback xmlns="">
          <p:sp>
            <p:nvSpPr>
              <p:cNvPr id="3" name="コンテンツ プレースホルダー 2">
                <a:extLst>
                  <a:ext uri="{FF2B5EF4-FFF2-40B4-BE49-F238E27FC236}">
                    <a16:creationId xmlns:a16="http://schemas.microsoft.com/office/drawing/2014/main" id="{E0B1B6FC-E63B-4C9F-939C-C052A0D204DE}"/>
                  </a:ext>
                </a:extLst>
              </p:cNvPr>
              <p:cNvSpPr>
                <a:spLocks noGrp="1" noRot="1" noChangeAspect="1" noMove="1" noResize="1" noEditPoints="1" noAdjustHandles="1" noChangeArrowheads="1" noChangeShapeType="1" noTextEdit="1"/>
              </p:cNvSpPr>
              <p:nvPr>
                <p:ph idx="1"/>
              </p:nvPr>
            </p:nvSpPr>
            <p:spPr>
              <a:xfrm>
                <a:off x="352403" y="548680"/>
                <a:ext cx="8443405" cy="6206505"/>
              </a:xfrm>
              <a:blipFill>
                <a:blip r:embed="rId2"/>
                <a:stretch>
                  <a:fillRect l="-1661" t="-1375" r="-1083"/>
                </a:stretch>
              </a:blipFill>
            </p:spPr>
            <p:txBody>
              <a:bodyPr/>
              <a:lstStyle/>
              <a:p>
                <a:r>
                  <a:rPr lang="ja-JP" altLang="en-US">
                    <a:noFill/>
                  </a:rPr>
                  <a:t> </a:t>
                </a:r>
              </a:p>
            </p:txBody>
          </p:sp>
        </mc:Fallback>
      </mc:AlternateContent>
      <p:sp>
        <p:nvSpPr>
          <p:cNvPr id="5" name="フッター プレースホルダ 2">
            <a:extLst>
              <a:ext uri="{FF2B5EF4-FFF2-40B4-BE49-F238E27FC236}">
                <a16:creationId xmlns:a16="http://schemas.microsoft.com/office/drawing/2014/main" id="{54AE9CE7-0AC2-478C-89A1-D3A0BF71B4D6}"/>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10</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80525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8019D-4340-48CF-A387-4058B9C546F1}"/>
              </a:ext>
            </a:extLst>
          </p:cNvPr>
          <p:cNvSpPr>
            <a:spLocks noGrp="1"/>
          </p:cNvSpPr>
          <p:nvPr>
            <p:ph type="title"/>
          </p:nvPr>
        </p:nvSpPr>
        <p:spPr>
          <a:xfrm>
            <a:off x="628650" y="1"/>
            <a:ext cx="7886700" cy="548680"/>
          </a:xfrm>
        </p:spPr>
        <p:txBody>
          <a:bodyPr>
            <a:normAutofit/>
          </a:bodyPr>
          <a:lstStyle/>
          <a:p>
            <a:pPr algn="ctr"/>
            <a:r>
              <a:rPr lang="en-US" altLang="ja-JP" sz="3200" dirty="0">
                <a:latin typeface="Arial Black" panose="020B0A04020102020204" pitchFamily="34" charset="0"/>
              </a:rPr>
              <a:t>Verification -1</a:t>
            </a:r>
            <a:endParaRPr lang="ja-JP" altLang="en-US" sz="32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5CE5B005-D624-4F42-80EE-59E88408D959}"/>
              </a:ext>
            </a:extLst>
          </p:cNvPr>
          <p:cNvSpPr>
            <a:spLocks noGrp="1"/>
          </p:cNvSpPr>
          <p:nvPr>
            <p:ph idx="1"/>
          </p:nvPr>
        </p:nvSpPr>
        <p:spPr>
          <a:xfrm>
            <a:off x="387653" y="4077072"/>
            <a:ext cx="8372227" cy="2016224"/>
          </a:xfrm>
        </p:spPr>
        <p:txBody>
          <a:bodyPr/>
          <a:lstStyle/>
          <a:p>
            <a:pPr algn="just"/>
            <a:r>
              <a:rPr lang="en-US" altLang="ja-JP" sz="2400" dirty="0">
                <a:effectLst/>
              </a:rPr>
              <a:t>Assumption: Simple stress distributions with uniform values.</a:t>
            </a:r>
          </a:p>
          <a:p>
            <a:pPr algn="just"/>
            <a:r>
              <a:rPr lang="en-US" altLang="ja-JP" sz="2400" dirty="0">
                <a:effectLst/>
              </a:rPr>
              <a:t>From the comparison in probability densities of stress, it is confirmed that sampled stress values agreed well with the input stress data.</a:t>
            </a:r>
            <a:endParaRPr kumimoji="1" lang="ja-JP" altLang="en-US" sz="2400" dirty="0"/>
          </a:p>
        </p:txBody>
      </p:sp>
      <p:pic>
        <p:nvPicPr>
          <p:cNvPr id="5" name="図 4">
            <a:extLst>
              <a:ext uri="{FF2B5EF4-FFF2-40B4-BE49-F238E27FC236}">
                <a16:creationId xmlns:a16="http://schemas.microsoft.com/office/drawing/2014/main" id="{60309C46-F418-4615-9E5C-7D1B1C2BBD0B}"/>
              </a:ext>
            </a:extLst>
          </p:cNvPr>
          <p:cNvPicPr/>
          <p:nvPr/>
        </p:nvPicPr>
        <p:blipFill>
          <a:blip r:embed="rId2"/>
          <a:stretch>
            <a:fillRect/>
          </a:stretch>
        </p:blipFill>
        <p:spPr>
          <a:xfrm>
            <a:off x="1832037" y="692696"/>
            <a:ext cx="5479925" cy="3168352"/>
          </a:xfrm>
          <a:prstGeom prst="rect">
            <a:avLst/>
          </a:prstGeom>
        </p:spPr>
      </p:pic>
      <p:sp>
        <p:nvSpPr>
          <p:cNvPr id="6" name="角丸四角形 5"/>
          <p:cNvSpPr/>
          <p:nvPr/>
        </p:nvSpPr>
        <p:spPr bwMode="auto">
          <a:xfrm>
            <a:off x="531044" y="5769496"/>
            <a:ext cx="8064896" cy="936104"/>
          </a:xfrm>
          <a:prstGeom prst="roundRect">
            <a:avLst/>
          </a:prstGeom>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We introduced this new probabilistic evaluation model on WRS to PASCAL-SP</a:t>
            </a:r>
            <a:endParaRPr kumimoji="0" lang="ja-JP" altLang="en-US" sz="2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7" name="フッター プレースホルダ 2">
            <a:extLst>
              <a:ext uri="{FF2B5EF4-FFF2-40B4-BE49-F238E27FC236}">
                <a16:creationId xmlns:a16="http://schemas.microsoft.com/office/drawing/2014/main" id="{A8DDAB52-BF71-4718-A405-F2C36A2E747B}"/>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11</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325960"/>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1">
            <a:extLst>
              <a:ext uri="{FF2B5EF4-FFF2-40B4-BE49-F238E27FC236}">
                <a16:creationId xmlns:a16="http://schemas.microsoft.com/office/drawing/2014/main" id="{0E0B0C68-28A4-4479-91C4-DBCABD103652}"/>
              </a:ext>
            </a:extLst>
          </p:cNvPr>
          <p:cNvGrpSpPr>
            <a:grpSpLocks/>
          </p:cNvGrpSpPr>
          <p:nvPr/>
        </p:nvGrpSpPr>
        <p:grpSpPr bwMode="auto">
          <a:xfrm>
            <a:off x="2508316" y="3527642"/>
            <a:ext cx="3959625" cy="3246922"/>
            <a:chOff x="2574" y="665"/>
            <a:chExt cx="2739" cy="2246"/>
          </a:xfrm>
        </p:grpSpPr>
        <p:graphicFrame>
          <p:nvGraphicFramePr>
            <p:cNvPr id="14" name="Object 31">
              <a:extLst>
                <a:ext uri="{FF2B5EF4-FFF2-40B4-BE49-F238E27FC236}">
                  <a16:creationId xmlns:a16="http://schemas.microsoft.com/office/drawing/2014/main" id="{F813C537-6D91-42E0-8086-F01DABE4C4E5}"/>
                </a:ext>
              </a:extLst>
            </p:cNvPr>
            <p:cNvGraphicFramePr>
              <a:graphicFrameLocks noChangeAspect="1"/>
            </p:cNvGraphicFramePr>
            <p:nvPr>
              <p:extLst>
                <p:ext uri="{D42A27DB-BD31-4B8C-83A1-F6EECF244321}">
                  <p14:modId xmlns:p14="http://schemas.microsoft.com/office/powerpoint/2010/main" val="594365377"/>
                </p:ext>
              </p:extLst>
            </p:nvPr>
          </p:nvGraphicFramePr>
          <p:xfrm>
            <a:off x="2574" y="832"/>
            <a:ext cx="2739" cy="2079"/>
          </p:xfrm>
          <a:graphic>
            <a:graphicData uri="http://schemas.openxmlformats.org/presentationml/2006/ole">
              <mc:AlternateContent xmlns:mc="http://schemas.openxmlformats.org/markup-compatibility/2006">
                <mc:Choice xmlns:v="urn:schemas-microsoft-com:vml" Requires="v">
                  <p:oleObj spid="_x0000_s338352" name="ｸﾞﾗﾌ" r:id="rId3" imgW="1795680" imgH="1362240" progId="Origin50.Graph">
                    <p:embed/>
                  </p:oleObj>
                </mc:Choice>
                <mc:Fallback>
                  <p:oleObj name="ｸﾞﾗﾌ" r:id="rId3" imgW="1795680" imgH="1362240" progId="Origin50.Graph">
                    <p:embed/>
                    <p:pic>
                      <p:nvPicPr>
                        <p:cNvPr id="341023" name="Object 31">
                          <a:extLst>
                            <a:ext uri="{FF2B5EF4-FFF2-40B4-BE49-F238E27FC236}">
                              <a16:creationId xmlns:a16="http://schemas.microsoft.com/office/drawing/2014/main" id="{DE2F6912-E58F-416B-9B35-E05CACD3A279}"/>
                            </a:ext>
                          </a:extLst>
                        </p:cNvPr>
                        <p:cNvPicPr>
                          <a:picLocks noChangeAspect="1" noChangeArrowheads="1"/>
                        </p:cNvPicPr>
                        <p:nvPr/>
                      </p:nvPicPr>
                      <p:blipFill>
                        <a:blip r:embed="rId4"/>
                        <a:srcRect/>
                        <a:stretch>
                          <a:fillRect/>
                        </a:stretch>
                      </p:blipFill>
                      <p:spPr bwMode="auto">
                        <a:xfrm>
                          <a:off x="2574" y="832"/>
                          <a:ext cx="2739" cy="2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40">
              <a:extLst>
                <a:ext uri="{FF2B5EF4-FFF2-40B4-BE49-F238E27FC236}">
                  <a16:creationId xmlns:a16="http://schemas.microsoft.com/office/drawing/2014/main" id="{6608B017-5448-43A2-A798-A8FD44DAC38C}"/>
                </a:ext>
              </a:extLst>
            </p:cNvPr>
            <p:cNvSpPr>
              <a:spLocks noChangeArrowheads="1"/>
            </p:cNvSpPr>
            <p:nvPr/>
          </p:nvSpPr>
          <p:spPr bwMode="auto">
            <a:xfrm>
              <a:off x="3001" y="665"/>
              <a:ext cx="18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1" hangingPunct="1"/>
              <a:r>
                <a:rPr kumimoji="1" lang="en-US" altLang="ja-JP" dirty="0"/>
                <a:t>Axial stress in Inner surface</a:t>
              </a:r>
            </a:p>
          </p:txBody>
        </p:sp>
      </p:grpSp>
      <p:sp>
        <p:nvSpPr>
          <p:cNvPr id="337922" name="Rectangle 2">
            <a:extLst>
              <a:ext uri="{FF2B5EF4-FFF2-40B4-BE49-F238E27FC236}">
                <a16:creationId xmlns:a16="http://schemas.microsoft.com/office/drawing/2014/main" id="{560E82A8-ED6A-465F-85DC-41584D49EA7B}"/>
              </a:ext>
            </a:extLst>
          </p:cNvPr>
          <p:cNvSpPr>
            <a:spLocks noGrp="1" noChangeArrowheads="1"/>
          </p:cNvSpPr>
          <p:nvPr>
            <p:ph type="title"/>
          </p:nvPr>
        </p:nvSpPr>
        <p:spPr>
          <a:xfrm>
            <a:off x="628650" y="1"/>
            <a:ext cx="7886700" cy="539410"/>
          </a:xfrm>
        </p:spPr>
        <p:txBody>
          <a:bodyPr>
            <a:normAutofit fontScale="90000"/>
          </a:bodyPr>
          <a:lstStyle/>
          <a:p>
            <a:pPr algn="ctr"/>
            <a:r>
              <a:rPr lang="en-US" altLang="ja-JP" dirty="0">
                <a:latin typeface="Arial Black" panose="020B0A04020102020204" pitchFamily="34" charset="0"/>
              </a:rPr>
              <a:t>Verification -2: WRS database</a:t>
            </a:r>
          </a:p>
        </p:txBody>
      </p:sp>
      <p:sp>
        <p:nvSpPr>
          <p:cNvPr id="337923" name="Rectangle 3">
            <a:extLst>
              <a:ext uri="{FF2B5EF4-FFF2-40B4-BE49-F238E27FC236}">
                <a16:creationId xmlns:a16="http://schemas.microsoft.com/office/drawing/2014/main" id="{BEA26F77-B464-48A1-9D89-E62C47875D24}"/>
              </a:ext>
            </a:extLst>
          </p:cNvPr>
          <p:cNvSpPr>
            <a:spLocks noGrp="1" noChangeArrowheads="1"/>
          </p:cNvSpPr>
          <p:nvPr>
            <p:ph idx="1"/>
          </p:nvPr>
        </p:nvSpPr>
        <p:spPr>
          <a:xfrm>
            <a:off x="435640" y="577850"/>
            <a:ext cx="8281292" cy="1371600"/>
          </a:xfrm>
        </p:spPr>
        <p:txBody>
          <a:bodyPr/>
          <a:lstStyle/>
          <a:p>
            <a:pPr>
              <a:lnSpc>
                <a:spcPct val="90000"/>
              </a:lnSpc>
            </a:pPr>
            <a:r>
              <a:rPr lang="en-US" altLang="ja-JP" sz="2000" dirty="0">
                <a:effectLst/>
              </a:rPr>
              <a:t>Based on a series of parametric FEAs varying </a:t>
            </a:r>
            <a:r>
              <a:rPr lang="en-US" altLang="ja-JP" sz="2000" dirty="0">
                <a:solidFill>
                  <a:srgbClr val="FF0000"/>
                </a:solidFill>
                <a:effectLst/>
              </a:rPr>
              <a:t>welding parameters</a:t>
            </a:r>
            <a:r>
              <a:rPr lang="en-US" altLang="ja-JP" sz="2000" dirty="0">
                <a:effectLst/>
              </a:rPr>
              <a:t> (</a:t>
            </a:r>
            <a:r>
              <a:rPr lang="en-US" altLang="ja-JP" sz="2000" dirty="0">
                <a:solidFill>
                  <a:srgbClr val="FF0000"/>
                </a:solidFill>
                <a:effectLst/>
              </a:rPr>
              <a:t>heat input</a:t>
            </a:r>
            <a:r>
              <a:rPr lang="en-US" altLang="ja-JP" sz="2000" dirty="0">
                <a:effectLst/>
              </a:rPr>
              <a:t> and </a:t>
            </a:r>
            <a:r>
              <a:rPr lang="en-US" altLang="ja-JP" sz="2000" dirty="0">
                <a:solidFill>
                  <a:srgbClr val="FF0000"/>
                </a:solidFill>
                <a:effectLst/>
              </a:rPr>
              <a:t>welding speed) </a:t>
            </a:r>
            <a:r>
              <a:rPr lang="en-US" altLang="ja-JP" sz="2000" dirty="0">
                <a:effectLst/>
              </a:rPr>
              <a:t>for butt-welding for 250A piping.</a:t>
            </a:r>
          </a:p>
        </p:txBody>
      </p:sp>
      <p:graphicFrame>
        <p:nvGraphicFramePr>
          <p:cNvPr id="337924" name="Object 4">
            <a:extLst>
              <a:ext uri="{FF2B5EF4-FFF2-40B4-BE49-F238E27FC236}">
                <a16:creationId xmlns:a16="http://schemas.microsoft.com/office/drawing/2014/main" id="{84F55811-9293-4905-AC1F-F06C7EFC42E0}"/>
              </a:ext>
            </a:extLst>
          </p:cNvPr>
          <p:cNvGraphicFramePr>
            <a:graphicFrameLocks noChangeAspect="1"/>
          </p:cNvGraphicFramePr>
          <p:nvPr>
            <p:extLst>
              <p:ext uri="{D42A27DB-BD31-4B8C-83A1-F6EECF244321}">
                <p14:modId xmlns:p14="http://schemas.microsoft.com/office/powerpoint/2010/main" val="3083390179"/>
              </p:ext>
            </p:extLst>
          </p:nvPr>
        </p:nvGraphicFramePr>
        <p:xfrm>
          <a:off x="107330" y="1126332"/>
          <a:ext cx="3041650" cy="2317750"/>
        </p:xfrm>
        <a:graphic>
          <a:graphicData uri="http://schemas.openxmlformats.org/presentationml/2006/ole">
            <mc:AlternateContent xmlns:mc="http://schemas.openxmlformats.org/markup-compatibility/2006">
              <mc:Choice xmlns:v="urn:schemas-microsoft-com:vml" Requires="v">
                <p:oleObj spid="_x0000_s338353" name="ｸﾞﾗﾌ" r:id="rId5" imgW="3558240" imgH="2700000" progId="Origin50.Graph">
                  <p:embed/>
                </p:oleObj>
              </mc:Choice>
              <mc:Fallback>
                <p:oleObj name="ｸﾞﾗﾌ" r:id="rId5" imgW="3558240" imgH="2700000" progId="Origin50.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30" y="1126332"/>
                        <a:ext cx="3041650" cy="231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26" name="Object 6">
            <a:extLst>
              <a:ext uri="{FF2B5EF4-FFF2-40B4-BE49-F238E27FC236}">
                <a16:creationId xmlns:a16="http://schemas.microsoft.com/office/drawing/2014/main" id="{AE581A5E-8B12-48D2-A886-212437E97D96}"/>
              </a:ext>
            </a:extLst>
          </p:cNvPr>
          <p:cNvGraphicFramePr>
            <a:graphicFrameLocks noChangeAspect="1"/>
          </p:cNvGraphicFramePr>
          <p:nvPr>
            <p:extLst>
              <p:ext uri="{D42A27DB-BD31-4B8C-83A1-F6EECF244321}">
                <p14:modId xmlns:p14="http://schemas.microsoft.com/office/powerpoint/2010/main" val="407579842"/>
              </p:ext>
            </p:extLst>
          </p:nvPr>
        </p:nvGraphicFramePr>
        <p:xfrm>
          <a:off x="3203848" y="1124744"/>
          <a:ext cx="2933700" cy="2320925"/>
        </p:xfrm>
        <a:graphic>
          <a:graphicData uri="http://schemas.openxmlformats.org/presentationml/2006/ole">
            <mc:AlternateContent xmlns:mc="http://schemas.openxmlformats.org/markup-compatibility/2006">
              <mc:Choice xmlns:v="urn:schemas-microsoft-com:vml" Requires="v">
                <p:oleObj spid="_x0000_s338354" name="ｸﾞﾗﾌ" r:id="rId7" imgW="3441600" imgH="2707200" progId="Origin50.Graph">
                  <p:embed/>
                </p:oleObj>
              </mc:Choice>
              <mc:Fallback>
                <p:oleObj name="ｸﾞﾗﾌ" r:id="rId7" imgW="3441600" imgH="2707200" progId="Origin50.Graph">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1124744"/>
                        <a:ext cx="2933700" cy="232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30" name="Picture 10">
            <a:extLst>
              <a:ext uri="{FF2B5EF4-FFF2-40B4-BE49-F238E27FC236}">
                <a16:creationId xmlns:a16="http://schemas.microsoft.com/office/drawing/2014/main" id="{64A669FB-D2FC-44E8-B9B0-EC67F5F383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5204" y="1254469"/>
            <a:ext cx="2501251" cy="203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547237" y="3429000"/>
            <a:ext cx="2520563" cy="461665"/>
          </a:xfrm>
          <a:prstGeom prst="rect">
            <a:avLst/>
          </a:prstGeom>
          <a:noFill/>
        </p:spPr>
        <p:txBody>
          <a:bodyPr wrap="square" rtlCol="0">
            <a:spAutoFit/>
          </a:bodyPr>
          <a:lstStyle/>
          <a:p>
            <a:r>
              <a:rPr kumimoji="1" lang="en-US" altLang="ja-JP" sz="1200" dirty="0"/>
              <a:t>J. </a:t>
            </a:r>
            <a:r>
              <a:rPr kumimoji="1" lang="en-US" altLang="ja-JP" sz="1200" dirty="0">
                <a:effectLst>
                  <a:outerShdw blurRad="38100" dist="38100" dir="2700000" algn="tl">
                    <a:srgbClr val="C0C0C0"/>
                  </a:outerShdw>
                </a:effectLst>
                <a:latin typeface="+mn-lt"/>
                <a:ea typeface="+mn-ea"/>
              </a:rPr>
              <a:t>Katsuyama et al.; JPVT Vol. 134 021403-1-9 (2012)</a:t>
            </a:r>
            <a:endParaRPr kumimoji="1" lang="ja-JP" altLang="en-US" sz="1200" dirty="0">
              <a:effectLst>
                <a:outerShdw blurRad="38100" dist="38100" dir="2700000" algn="tl">
                  <a:srgbClr val="C0C0C0"/>
                </a:outerShdw>
              </a:effectLst>
              <a:latin typeface="+mn-lt"/>
              <a:ea typeface="+mn-ea"/>
            </a:endParaRPr>
          </a:p>
        </p:txBody>
      </p:sp>
      <p:grpSp>
        <p:nvGrpSpPr>
          <p:cNvPr id="16" name="グループ化 15"/>
          <p:cNvGrpSpPr/>
          <p:nvPr/>
        </p:nvGrpSpPr>
        <p:grpSpPr>
          <a:xfrm>
            <a:off x="5420696" y="4149072"/>
            <a:ext cx="1662851" cy="585588"/>
            <a:chOff x="251520" y="4525256"/>
            <a:chExt cx="1453179" cy="511751"/>
          </a:xfrm>
        </p:grpSpPr>
        <p:pic>
          <p:nvPicPr>
            <p:cNvPr id="11" name="Picture 11">
              <a:extLst>
                <a:ext uri="{FF2B5EF4-FFF2-40B4-BE49-F238E27FC236}">
                  <a16:creationId xmlns:a16="http://schemas.microsoft.com/office/drawing/2014/main" id="{04C567D6-000A-48A7-8B34-BD7CB17BBDD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0026" r="20612"/>
            <a:stretch>
              <a:fillRect/>
            </a:stretch>
          </p:blipFill>
          <p:spPr bwMode="auto">
            <a:xfrm>
              <a:off x="251520" y="4525256"/>
              <a:ext cx="1453179" cy="50342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 name="直線コネクタ 3"/>
            <p:cNvCxnSpPr/>
            <p:nvPr/>
          </p:nvCxnSpPr>
          <p:spPr bwMode="auto">
            <a:xfrm>
              <a:off x="251520" y="5037007"/>
              <a:ext cx="1453179" cy="0"/>
            </a:xfrm>
            <a:prstGeom prst="line">
              <a:avLst/>
            </a:prstGeom>
            <a:noFill/>
            <a:ln w="28575" cap="flat" cmpd="sng" algn="ctr">
              <a:solidFill>
                <a:schemeClr val="accent4"/>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a:off x="251520" y="4550141"/>
              <a:ext cx="499294"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a:off x="1221536" y="4550141"/>
              <a:ext cx="483163"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グループ化 23"/>
          <p:cNvGrpSpPr/>
          <p:nvPr/>
        </p:nvGrpSpPr>
        <p:grpSpPr>
          <a:xfrm>
            <a:off x="1835696" y="2636912"/>
            <a:ext cx="1006854" cy="368184"/>
            <a:chOff x="251520" y="4497288"/>
            <a:chExt cx="1453179" cy="531395"/>
          </a:xfrm>
        </p:grpSpPr>
        <p:pic>
          <p:nvPicPr>
            <p:cNvPr id="25" name="Picture 11">
              <a:extLst>
                <a:ext uri="{FF2B5EF4-FFF2-40B4-BE49-F238E27FC236}">
                  <a16:creationId xmlns:a16="http://schemas.microsoft.com/office/drawing/2014/main" id="{04C567D6-000A-48A7-8B34-BD7CB17BBDD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20026" r="20612"/>
            <a:stretch>
              <a:fillRect/>
            </a:stretch>
          </p:blipFill>
          <p:spPr bwMode="auto">
            <a:xfrm>
              <a:off x="251520" y="4525256"/>
              <a:ext cx="1453179" cy="50342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Oval 12">
              <a:extLst>
                <a:ext uri="{FF2B5EF4-FFF2-40B4-BE49-F238E27FC236}">
                  <a16:creationId xmlns:a16="http://schemas.microsoft.com/office/drawing/2014/main" id="{1F1FCC4A-1254-45A1-AA02-F122E5D11F8C}"/>
                </a:ext>
              </a:extLst>
            </p:cNvPr>
            <p:cNvSpPr>
              <a:spLocks noChangeArrowheads="1"/>
            </p:cNvSpPr>
            <p:nvPr/>
          </p:nvSpPr>
          <p:spPr bwMode="auto">
            <a:xfrm>
              <a:off x="928583" y="4497288"/>
              <a:ext cx="329791" cy="12935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cxnSp>
          <p:nvCxnSpPr>
            <p:cNvPr id="27" name="直線コネクタ 26"/>
            <p:cNvCxnSpPr/>
            <p:nvPr/>
          </p:nvCxnSpPr>
          <p:spPr bwMode="auto">
            <a:xfrm>
              <a:off x="251520" y="5028683"/>
              <a:ext cx="1453179"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251520" y="4554303"/>
              <a:ext cx="499294"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コネクタ 28"/>
            <p:cNvCxnSpPr/>
            <p:nvPr/>
          </p:nvCxnSpPr>
          <p:spPr bwMode="auto">
            <a:xfrm>
              <a:off x="1221536" y="4554303"/>
              <a:ext cx="483163"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 name="直線矢印コネクタ 19"/>
          <p:cNvCxnSpPr/>
          <p:nvPr/>
        </p:nvCxnSpPr>
        <p:spPr bwMode="auto">
          <a:xfrm flipV="1">
            <a:off x="2533308" y="2420888"/>
            <a:ext cx="238492" cy="216024"/>
          </a:xfrm>
          <a:prstGeom prst="straightConnector1">
            <a:avLst/>
          </a:prstGeom>
          <a:noFill/>
          <a:ln w="25400" cap="flat" cmpd="sng" algn="ctr">
            <a:solidFill>
              <a:srgbClr val="FF66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グループ化 31"/>
          <p:cNvGrpSpPr/>
          <p:nvPr/>
        </p:nvGrpSpPr>
        <p:grpSpPr>
          <a:xfrm>
            <a:off x="4860032" y="2605220"/>
            <a:ext cx="1006854" cy="368184"/>
            <a:chOff x="251520" y="4497288"/>
            <a:chExt cx="1453179" cy="531395"/>
          </a:xfrm>
        </p:grpSpPr>
        <p:pic>
          <p:nvPicPr>
            <p:cNvPr id="33" name="Picture 11">
              <a:extLst>
                <a:ext uri="{FF2B5EF4-FFF2-40B4-BE49-F238E27FC236}">
                  <a16:creationId xmlns:a16="http://schemas.microsoft.com/office/drawing/2014/main" id="{04C567D6-000A-48A7-8B34-BD7CB17BBDD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20026" r="20612"/>
            <a:stretch>
              <a:fillRect/>
            </a:stretch>
          </p:blipFill>
          <p:spPr bwMode="auto">
            <a:xfrm>
              <a:off x="251520" y="4525256"/>
              <a:ext cx="1453179" cy="50342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 name="Oval 12">
              <a:extLst>
                <a:ext uri="{FF2B5EF4-FFF2-40B4-BE49-F238E27FC236}">
                  <a16:creationId xmlns:a16="http://schemas.microsoft.com/office/drawing/2014/main" id="{1F1FCC4A-1254-45A1-AA02-F122E5D11F8C}"/>
                </a:ext>
              </a:extLst>
            </p:cNvPr>
            <p:cNvSpPr>
              <a:spLocks noChangeArrowheads="1"/>
            </p:cNvSpPr>
            <p:nvPr/>
          </p:nvSpPr>
          <p:spPr bwMode="auto">
            <a:xfrm>
              <a:off x="928583" y="4497288"/>
              <a:ext cx="329791" cy="12935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cxnSp>
          <p:nvCxnSpPr>
            <p:cNvPr id="35" name="直線コネクタ 34"/>
            <p:cNvCxnSpPr/>
            <p:nvPr/>
          </p:nvCxnSpPr>
          <p:spPr bwMode="auto">
            <a:xfrm>
              <a:off x="251520" y="5028683"/>
              <a:ext cx="1453179"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コネクタ 35"/>
            <p:cNvCxnSpPr/>
            <p:nvPr/>
          </p:nvCxnSpPr>
          <p:spPr bwMode="auto">
            <a:xfrm>
              <a:off x="251520" y="4554303"/>
              <a:ext cx="499294"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p:nvPr/>
          </p:nvCxnSpPr>
          <p:spPr bwMode="auto">
            <a:xfrm>
              <a:off x="1221536" y="4554303"/>
              <a:ext cx="483163" cy="0"/>
            </a:xfrm>
            <a:prstGeom prst="line">
              <a:avLst/>
            </a:prstGeom>
            <a:noFill/>
            <a:ln w="9525" cap="flat" cmpd="sng" algn="ctr">
              <a:solidFill>
                <a:schemeClr val="accent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8" name="直線矢印コネクタ 37"/>
          <p:cNvCxnSpPr/>
          <p:nvPr/>
        </p:nvCxnSpPr>
        <p:spPr bwMode="auto">
          <a:xfrm flipV="1">
            <a:off x="5522132" y="2123978"/>
            <a:ext cx="238492" cy="472364"/>
          </a:xfrm>
          <a:prstGeom prst="straightConnector1">
            <a:avLst/>
          </a:prstGeom>
          <a:noFill/>
          <a:ln w="25400" cap="flat" cmpd="sng" algn="ctr">
            <a:solidFill>
              <a:srgbClr val="FF66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flipV="1">
            <a:off x="6256884" y="4684089"/>
            <a:ext cx="0" cy="72008"/>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133047" y="4709566"/>
            <a:ext cx="255198" cy="246221"/>
          </a:xfrm>
          <a:prstGeom prst="rect">
            <a:avLst/>
          </a:prstGeom>
          <a:noFill/>
        </p:spPr>
        <p:txBody>
          <a:bodyPr wrap="none" rtlCol="0">
            <a:spAutoFit/>
          </a:bodyPr>
          <a:lstStyle/>
          <a:p>
            <a:r>
              <a:rPr kumimoji="1" lang="en-US" altLang="ja-JP" sz="1000" dirty="0"/>
              <a:t>0</a:t>
            </a:r>
            <a:endParaRPr kumimoji="1" lang="ja-JP" altLang="en-US" sz="1000" dirty="0"/>
          </a:p>
        </p:txBody>
      </p:sp>
      <p:sp>
        <p:nvSpPr>
          <p:cNvPr id="3" name="楕円 2">
            <a:extLst>
              <a:ext uri="{FF2B5EF4-FFF2-40B4-BE49-F238E27FC236}">
                <a16:creationId xmlns:a16="http://schemas.microsoft.com/office/drawing/2014/main" id="{49B4C1E6-7028-4830-AB28-1E4937E98DA9}"/>
              </a:ext>
            </a:extLst>
          </p:cNvPr>
          <p:cNvSpPr/>
          <p:nvPr/>
        </p:nvSpPr>
        <p:spPr bwMode="auto">
          <a:xfrm>
            <a:off x="6242592" y="4118902"/>
            <a:ext cx="290353" cy="124409"/>
          </a:xfrm>
          <a:prstGeom prst="ellips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39" name="フッター プレースホルダ 2">
            <a:extLst>
              <a:ext uri="{FF2B5EF4-FFF2-40B4-BE49-F238E27FC236}">
                <a16:creationId xmlns:a16="http://schemas.microsoft.com/office/drawing/2014/main" id="{622D2E32-AA65-4FCB-A0B6-B1C6B587269D}"/>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12</a:t>
            </a:fld>
            <a:endParaRPr lang="en-US" altLang="ja-JP" sz="14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F3F651-317D-47CE-84FC-E773D9FBF6E0}"/>
              </a:ext>
            </a:extLst>
          </p:cNvPr>
          <p:cNvSpPr>
            <a:spLocks noGrp="1"/>
          </p:cNvSpPr>
          <p:nvPr>
            <p:ph type="title"/>
          </p:nvPr>
        </p:nvSpPr>
        <p:spPr>
          <a:xfrm>
            <a:off x="628650" y="0"/>
            <a:ext cx="7886700" cy="559453"/>
          </a:xfrm>
        </p:spPr>
        <p:txBody>
          <a:bodyPr>
            <a:normAutofit/>
          </a:bodyPr>
          <a:lstStyle/>
          <a:p>
            <a:pPr algn="ctr"/>
            <a:r>
              <a:rPr lang="en-US" altLang="ja-JP" sz="3000" dirty="0">
                <a:latin typeface="Arial Black" panose="020B0A04020102020204" pitchFamily="34" charset="0"/>
              </a:rPr>
              <a:t>Verification -2: Sampling of WRS</a:t>
            </a:r>
            <a:endParaRPr lang="ja-JP" altLang="en-US" sz="30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9AA1AEE9-6572-4E8C-AE4D-923FA6AF41C2}"/>
              </a:ext>
            </a:extLst>
          </p:cNvPr>
          <p:cNvSpPr>
            <a:spLocks noGrp="1"/>
          </p:cNvSpPr>
          <p:nvPr>
            <p:ph idx="1"/>
          </p:nvPr>
        </p:nvSpPr>
        <p:spPr>
          <a:xfrm>
            <a:off x="564848" y="4384958"/>
            <a:ext cx="8010644" cy="1332870"/>
          </a:xfrm>
          <a:ln w="28575"/>
        </p:spPr>
        <p:style>
          <a:lnRef idx="2">
            <a:schemeClr val="dk1"/>
          </a:lnRef>
          <a:fillRef idx="1">
            <a:schemeClr val="lt1"/>
          </a:fillRef>
          <a:effectRef idx="0">
            <a:schemeClr val="dk1"/>
          </a:effectRef>
          <a:fontRef idx="minor">
            <a:schemeClr val="dk1"/>
          </a:fontRef>
        </p:style>
        <p:txBody>
          <a:bodyPr/>
          <a:lstStyle/>
          <a:p>
            <a:r>
              <a:rPr lang="en-US" altLang="ja-JP" sz="2400" dirty="0">
                <a:solidFill>
                  <a:schemeClr val="tx1"/>
                </a:solidFill>
                <a:effectLst/>
              </a:rPr>
              <a:t>Proposed WRS evaluation model can reproduce distribution and the uncertainty of WRS.</a:t>
            </a:r>
          </a:p>
          <a:p>
            <a:r>
              <a:rPr lang="en-US" altLang="ja-JP" sz="2400" dirty="0">
                <a:solidFill>
                  <a:schemeClr val="tx1"/>
                </a:solidFill>
                <a:effectLst/>
              </a:rPr>
              <a:t>It can automatically reproduce the WRS distributions.</a:t>
            </a:r>
            <a:endParaRPr lang="ja-JP" altLang="en-US" sz="2400" dirty="0">
              <a:solidFill>
                <a:schemeClr val="tx1"/>
              </a:solidFill>
              <a:effectLst/>
            </a:endParaRPr>
          </a:p>
        </p:txBody>
      </p:sp>
      <p:sp>
        <p:nvSpPr>
          <p:cNvPr id="7" name="矢印: 右 6">
            <a:extLst>
              <a:ext uri="{FF2B5EF4-FFF2-40B4-BE49-F238E27FC236}">
                <a16:creationId xmlns:a16="http://schemas.microsoft.com/office/drawing/2014/main" id="{4CE803D4-090A-47A5-9734-9C240ED531B8}"/>
              </a:ext>
            </a:extLst>
          </p:cNvPr>
          <p:cNvSpPr/>
          <p:nvPr/>
        </p:nvSpPr>
        <p:spPr bwMode="auto">
          <a:xfrm>
            <a:off x="4362186" y="2059101"/>
            <a:ext cx="415255" cy="576064"/>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i="0" u="none" strike="noStrike" normalizeH="0" baseline="0">
              <a:latin typeface="Arial" panose="020B0604020202020204" pitchFamily="34" charset="0"/>
              <a:ea typeface="ＭＳ Ｐゴシック" panose="020B0600070205080204" pitchFamily="50" charset="-128"/>
            </a:endParaRPr>
          </a:p>
        </p:txBody>
      </p:sp>
      <p:sp>
        <p:nvSpPr>
          <p:cNvPr id="8" name="テキスト ボックス 7"/>
          <p:cNvSpPr txBox="1"/>
          <p:nvPr/>
        </p:nvSpPr>
        <p:spPr>
          <a:xfrm>
            <a:off x="1554473" y="657184"/>
            <a:ext cx="1300357"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Input WRS</a:t>
            </a:r>
            <a:endParaRPr kumimoji="1" lang="ja-JP" altLang="en-US" dirty="0">
              <a:latin typeface="Arial" panose="020B0604020202020204" pitchFamily="34" charset="0"/>
              <a:cs typeface="Arial" panose="020B0604020202020204" pitchFamily="34" charset="0"/>
            </a:endParaRPr>
          </a:p>
        </p:txBody>
      </p:sp>
      <p:sp>
        <p:nvSpPr>
          <p:cNvPr id="9" name="テキスト ボックス 8"/>
          <p:cNvSpPr txBox="1"/>
          <p:nvPr/>
        </p:nvSpPr>
        <p:spPr>
          <a:xfrm>
            <a:off x="5885052" y="657184"/>
            <a:ext cx="1697902"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Sampled WRS</a:t>
            </a:r>
            <a:endParaRPr kumimoji="1" lang="ja-JP" altLang="en-US" dirty="0">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2"/>
          <a:stretch>
            <a:fillRect/>
          </a:stretch>
        </p:blipFill>
        <p:spPr>
          <a:xfrm>
            <a:off x="251520" y="950322"/>
            <a:ext cx="3906262" cy="2812933"/>
          </a:xfrm>
          <a:prstGeom prst="rect">
            <a:avLst/>
          </a:prstGeom>
        </p:spPr>
      </p:pic>
      <p:pic>
        <p:nvPicPr>
          <p:cNvPr id="11" name="図 10"/>
          <p:cNvPicPr>
            <a:picLocks noChangeAspect="1"/>
          </p:cNvPicPr>
          <p:nvPr/>
        </p:nvPicPr>
        <p:blipFill>
          <a:blip r:embed="rId3"/>
          <a:stretch>
            <a:fillRect/>
          </a:stretch>
        </p:blipFill>
        <p:spPr>
          <a:xfrm>
            <a:off x="4787519" y="1083363"/>
            <a:ext cx="3892968" cy="2777685"/>
          </a:xfrm>
          <a:prstGeom prst="rect">
            <a:avLst/>
          </a:prstGeom>
        </p:spPr>
      </p:pic>
      <p:sp>
        <p:nvSpPr>
          <p:cNvPr id="12" name="フッター プレースホルダ 2">
            <a:extLst>
              <a:ext uri="{FF2B5EF4-FFF2-40B4-BE49-F238E27FC236}">
                <a16:creationId xmlns:a16="http://schemas.microsoft.com/office/drawing/2014/main" id="{A06AFC32-7C62-40D6-A625-725DCDEC38A3}"/>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13</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80171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AEFB9-CA22-4F04-8562-77245473C50D}"/>
              </a:ext>
            </a:extLst>
          </p:cNvPr>
          <p:cNvSpPr>
            <a:spLocks noGrp="1"/>
          </p:cNvSpPr>
          <p:nvPr>
            <p:ph type="title"/>
          </p:nvPr>
        </p:nvSpPr>
        <p:spPr>
          <a:xfrm>
            <a:off x="628650" y="1"/>
            <a:ext cx="7886700" cy="548680"/>
          </a:xfrm>
        </p:spPr>
        <p:txBody>
          <a:bodyPr>
            <a:normAutofit/>
          </a:bodyPr>
          <a:lstStyle/>
          <a:p>
            <a:pPr algn="ctr"/>
            <a:r>
              <a:rPr lang="en-US" altLang="ja-JP" sz="3000" dirty="0">
                <a:latin typeface="Arial Black" panose="020B0A04020102020204" pitchFamily="34" charset="0"/>
              </a:rPr>
              <a:t>Verification -2: PFM analysis</a:t>
            </a:r>
            <a:endParaRPr lang="ja-JP" altLang="en-US" sz="30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7920AED0-2572-4944-8C5B-445B80CC370A}"/>
              </a:ext>
            </a:extLst>
          </p:cNvPr>
          <p:cNvSpPr>
            <a:spLocks noGrp="1"/>
          </p:cNvSpPr>
          <p:nvPr>
            <p:ph idx="1"/>
          </p:nvPr>
        </p:nvSpPr>
        <p:spPr>
          <a:xfrm>
            <a:off x="299876" y="4740126"/>
            <a:ext cx="8546721" cy="1008112"/>
          </a:xfrm>
        </p:spPr>
        <p:style>
          <a:lnRef idx="2">
            <a:schemeClr val="dk1"/>
          </a:lnRef>
          <a:fillRef idx="1">
            <a:schemeClr val="lt1"/>
          </a:fillRef>
          <a:effectRef idx="0">
            <a:schemeClr val="dk1"/>
          </a:effectRef>
          <a:fontRef idx="minor">
            <a:schemeClr val="dk1"/>
          </a:fontRef>
        </p:style>
        <p:txBody>
          <a:bodyPr>
            <a:normAutofit/>
          </a:bodyPr>
          <a:lstStyle/>
          <a:p>
            <a:r>
              <a:rPr lang="en-US" altLang="ja-JP" sz="2800" dirty="0">
                <a:effectLst/>
              </a:rPr>
              <a:t>It is confirmed that new WRS evaluation model can be applied to the failure probability evaluation.</a:t>
            </a:r>
            <a:endParaRPr kumimoji="1" lang="ja-JP" altLang="en-US" sz="2800" dirty="0"/>
          </a:p>
        </p:txBody>
      </p:sp>
      <p:pic>
        <p:nvPicPr>
          <p:cNvPr id="5" name="図 4">
            <a:extLst>
              <a:ext uri="{FF2B5EF4-FFF2-40B4-BE49-F238E27FC236}">
                <a16:creationId xmlns:a16="http://schemas.microsoft.com/office/drawing/2014/main" id="{94B40E33-0FA3-45DA-A200-31CB5CCDED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2243" y="548680"/>
            <a:ext cx="5289487" cy="3515165"/>
          </a:xfrm>
          <a:prstGeom prst="rect">
            <a:avLst/>
          </a:prstGeom>
          <a:noFill/>
          <a:ln>
            <a:noFill/>
          </a:ln>
        </p:spPr>
      </p:pic>
      <p:sp>
        <p:nvSpPr>
          <p:cNvPr id="6" name="正方形/長方形 5">
            <a:extLst>
              <a:ext uri="{FF2B5EF4-FFF2-40B4-BE49-F238E27FC236}">
                <a16:creationId xmlns:a16="http://schemas.microsoft.com/office/drawing/2014/main" id="{CEC2857A-EECF-4C2C-81E7-5AA3A1214420}"/>
              </a:ext>
            </a:extLst>
          </p:cNvPr>
          <p:cNvSpPr/>
          <p:nvPr/>
        </p:nvSpPr>
        <p:spPr>
          <a:xfrm>
            <a:off x="3786383" y="4093795"/>
            <a:ext cx="5020841" cy="646331"/>
          </a:xfrm>
          <a:prstGeom prst="rect">
            <a:avLst/>
          </a:prstGeom>
        </p:spPr>
        <p:txBody>
          <a:bodyPr wrap="square">
            <a:spAutoFit/>
          </a:bodyPr>
          <a:lstStyle/>
          <a:p>
            <a:r>
              <a:rPr lang="en-US" altLang="ja-JP" sz="1800" b="1" dirty="0">
                <a:effectLst/>
              </a:rPr>
              <a:t>Failure probability against operating time obtained from improved PASCAL-SP. </a:t>
            </a:r>
            <a:endParaRPr lang="ja-JP" altLang="en-US" dirty="0"/>
          </a:p>
        </p:txBody>
      </p:sp>
      <p:sp>
        <p:nvSpPr>
          <p:cNvPr id="7" name="テキスト ボックス 6"/>
          <p:cNvSpPr txBox="1"/>
          <p:nvPr/>
        </p:nvSpPr>
        <p:spPr>
          <a:xfrm>
            <a:off x="762325" y="920304"/>
            <a:ext cx="2146742"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Analysis conditions</a:t>
            </a:r>
            <a:endParaRPr kumimoji="1" lang="ja-JP" altLang="en-US" dirty="0">
              <a:latin typeface="Arial" panose="020B0604020202020204" pitchFamily="34" charset="0"/>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426587136"/>
              </p:ext>
            </p:extLst>
          </p:nvPr>
        </p:nvGraphicFramePr>
        <p:xfrm>
          <a:off x="179512" y="1283742"/>
          <a:ext cx="3312368" cy="2330950"/>
        </p:xfrm>
        <a:graphic>
          <a:graphicData uri="http://schemas.openxmlformats.org/drawingml/2006/table">
            <a:tbl>
              <a:tblPr firstRow="1" firstCol="1" bandRow="1">
                <a:tableStyleId>{21E4AEA4-8DFA-4A89-87EB-49C32662AFE0}</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12035">
                <a:tc>
                  <a:txBody>
                    <a:bodyPr/>
                    <a:lstStyle/>
                    <a:p>
                      <a:pPr algn="just">
                        <a:spcBef>
                          <a:spcPts val="600"/>
                        </a:spcBef>
                        <a:spcAft>
                          <a:spcPts val="0"/>
                        </a:spcAft>
                      </a:pPr>
                      <a:r>
                        <a:rPr lang="en-US" altLang="ja-JP" sz="1400" kern="100" dirty="0">
                          <a:effectLst/>
                          <a:latin typeface="Arial" panose="020B0604020202020204" pitchFamily="34" charset="0"/>
                          <a:cs typeface="Arial" panose="020B0604020202020204" pitchFamily="34" charset="0"/>
                        </a:rPr>
                        <a:t>Item</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tc>
                  <a:txBody>
                    <a:bodyPr/>
                    <a:lstStyle/>
                    <a:p>
                      <a:pPr algn="just">
                        <a:spcBef>
                          <a:spcPts val="600"/>
                        </a:spcBef>
                        <a:spcAft>
                          <a:spcPts val="0"/>
                        </a:spcAft>
                      </a:pPr>
                      <a:r>
                        <a:rPr lang="en-US" altLang="ja-JP" sz="1400" kern="100" dirty="0">
                          <a:effectLst/>
                          <a:latin typeface="Arial" panose="020B0604020202020204" pitchFamily="34" charset="0"/>
                          <a:cs typeface="Arial" panose="020B0604020202020204" pitchFamily="34" charset="0"/>
                        </a:rPr>
                        <a:t>Content</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extLst>
                  <a:ext uri="{0D108BD9-81ED-4DB2-BD59-A6C34878D82A}">
                    <a16:rowId xmlns:a16="http://schemas.microsoft.com/office/drawing/2014/main" val="10000"/>
                  </a:ext>
                </a:extLst>
              </a:tr>
              <a:tr h="312035">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Piping</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300A Sch.100</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extLst>
                  <a:ext uri="{0D108BD9-81ED-4DB2-BD59-A6C34878D82A}">
                    <a16:rowId xmlns:a16="http://schemas.microsoft.com/office/drawing/2014/main" val="10001"/>
                  </a:ext>
                </a:extLst>
              </a:tr>
              <a:tr h="312035">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Material of pipe</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Type 316 stainless steel</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extLst>
                  <a:ext uri="{0D108BD9-81ED-4DB2-BD59-A6C34878D82A}">
                    <a16:rowId xmlns:a16="http://schemas.microsoft.com/office/drawing/2014/main" val="10002"/>
                  </a:ext>
                </a:extLst>
              </a:tr>
              <a:tr h="312035">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Aging degradation mechanisms</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Inter-granular stress</a:t>
                      </a:r>
                      <a:r>
                        <a:rPr lang="en-US" sz="1400" kern="100" baseline="0" dirty="0">
                          <a:effectLst/>
                          <a:latin typeface="Arial" panose="020B0604020202020204" pitchFamily="34" charset="0"/>
                          <a:cs typeface="Arial" panose="020B0604020202020204" pitchFamily="34" charset="0"/>
                        </a:rPr>
                        <a:t> corrosion cracking</a:t>
                      </a:r>
                      <a:r>
                        <a:rPr lang="en-US" sz="1400" kern="100" dirty="0">
                          <a:effectLst/>
                          <a:latin typeface="Arial" panose="020B0604020202020204" pitchFamily="34" charset="0"/>
                          <a:cs typeface="Arial" panose="020B0604020202020204" pitchFamily="34" charset="0"/>
                        </a:rPr>
                        <a:t> and fatigue</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extLst>
                  <a:ext uri="{0D108BD9-81ED-4DB2-BD59-A6C34878D82A}">
                    <a16:rowId xmlns:a16="http://schemas.microsoft.com/office/drawing/2014/main" val="10003"/>
                  </a:ext>
                </a:extLst>
              </a:tr>
              <a:tr h="312035">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Stress due to normal operating loads</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tc>
                  <a:txBody>
                    <a:bodyPr/>
                    <a:lstStyle/>
                    <a:p>
                      <a:pPr algn="just">
                        <a:spcBef>
                          <a:spcPts val="600"/>
                        </a:spcBef>
                        <a:spcAft>
                          <a:spcPts val="0"/>
                        </a:spcAft>
                      </a:pPr>
                      <a:r>
                        <a:rPr lang="en-US" sz="1400" kern="100" dirty="0">
                          <a:effectLst/>
                          <a:latin typeface="Arial" panose="020B0604020202020204" pitchFamily="34" charset="0"/>
                          <a:cs typeface="Arial" panose="020B0604020202020204" pitchFamily="34" charset="0"/>
                        </a:rPr>
                        <a:t>Inner pressure: 9 MPa (</a:t>
                      </a:r>
                      <a:r>
                        <a:rPr lang="en-US" altLang="ja-JP" sz="1400" kern="100" dirty="0">
                          <a:effectLst/>
                          <a:latin typeface="Arial" panose="020B0604020202020204" pitchFamily="34" charset="0"/>
                          <a:cs typeface="Arial" panose="020B0604020202020204" pitchFamily="34" charset="0"/>
                        </a:rPr>
                        <a:t>BWR</a:t>
                      </a:r>
                      <a:r>
                        <a:rPr lang="en-US" sz="1400" kern="100" dirty="0">
                          <a:effectLst/>
                          <a:latin typeface="Arial" panose="020B0604020202020204" pitchFamily="34" charset="0"/>
                          <a:cs typeface="Arial" panose="020B0604020202020204" pitchFamily="34" charset="0"/>
                        </a:rPr>
                        <a:t>)</a:t>
                      </a:r>
                      <a:endParaRPr lang="ja-JP" sz="1400" kern="100" dirty="0">
                        <a:effectLst/>
                        <a:latin typeface="Arial" panose="020B0604020202020204" pitchFamily="34" charset="0"/>
                        <a:ea typeface="DFKai-SB"/>
                        <a:cs typeface="Arial" panose="020B0604020202020204" pitchFamily="34" charset="0"/>
                      </a:endParaRPr>
                    </a:p>
                  </a:txBody>
                  <a:tcPr marL="62865" marR="62865" marT="0" marB="0" anchor="ctr"/>
                </a:tc>
                <a:extLst>
                  <a:ext uri="{0D108BD9-81ED-4DB2-BD59-A6C34878D82A}">
                    <a16:rowId xmlns:a16="http://schemas.microsoft.com/office/drawing/2014/main" val="10004"/>
                  </a:ext>
                </a:extLst>
              </a:tr>
            </a:tbl>
          </a:graphicData>
        </a:graphic>
      </p:graphicFrame>
      <p:sp>
        <p:nvSpPr>
          <p:cNvPr id="9" name="角丸四角形 10">
            <a:extLst>
              <a:ext uri="{FF2B5EF4-FFF2-40B4-BE49-F238E27FC236}">
                <a16:creationId xmlns:a16="http://schemas.microsoft.com/office/drawing/2014/main" id="{A7EEB8D5-E3FD-453B-BC32-7B420BDA9111}"/>
              </a:ext>
            </a:extLst>
          </p:cNvPr>
          <p:cNvSpPr/>
          <p:nvPr/>
        </p:nvSpPr>
        <p:spPr bwMode="auto">
          <a:xfrm>
            <a:off x="241895" y="5800425"/>
            <a:ext cx="8669835" cy="936104"/>
          </a:xfrm>
          <a:prstGeom prst="roundRect">
            <a:avLst/>
          </a:prstGeom>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noAutofit/>
          </a:bodyPr>
          <a:lstStyle/>
          <a:p>
            <a:r>
              <a:rPr lang="en-US" altLang="ja-JP" sz="2800" dirty="0">
                <a:solidFill>
                  <a:schemeClr val="tx1"/>
                </a:solidFill>
                <a:latin typeface="Arial" panose="020B0604020202020204" pitchFamily="34" charset="0"/>
                <a:ea typeface="ＭＳ Ｐゴシック" panose="020B0600070205080204" pitchFamily="50" charset="-128"/>
              </a:rPr>
              <a:t>Proposed WRS evaluation model is very useful for PFM analysis considering the uncertainties of WRS.</a:t>
            </a:r>
          </a:p>
        </p:txBody>
      </p:sp>
      <p:sp>
        <p:nvSpPr>
          <p:cNvPr id="10" name="フッター プレースホルダ 2">
            <a:extLst>
              <a:ext uri="{FF2B5EF4-FFF2-40B4-BE49-F238E27FC236}">
                <a16:creationId xmlns:a16="http://schemas.microsoft.com/office/drawing/2014/main" id="{D81CD879-E9D6-468D-A740-A98746316FDD}"/>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14</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2489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4B192BF1-EAA8-460B-BA30-0493A19E835C}"/>
              </a:ext>
            </a:extLst>
          </p:cNvPr>
          <p:cNvSpPr>
            <a:spLocks noGrp="1" noChangeArrowheads="1"/>
          </p:cNvSpPr>
          <p:nvPr>
            <p:ph type="title"/>
          </p:nvPr>
        </p:nvSpPr>
        <p:spPr>
          <a:xfrm>
            <a:off x="628650" y="1"/>
            <a:ext cx="7886700" cy="548680"/>
          </a:xfrm>
        </p:spPr>
        <p:txBody>
          <a:bodyPr>
            <a:normAutofit/>
          </a:bodyPr>
          <a:lstStyle/>
          <a:p>
            <a:pPr algn="ctr"/>
            <a:r>
              <a:rPr lang="en-US" altLang="ja-JP" sz="3000" dirty="0">
                <a:latin typeface="Arial Black" panose="020B0A04020102020204" pitchFamily="34" charset="0"/>
              </a:rPr>
              <a:t>SUMMARY</a:t>
            </a:r>
          </a:p>
        </p:txBody>
      </p:sp>
      <p:sp>
        <p:nvSpPr>
          <p:cNvPr id="257027" name="Rectangle 3">
            <a:extLst>
              <a:ext uri="{FF2B5EF4-FFF2-40B4-BE49-F238E27FC236}">
                <a16:creationId xmlns:a16="http://schemas.microsoft.com/office/drawing/2014/main" id="{B930543B-90DC-406A-BE0D-E6D2D9CC15C8}"/>
              </a:ext>
            </a:extLst>
          </p:cNvPr>
          <p:cNvSpPr>
            <a:spLocks noGrp="1" noChangeArrowheads="1"/>
          </p:cNvSpPr>
          <p:nvPr>
            <p:ph idx="1"/>
          </p:nvPr>
        </p:nvSpPr>
        <p:spPr>
          <a:xfrm>
            <a:off x="592138" y="765175"/>
            <a:ext cx="7958137" cy="4335437"/>
          </a:xfrm>
        </p:spPr>
        <p:txBody>
          <a:bodyPr>
            <a:normAutofit/>
          </a:bodyPr>
          <a:lstStyle/>
          <a:p>
            <a:pPr algn="just"/>
            <a:r>
              <a:rPr lang="en-US" altLang="ja-JP" sz="2800" dirty="0">
                <a:effectLst/>
              </a:rPr>
              <a:t>We developed a new WRS evaluation model based on the Fourier transformation, and the model was introduced into PASCAL-SP.</a:t>
            </a:r>
          </a:p>
          <a:p>
            <a:pPr lvl="1" algn="just"/>
            <a:r>
              <a:rPr lang="en-US" altLang="ja-JP" sz="2400" dirty="0">
                <a:effectLst/>
              </a:rPr>
              <a:t>No need for users to perform troublesome processing</a:t>
            </a:r>
          </a:p>
          <a:p>
            <a:pPr lvl="1" algn="just"/>
            <a:r>
              <a:rPr lang="en-US" altLang="ja-JP" sz="2400" dirty="0">
                <a:effectLst/>
              </a:rPr>
              <a:t>Only multiple data of WRS are required.</a:t>
            </a:r>
          </a:p>
          <a:p>
            <a:pPr algn="just"/>
            <a:r>
              <a:rPr lang="en-US" altLang="ja-JP" sz="2800" dirty="0">
                <a:effectLst/>
              </a:rPr>
              <a:t>Through the improvements of the code, the uncertainty of WRS can be set automatically and appropriately by only inputting multiple WRS analysis results directly as input data of PFM analysis.</a:t>
            </a:r>
            <a:endParaRPr lang="en-US" altLang="ja-JP" sz="2800" dirty="0"/>
          </a:p>
        </p:txBody>
      </p:sp>
      <p:sp>
        <p:nvSpPr>
          <p:cNvPr id="2" name="正方形/長方形 1">
            <a:extLst>
              <a:ext uri="{FF2B5EF4-FFF2-40B4-BE49-F238E27FC236}">
                <a16:creationId xmlns:a16="http://schemas.microsoft.com/office/drawing/2014/main" id="{5D7A3C61-079D-47D9-B359-0535581205BB}"/>
              </a:ext>
            </a:extLst>
          </p:cNvPr>
          <p:cNvSpPr/>
          <p:nvPr/>
        </p:nvSpPr>
        <p:spPr>
          <a:xfrm>
            <a:off x="587747" y="5746030"/>
            <a:ext cx="7980815" cy="923330"/>
          </a:xfrm>
          <a:prstGeom prst="rect">
            <a:avLst/>
          </a:prstGeom>
        </p:spPr>
        <p:txBody>
          <a:bodyPr wrap="square">
            <a:spAutoFit/>
          </a:bodyPr>
          <a:lstStyle/>
          <a:p>
            <a:r>
              <a:rPr lang="en-US" altLang="ja-JP" kern="100" dirty="0">
                <a:latin typeface="Times New Roman" panose="02020603050405020304" pitchFamily="18" charset="0"/>
                <a:ea typeface="ＭＳ 明朝" panose="02020609040205080304" pitchFamily="17" charset="-128"/>
              </a:rPr>
              <a:t>Proposal of probabilistic evaluation model on WRS in this study was performed under the contract research entrusted from Regulatory Standard and Research Department, Secretariat of Nuclear Regulation Authority.</a:t>
            </a:r>
            <a:endParaRPr lang="ja-JP" altLang="en-US" dirty="0"/>
          </a:p>
        </p:txBody>
      </p:sp>
      <p:sp>
        <p:nvSpPr>
          <p:cNvPr id="6" name="フッター プレースホルダ 2">
            <a:extLst>
              <a:ext uri="{FF2B5EF4-FFF2-40B4-BE49-F238E27FC236}">
                <a16:creationId xmlns:a16="http://schemas.microsoft.com/office/drawing/2014/main" id="{C4FB6B44-EF92-455D-805E-B05183FC6D70}"/>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15</a:t>
            </a:fld>
            <a:endParaRPr lang="en-US" altLang="ja-JP" sz="14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0364" y="5759544"/>
            <a:ext cx="3796315" cy="543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正方形/長方形 17"/>
          <p:cNvSpPr/>
          <p:nvPr/>
        </p:nvSpPr>
        <p:spPr>
          <a:xfrm>
            <a:off x="140838" y="4615132"/>
            <a:ext cx="8869353" cy="74549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3" name="正方形/長方形 22"/>
          <p:cNvSpPr/>
          <p:nvPr/>
        </p:nvSpPr>
        <p:spPr>
          <a:xfrm>
            <a:off x="131314" y="1604956"/>
            <a:ext cx="8878878" cy="26281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0898" name="タイトル 64"/>
          <p:cNvSpPr>
            <a:spLocks noGrp="1"/>
          </p:cNvSpPr>
          <p:nvPr>
            <p:ph type="title"/>
          </p:nvPr>
        </p:nvSpPr>
        <p:spPr>
          <a:xfrm>
            <a:off x="606540" y="0"/>
            <a:ext cx="7921485" cy="457200"/>
          </a:xfrm>
        </p:spPr>
        <p:txBody>
          <a:bodyPr>
            <a:noAutofit/>
          </a:bodyPr>
          <a:lstStyle/>
          <a:p>
            <a:pPr algn="ctr"/>
            <a:r>
              <a:rPr lang="en-US" altLang="ja-JP" sz="2400" dirty="0">
                <a:latin typeface="Arial Black" panose="020B0A04020102020204" pitchFamily="34" charset="0"/>
              </a:rPr>
              <a:t>Overview of PFM analysis code PASCAL-SP </a:t>
            </a:r>
            <a:endParaRPr lang="ja-JP" altLang="en-US" sz="2400" dirty="0">
              <a:latin typeface="Arial Black" panose="020B0A04020102020204" pitchFamily="34" charset="0"/>
            </a:endParaRPr>
          </a:p>
        </p:txBody>
      </p:sp>
      <p:sp>
        <p:nvSpPr>
          <p:cNvPr id="70" name="フッター プレースホルダ 2"/>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2</a:t>
            </a:fld>
            <a:endParaRPr lang="en-US" altLang="ja-JP" sz="1400" dirty="0">
              <a:solidFill>
                <a:schemeClr val="tx1"/>
              </a:solidFill>
              <a:latin typeface="Calibri" panose="020F0502020204030204" pitchFamily="34" charset="0"/>
              <a:cs typeface="Calibri" panose="020F0502020204030204" pitchFamily="34" charset="0"/>
            </a:endParaRPr>
          </a:p>
        </p:txBody>
      </p:sp>
      <p:sp>
        <p:nvSpPr>
          <p:cNvPr id="2" name="テキスト ボックス 1"/>
          <p:cNvSpPr txBox="1"/>
          <p:nvPr/>
        </p:nvSpPr>
        <p:spPr>
          <a:xfrm>
            <a:off x="207163" y="501145"/>
            <a:ext cx="8750055" cy="830997"/>
          </a:xfrm>
          <a:prstGeom prst="rect">
            <a:avLst/>
          </a:prstGeom>
          <a:noFill/>
        </p:spPr>
        <p:txBody>
          <a:bodyPr wrap="square" rtlCol="0">
            <a:spAutoFit/>
          </a:bodyPr>
          <a:lstStyle/>
          <a:p>
            <a:pPr algn="just"/>
            <a:r>
              <a:rPr lang="en-US" altLang="ja-JP" sz="2400" dirty="0">
                <a:solidFill>
                  <a:schemeClr val="tx1"/>
                </a:solidFill>
                <a:latin typeface="Arial" panose="020B0604020202020204" pitchFamily="34" charset="0"/>
                <a:cs typeface="Arial" panose="020B0604020202020204" pitchFamily="34" charset="0"/>
              </a:rPr>
              <a:t>PASCAL-SP can evaluate failure probability of </a:t>
            </a:r>
            <a:r>
              <a:rPr lang="en-US" altLang="ja-JP" sz="2400" dirty="0">
                <a:latin typeface="Arial" panose="020B0604020202020204" pitchFamily="34" charset="0"/>
                <a:cs typeface="Arial" panose="020B0604020202020204" pitchFamily="34" charset="0"/>
              </a:rPr>
              <a:t>pipe considering ageing degradation such as SCC and fatigue</a:t>
            </a:r>
            <a:r>
              <a:rPr lang="en-US" altLang="ja-JP" sz="2400" dirty="0">
                <a:solidFill>
                  <a:schemeClr val="tx1"/>
                </a:solidFill>
                <a:latin typeface="Arial" panose="020B0604020202020204" pitchFamily="34" charset="0"/>
                <a:cs typeface="Arial" panose="020B0604020202020204" pitchFamily="34" charset="0"/>
              </a:rPr>
              <a:t>.</a:t>
            </a:r>
            <a:endParaRPr kumimoji="1" lang="ja-JP" altLang="en-US" sz="2400" dirty="0">
              <a:solidFill>
                <a:schemeClr val="tx1"/>
              </a:solidFill>
              <a:latin typeface="Arial" panose="020B0604020202020204" pitchFamily="34" charset="0"/>
              <a:cs typeface="Arial" panose="020B0604020202020204" pitchFamily="34" charset="0"/>
            </a:endParaRPr>
          </a:p>
        </p:txBody>
      </p:sp>
      <p:sp>
        <p:nvSpPr>
          <p:cNvPr id="7" name="テキスト ボックス 6"/>
          <p:cNvSpPr txBox="1"/>
          <p:nvPr/>
        </p:nvSpPr>
        <p:spPr>
          <a:xfrm>
            <a:off x="170041" y="1712263"/>
            <a:ext cx="8840151" cy="2554545"/>
          </a:xfrm>
          <a:prstGeom prst="rect">
            <a:avLst/>
          </a:prstGeom>
          <a:noFill/>
        </p:spPr>
        <p:txBody>
          <a:bodyPr wrap="square" rtlCol="0">
            <a:spAutoFit/>
          </a:bodyPr>
          <a:lstStyle/>
          <a:p>
            <a:pPr marL="342900" indent="-342900" algn="l">
              <a:buFont typeface="Arial" panose="020B0604020202020204" pitchFamily="34" charset="0"/>
              <a:buChar char="•"/>
            </a:pPr>
            <a:r>
              <a:rPr kumimoji="1" lang="en-US" altLang="ja-JP" sz="2000" dirty="0">
                <a:solidFill>
                  <a:schemeClr val="tx1"/>
                </a:solidFill>
                <a:latin typeface="Arial" panose="020B0604020202020204" pitchFamily="34" charset="0"/>
                <a:cs typeface="Arial" panose="020B0604020202020204" pitchFamily="34" charset="0"/>
              </a:rPr>
              <a:t>Low carbon stainless steel pipe in BWR water environment:</a:t>
            </a:r>
            <a:br>
              <a:rPr kumimoji="1" lang="en-US" altLang="ja-JP" sz="2000" dirty="0">
                <a:solidFill>
                  <a:schemeClr val="tx1"/>
                </a:solidFill>
                <a:latin typeface="Arial" panose="020B0604020202020204" pitchFamily="34" charset="0"/>
                <a:cs typeface="Arial" panose="020B0604020202020204" pitchFamily="34" charset="0"/>
              </a:rPr>
            </a:br>
            <a:r>
              <a:rPr kumimoji="1" lang="en-US" altLang="ja-JP" sz="2000" dirty="0">
                <a:solidFill>
                  <a:schemeClr val="tx1"/>
                </a:solidFill>
                <a:latin typeface="Arial" panose="020B0604020202020204" pitchFamily="34" charset="0"/>
                <a:cs typeface="Arial" panose="020B0604020202020204" pitchFamily="34" charset="0"/>
              </a:rPr>
              <a:t>  </a:t>
            </a:r>
            <a:r>
              <a:rPr kumimoji="1" lang="en-US" altLang="ja-JP" sz="1800" b="1" dirty="0">
                <a:solidFill>
                  <a:schemeClr val="tx1"/>
                </a:solidFill>
                <a:latin typeface="Arial" panose="020B0604020202020204" pitchFamily="34" charset="0"/>
                <a:cs typeface="Arial" panose="020B0604020202020204" pitchFamily="34" charset="0"/>
              </a:rPr>
              <a:t>IGSCC*</a:t>
            </a:r>
            <a:r>
              <a:rPr kumimoji="1" lang="en-US" altLang="ja-JP" sz="1800" dirty="0">
                <a:solidFill>
                  <a:schemeClr val="tx1"/>
                </a:solidFill>
                <a:latin typeface="Arial" panose="020B0604020202020204" pitchFamily="34" charset="0"/>
                <a:cs typeface="Arial" panose="020B0604020202020204" pitchFamily="34" charset="0"/>
              </a:rPr>
              <a:t>, </a:t>
            </a:r>
            <a:r>
              <a:rPr kumimoji="1" lang="en-US" altLang="ja-JP" sz="1800" b="1" dirty="0">
                <a:solidFill>
                  <a:schemeClr val="tx1"/>
                </a:solidFill>
                <a:latin typeface="Arial" panose="020B0604020202020204" pitchFamily="34" charset="0"/>
                <a:cs typeface="Arial" panose="020B0604020202020204" pitchFamily="34" charset="0"/>
              </a:rPr>
              <a:t>Fatigue</a:t>
            </a:r>
            <a:endParaRPr kumimoji="1" lang="en-US" altLang="ja-JP" sz="1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Ni-based alloy dissimilar weld joint:</a:t>
            </a:r>
            <a:br>
              <a:rPr lang="en-US" altLang="ja-JP" sz="2000" dirty="0">
                <a:solidFill>
                  <a:schemeClr val="tx1"/>
                </a:solidFill>
                <a:latin typeface="Arial" panose="020B0604020202020204" pitchFamily="34" charset="0"/>
                <a:cs typeface="Arial" panose="020B0604020202020204" pitchFamily="34" charset="0"/>
              </a:rPr>
            </a:br>
            <a:r>
              <a:rPr lang="en-US" altLang="ja-JP" sz="2000" dirty="0">
                <a:solidFill>
                  <a:schemeClr val="tx1"/>
                </a:solidFill>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PWSCC**</a:t>
            </a:r>
            <a:r>
              <a:rPr lang="en-US" altLang="ja-JP" sz="1800" dirty="0">
                <a:latin typeface="Arial" panose="020B0604020202020204" pitchFamily="34" charset="0"/>
                <a:cs typeface="Arial" panose="020B0604020202020204" pitchFamily="34" charset="0"/>
              </a:rPr>
              <a:t> </a:t>
            </a:r>
            <a:r>
              <a:rPr lang="en-US" altLang="ja-JP" sz="1800" dirty="0">
                <a:solidFill>
                  <a:schemeClr val="tx1"/>
                </a:solidFill>
                <a:latin typeface="Arial" panose="020B0604020202020204" pitchFamily="34" charset="0"/>
                <a:cs typeface="Arial" panose="020B0604020202020204" pitchFamily="34" charset="0"/>
              </a:rPr>
              <a:t>in PWR primary water env., </a:t>
            </a:r>
            <a:r>
              <a:rPr lang="en-US" altLang="ja-JP" sz="1800" b="1" dirty="0" err="1">
                <a:latin typeface="Arial" panose="020B0604020202020204" pitchFamily="34" charset="0"/>
                <a:cs typeface="Arial" panose="020B0604020202020204" pitchFamily="34" charset="0"/>
              </a:rPr>
              <a:t>NiSCC</a:t>
            </a:r>
            <a:r>
              <a:rPr lang="en-US" altLang="ja-JP" sz="1800" b="1" dirty="0">
                <a:latin typeface="Arial" panose="020B0604020202020204" pitchFamily="34" charset="0"/>
                <a:cs typeface="Arial" panose="020B0604020202020204" pitchFamily="34" charset="0"/>
              </a:rPr>
              <a:t>***</a:t>
            </a:r>
            <a:r>
              <a:rPr lang="en-US" altLang="ja-JP" sz="1800" dirty="0">
                <a:latin typeface="Arial" panose="020B0604020202020204" pitchFamily="34" charset="0"/>
                <a:cs typeface="Arial" panose="020B0604020202020204" pitchFamily="34" charset="0"/>
              </a:rPr>
              <a:t> in BWR water env., </a:t>
            </a:r>
            <a:r>
              <a:rPr lang="en-US" altLang="ja-JP" sz="1800" b="1" dirty="0">
                <a:latin typeface="Arial" panose="020B0604020202020204" pitchFamily="34" charset="0"/>
                <a:cs typeface="Arial" panose="020B0604020202020204" pitchFamily="34" charset="0"/>
              </a:rPr>
              <a:t>Fatigue</a:t>
            </a:r>
            <a:endParaRPr lang="ja-JP" altLang="en-US"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Carbon steel pipe:</a:t>
            </a:r>
            <a:br>
              <a:rPr lang="en-US" altLang="ja-JP" sz="2000" dirty="0">
                <a:latin typeface="Arial" panose="020B0604020202020204" pitchFamily="34" charset="0"/>
                <a:cs typeface="Arial" panose="020B0604020202020204" pitchFamily="34" charset="0"/>
              </a:rPr>
            </a:br>
            <a:r>
              <a:rPr lang="en-US" altLang="ja-JP" sz="2000" dirty="0">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Fatigue</a:t>
            </a:r>
            <a:endParaRPr lang="ja-JP" altLang="en-US" sz="18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altLang="ja-JP" sz="2000" dirty="0">
                <a:solidFill>
                  <a:schemeClr val="tx1"/>
                </a:solidFill>
                <a:latin typeface="Arial" panose="020B0604020202020204" pitchFamily="34" charset="0"/>
                <a:cs typeface="Arial" panose="020B0604020202020204" pitchFamily="34" charset="0"/>
              </a:rPr>
              <a:t>Cast austenitic stainless steel (CASS)</a:t>
            </a:r>
            <a:r>
              <a:rPr lang="ja-JP" altLang="en-US" sz="2000" dirty="0">
                <a:solidFill>
                  <a:schemeClr val="tx1"/>
                </a:solidFill>
                <a:latin typeface="Arial" panose="020B0604020202020204" pitchFamily="34" charset="0"/>
                <a:cs typeface="Arial" panose="020B0604020202020204" pitchFamily="34" charset="0"/>
              </a:rPr>
              <a:t> </a:t>
            </a:r>
            <a:r>
              <a:rPr lang="en-US" altLang="ja-JP" sz="2000" dirty="0">
                <a:solidFill>
                  <a:schemeClr val="tx1"/>
                </a:solidFill>
                <a:latin typeface="Arial" panose="020B0604020202020204" pitchFamily="34" charset="0"/>
                <a:cs typeface="Arial" panose="020B0604020202020204" pitchFamily="34" charset="0"/>
              </a:rPr>
              <a:t>pipe:</a:t>
            </a:r>
            <a:br>
              <a:rPr lang="en-US" altLang="ja-JP" sz="2000" dirty="0">
                <a:solidFill>
                  <a:schemeClr val="tx1"/>
                </a:solidFill>
                <a:latin typeface="Arial" panose="020B0604020202020204" pitchFamily="34" charset="0"/>
                <a:cs typeface="Arial" panose="020B0604020202020204" pitchFamily="34" charset="0"/>
              </a:rPr>
            </a:br>
            <a:r>
              <a:rPr lang="en-US" altLang="ja-JP" sz="2000" dirty="0">
                <a:solidFill>
                  <a:schemeClr val="tx1"/>
                </a:solidFill>
                <a:latin typeface="Arial" panose="020B0604020202020204" pitchFamily="34" charset="0"/>
                <a:cs typeface="Arial" panose="020B0604020202020204" pitchFamily="34" charset="0"/>
              </a:rPr>
              <a:t>  </a:t>
            </a:r>
            <a:r>
              <a:rPr lang="en-US" altLang="ja-JP" sz="1800" b="1" dirty="0">
                <a:solidFill>
                  <a:schemeClr val="tx1"/>
                </a:solidFill>
                <a:latin typeface="Arial" panose="020B0604020202020204" pitchFamily="34" charset="0"/>
                <a:cs typeface="Arial" panose="020B0604020202020204" pitchFamily="34" charset="0"/>
              </a:rPr>
              <a:t>Fatigue</a:t>
            </a:r>
            <a:r>
              <a:rPr lang="en-US" altLang="ja-JP" sz="1800" dirty="0">
                <a:solidFill>
                  <a:schemeClr val="tx1"/>
                </a:solidFill>
                <a:latin typeface="Arial" panose="020B0604020202020204" pitchFamily="34" charset="0"/>
                <a:cs typeface="Arial" panose="020B0604020202020204" pitchFamily="34" charset="0"/>
              </a:rPr>
              <a:t>, </a:t>
            </a:r>
            <a:r>
              <a:rPr lang="en-US" altLang="ja-JP" sz="1800" b="1" dirty="0">
                <a:solidFill>
                  <a:schemeClr val="tx1"/>
                </a:solidFill>
                <a:latin typeface="Arial" panose="020B0604020202020204" pitchFamily="34" charset="0"/>
                <a:cs typeface="Arial" panose="020B0604020202020204" pitchFamily="34" charset="0"/>
              </a:rPr>
              <a:t>Thermal embrittlement</a:t>
            </a:r>
            <a:endParaRPr lang="ja-JP" altLang="en-US" sz="1800" dirty="0">
              <a:solidFill>
                <a:schemeClr val="tx1"/>
              </a:solidFill>
              <a:latin typeface="Arial" panose="020B0604020202020204" pitchFamily="34" charset="0"/>
              <a:cs typeface="Arial" panose="020B0604020202020204" pitchFamily="34" charset="0"/>
            </a:endParaRPr>
          </a:p>
        </p:txBody>
      </p:sp>
      <p:sp>
        <p:nvSpPr>
          <p:cNvPr id="12" name="テキスト ボックス 11"/>
          <p:cNvSpPr txBox="1"/>
          <p:nvPr/>
        </p:nvSpPr>
        <p:spPr>
          <a:xfrm>
            <a:off x="189091" y="4715455"/>
            <a:ext cx="3360856" cy="646331"/>
          </a:xfrm>
          <a:prstGeom prst="rect">
            <a:avLst/>
          </a:prstGeom>
          <a:noFill/>
        </p:spPr>
        <p:txBody>
          <a:bodyPr wrap="none" rtlCol="0">
            <a:spAutoFit/>
          </a:bodyPr>
          <a:lstStyle/>
          <a:p>
            <a:pPr marL="342900" indent="-342900" algn="l">
              <a:buFont typeface="Arial" panose="020B0604020202020204" pitchFamily="34" charset="0"/>
              <a:buChar char="•"/>
            </a:pPr>
            <a:r>
              <a:rPr lang="en-US" altLang="ja-JP" sz="1800" dirty="0">
                <a:solidFill>
                  <a:schemeClr val="tx1"/>
                </a:solidFill>
                <a:latin typeface="Arial" panose="020B0604020202020204" pitchFamily="34" charset="0"/>
                <a:cs typeface="Arial" panose="020B0604020202020204" pitchFamily="34" charset="0"/>
              </a:rPr>
              <a:t>Stress in normal operation</a:t>
            </a:r>
          </a:p>
          <a:p>
            <a:pPr marL="342900" indent="-342900" algn="l">
              <a:buFont typeface="Arial" panose="020B0604020202020204" pitchFamily="34" charset="0"/>
              <a:buChar char="•"/>
            </a:pPr>
            <a:r>
              <a:rPr lang="en-US" altLang="ja-JP" sz="1800" dirty="0">
                <a:solidFill>
                  <a:srgbClr val="FF0000"/>
                </a:solidFill>
                <a:latin typeface="Arial" panose="020B0604020202020204" pitchFamily="34" charset="0"/>
                <a:cs typeface="Arial" panose="020B0604020202020204" pitchFamily="34" charset="0"/>
              </a:rPr>
              <a:t>Weld residual stress (WRS)</a:t>
            </a:r>
          </a:p>
        </p:txBody>
      </p:sp>
      <p:sp>
        <p:nvSpPr>
          <p:cNvPr id="14" name="テキスト ボックス 13"/>
          <p:cNvSpPr txBox="1"/>
          <p:nvPr/>
        </p:nvSpPr>
        <p:spPr>
          <a:xfrm>
            <a:off x="250293" y="5877272"/>
            <a:ext cx="3288080" cy="369332"/>
          </a:xfrm>
          <a:prstGeom prst="rect">
            <a:avLst/>
          </a:prstGeom>
          <a:noFill/>
        </p:spPr>
        <p:txBody>
          <a:bodyPr wrap="none" rtlCol="0">
            <a:spAutoFit/>
          </a:bodyPr>
          <a:lstStyle/>
          <a:p>
            <a:pPr marL="342900" indent="-342900">
              <a:buFont typeface="Arial" panose="020B0604020202020204" pitchFamily="34" charset="0"/>
              <a:buChar char="•"/>
            </a:pPr>
            <a:r>
              <a:rPr lang="en-US" altLang="ja-JP" sz="1800" dirty="0">
                <a:solidFill>
                  <a:schemeClr val="tx1"/>
                </a:solidFill>
                <a:latin typeface="Arial" panose="020B0604020202020204" pitchFamily="34" charset="0"/>
                <a:cs typeface="Arial" panose="020B0604020202020204" pitchFamily="34" charset="0"/>
              </a:rPr>
              <a:t>Penetration, Leak, Rupture</a:t>
            </a:r>
          </a:p>
        </p:txBody>
      </p:sp>
      <p:sp>
        <p:nvSpPr>
          <p:cNvPr id="3" name="正方形/長方形 2"/>
          <p:cNvSpPr/>
          <p:nvPr/>
        </p:nvSpPr>
        <p:spPr>
          <a:xfrm>
            <a:off x="4232329" y="4715455"/>
            <a:ext cx="4023402" cy="646331"/>
          </a:xfrm>
          <a:prstGeom prst="rect">
            <a:avLst/>
          </a:prstGeom>
        </p:spPr>
        <p:txBody>
          <a:bodyPr wrap="square">
            <a:spAutoFit/>
          </a:bodyPr>
          <a:lstStyle/>
          <a:p>
            <a:pPr marL="342900" indent="-342900" algn="l">
              <a:buFont typeface="Arial" panose="020B0604020202020204" pitchFamily="34" charset="0"/>
              <a:buChar char="•"/>
            </a:pPr>
            <a:r>
              <a:rPr lang="en-US" altLang="ja-JP" sz="1800" dirty="0">
                <a:solidFill>
                  <a:schemeClr val="tx1"/>
                </a:solidFill>
                <a:latin typeface="Arial" panose="020B0604020202020204" pitchFamily="34" charset="0"/>
                <a:cs typeface="Arial" panose="020B0604020202020204" pitchFamily="34" charset="0"/>
              </a:rPr>
              <a:t>Cyclic loading in normal operation</a:t>
            </a:r>
          </a:p>
          <a:p>
            <a:pPr marL="342900" indent="-342900" algn="l">
              <a:buFont typeface="Arial" panose="020B0604020202020204" pitchFamily="34" charset="0"/>
              <a:buChar char="•"/>
            </a:pPr>
            <a:r>
              <a:rPr lang="en-US" altLang="ja-JP" sz="1800" dirty="0">
                <a:solidFill>
                  <a:schemeClr val="tx1"/>
                </a:solidFill>
                <a:latin typeface="Arial" panose="020B0604020202020204" pitchFamily="34" charset="0"/>
                <a:cs typeface="Arial" panose="020B0604020202020204" pitchFamily="34" charset="0"/>
              </a:rPr>
              <a:t>Seismic loading</a:t>
            </a:r>
          </a:p>
        </p:txBody>
      </p:sp>
      <p:sp>
        <p:nvSpPr>
          <p:cNvPr id="11" name="テキスト ボックス 10"/>
          <p:cNvSpPr txBox="1"/>
          <p:nvPr/>
        </p:nvSpPr>
        <p:spPr>
          <a:xfrm>
            <a:off x="284341" y="4338816"/>
            <a:ext cx="2334293" cy="338554"/>
          </a:xfrm>
          <a:prstGeom prst="rect">
            <a:avLst/>
          </a:prstGeom>
          <a:ln/>
        </p:spPr>
        <p:style>
          <a:lnRef idx="1">
            <a:schemeClr val="accent2"/>
          </a:lnRef>
          <a:fillRef idx="2">
            <a:schemeClr val="accent2"/>
          </a:fillRef>
          <a:effectRef idx="1">
            <a:schemeClr val="accent2"/>
          </a:effectRef>
          <a:fontRef idx="minor">
            <a:schemeClr val="dk1"/>
          </a:fontRef>
        </p:style>
        <p:txBody>
          <a:bodyPr wrap="none" tIns="0" bIns="0" rtlCol="0">
            <a:spAutoFit/>
          </a:bodyPr>
          <a:lstStyle/>
          <a:p>
            <a:r>
              <a:rPr kumimoji="1" lang="en-US" altLang="ja-JP" sz="2200" dirty="0">
                <a:solidFill>
                  <a:schemeClr val="tx1"/>
                </a:solidFill>
                <a:latin typeface="Arial" panose="020B0604020202020204" pitchFamily="34" charset="0"/>
                <a:cs typeface="Arial" panose="020B0604020202020204" pitchFamily="34" charset="0"/>
              </a:rPr>
              <a:t>Stress conditions</a:t>
            </a:r>
            <a:endParaRPr kumimoji="1" lang="ja-JP" altLang="en-US" sz="2200" dirty="0">
              <a:solidFill>
                <a:schemeClr val="tx1"/>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294296" y="5482942"/>
            <a:ext cx="1834156"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tIns="0" bIns="0" rtlCol="0">
            <a:spAutoFit/>
          </a:bodyPr>
          <a:lstStyle/>
          <a:p>
            <a:r>
              <a:rPr kumimoji="1" lang="en-US" altLang="ja-JP" sz="2200" dirty="0">
                <a:solidFill>
                  <a:schemeClr val="tx1"/>
                </a:solidFill>
                <a:latin typeface="Arial" panose="020B0604020202020204" pitchFamily="34" charset="0"/>
                <a:cs typeface="Arial" panose="020B0604020202020204" pitchFamily="34" charset="0"/>
              </a:rPr>
              <a:t>Failure mode</a:t>
            </a:r>
            <a:endParaRPr kumimoji="1" lang="ja-JP" altLang="en-US" sz="2200" dirty="0">
              <a:solidFill>
                <a:schemeClr val="tx1"/>
              </a:solidFill>
              <a:latin typeface="Arial" panose="020B0604020202020204" pitchFamily="34" charset="0"/>
              <a:cs typeface="Arial" panose="020B0604020202020204" pitchFamily="34" charset="0"/>
            </a:endParaRPr>
          </a:p>
        </p:txBody>
      </p:sp>
      <p:sp>
        <p:nvSpPr>
          <p:cNvPr id="16" name="正方形/長方形 15"/>
          <p:cNvSpPr/>
          <p:nvPr/>
        </p:nvSpPr>
        <p:spPr>
          <a:xfrm>
            <a:off x="4208076" y="5760713"/>
            <a:ext cx="4669594" cy="54307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4309300" y="5482942"/>
            <a:ext cx="1612942" cy="338554"/>
          </a:xfrm>
          <a:prstGeom prst="rect">
            <a:avLst/>
          </a:prstGeom>
          <a:ln/>
        </p:spPr>
        <p:style>
          <a:lnRef idx="1">
            <a:schemeClr val="accent3"/>
          </a:lnRef>
          <a:fillRef idx="2">
            <a:schemeClr val="accent3"/>
          </a:fillRef>
          <a:effectRef idx="1">
            <a:schemeClr val="accent3"/>
          </a:effectRef>
          <a:fontRef idx="minor">
            <a:schemeClr val="dk1"/>
          </a:fontRef>
        </p:style>
        <p:txBody>
          <a:bodyPr wrap="none" tIns="0" bIns="0" rtlCol="0">
            <a:spAutoFit/>
          </a:bodyPr>
          <a:lstStyle/>
          <a:p>
            <a:r>
              <a:rPr kumimoji="1" lang="en-US" altLang="ja-JP" sz="2200" dirty="0">
                <a:solidFill>
                  <a:schemeClr val="tx1"/>
                </a:solidFill>
                <a:latin typeface="Arial" panose="020B0604020202020204" pitchFamily="34" charset="0"/>
                <a:cs typeface="Arial" panose="020B0604020202020204" pitchFamily="34" charset="0"/>
              </a:rPr>
              <a:t>Uncertainty</a:t>
            </a:r>
            <a:endParaRPr kumimoji="1" lang="ja-JP" altLang="en-US" sz="2200" dirty="0">
              <a:solidFill>
                <a:schemeClr val="tx1"/>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4304271" y="5886443"/>
            <a:ext cx="2488695" cy="369332"/>
          </a:xfrm>
          <a:prstGeom prst="rect">
            <a:avLst/>
          </a:prstGeom>
          <a:noFill/>
        </p:spPr>
        <p:txBody>
          <a:bodyPr wrap="none" rtlCol="0">
            <a:spAutoFit/>
          </a:bodyPr>
          <a:lstStyle/>
          <a:p>
            <a:pPr marL="342900" indent="-342900">
              <a:buFont typeface="Arial" panose="020B0604020202020204" pitchFamily="34" charset="0"/>
              <a:buChar char="•"/>
            </a:pPr>
            <a:r>
              <a:rPr lang="en-US" altLang="ja-JP" sz="1800" dirty="0">
                <a:solidFill>
                  <a:schemeClr val="tx1"/>
                </a:solidFill>
                <a:latin typeface="Arial" panose="020B0604020202020204" pitchFamily="34" charset="0"/>
                <a:cs typeface="Arial" panose="020B0604020202020204" pitchFamily="34" charset="0"/>
              </a:rPr>
              <a:t>Aleatory, Epistemic</a:t>
            </a:r>
          </a:p>
        </p:txBody>
      </p:sp>
      <p:sp>
        <p:nvSpPr>
          <p:cNvPr id="4" name="正方形/長方形 3"/>
          <p:cNvSpPr/>
          <p:nvPr/>
        </p:nvSpPr>
        <p:spPr>
          <a:xfrm>
            <a:off x="207514" y="6337259"/>
            <a:ext cx="7441140" cy="492443"/>
          </a:xfrm>
          <a:prstGeom prst="rect">
            <a:avLst/>
          </a:prstGeom>
        </p:spPr>
        <p:txBody>
          <a:bodyPr wrap="none" lIns="0" tIns="0" rIns="0" bIns="0">
            <a:spAutoFit/>
          </a:bodyPr>
          <a:lstStyle/>
          <a:p>
            <a:r>
              <a:rPr lang="en-US" altLang="ja-JP" sz="1600" dirty="0">
                <a:solidFill>
                  <a:schemeClr val="tx1"/>
                </a:solidFill>
                <a:latin typeface="Arial" panose="020B0604020202020204" pitchFamily="34" charset="0"/>
                <a:cs typeface="Arial" panose="020B0604020202020204" pitchFamily="34" charset="0"/>
              </a:rPr>
              <a:t>*Intergranular stress corrosion cracking, **Primary water stress corrosion cracking</a:t>
            </a:r>
          </a:p>
          <a:p>
            <a:r>
              <a:rPr lang="en-US" altLang="ja-JP" sz="1600" dirty="0">
                <a:solidFill>
                  <a:schemeClr val="tx1"/>
                </a:solidFill>
                <a:latin typeface="Arial" panose="020B0604020202020204" pitchFamily="34" charset="0"/>
                <a:cs typeface="Arial" panose="020B0604020202020204" pitchFamily="34" charset="0"/>
              </a:rPr>
              <a:t>***Stress corrosion cracking in nickel based alloy</a:t>
            </a:r>
            <a:endParaRPr lang="ja-JP" altLang="en-US" sz="1600" dirty="0">
              <a:latin typeface="Arial" panose="020B0604020202020204" pitchFamily="34" charset="0"/>
              <a:cs typeface="Arial" panose="020B0604020202020204" pitchFamily="34" charset="0"/>
            </a:endParaRPr>
          </a:p>
        </p:txBody>
      </p:sp>
      <p:sp>
        <p:nvSpPr>
          <p:cNvPr id="6" name="正方形/長方形 5"/>
          <p:cNvSpPr/>
          <p:nvPr/>
        </p:nvSpPr>
        <p:spPr>
          <a:xfrm>
            <a:off x="294296" y="1339928"/>
            <a:ext cx="6293928" cy="338554"/>
          </a:xfrm>
          <a:prstGeom prst="rect">
            <a:avLst/>
          </a:prstGeom>
          <a:ln/>
        </p:spPr>
        <p:style>
          <a:lnRef idx="1">
            <a:schemeClr val="accent1"/>
          </a:lnRef>
          <a:fillRef idx="2">
            <a:schemeClr val="accent1"/>
          </a:fillRef>
          <a:effectRef idx="1">
            <a:schemeClr val="accent1"/>
          </a:effectRef>
          <a:fontRef idx="minor">
            <a:schemeClr val="dk1"/>
          </a:fontRef>
        </p:style>
        <p:txBody>
          <a:bodyPr wrap="square" tIns="0" bIns="0">
            <a:spAutoFit/>
          </a:bodyPr>
          <a:lstStyle/>
          <a:p>
            <a:pPr lvl="0"/>
            <a:r>
              <a:rPr lang="en-US" altLang="ja-JP" sz="2200" dirty="0">
                <a:latin typeface="Arial" panose="020B0604020202020204" pitchFamily="34" charset="0"/>
                <a:cs typeface="Arial" panose="020B0604020202020204" pitchFamily="34" charset="0"/>
              </a:rPr>
              <a:t>Target pipes and aging degradation mechanisms</a:t>
            </a:r>
          </a:p>
        </p:txBody>
      </p:sp>
    </p:spTree>
    <p:extLst>
      <p:ext uri="{BB962C8B-B14F-4D97-AF65-F5344CB8AC3E}">
        <p14:creationId xmlns:p14="http://schemas.microsoft.com/office/powerpoint/2010/main" val="1589709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64"/>
          <p:cNvSpPr>
            <a:spLocks noGrp="1"/>
          </p:cNvSpPr>
          <p:nvPr>
            <p:ph type="title"/>
          </p:nvPr>
        </p:nvSpPr>
        <p:spPr>
          <a:xfrm>
            <a:off x="606540" y="0"/>
            <a:ext cx="7921485" cy="457200"/>
          </a:xfrm>
        </p:spPr>
        <p:txBody>
          <a:bodyPr>
            <a:noAutofit/>
          </a:bodyPr>
          <a:lstStyle/>
          <a:p>
            <a:pPr algn="ctr"/>
            <a:r>
              <a:rPr lang="en-US" altLang="ja-JP" sz="2400" dirty="0">
                <a:latin typeface="Arial Black" panose="020B0A04020102020204" pitchFamily="34" charset="0"/>
              </a:rPr>
              <a:t>Flowchart of PASCAL-SP</a:t>
            </a:r>
            <a:endParaRPr lang="ja-JP" altLang="en-US" sz="2400" dirty="0">
              <a:latin typeface="Arial Black" panose="020B0A04020102020204" pitchFamily="34" charset="0"/>
            </a:endParaRPr>
          </a:p>
        </p:txBody>
      </p:sp>
      <p:sp>
        <p:nvSpPr>
          <p:cNvPr id="70" name="フッター プレースホルダ 2"/>
          <p:cNvSpPr txBox="1">
            <a:spLocks noGrp="1"/>
          </p:cNvSpPr>
          <p:nvPr/>
        </p:nvSpPr>
        <p:spPr bwMode="auto">
          <a:xfrm>
            <a:off x="7088188" y="6412728"/>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3</a:t>
            </a:fld>
            <a:endParaRPr lang="en-US" altLang="ja-JP" sz="1400" dirty="0">
              <a:solidFill>
                <a:schemeClr val="tx1"/>
              </a:solidFill>
              <a:latin typeface="Calibri" panose="020F0502020204030204" pitchFamily="34" charset="0"/>
              <a:cs typeface="Calibri" panose="020F0502020204030204" pitchFamily="34" charset="0"/>
            </a:endParaRPr>
          </a:p>
        </p:txBody>
      </p:sp>
      <p:sp>
        <p:nvSpPr>
          <p:cNvPr id="13" name="AutoShape 50"/>
          <p:cNvSpPr>
            <a:spLocks noChangeArrowheads="1"/>
          </p:cNvSpPr>
          <p:nvPr/>
        </p:nvSpPr>
        <p:spPr bwMode="auto">
          <a:xfrm>
            <a:off x="1099979" y="1344627"/>
            <a:ext cx="3334932" cy="307777"/>
          </a:xfrm>
          <a:prstGeom prst="roundRect">
            <a:avLst>
              <a:gd name="adj" fmla="val 0"/>
            </a:avLst>
          </a:prstGeom>
          <a:solidFill>
            <a:schemeClr val="accent1">
              <a:lumMod val="20000"/>
              <a:lumOff val="80000"/>
            </a:schemeClr>
          </a:solidFill>
          <a:ln w="19050">
            <a:solidFill>
              <a:schemeClr val="tx1"/>
            </a:solidFill>
            <a:round/>
            <a:headEnd/>
            <a:tailEnd/>
          </a:ln>
          <a:effectLst/>
        </p:spPr>
        <p:txBody>
          <a:bodyPr wrap="square" lIns="0" tIns="0" rIns="0" bIns="0" anchor="ctr">
            <a:noAutofit/>
          </a:bodyPr>
          <a:lstStyle/>
          <a:p>
            <a:pPr algn="ctr"/>
            <a:r>
              <a:rPr lang="en-US" altLang="ja-JP" sz="2000" dirty="0">
                <a:solidFill>
                  <a:schemeClr val="tx1"/>
                </a:solidFill>
                <a:latin typeface="Calibri" panose="020F0502020204030204" pitchFamily="34" charset="0"/>
                <a:cs typeface="Calibri" panose="020F0502020204030204" pitchFamily="34" charset="0"/>
              </a:rPr>
              <a:t>Input of analysis conditions</a:t>
            </a:r>
          </a:p>
        </p:txBody>
      </p:sp>
      <p:sp>
        <p:nvSpPr>
          <p:cNvPr id="15" name="AutoShape 50"/>
          <p:cNvSpPr>
            <a:spLocks noChangeArrowheads="1"/>
          </p:cNvSpPr>
          <p:nvPr/>
        </p:nvSpPr>
        <p:spPr bwMode="auto">
          <a:xfrm>
            <a:off x="979143" y="2028442"/>
            <a:ext cx="3576604" cy="307777"/>
          </a:xfrm>
          <a:prstGeom prst="roundRect">
            <a:avLst>
              <a:gd name="adj" fmla="val 0"/>
            </a:avLst>
          </a:prstGeom>
          <a:solidFill>
            <a:schemeClr val="accent1">
              <a:lumMod val="20000"/>
              <a:lumOff val="80000"/>
            </a:schemeClr>
          </a:solidFill>
          <a:ln w="19050">
            <a:solidFill>
              <a:schemeClr val="tx1"/>
            </a:solidFill>
            <a:round/>
            <a:headEnd/>
            <a:tailEnd/>
          </a:ln>
          <a:effectLst/>
        </p:spPr>
        <p:txBody>
          <a:bodyPr wrap="square" lIns="0" tIns="0" rIns="0" bIns="0" anchor="ctr">
            <a:noAutofit/>
          </a:bodyPr>
          <a:lstStyle/>
          <a:p>
            <a:pPr algn="ctr"/>
            <a:r>
              <a:rPr lang="en-US" altLang="ja-JP" sz="2000" dirty="0">
                <a:solidFill>
                  <a:schemeClr val="tx1"/>
                </a:solidFill>
                <a:latin typeface="Calibri" panose="020F0502020204030204" pitchFamily="34" charset="0"/>
                <a:cs typeface="Calibri" panose="020F0502020204030204" pitchFamily="34" charset="0"/>
              </a:rPr>
              <a:t>Sampling of influence parameters</a:t>
            </a:r>
          </a:p>
        </p:txBody>
      </p:sp>
      <p:sp>
        <p:nvSpPr>
          <p:cNvPr id="20" name="AutoShape 50"/>
          <p:cNvSpPr>
            <a:spLocks noChangeArrowheads="1"/>
          </p:cNvSpPr>
          <p:nvPr/>
        </p:nvSpPr>
        <p:spPr bwMode="auto">
          <a:xfrm>
            <a:off x="1100542" y="6104951"/>
            <a:ext cx="3334932" cy="307777"/>
          </a:xfrm>
          <a:prstGeom prst="roundRect">
            <a:avLst>
              <a:gd name="adj" fmla="val 0"/>
            </a:avLst>
          </a:prstGeom>
          <a:solidFill>
            <a:schemeClr val="accent1">
              <a:lumMod val="20000"/>
              <a:lumOff val="80000"/>
            </a:schemeClr>
          </a:solidFill>
          <a:ln w="19050">
            <a:solidFill>
              <a:schemeClr val="tx1"/>
            </a:solidFill>
            <a:round/>
            <a:headEnd/>
            <a:tailEnd/>
          </a:ln>
          <a:effectLst/>
        </p:spPr>
        <p:txBody>
          <a:bodyPr wrap="square" lIns="0" tIns="0" rIns="0" bIns="0" anchor="ctr">
            <a:noAutofit/>
          </a:bodyPr>
          <a:lstStyle/>
          <a:p>
            <a:pPr algn="ctr"/>
            <a:r>
              <a:rPr lang="en-US" altLang="ja-JP" sz="2000" dirty="0">
                <a:solidFill>
                  <a:schemeClr val="tx1"/>
                </a:solidFill>
                <a:latin typeface="Calibri" panose="020F0502020204030204" pitchFamily="34" charset="0"/>
                <a:cs typeface="Calibri" panose="020F0502020204030204" pitchFamily="34" charset="0"/>
              </a:rPr>
              <a:t>Failure probability calculation</a:t>
            </a:r>
          </a:p>
        </p:txBody>
      </p:sp>
      <p:cxnSp>
        <p:nvCxnSpPr>
          <p:cNvPr id="25" name="カギ線コネクタ 24"/>
          <p:cNvCxnSpPr>
            <a:cxnSpLocks/>
            <a:stCxn id="51" idx="1"/>
            <a:endCxn id="15" idx="1"/>
          </p:cNvCxnSpPr>
          <p:nvPr/>
        </p:nvCxnSpPr>
        <p:spPr>
          <a:xfrm rot="10800000">
            <a:off x="979144" y="2182331"/>
            <a:ext cx="121399" cy="3426712"/>
          </a:xfrm>
          <a:prstGeom prst="bentConnector3">
            <a:avLst>
              <a:gd name="adj1" fmla="val 60999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AutoShape 58"/>
          <p:cNvCxnSpPr>
            <a:cxnSpLocks noChangeShapeType="1"/>
            <a:stCxn id="13" idx="2"/>
            <a:endCxn id="15" idx="0"/>
          </p:cNvCxnSpPr>
          <p:nvPr/>
        </p:nvCxnSpPr>
        <p:spPr bwMode="auto">
          <a:xfrm>
            <a:off x="2767445" y="1652404"/>
            <a:ext cx="0" cy="376038"/>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58"/>
          <p:cNvCxnSpPr>
            <a:cxnSpLocks noChangeShapeType="1"/>
            <a:stCxn id="15" idx="2"/>
            <a:endCxn id="87" idx="0"/>
          </p:cNvCxnSpPr>
          <p:nvPr/>
        </p:nvCxnSpPr>
        <p:spPr bwMode="auto">
          <a:xfrm>
            <a:off x="2767445" y="2336219"/>
            <a:ext cx="1" cy="376037"/>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58"/>
          <p:cNvCxnSpPr>
            <a:cxnSpLocks noChangeShapeType="1"/>
            <a:stCxn id="86" idx="2"/>
            <a:endCxn id="51" idx="0"/>
          </p:cNvCxnSpPr>
          <p:nvPr/>
        </p:nvCxnSpPr>
        <p:spPr bwMode="auto">
          <a:xfrm>
            <a:off x="2768008" y="5113134"/>
            <a:ext cx="0" cy="342020"/>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AutoShape 50"/>
          <p:cNvSpPr>
            <a:spLocks noChangeArrowheads="1"/>
          </p:cNvSpPr>
          <p:nvPr/>
        </p:nvSpPr>
        <p:spPr bwMode="auto">
          <a:xfrm>
            <a:off x="1100542" y="5455154"/>
            <a:ext cx="3334932" cy="307777"/>
          </a:xfrm>
          <a:prstGeom prst="roundRect">
            <a:avLst>
              <a:gd name="adj" fmla="val 0"/>
            </a:avLst>
          </a:prstGeom>
          <a:solidFill>
            <a:schemeClr val="accent1">
              <a:lumMod val="20000"/>
              <a:lumOff val="80000"/>
            </a:schemeClr>
          </a:solidFill>
          <a:ln w="19050">
            <a:solidFill>
              <a:schemeClr val="tx1"/>
            </a:solidFill>
            <a:round/>
            <a:headEnd/>
            <a:tailEnd/>
          </a:ln>
          <a:effectLst/>
        </p:spPr>
        <p:txBody>
          <a:bodyPr wrap="square" lIns="0" tIns="0" rIns="0" bIns="0" anchor="ctr">
            <a:noAutofit/>
          </a:bodyPr>
          <a:lstStyle/>
          <a:p>
            <a:pPr algn="ctr"/>
            <a:r>
              <a:rPr lang="en-US" altLang="ja-JP" sz="2000" dirty="0">
                <a:solidFill>
                  <a:schemeClr val="tx1"/>
                </a:solidFill>
                <a:latin typeface="Calibri" panose="020F0502020204030204" pitchFamily="34" charset="0"/>
                <a:cs typeface="Calibri" panose="020F0502020204030204" pitchFamily="34" charset="0"/>
              </a:rPr>
              <a:t>End of sampling loop</a:t>
            </a:r>
          </a:p>
        </p:txBody>
      </p:sp>
      <p:cxnSp>
        <p:nvCxnSpPr>
          <p:cNvPr id="53" name="AutoShape 58"/>
          <p:cNvCxnSpPr>
            <a:cxnSpLocks noChangeShapeType="1"/>
            <a:stCxn id="51" idx="2"/>
            <a:endCxn id="20" idx="0"/>
          </p:cNvCxnSpPr>
          <p:nvPr/>
        </p:nvCxnSpPr>
        <p:spPr bwMode="auto">
          <a:xfrm>
            <a:off x="2768008" y="5762931"/>
            <a:ext cx="0" cy="342020"/>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AutoShape 55">
            <a:extLst>
              <a:ext uri="{FF2B5EF4-FFF2-40B4-BE49-F238E27FC236}">
                <a16:creationId xmlns:a16="http://schemas.microsoft.com/office/drawing/2014/main" id="{BC8F529B-96EE-4274-B9E1-9387E82B6A9F}"/>
              </a:ext>
            </a:extLst>
          </p:cNvPr>
          <p:cNvSpPr>
            <a:spLocks noChangeArrowheads="1"/>
          </p:cNvSpPr>
          <p:nvPr/>
        </p:nvSpPr>
        <p:spPr bwMode="auto">
          <a:xfrm>
            <a:off x="1090129" y="4195114"/>
            <a:ext cx="3355758" cy="288000"/>
          </a:xfrm>
          <a:prstGeom prst="roundRect">
            <a:avLst>
              <a:gd name="adj" fmla="val 0"/>
            </a:avLst>
          </a:prstGeom>
          <a:solidFill>
            <a:schemeClr val="accent2">
              <a:lumMod val="20000"/>
              <a:lumOff val="80000"/>
            </a:schemeClr>
          </a:solidFill>
          <a:ln w="19050">
            <a:solidFill>
              <a:schemeClr val="tx1"/>
            </a:solidFill>
            <a:round/>
            <a:headEnd/>
            <a:tailEnd/>
          </a:ln>
          <a:effectLst/>
        </p:spPr>
        <p:txBody>
          <a:bodyPr lIns="0" tIns="0" rIns="0" bIns="0" anchor="ctr"/>
          <a:lstStyle/>
          <a:p>
            <a:pPr algn="ctr">
              <a:lnSpc>
                <a:spcPts val="2000"/>
              </a:lnSpc>
            </a:pPr>
            <a:r>
              <a:rPr lang="en-US" altLang="ja-JP" sz="2000" dirty="0">
                <a:solidFill>
                  <a:schemeClr val="tx1"/>
                </a:solidFill>
                <a:latin typeface="Calibri" panose="020F0502020204030204" pitchFamily="34" charset="0"/>
                <a:cs typeface="Calibri" panose="020F0502020204030204" pitchFamily="34" charset="0"/>
              </a:rPr>
              <a:t>Crack growth evaluation</a:t>
            </a:r>
          </a:p>
        </p:txBody>
      </p:sp>
      <p:cxnSp>
        <p:nvCxnSpPr>
          <p:cNvPr id="96" name="AutoShape 59">
            <a:extLst>
              <a:ext uri="{FF2B5EF4-FFF2-40B4-BE49-F238E27FC236}">
                <a16:creationId xmlns:a16="http://schemas.microsoft.com/office/drawing/2014/main" id="{69C68052-AAB8-4BEE-A217-E4B346725966}"/>
              </a:ext>
            </a:extLst>
          </p:cNvPr>
          <p:cNvCxnSpPr>
            <a:cxnSpLocks noChangeShapeType="1"/>
          </p:cNvCxnSpPr>
          <p:nvPr/>
        </p:nvCxnSpPr>
        <p:spPr bwMode="auto">
          <a:xfrm>
            <a:off x="1384896" y="3000256"/>
            <a:ext cx="0" cy="1194858"/>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59">
            <a:extLst>
              <a:ext uri="{FF2B5EF4-FFF2-40B4-BE49-F238E27FC236}">
                <a16:creationId xmlns:a16="http://schemas.microsoft.com/office/drawing/2014/main" id="{F2A64516-8811-4318-A0AA-6582B791CC5F}"/>
              </a:ext>
            </a:extLst>
          </p:cNvPr>
          <p:cNvCxnSpPr>
            <a:cxnSpLocks noChangeShapeType="1"/>
            <a:stCxn id="94" idx="2"/>
            <a:endCxn id="86" idx="0"/>
          </p:cNvCxnSpPr>
          <p:nvPr/>
        </p:nvCxnSpPr>
        <p:spPr bwMode="auto">
          <a:xfrm>
            <a:off x="2768008" y="4483114"/>
            <a:ext cx="0" cy="342020"/>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AutoShape 59">
            <a:extLst>
              <a:ext uri="{FF2B5EF4-FFF2-40B4-BE49-F238E27FC236}">
                <a16:creationId xmlns:a16="http://schemas.microsoft.com/office/drawing/2014/main" id="{E748AE68-1146-43CD-AED0-151CFED71F2E}"/>
              </a:ext>
            </a:extLst>
          </p:cNvPr>
          <p:cNvCxnSpPr>
            <a:cxnSpLocks noChangeShapeType="1"/>
            <a:stCxn id="88" idx="2"/>
          </p:cNvCxnSpPr>
          <p:nvPr/>
        </p:nvCxnSpPr>
        <p:spPr bwMode="auto">
          <a:xfrm flipH="1">
            <a:off x="3444083" y="3884686"/>
            <a:ext cx="1" cy="310428"/>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AutoShape 55">
            <a:extLst>
              <a:ext uri="{FF2B5EF4-FFF2-40B4-BE49-F238E27FC236}">
                <a16:creationId xmlns:a16="http://schemas.microsoft.com/office/drawing/2014/main" id="{A4473AAD-2090-4184-A0BD-DADA489BCDC9}"/>
              </a:ext>
            </a:extLst>
          </p:cNvPr>
          <p:cNvSpPr>
            <a:spLocks noChangeArrowheads="1"/>
          </p:cNvSpPr>
          <p:nvPr/>
        </p:nvSpPr>
        <p:spPr bwMode="auto">
          <a:xfrm>
            <a:off x="1090128" y="4825134"/>
            <a:ext cx="3355760" cy="288000"/>
          </a:xfrm>
          <a:prstGeom prst="roundRect">
            <a:avLst>
              <a:gd name="adj" fmla="val 0"/>
            </a:avLst>
          </a:prstGeom>
          <a:solidFill>
            <a:schemeClr val="accent2">
              <a:lumMod val="20000"/>
              <a:lumOff val="80000"/>
            </a:schemeClr>
          </a:solidFill>
          <a:ln w="19050">
            <a:solidFill>
              <a:schemeClr val="tx1"/>
            </a:solidFill>
            <a:round/>
            <a:headEnd/>
            <a:tailEnd/>
          </a:ln>
          <a:effectLst/>
        </p:spPr>
        <p:txBody>
          <a:bodyPr lIns="0" tIns="0" rIns="0" bIns="0" anchor="ctr"/>
          <a:lstStyle/>
          <a:p>
            <a:pPr algn="ctr">
              <a:lnSpc>
                <a:spcPts val="2000"/>
              </a:lnSpc>
            </a:pPr>
            <a:r>
              <a:rPr lang="en-US" altLang="ja-JP" sz="2000" dirty="0">
                <a:solidFill>
                  <a:schemeClr val="tx1"/>
                </a:solidFill>
                <a:latin typeface="Calibri" panose="020F0502020204030204" pitchFamily="34" charset="0"/>
                <a:cs typeface="Calibri" panose="020F0502020204030204" pitchFamily="34" charset="0"/>
              </a:rPr>
              <a:t>Judgement of failure</a:t>
            </a:r>
          </a:p>
        </p:txBody>
      </p:sp>
      <p:sp>
        <p:nvSpPr>
          <p:cNvPr id="87" name="AutoShape 55">
            <a:extLst>
              <a:ext uri="{FF2B5EF4-FFF2-40B4-BE49-F238E27FC236}">
                <a16:creationId xmlns:a16="http://schemas.microsoft.com/office/drawing/2014/main" id="{CF7AA165-7291-47E1-8BD2-BB5614E7AA1C}"/>
              </a:ext>
            </a:extLst>
          </p:cNvPr>
          <p:cNvSpPr>
            <a:spLocks noChangeArrowheads="1"/>
          </p:cNvSpPr>
          <p:nvPr/>
        </p:nvSpPr>
        <p:spPr bwMode="auto">
          <a:xfrm>
            <a:off x="1089566" y="2712256"/>
            <a:ext cx="3355759" cy="288000"/>
          </a:xfrm>
          <a:prstGeom prst="roundRect">
            <a:avLst>
              <a:gd name="adj" fmla="val 0"/>
            </a:avLst>
          </a:prstGeom>
          <a:solidFill>
            <a:schemeClr val="accent2">
              <a:lumMod val="20000"/>
              <a:lumOff val="80000"/>
            </a:schemeClr>
          </a:solidFill>
          <a:ln w="19050">
            <a:solidFill>
              <a:schemeClr val="tx1"/>
            </a:solidFill>
            <a:round/>
            <a:headEnd/>
            <a:tailEnd/>
          </a:ln>
          <a:effectLst/>
        </p:spPr>
        <p:txBody>
          <a:bodyPr lIns="0" tIns="0" rIns="0" bIns="0" anchor="ctr"/>
          <a:lstStyle/>
          <a:p>
            <a:pPr algn="ctr">
              <a:lnSpc>
                <a:spcPts val="2000"/>
              </a:lnSpc>
            </a:pPr>
            <a:r>
              <a:rPr lang="en-US" altLang="ja-JP" sz="2000" dirty="0">
                <a:solidFill>
                  <a:schemeClr val="tx1"/>
                </a:solidFill>
                <a:latin typeface="Calibri" panose="020F0502020204030204" pitchFamily="34" charset="0"/>
                <a:cs typeface="Calibri" panose="020F0502020204030204" pitchFamily="34" charset="0"/>
              </a:rPr>
              <a:t>Existing or initiated crack</a:t>
            </a:r>
          </a:p>
        </p:txBody>
      </p:sp>
      <p:sp>
        <p:nvSpPr>
          <p:cNvPr id="88" name="AutoShape 55">
            <a:extLst>
              <a:ext uri="{FF2B5EF4-FFF2-40B4-BE49-F238E27FC236}">
                <a16:creationId xmlns:a16="http://schemas.microsoft.com/office/drawing/2014/main" id="{7157B45E-5344-4CA6-8B4F-C60927EA18AF}"/>
              </a:ext>
            </a:extLst>
          </p:cNvPr>
          <p:cNvSpPr>
            <a:spLocks noChangeArrowheads="1"/>
          </p:cNvSpPr>
          <p:nvPr/>
        </p:nvSpPr>
        <p:spPr bwMode="auto">
          <a:xfrm>
            <a:off x="2438996" y="3336459"/>
            <a:ext cx="2010176" cy="548227"/>
          </a:xfrm>
          <a:prstGeom prst="roundRect">
            <a:avLst>
              <a:gd name="adj" fmla="val 0"/>
            </a:avLst>
          </a:prstGeom>
          <a:solidFill>
            <a:schemeClr val="accent2">
              <a:lumMod val="20000"/>
              <a:lumOff val="80000"/>
            </a:schemeClr>
          </a:solidFill>
          <a:ln w="19050">
            <a:solidFill>
              <a:schemeClr val="tx1"/>
            </a:solidFill>
            <a:prstDash val="solid"/>
            <a:round/>
            <a:headEnd/>
            <a:tailEnd/>
          </a:ln>
          <a:effectLst/>
        </p:spPr>
        <p:txBody>
          <a:bodyPr lIns="0" tIns="0" rIns="0" bIns="0" anchor="ctr"/>
          <a:lstStyle/>
          <a:p>
            <a:pPr algn="ctr">
              <a:lnSpc>
                <a:spcPts val="2000"/>
              </a:lnSpc>
            </a:pPr>
            <a:r>
              <a:rPr lang="en-US" altLang="ja-JP" sz="2000" dirty="0">
                <a:solidFill>
                  <a:schemeClr val="tx1"/>
                </a:solidFill>
                <a:latin typeface="Calibri" panose="020F0502020204030204" pitchFamily="34" charset="0"/>
                <a:cs typeface="Calibri" panose="020F0502020204030204" pitchFamily="34" charset="0"/>
              </a:rPr>
              <a:t>Non-destructive examination (NDE)</a:t>
            </a:r>
          </a:p>
        </p:txBody>
      </p:sp>
      <p:cxnSp>
        <p:nvCxnSpPr>
          <p:cNvPr id="89" name="AutoShape 59">
            <a:extLst>
              <a:ext uri="{FF2B5EF4-FFF2-40B4-BE49-F238E27FC236}">
                <a16:creationId xmlns:a16="http://schemas.microsoft.com/office/drawing/2014/main" id="{D4D6A713-7F62-4C76-B320-E8F3B8658AFC}"/>
              </a:ext>
            </a:extLst>
          </p:cNvPr>
          <p:cNvCxnSpPr>
            <a:cxnSpLocks noChangeShapeType="1"/>
            <a:endCxn id="88" idx="0"/>
          </p:cNvCxnSpPr>
          <p:nvPr/>
        </p:nvCxnSpPr>
        <p:spPr bwMode="auto">
          <a:xfrm>
            <a:off x="3444084" y="3001033"/>
            <a:ext cx="0" cy="335426"/>
          </a:xfrm>
          <a:prstGeom prst="straightConnector1">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カギ線コネクタ 80899">
            <a:extLst>
              <a:ext uri="{FF2B5EF4-FFF2-40B4-BE49-F238E27FC236}">
                <a16:creationId xmlns:a16="http://schemas.microsoft.com/office/drawing/2014/main" id="{D6630664-0097-4B74-9E93-8CB26D336D16}"/>
              </a:ext>
            </a:extLst>
          </p:cNvPr>
          <p:cNvCxnSpPr>
            <a:stCxn id="86" idx="1"/>
            <a:endCxn id="87" idx="1"/>
          </p:cNvCxnSpPr>
          <p:nvPr/>
        </p:nvCxnSpPr>
        <p:spPr>
          <a:xfrm rot="10800000">
            <a:off x="1089566" y="2856256"/>
            <a:ext cx="562" cy="2112878"/>
          </a:xfrm>
          <a:prstGeom prst="bentConnector3">
            <a:avLst>
              <a:gd name="adj1" fmla="val 40776157"/>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0" name="正方形/長方形 99">
            <a:extLst>
              <a:ext uri="{FF2B5EF4-FFF2-40B4-BE49-F238E27FC236}">
                <a16:creationId xmlns:a16="http://schemas.microsoft.com/office/drawing/2014/main" id="{51682C59-2AD0-4E12-848C-CA1BD881A821}"/>
              </a:ext>
            </a:extLst>
          </p:cNvPr>
          <p:cNvSpPr/>
          <p:nvPr/>
        </p:nvSpPr>
        <p:spPr>
          <a:xfrm rot="16200000">
            <a:off x="-126790" y="3709545"/>
            <a:ext cx="1663917" cy="369332"/>
          </a:xfrm>
          <a:prstGeom prst="rect">
            <a:avLst/>
          </a:prstGeom>
        </p:spPr>
        <p:txBody>
          <a:bodyPr wrap="none">
            <a:spAutoFit/>
          </a:bodyPr>
          <a:lstStyle/>
          <a:p>
            <a:r>
              <a:rPr lang="en-US" altLang="ja-JP" sz="1800" dirty="0">
                <a:solidFill>
                  <a:schemeClr val="tx1"/>
                </a:solidFill>
                <a:latin typeface="Calibri" panose="020F0502020204030204" pitchFamily="34" charset="0"/>
                <a:cs typeface="Calibri" panose="020F0502020204030204" pitchFamily="34" charset="0"/>
              </a:rPr>
              <a:t>Time increment</a:t>
            </a:r>
          </a:p>
        </p:txBody>
      </p:sp>
      <p:sp>
        <p:nvSpPr>
          <p:cNvPr id="40" name="角丸四角形吹き出し 39"/>
          <p:cNvSpPr/>
          <p:nvPr/>
        </p:nvSpPr>
        <p:spPr>
          <a:xfrm>
            <a:off x="5024003" y="818276"/>
            <a:ext cx="3839902" cy="834128"/>
          </a:xfrm>
          <a:prstGeom prst="wedgeRoundRectCallout">
            <a:avLst>
              <a:gd name="adj1" fmla="val -67837"/>
              <a:gd name="adj2" fmla="val 3513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Font typeface="Arial" panose="020B0604020202020204" pitchFamily="34" charset="0"/>
              <a:buChar char="•"/>
            </a:pPr>
            <a:r>
              <a:rPr lang="en-US" altLang="ja-JP" sz="1800" dirty="0">
                <a:solidFill>
                  <a:schemeClr val="bg1"/>
                </a:solidFill>
                <a:latin typeface="Calibri" panose="020F0502020204030204" pitchFamily="34" charset="0"/>
                <a:cs typeface="Calibri" panose="020F0502020204030204" pitchFamily="34" charset="0"/>
              </a:rPr>
              <a:t>Evaluation period</a:t>
            </a:r>
          </a:p>
          <a:p>
            <a:pPr marL="342900" indent="-342900">
              <a:buFont typeface="Arial" panose="020B0604020202020204" pitchFamily="34" charset="0"/>
              <a:buChar char="•"/>
            </a:pPr>
            <a:r>
              <a:rPr kumimoji="1" lang="en-US" altLang="ja-JP" sz="1800" dirty="0">
                <a:solidFill>
                  <a:schemeClr val="bg1"/>
                </a:solidFill>
                <a:latin typeface="Calibri" panose="020F0502020204030204" pitchFamily="34" charset="0"/>
                <a:cs typeface="Calibri" panose="020F0502020204030204" pitchFamily="34" charset="0"/>
              </a:rPr>
              <a:t>Time step</a:t>
            </a:r>
          </a:p>
          <a:p>
            <a:pPr marL="342900" indent="-342900">
              <a:buFont typeface="Arial" panose="020B0604020202020204" pitchFamily="34" charset="0"/>
              <a:buChar char="•"/>
            </a:pPr>
            <a:r>
              <a:rPr lang="en-US" altLang="ja-JP" sz="1800" dirty="0">
                <a:solidFill>
                  <a:schemeClr val="bg1"/>
                </a:solidFill>
                <a:latin typeface="Calibri" panose="020F0502020204030204" pitchFamily="34" charset="0"/>
                <a:cs typeface="Calibri" panose="020F0502020204030204" pitchFamily="34" charset="0"/>
              </a:rPr>
              <a:t>Pipe geometry, etc.</a:t>
            </a:r>
            <a:endParaRPr kumimoji="1" lang="ja-JP" altLang="en-US" sz="1800" dirty="0">
              <a:solidFill>
                <a:schemeClr val="bg1"/>
              </a:solidFill>
              <a:latin typeface="Calibri" panose="020F0502020204030204" pitchFamily="34" charset="0"/>
              <a:cs typeface="Calibri" panose="020F0502020204030204" pitchFamily="34" charset="0"/>
            </a:endParaRPr>
          </a:p>
        </p:txBody>
      </p:sp>
      <p:sp>
        <p:nvSpPr>
          <p:cNvPr id="77" name="角丸四角形吹き出し 58">
            <a:extLst>
              <a:ext uri="{FF2B5EF4-FFF2-40B4-BE49-F238E27FC236}">
                <a16:creationId xmlns:a16="http://schemas.microsoft.com/office/drawing/2014/main" id="{B8B0566D-999E-4238-B032-C05C7F58BC60}"/>
              </a:ext>
            </a:extLst>
          </p:cNvPr>
          <p:cNvSpPr/>
          <p:nvPr/>
        </p:nvSpPr>
        <p:spPr>
          <a:xfrm>
            <a:off x="4968237" y="2358053"/>
            <a:ext cx="3894886" cy="596081"/>
          </a:xfrm>
          <a:prstGeom prst="wedgeRoundRectCallout">
            <a:avLst>
              <a:gd name="adj1" fmla="val -65641"/>
              <a:gd name="adj2" fmla="val 34119"/>
              <a:gd name="adj3" fmla="val 16667"/>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ja-JP" sz="1800" dirty="0">
                <a:latin typeface="Calibri" panose="020F0502020204030204" pitchFamily="34" charset="0"/>
                <a:cs typeface="Calibri" panose="020F0502020204030204" pitchFamily="34" charset="0"/>
              </a:rPr>
              <a:t>Crack size</a:t>
            </a:r>
            <a:endParaRPr lang="en-US" altLang="ja-JP" sz="1800" strike="sngStrike" dirty="0">
              <a:solidFill>
                <a:srgbClr val="92D05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ja-JP" sz="1800" dirty="0">
                <a:latin typeface="Calibri" panose="020F0502020204030204" pitchFamily="34" charset="0"/>
                <a:cs typeface="Calibri" panose="020F0502020204030204" pitchFamily="34" charset="0"/>
              </a:rPr>
              <a:t>Crack initiation time</a:t>
            </a:r>
            <a:endParaRPr kumimoji="1" lang="ja-JP" altLang="en-US" sz="1800" strike="sngStrike" dirty="0">
              <a:solidFill>
                <a:srgbClr val="92D050"/>
              </a:solidFill>
              <a:latin typeface="Calibri" panose="020F0502020204030204" pitchFamily="34" charset="0"/>
              <a:cs typeface="Calibri" panose="020F0502020204030204" pitchFamily="34" charset="0"/>
            </a:endParaRPr>
          </a:p>
        </p:txBody>
      </p:sp>
      <p:sp>
        <p:nvSpPr>
          <p:cNvPr id="78" name="角丸四角形吹き出し 60">
            <a:extLst>
              <a:ext uri="{FF2B5EF4-FFF2-40B4-BE49-F238E27FC236}">
                <a16:creationId xmlns:a16="http://schemas.microsoft.com/office/drawing/2014/main" id="{B55026FF-DC61-4A2C-B264-2610B9169DCD}"/>
              </a:ext>
            </a:extLst>
          </p:cNvPr>
          <p:cNvSpPr/>
          <p:nvPr/>
        </p:nvSpPr>
        <p:spPr>
          <a:xfrm>
            <a:off x="4968237" y="3154748"/>
            <a:ext cx="3894886" cy="596081"/>
          </a:xfrm>
          <a:prstGeom prst="wedgeRoundRectCallout">
            <a:avLst>
              <a:gd name="adj1" fmla="val -65409"/>
              <a:gd name="adj2" fmla="val 8988"/>
              <a:gd name="adj3" fmla="val 16667"/>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ja-JP" sz="1800" dirty="0">
                <a:latin typeface="Calibri" panose="020F0502020204030204" pitchFamily="34" charset="0"/>
                <a:cs typeface="Calibri" panose="020F0502020204030204" pitchFamily="34" charset="0"/>
              </a:rPr>
              <a:t>Probability of detection (POD) for a crack</a:t>
            </a:r>
            <a:endParaRPr kumimoji="1" lang="ja-JP" altLang="en-US" sz="1800" dirty="0">
              <a:latin typeface="Calibri" panose="020F0502020204030204" pitchFamily="34" charset="0"/>
              <a:cs typeface="Calibri" panose="020F0502020204030204" pitchFamily="34" charset="0"/>
            </a:endParaRPr>
          </a:p>
        </p:txBody>
      </p:sp>
      <p:sp>
        <p:nvSpPr>
          <p:cNvPr id="79" name="角丸四角形吹き出し 66">
            <a:extLst>
              <a:ext uri="{FF2B5EF4-FFF2-40B4-BE49-F238E27FC236}">
                <a16:creationId xmlns:a16="http://schemas.microsoft.com/office/drawing/2014/main" id="{97C5C6B6-F5AF-4D5D-9D72-FD780293ABE8}"/>
              </a:ext>
            </a:extLst>
          </p:cNvPr>
          <p:cNvSpPr/>
          <p:nvPr/>
        </p:nvSpPr>
        <p:spPr>
          <a:xfrm>
            <a:off x="4968236" y="3945449"/>
            <a:ext cx="3894886" cy="1039415"/>
          </a:xfrm>
          <a:prstGeom prst="wedgeRoundRectCallout">
            <a:avLst>
              <a:gd name="adj1" fmla="val -64954"/>
              <a:gd name="adj2" fmla="val -13264"/>
              <a:gd name="adj3" fmla="val 16667"/>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ja-JP" sz="1800" dirty="0">
                <a:solidFill>
                  <a:schemeClr val="bg1"/>
                </a:solidFill>
                <a:latin typeface="Calibri" panose="020F0502020204030204" pitchFamily="34" charset="0"/>
                <a:cs typeface="Calibri" panose="020F0502020204030204" pitchFamily="34" charset="0"/>
              </a:rPr>
              <a:t>Stress conditions (WRS, transients)</a:t>
            </a:r>
            <a:endParaRPr lang="ja-JP" altLang="en-US" sz="18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ja-JP" sz="1800" dirty="0">
                <a:solidFill>
                  <a:schemeClr val="bg1"/>
                </a:solidFill>
                <a:latin typeface="Calibri" panose="020F0502020204030204" pitchFamily="34" charset="0"/>
                <a:cs typeface="Calibri" panose="020F0502020204030204" pitchFamily="34" charset="0"/>
              </a:rPr>
              <a:t>Stress intensity factor</a:t>
            </a:r>
          </a:p>
          <a:p>
            <a:pPr marL="342900" indent="-342900">
              <a:buFont typeface="Arial" panose="020B0604020202020204" pitchFamily="34" charset="0"/>
              <a:buChar char="•"/>
            </a:pPr>
            <a:r>
              <a:rPr lang="en-US" altLang="ja-JP" sz="1800" dirty="0">
                <a:solidFill>
                  <a:schemeClr val="bg1"/>
                </a:solidFill>
                <a:latin typeface="Calibri" panose="020F0502020204030204" pitchFamily="34" charset="0"/>
                <a:cs typeface="Calibri" panose="020F0502020204030204" pitchFamily="34" charset="0"/>
              </a:rPr>
              <a:t>Crack growth rate</a:t>
            </a:r>
            <a:endParaRPr lang="en-US" altLang="ja-JP" sz="1800" strike="sngStrike" dirty="0">
              <a:solidFill>
                <a:schemeClr val="bg1"/>
              </a:solidFill>
              <a:latin typeface="Calibri" panose="020F0502020204030204" pitchFamily="34" charset="0"/>
              <a:cs typeface="Calibri" panose="020F0502020204030204" pitchFamily="34" charset="0"/>
            </a:endParaRPr>
          </a:p>
        </p:txBody>
      </p:sp>
      <p:sp>
        <p:nvSpPr>
          <p:cNvPr id="80" name="角丸四角形吹き出し 28">
            <a:extLst>
              <a:ext uri="{FF2B5EF4-FFF2-40B4-BE49-F238E27FC236}">
                <a16:creationId xmlns:a16="http://schemas.microsoft.com/office/drawing/2014/main" id="{38269EAA-D3D5-4AE3-838A-0D7922EC287C}"/>
              </a:ext>
            </a:extLst>
          </p:cNvPr>
          <p:cNvSpPr/>
          <p:nvPr/>
        </p:nvSpPr>
        <p:spPr>
          <a:xfrm>
            <a:off x="5024003" y="5143955"/>
            <a:ext cx="3839902" cy="819101"/>
          </a:xfrm>
          <a:prstGeom prst="wedgeRoundRectCallout">
            <a:avLst>
              <a:gd name="adj1" fmla="val -68446"/>
              <a:gd name="adj2" fmla="val -64469"/>
              <a:gd name="adj3" fmla="val 16667"/>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altLang="ja-JP" sz="1800" dirty="0">
                <a:latin typeface="Calibri" panose="020F0502020204030204" pitchFamily="34" charset="0"/>
                <a:cs typeface="Calibri" panose="020F0502020204030204" pitchFamily="34" charset="0"/>
              </a:rPr>
              <a:t>Failure</a:t>
            </a:r>
            <a:r>
              <a:rPr lang="ja-JP" altLang="en-US" sz="1800" dirty="0">
                <a:latin typeface="Calibri" panose="020F0502020204030204" pitchFamily="34" charset="0"/>
                <a:cs typeface="Calibri" panose="020F0502020204030204" pitchFamily="34" charset="0"/>
              </a:rPr>
              <a:t> </a:t>
            </a:r>
            <a:r>
              <a:rPr lang="en-US" altLang="ja-JP" sz="1800" dirty="0">
                <a:latin typeface="Calibri" panose="020F0502020204030204" pitchFamily="34" charset="0"/>
                <a:cs typeface="Calibri" panose="020F0502020204030204" pitchFamily="34" charset="0"/>
              </a:rPr>
              <a:t>evaluation</a:t>
            </a:r>
          </a:p>
          <a:p>
            <a:r>
              <a:rPr lang="en-US" altLang="ja-JP" sz="1800" dirty="0">
                <a:solidFill>
                  <a:schemeClr val="bg1"/>
                </a:solidFill>
                <a:latin typeface="Calibri" panose="020F0502020204030204" pitchFamily="34" charset="0"/>
                <a:cs typeface="Calibri" panose="020F0502020204030204" pitchFamily="34" charset="0"/>
              </a:rPr>
              <a:t>(Crack penetration, leak detection, Rupture)</a:t>
            </a:r>
          </a:p>
        </p:txBody>
      </p:sp>
    </p:spTree>
    <p:extLst>
      <p:ext uri="{BB962C8B-B14F-4D97-AF65-F5344CB8AC3E}">
        <p14:creationId xmlns:p14="http://schemas.microsoft.com/office/powerpoint/2010/main" val="174108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6" name="Rectangle 14">
            <a:extLst>
              <a:ext uri="{FF2B5EF4-FFF2-40B4-BE49-F238E27FC236}">
                <a16:creationId xmlns:a16="http://schemas.microsoft.com/office/drawing/2014/main" id="{E0ECDFB0-46AF-418E-9E8E-99B15CC88606}"/>
              </a:ext>
            </a:extLst>
          </p:cNvPr>
          <p:cNvSpPr>
            <a:spLocks noGrp="1" noChangeArrowheads="1"/>
          </p:cNvSpPr>
          <p:nvPr>
            <p:ph type="title"/>
          </p:nvPr>
        </p:nvSpPr>
        <p:spPr>
          <a:xfrm>
            <a:off x="628650" y="1"/>
            <a:ext cx="7886700" cy="541400"/>
          </a:xfrm>
        </p:spPr>
        <p:txBody>
          <a:bodyPr>
            <a:normAutofit/>
          </a:bodyPr>
          <a:lstStyle/>
          <a:p>
            <a:pPr algn="ctr"/>
            <a:r>
              <a:rPr lang="en-US" altLang="ja-JP" sz="2800" dirty="0">
                <a:latin typeface="Arial Black" panose="020B0A04020102020204" pitchFamily="34" charset="0"/>
              </a:rPr>
              <a:t>Purpose of this study</a:t>
            </a:r>
          </a:p>
        </p:txBody>
      </p:sp>
      <p:sp>
        <p:nvSpPr>
          <p:cNvPr id="233487" name="Rectangle 15">
            <a:extLst>
              <a:ext uri="{FF2B5EF4-FFF2-40B4-BE49-F238E27FC236}">
                <a16:creationId xmlns:a16="http://schemas.microsoft.com/office/drawing/2014/main" id="{2AB5B377-4726-4B15-A809-04CBD4387120}"/>
              </a:ext>
            </a:extLst>
          </p:cNvPr>
          <p:cNvSpPr>
            <a:spLocks noGrp="1" noChangeArrowheads="1"/>
          </p:cNvSpPr>
          <p:nvPr>
            <p:ph idx="1"/>
          </p:nvPr>
        </p:nvSpPr>
        <p:spPr>
          <a:xfrm>
            <a:off x="440563" y="764704"/>
            <a:ext cx="8280400" cy="5156710"/>
          </a:xfrm>
          <a:noFill/>
          <a:ln w="25400">
            <a:solidFill>
              <a:schemeClr val="tx1"/>
            </a:solidFill>
            <a:miter lim="800000"/>
            <a:headEnd/>
            <a:tailEnd/>
          </a:ln>
        </p:spPr>
        <p:txBody>
          <a:bodyPr>
            <a:normAutofit fontScale="92500" lnSpcReduction="20000"/>
          </a:bodyPr>
          <a:lstStyle/>
          <a:p>
            <a:pPr algn="just">
              <a:lnSpc>
                <a:spcPct val="100000"/>
              </a:lnSpc>
              <a:buSzPct val="80000"/>
              <a:buFont typeface="Wingdings" panose="05000000000000000000" pitchFamily="2" charset="2"/>
              <a:buChar char="p"/>
            </a:pPr>
            <a:endParaRPr lang="en-US" altLang="ja-JP" sz="2400" dirty="0">
              <a:effectLst/>
            </a:endParaRPr>
          </a:p>
          <a:p>
            <a:pPr marL="266700" indent="-266700" algn="just">
              <a:lnSpc>
                <a:spcPct val="100000"/>
              </a:lnSpc>
              <a:buSzPct val="80000"/>
              <a:buFont typeface="Wingdings" panose="05000000000000000000" pitchFamily="2" charset="2"/>
              <a:buChar char="p"/>
            </a:pPr>
            <a:r>
              <a:rPr lang="en-US" altLang="ja-JP" sz="2400" dirty="0">
                <a:effectLst/>
              </a:rPr>
              <a:t>For assessing the structural integrity of piping welds</a:t>
            </a:r>
            <a:r>
              <a:rPr lang="ja-JP" altLang="en-US" sz="2400" dirty="0">
                <a:effectLst/>
              </a:rPr>
              <a:t> </a:t>
            </a:r>
            <a:r>
              <a:rPr lang="en-US" altLang="ja-JP" sz="2400" dirty="0">
                <a:effectLst/>
              </a:rPr>
              <a:t>with</a:t>
            </a:r>
            <a:r>
              <a:rPr lang="ja-JP" altLang="en-US" sz="2400" dirty="0">
                <a:effectLst/>
              </a:rPr>
              <a:t> </a:t>
            </a:r>
            <a:r>
              <a:rPr lang="en-US" altLang="ja-JP" sz="2400" dirty="0">
                <a:effectLst/>
              </a:rPr>
              <a:t>crack, WRS is one of the most important factors with a great deal of uncertainty.</a:t>
            </a:r>
          </a:p>
          <a:p>
            <a:pPr marL="266700" indent="-266700" algn="just">
              <a:lnSpc>
                <a:spcPct val="100000"/>
              </a:lnSpc>
              <a:buSzPct val="80000"/>
              <a:buFont typeface="Wingdings" panose="05000000000000000000" pitchFamily="2" charset="2"/>
              <a:buChar char="p"/>
            </a:pPr>
            <a:r>
              <a:rPr lang="en-US" altLang="ja-JP" sz="2400" dirty="0">
                <a:effectLst/>
              </a:rPr>
              <a:t>For more rational assessments, it is important to consider the uncertainty of WRS for evaluating crack growth behavior.</a:t>
            </a:r>
          </a:p>
          <a:p>
            <a:pPr marL="266700" indent="-266700" algn="just">
              <a:lnSpc>
                <a:spcPct val="100000"/>
              </a:lnSpc>
              <a:buSzPct val="80000"/>
              <a:buFont typeface="Wingdings" panose="05000000000000000000" pitchFamily="2" charset="2"/>
              <a:buChar char="p"/>
            </a:pPr>
            <a:r>
              <a:rPr lang="en-US" altLang="ja-JP" sz="2400" dirty="0">
                <a:effectLst/>
              </a:rPr>
              <a:t>The uncertainty of WRS is from the uncertainties of welding conditions as well as a statistical process of multiple finite element analysis (FEA) results.</a:t>
            </a:r>
          </a:p>
          <a:p>
            <a:pPr lvl="1" algn="just">
              <a:lnSpc>
                <a:spcPct val="100000"/>
              </a:lnSpc>
              <a:buSzPct val="80000"/>
              <a:buFont typeface="Wingdings" panose="05000000000000000000" pitchFamily="2" charset="2"/>
              <a:buChar char="ü"/>
            </a:pPr>
            <a:r>
              <a:rPr lang="en-US" altLang="ja-JP" sz="2400" dirty="0">
                <a:effectLst/>
              </a:rPr>
              <a:t>This process depends on probabilistic fracture mechanics (PFM) analysis codes or users who perform PFM analysis,</a:t>
            </a:r>
          </a:p>
          <a:p>
            <a:pPr lvl="1" algn="just">
              <a:lnSpc>
                <a:spcPct val="100000"/>
              </a:lnSpc>
              <a:buSzPct val="80000"/>
              <a:buFont typeface="Wingdings" panose="05000000000000000000" pitchFamily="2" charset="2"/>
              <a:buChar char="ü"/>
            </a:pPr>
            <a:r>
              <a:rPr lang="en-US" altLang="ja-JP" sz="2400" dirty="0">
                <a:effectLst/>
              </a:rPr>
              <a:t>and it may give different uncertainties.</a:t>
            </a:r>
          </a:p>
          <a:p>
            <a:pPr lvl="1" algn="just">
              <a:lnSpc>
                <a:spcPct val="100000"/>
              </a:lnSpc>
              <a:buSzPct val="80000"/>
              <a:buFont typeface="Wingdings" panose="05000000000000000000" pitchFamily="2" charset="2"/>
              <a:buChar char="ü"/>
            </a:pPr>
            <a:endParaRPr lang="en-US" altLang="ja-JP" sz="2400" dirty="0">
              <a:effectLst/>
            </a:endParaRPr>
          </a:p>
          <a:p>
            <a:pPr algn="just">
              <a:lnSpc>
                <a:spcPct val="100000"/>
              </a:lnSpc>
              <a:buSzPct val="80000"/>
              <a:buFont typeface="ＭＳ Ｐゴシック" panose="020B0600070205080204" pitchFamily="50" charset="-128"/>
              <a:buChar char="➭"/>
            </a:pPr>
            <a:r>
              <a:rPr lang="en-US" altLang="ja-JP" sz="2400" dirty="0">
                <a:effectLst/>
              </a:rPr>
              <a:t>We propose a new WRS evaluation model based on the Fourier transformation, and the model is introduced into PASCAL-SP</a:t>
            </a:r>
            <a:r>
              <a:rPr lang="en-US" altLang="ja-JP" sz="2400" baseline="30000" dirty="0">
                <a:effectLst/>
              </a:rPr>
              <a:t>*</a:t>
            </a:r>
            <a:r>
              <a:rPr lang="en-US" altLang="ja-JP" sz="2400" dirty="0">
                <a:effectLst/>
              </a:rPr>
              <a:t>.</a:t>
            </a:r>
          </a:p>
        </p:txBody>
      </p:sp>
      <p:sp>
        <p:nvSpPr>
          <p:cNvPr id="7" name="フッター プレースホルダ 2">
            <a:extLst>
              <a:ext uri="{FF2B5EF4-FFF2-40B4-BE49-F238E27FC236}">
                <a16:creationId xmlns:a16="http://schemas.microsoft.com/office/drawing/2014/main" id="{4E3709F0-B8A3-4B48-B45B-21A4D964D96A}"/>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4</a:t>
            </a:fld>
            <a:endParaRPr lang="en-US" altLang="ja-JP" sz="1400"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FF7EA6-2BB0-476E-819D-74665B44CDA2}"/>
              </a:ext>
            </a:extLst>
          </p:cNvPr>
          <p:cNvSpPr>
            <a:spLocks noGrp="1"/>
          </p:cNvSpPr>
          <p:nvPr>
            <p:ph type="title"/>
          </p:nvPr>
        </p:nvSpPr>
        <p:spPr>
          <a:xfrm>
            <a:off x="615790" y="0"/>
            <a:ext cx="7921375" cy="548680"/>
          </a:xfr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algn="ctr"/>
            <a:r>
              <a:rPr lang="en-US" altLang="ja-JP" sz="2800" dirty="0">
                <a:latin typeface="Arial Black" panose="020B0A04020102020204" pitchFamily="34" charset="0"/>
              </a:rPr>
              <a:t>Issues of the existing model on WRS</a:t>
            </a:r>
            <a:endParaRPr lang="ja-JP" altLang="en-US" sz="28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31C0EDCD-C981-49D0-BA4C-A0019EB01518}"/>
              </a:ext>
            </a:extLst>
          </p:cNvPr>
          <p:cNvSpPr>
            <a:spLocks noGrp="1"/>
          </p:cNvSpPr>
          <p:nvPr>
            <p:ph idx="1"/>
          </p:nvPr>
        </p:nvSpPr>
        <p:spPr>
          <a:xfrm>
            <a:off x="592930" y="548680"/>
            <a:ext cx="8155533" cy="4320480"/>
          </a:xfrm>
        </p:spPr>
        <p:txBody>
          <a:bodyPr/>
          <a:lstStyle/>
          <a:p>
            <a:pPr marL="0" indent="0">
              <a:buNone/>
            </a:pPr>
            <a:r>
              <a:rPr lang="en-US" altLang="ja-JP" sz="2400" u="sng" dirty="0">
                <a:effectLst/>
              </a:rPr>
              <a:t>Examples of general issues;</a:t>
            </a:r>
          </a:p>
          <a:p>
            <a:r>
              <a:rPr lang="en-US" altLang="ja-JP" sz="2400" dirty="0">
                <a:effectLst/>
              </a:rPr>
              <a:t>It is difficult to appropriately set the stress distribution,</a:t>
            </a:r>
          </a:p>
          <a:p>
            <a:pPr lvl="1"/>
            <a:r>
              <a:rPr lang="en-US" altLang="ja-JP" sz="2000" dirty="0">
                <a:effectLst/>
              </a:rPr>
              <a:t>For example, axial WRS should be balanced within the wall-thickness,</a:t>
            </a:r>
          </a:p>
          <a:p>
            <a:pPr lvl="1"/>
            <a:r>
              <a:rPr lang="en-US" altLang="ja-JP" sz="2000" dirty="0">
                <a:effectLst/>
              </a:rPr>
              <a:t>The appropriate number of sampling positions is unknown. </a:t>
            </a:r>
          </a:p>
          <a:p>
            <a:r>
              <a:rPr lang="en-US" altLang="ja-JP" sz="2400" dirty="0">
                <a:effectLst/>
              </a:rPr>
              <a:t>and the uncertainty of WRS of each location.</a:t>
            </a:r>
          </a:p>
        </p:txBody>
      </p:sp>
      <p:pic>
        <p:nvPicPr>
          <p:cNvPr id="3420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055" y="2888704"/>
            <a:ext cx="4643889" cy="363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a:extLst>
              <a:ext uri="{FF2B5EF4-FFF2-40B4-BE49-F238E27FC236}">
                <a16:creationId xmlns:a16="http://schemas.microsoft.com/office/drawing/2014/main" id="{AC8A3C77-EE01-48FE-8512-5C85B713C545}"/>
              </a:ext>
            </a:extLst>
          </p:cNvPr>
          <p:cNvSpPr txBox="1"/>
          <p:nvPr/>
        </p:nvSpPr>
        <p:spPr>
          <a:xfrm>
            <a:off x="6091032" y="2589175"/>
            <a:ext cx="2961848" cy="369332"/>
          </a:xfrm>
          <a:prstGeom prst="rect">
            <a:avLst/>
          </a:prstGeom>
          <a:noFill/>
        </p:spPr>
        <p:txBody>
          <a:bodyPr wrap="square" rtlCol="0">
            <a:spAutoFit/>
          </a:bodyPr>
          <a:lstStyle/>
          <a:p>
            <a:r>
              <a:rPr kumimoji="1" lang="en-US" altLang="ja-JP" i="1" dirty="0"/>
              <a:t>PVP2016-63963  (</a:t>
            </a:r>
            <a:r>
              <a:rPr kumimoji="1" lang="en-US" altLang="ja-JP" i="1" dirty="0" err="1"/>
              <a:t>xLPR</a:t>
            </a:r>
            <a:r>
              <a:rPr kumimoji="1" lang="en-US" altLang="ja-JP" i="1" dirty="0"/>
              <a:t>)</a:t>
            </a:r>
            <a:endParaRPr kumimoji="1" lang="ja-JP" altLang="en-US" i="1" dirty="0"/>
          </a:p>
        </p:txBody>
      </p:sp>
      <p:sp>
        <p:nvSpPr>
          <p:cNvPr id="9" name="フッター プレースホルダ 2">
            <a:extLst>
              <a:ext uri="{FF2B5EF4-FFF2-40B4-BE49-F238E27FC236}">
                <a16:creationId xmlns:a16="http://schemas.microsoft.com/office/drawing/2014/main" id="{62DD9BBC-E20A-42E4-BC61-9ACE46A3601F}"/>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5</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49500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FF7EA6-2BB0-476E-819D-74665B44CDA2}"/>
              </a:ext>
            </a:extLst>
          </p:cNvPr>
          <p:cNvSpPr>
            <a:spLocks noGrp="1"/>
          </p:cNvSpPr>
          <p:nvPr>
            <p:ph type="title"/>
          </p:nvPr>
        </p:nvSpPr>
        <p:spPr>
          <a:xfrm>
            <a:off x="582877" y="0"/>
            <a:ext cx="7993384" cy="524743"/>
          </a:xfr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algn="ctr"/>
            <a:r>
              <a:rPr lang="en-US" altLang="ja-JP" sz="2800" dirty="0">
                <a:latin typeface="Arial Black" panose="020B0A04020102020204" pitchFamily="34" charset="0"/>
              </a:rPr>
              <a:t>Issues of the existing model on WRS</a:t>
            </a:r>
            <a:endParaRPr lang="ja-JP" altLang="en-US" sz="28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31C0EDCD-C981-49D0-BA4C-A0019EB01518}"/>
              </a:ext>
            </a:extLst>
          </p:cNvPr>
          <p:cNvSpPr>
            <a:spLocks noGrp="1"/>
          </p:cNvSpPr>
          <p:nvPr>
            <p:ph idx="1"/>
          </p:nvPr>
        </p:nvSpPr>
        <p:spPr>
          <a:xfrm>
            <a:off x="260664" y="548680"/>
            <a:ext cx="8637810" cy="4320480"/>
          </a:xfrm>
        </p:spPr>
        <p:txBody>
          <a:bodyPr/>
          <a:lstStyle/>
          <a:p>
            <a:pPr marL="0" indent="0" algn="just">
              <a:buNone/>
            </a:pPr>
            <a:r>
              <a:rPr lang="en-US" altLang="ja-JP" sz="2400" u="sng" dirty="0">
                <a:effectLst/>
              </a:rPr>
              <a:t>Examples of general issues;</a:t>
            </a:r>
          </a:p>
          <a:p>
            <a:pPr algn="just"/>
            <a:r>
              <a:rPr lang="en-US" altLang="ja-JP" sz="2400" dirty="0">
                <a:effectLst/>
              </a:rPr>
              <a:t>WRS value sampled independently for each position can become much bumpier than expected. Though this problem can be improved by several treatments, e.g. correlation parameters between each position are considered, these treatments also depend on the code or users.</a:t>
            </a:r>
          </a:p>
          <a:p>
            <a:pPr algn="just"/>
            <a:r>
              <a:rPr lang="en-US" altLang="ja-JP" sz="2400" dirty="0">
                <a:effectLst/>
              </a:rPr>
              <a:t>Code cannot express both distribution and the uncertainty of WRS.</a:t>
            </a:r>
            <a:endParaRPr kumimoji="1" lang="ja-JP" alt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1" y="3717032"/>
            <a:ext cx="443531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グループ化 5"/>
          <p:cNvGrpSpPr/>
          <p:nvPr/>
        </p:nvGrpSpPr>
        <p:grpSpPr>
          <a:xfrm>
            <a:off x="4571999" y="3717032"/>
            <a:ext cx="4435320" cy="3000399"/>
            <a:chOff x="4571999" y="3429000"/>
            <a:chExt cx="4435320" cy="3000399"/>
          </a:xfrm>
        </p:grpSpPr>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5750"/>
            <a:stretch/>
          </p:blipFill>
          <p:spPr bwMode="auto">
            <a:xfrm>
              <a:off x="4572000" y="3429000"/>
              <a:ext cx="4435319" cy="280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3885"/>
            <a:stretch/>
          </p:blipFill>
          <p:spPr bwMode="auto">
            <a:xfrm>
              <a:off x="4571999" y="6209880"/>
              <a:ext cx="4435319" cy="21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テキスト ボックス 8">
            <a:extLst>
              <a:ext uri="{FF2B5EF4-FFF2-40B4-BE49-F238E27FC236}">
                <a16:creationId xmlns:a16="http://schemas.microsoft.com/office/drawing/2014/main" id="{C313767E-1880-49CE-8A1F-EE157745ECAF}"/>
              </a:ext>
            </a:extLst>
          </p:cNvPr>
          <p:cNvSpPr txBox="1"/>
          <p:nvPr/>
        </p:nvSpPr>
        <p:spPr>
          <a:xfrm>
            <a:off x="6300192" y="3388499"/>
            <a:ext cx="2961848" cy="369332"/>
          </a:xfrm>
          <a:prstGeom prst="rect">
            <a:avLst/>
          </a:prstGeom>
          <a:noFill/>
        </p:spPr>
        <p:txBody>
          <a:bodyPr wrap="square" rtlCol="0">
            <a:spAutoFit/>
          </a:bodyPr>
          <a:lstStyle/>
          <a:p>
            <a:r>
              <a:rPr kumimoji="1" lang="en-US" altLang="ja-JP" i="1" dirty="0"/>
              <a:t>PVP2016-63963  (</a:t>
            </a:r>
            <a:r>
              <a:rPr kumimoji="1" lang="en-US" altLang="ja-JP" i="1" dirty="0" err="1"/>
              <a:t>xLPR</a:t>
            </a:r>
            <a:r>
              <a:rPr kumimoji="1" lang="en-US" altLang="ja-JP" i="1" dirty="0"/>
              <a:t>)</a:t>
            </a:r>
            <a:endParaRPr kumimoji="1" lang="ja-JP" altLang="en-US" i="1" dirty="0"/>
          </a:p>
        </p:txBody>
      </p:sp>
      <p:sp>
        <p:nvSpPr>
          <p:cNvPr id="10" name="フッター プレースホルダ 2">
            <a:extLst>
              <a:ext uri="{FF2B5EF4-FFF2-40B4-BE49-F238E27FC236}">
                <a16:creationId xmlns:a16="http://schemas.microsoft.com/office/drawing/2014/main" id="{5F2C9DAA-2202-44A8-9A0B-11450EB5690D}"/>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6</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99730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D2752-96F9-440E-B192-4DEE42ADDD2B}"/>
              </a:ext>
            </a:extLst>
          </p:cNvPr>
          <p:cNvSpPr>
            <a:spLocks noGrp="1"/>
          </p:cNvSpPr>
          <p:nvPr>
            <p:ph type="title"/>
          </p:nvPr>
        </p:nvSpPr>
        <p:spPr>
          <a:xfrm>
            <a:off x="451644" y="0"/>
            <a:ext cx="8240712" cy="513339"/>
          </a:xfr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algn="ctr"/>
            <a:r>
              <a:rPr lang="en-US" altLang="ja-JP" sz="2400" dirty="0">
                <a:latin typeface="Arial Black" panose="020B0A04020102020204" pitchFamily="34" charset="0"/>
              </a:rPr>
              <a:t>A New Probabilistic Evaluation Model on WRS</a:t>
            </a:r>
            <a:endParaRPr lang="ja-JP" altLang="en-US" sz="24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76DA1717-D68C-4323-90F8-F3EC6A0CB596}"/>
              </a:ext>
            </a:extLst>
          </p:cNvPr>
          <p:cNvSpPr>
            <a:spLocks noGrp="1"/>
          </p:cNvSpPr>
          <p:nvPr>
            <p:ph idx="1"/>
          </p:nvPr>
        </p:nvSpPr>
        <p:spPr>
          <a:xfrm>
            <a:off x="592931" y="620688"/>
            <a:ext cx="7958138" cy="4104456"/>
          </a:xfrm>
        </p:spPr>
        <p:txBody>
          <a:bodyPr>
            <a:normAutofit/>
          </a:bodyPr>
          <a:lstStyle/>
          <a:p>
            <a:pPr algn="just"/>
            <a:r>
              <a:rPr lang="en-US" altLang="ja-JP" sz="2400" dirty="0">
                <a:effectLst/>
              </a:rPr>
              <a:t>Because the WRS has a spatial stress distribution, it can be expressed by a linear combination of base functions. From this perspective, the uncertainty of WRS is expressed by the uncertainty of the coefficient of each base function.</a:t>
            </a:r>
          </a:p>
          <a:p>
            <a:pPr algn="just"/>
            <a:r>
              <a:rPr lang="en-US" altLang="ja-JP" sz="2400" dirty="0">
                <a:effectLst/>
              </a:rPr>
              <a:t>Although there are a number of candidates of base function, we employed the Fourier cosine basis for the following reasons.</a:t>
            </a:r>
          </a:p>
          <a:p>
            <a:pPr lvl="1" algn="just"/>
            <a:r>
              <a:rPr lang="en-US" altLang="ja-JP" sz="2400" dirty="0">
                <a:effectLst/>
              </a:rPr>
              <a:t>The Fourier cosine basis is so familiar that it is easy to be understood and implemented into a PFM code.</a:t>
            </a:r>
            <a:endParaRPr lang="ja-JP" altLang="ja-JP" sz="2400" dirty="0">
              <a:effectLst/>
            </a:endParaRPr>
          </a:p>
          <a:p>
            <a:pPr lvl="1" algn="just"/>
            <a:r>
              <a:rPr lang="en-US" altLang="ja-JP" sz="2400" dirty="0">
                <a:effectLst/>
              </a:rPr>
              <a:t>The integral value of WRS is easily controllable.</a:t>
            </a:r>
            <a:endParaRPr lang="ja-JP" altLang="ja-JP" sz="2400" dirty="0">
              <a:effectLst/>
            </a:endParaRP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3F26EEB-AF18-4F37-A0C8-00B4C374DBF1}"/>
                  </a:ext>
                </a:extLst>
              </p:cNvPr>
              <p:cNvSpPr/>
              <p:nvPr/>
            </p:nvSpPr>
            <p:spPr>
              <a:xfrm>
                <a:off x="2316607" y="4797152"/>
                <a:ext cx="4510786" cy="847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b="0" i="1" smtClean="0">
                          <a:latin typeface="Cambria Math" panose="02040503050406030204" pitchFamily="18" charset="0"/>
                        </a:rPr>
                        <m:t>𝑓</m:t>
                      </m:r>
                      <m:d>
                        <m:dPr>
                          <m:ctrlPr>
                            <a:rPr lang="ja-JP" altLang="en-US" i="1">
                              <a:latin typeface="Cambria Math" panose="02040503050406030204" pitchFamily="18" charset="0"/>
                            </a:rPr>
                          </m:ctrlPr>
                        </m:dPr>
                        <m:e>
                          <m:r>
                            <a:rPr lang="ja-JP" altLang="en-US" b="0" i="1">
                              <a:latin typeface="Cambria Math" panose="02040503050406030204" pitchFamily="18" charset="0"/>
                            </a:rPr>
                            <m:t>𝑥</m:t>
                          </m:r>
                        </m:e>
                      </m:d>
                      <m:r>
                        <a:rPr lang="ja-JP" altLang="en-US" b="0" i="0">
                          <a:latin typeface="Cambria Math" panose="02040503050406030204" pitchFamily="18" charset="0"/>
                        </a:rPr>
                        <m:t>=</m:t>
                      </m:r>
                      <m:f>
                        <m:fPr>
                          <m:ctrlPr>
                            <a:rPr lang="ja-JP" altLang="en-US" i="1">
                              <a:latin typeface="Cambria Math" panose="02040503050406030204" pitchFamily="18" charset="0"/>
                            </a:rPr>
                          </m:ctrlPr>
                        </m:fPr>
                        <m:num>
                          <m:sSub>
                            <m:sSubPr>
                              <m:ctrlPr>
                                <a:rPr lang="ja-JP" altLang="en-US" i="1">
                                  <a:latin typeface="Cambria Math" panose="02040503050406030204" pitchFamily="18" charset="0"/>
                                </a:rPr>
                              </m:ctrlPr>
                            </m:sSubPr>
                            <m:e>
                              <m:r>
                                <a:rPr lang="ja-JP" altLang="en-US" b="0" i="1">
                                  <a:latin typeface="Cambria Math" panose="02040503050406030204" pitchFamily="18" charset="0"/>
                                </a:rPr>
                                <m:t>𝑎</m:t>
                              </m:r>
                            </m:e>
                            <m:sub>
                              <m:r>
                                <a:rPr lang="ja-JP" altLang="en-US" b="0" i="0">
                                  <a:latin typeface="Cambria Math" panose="02040503050406030204" pitchFamily="18" charset="0"/>
                                </a:rPr>
                                <m:t>0</m:t>
                              </m:r>
                            </m:sub>
                          </m:sSub>
                        </m:num>
                        <m:den>
                          <m:r>
                            <a:rPr lang="ja-JP" altLang="en-US" b="0" i="0">
                              <a:latin typeface="Cambria Math" panose="02040503050406030204" pitchFamily="18" charset="0"/>
                            </a:rPr>
                            <m:t>2</m:t>
                          </m:r>
                        </m:den>
                      </m:f>
                      <m:r>
                        <a:rPr lang="ja-JP" altLang="en-US" b="0" i="0">
                          <a:latin typeface="Cambria Math" panose="02040503050406030204" pitchFamily="18" charset="0"/>
                        </a:rPr>
                        <m:t>+</m:t>
                      </m:r>
                      <m:nary>
                        <m:naryPr>
                          <m:chr m:val="∑"/>
                          <m:limLoc m:val="undOvr"/>
                          <m:ctrlPr>
                            <a:rPr lang="ja-JP" altLang="en-US" i="1">
                              <a:latin typeface="Cambria Math" panose="02040503050406030204" pitchFamily="18" charset="0"/>
                            </a:rPr>
                          </m:ctrlPr>
                        </m:naryPr>
                        <m:sub>
                          <m:r>
                            <a:rPr lang="ja-JP" altLang="en-US" b="0" i="1">
                              <a:latin typeface="Cambria Math" panose="02040503050406030204" pitchFamily="18" charset="0"/>
                            </a:rPr>
                            <m:t>𝑘</m:t>
                          </m:r>
                          <m:r>
                            <a:rPr lang="ja-JP" altLang="en-US" b="0" i="0">
                              <a:latin typeface="Cambria Math" panose="02040503050406030204" pitchFamily="18" charset="0"/>
                            </a:rPr>
                            <m:t>=1</m:t>
                          </m:r>
                        </m:sub>
                        <m:sup>
                          <m:r>
                            <a:rPr lang="ja-JP" altLang="en-US" b="0" i="0">
                              <a:latin typeface="Cambria Math" panose="02040503050406030204" pitchFamily="18" charset="0"/>
                            </a:rPr>
                            <m:t>∞</m:t>
                          </m:r>
                        </m:sup>
                        <m:e>
                          <m:sSub>
                            <m:sSubPr>
                              <m:ctrlPr>
                                <a:rPr lang="ja-JP" altLang="en-US" i="1">
                                  <a:latin typeface="Cambria Math" panose="02040503050406030204" pitchFamily="18" charset="0"/>
                                </a:rPr>
                              </m:ctrlPr>
                            </m:sSubPr>
                            <m:e>
                              <m:r>
                                <a:rPr lang="ja-JP" altLang="en-US" b="0" i="1">
                                  <a:latin typeface="Cambria Math" panose="02040503050406030204" pitchFamily="18" charset="0"/>
                                </a:rPr>
                                <m:t>𝑎</m:t>
                              </m:r>
                            </m:e>
                            <m:sub>
                              <m:r>
                                <a:rPr lang="ja-JP" altLang="en-US" b="0" i="1">
                                  <a:latin typeface="Cambria Math" panose="02040503050406030204" pitchFamily="18" charset="0"/>
                                </a:rPr>
                                <m:t>𝑘</m:t>
                              </m:r>
                            </m:sub>
                          </m:sSub>
                          <m:func>
                            <m:funcPr>
                              <m:ctrlPr>
                                <a:rPr lang="ja-JP" altLang="en-US" i="1">
                                  <a:latin typeface="Cambria Math" panose="02040503050406030204" pitchFamily="18" charset="0"/>
                                </a:rPr>
                              </m:ctrlPr>
                            </m:funcPr>
                            <m:fName>
                              <m:r>
                                <m:rPr>
                                  <m:sty m:val="p"/>
                                </m:rPr>
                                <a:rPr lang="ja-JP" altLang="en-US" b="0" i="0">
                                  <a:latin typeface="Cambria Math" panose="02040503050406030204" pitchFamily="18" charset="0"/>
                                </a:rPr>
                                <m:t>cos</m:t>
                              </m:r>
                            </m:fName>
                            <m:e>
                              <m:d>
                                <m:dPr>
                                  <m:begChr m:val="["/>
                                  <m:endChr m:val="]"/>
                                  <m:ctrlPr>
                                    <a:rPr lang="ja-JP" altLang="en-US" i="1">
                                      <a:latin typeface="Cambria Math" panose="02040503050406030204" pitchFamily="18" charset="0"/>
                                    </a:rPr>
                                  </m:ctrlPr>
                                </m:dPr>
                                <m:e>
                                  <m:r>
                                    <a:rPr lang="ja-JP" altLang="en-US" b="0" i="1">
                                      <a:latin typeface="Cambria Math" panose="02040503050406030204" pitchFamily="18" charset="0"/>
                                    </a:rPr>
                                    <m:t>𝑘</m:t>
                                  </m:r>
                                  <m:r>
                                    <a:rPr lang="ja-JP" altLang="en-US" b="0" i="1">
                                      <a:latin typeface="Cambria Math" panose="02040503050406030204" pitchFamily="18" charset="0"/>
                                    </a:rPr>
                                    <m:t>𝜋</m:t>
                                  </m:r>
                                  <m:r>
                                    <a:rPr lang="ja-JP" altLang="en-US" b="0" i="1">
                                      <a:latin typeface="Cambria Math" panose="02040503050406030204" pitchFamily="18" charset="0"/>
                                    </a:rPr>
                                    <m:t>𝑥</m:t>
                                  </m:r>
                                </m:e>
                              </m:d>
                            </m:e>
                          </m:func>
                        </m:e>
                      </m:nary>
                      <m:r>
                        <a:rPr lang="ja-JP" altLang="en-US" b="0" i="0">
                          <a:latin typeface="Cambria Math" panose="02040503050406030204" pitchFamily="18" charset="0"/>
                        </a:rPr>
                        <m:t>   </m:t>
                      </m:r>
                      <m:d>
                        <m:dPr>
                          <m:ctrlPr>
                            <a:rPr lang="ja-JP" altLang="en-US" i="1">
                              <a:latin typeface="Cambria Math" panose="02040503050406030204" pitchFamily="18" charset="0"/>
                            </a:rPr>
                          </m:ctrlPr>
                        </m:dPr>
                        <m:e>
                          <m:r>
                            <a:rPr lang="ja-JP" altLang="en-US" b="0" i="0">
                              <a:latin typeface="Cambria Math" panose="02040503050406030204" pitchFamily="18" charset="0"/>
                            </a:rPr>
                            <m:t>0≤</m:t>
                          </m:r>
                          <m:r>
                            <a:rPr lang="ja-JP" altLang="en-US" b="0" i="1">
                              <a:latin typeface="Cambria Math" panose="02040503050406030204" pitchFamily="18" charset="0"/>
                            </a:rPr>
                            <m:t>𝑥</m:t>
                          </m:r>
                          <m:r>
                            <a:rPr lang="ja-JP" altLang="en-US" b="0" i="0">
                              <a:latin typeface="Cambria Math" panose="02040503050406030204" pitchFamily="18" charset="0"/>
                            </a:rPr>
                            <m:t>≤1</m:t>
                          </m:r>
                        </m:e>
                      </m:d>
                    </m:oMath>
                  </m:oMathPara>
                </a14:m>
                <a:endParaRPr lang="ja-JP" altLang="en-US" dirty="0"/>
              </a:p>
            </p:txBody>
          </p:sp>
        </mc:Choice>
        <mc:Fallback xmlns="">
          <p:sp>
            <p:nvSpPr>
              <p:cNvPr id="5" name="正方形/長方形 4">
                <a:extLst>
                  <a:ext uri="{FF2B5EF4-FFF2-40B4-BE49-F238E27FC236}">
                    <a16:creationId xmlns="" xmlns:a16="http://schemas.microsoft.com/office/drawing/2014/main" xmlns:a14="http://schemas.microsoft.com/office/drawing/2010/main" id="{53F26EEB-AF18-4F37-A0C8-00B4C374DBF1}"/>
                  </a:ext>
                </a:extLst>
              </p:cNvPr>
              <p:cNvSpPr>
                <a:spLocks noRot="1" noChangeAspect="1" noMove="1" noResize="1" noEditPoints="1" noAdjustHandles="1" noChangeArrowheads="1" noChangeShapeType="1" noTextEdit="1"/>
              </p:cNvSpPr>
              <p:nvPr/>
            </p:nvSpPr>
            <p:spPr>
              <a:xfrm>
                <a:off x="2316607" y="4797152"/>
                <a:ext cx="4510786" cy="847411"/>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746B4B8F-3CA1-41C0-A154-E7BB62FF35A4}"/>
                  </a:ext>
                </a:extLst>
              </p:cNvPr>
              <p:cNvSpPr/>
              <p:nvPr/>
            </p:nvSpPr>
            <p:spPr>
              <a:xfrm>
                <a:off x="2294079" y="5688266"/>
                <a:ext cx="4529638" cy="714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i="1" smtClean="0">
                              <a:latin typeface="Cambria Math" panose="02040503050406030204" pitchFamily="18" charset="0"/>
                            </a:rPr>
                          </m:ctrlPr>
                        </m:sSubPr>
                        <m:e>
                          <m:r>
                            <a:rPr lang="ja-JP" altLang="en-US" b="0" i="1">
                              <a:latin typeface="Cambria Math" panose="02040503050406030204" pitchFamily="18" charset="0"/>
                            </a:rPr>
                            <m:t>𝑎</m:t>
                          </m:r>
                        </m:e>
                        <m:sub>
                          <m:r>
                            <a:rPr lang="ja-JP" altLang="en-US" b="0" i="1">
                              <a:latin typeface="Cambria Math" panose="02040503050406030204" pitchFamily="18" charset="0"/>
                            </a:rPr>
                            <m:t>𝑘</m:t>
                          </m:r>
                        </m:sub>
                      </m:sSub>
                      <m:r>
                        <a:rPr lang="ja-JP" altLang="en-US" b="0" i="0">
                          <a:latin typeface="Cambria Math" panose="02040503050406030204" pitchFamily="18" charset="0"/>
                        </a:rPr>
                        <m:t>=2</m:t>
                      </m:r>
                      <m:nary>
                        <m:naryPr>
                          <m:limLoc m:val="subSup"/>
                          <m:ctrlPr>
                            <a:rPr lang="ja-JP" altLang="en-US" i="1">
                              <a:latin typeface="Cambria Math" panose="02040503050406030204" pitchFamily="18" charset="0"/>
                            </a:rPr>
                          </m:ctrlPr>
                        </m:naryPr>
                        <m:sub>
                          <m:r>
                            <a:rPr lang="ja-JP" altLang="en-US" b="0" i="0">
                              <a:latin typeface="Cambria Math" panose="02040503050406030204" pitchFamily="18" charset="0"/>
                            </a:rPr>
                            <m:t>0</m:t>
                          </m:r>
                        </m:sub>
                        <m:sup>
                          <m:r>
                            <a:rPr lang="ja-JP" altLang="en-US" b="0" i="0">
                              <a:latin typeface="Cambria Math" panose="02040503050406030204" pitchFamily="18" charset="0"/>
                            </a:rPr>
                            <m:t>1</m:t>
                          </m:r>
                        </m:sup>
                        <m:e>
                          <m:r>
                            <a:rPr lang="ja-JP" altLang="en-US" b="0" i="0">
                              <a:latin typeface="Cambria Math" panose="02040503050406030204" pitchFamily="18" charset="0"/>
                            </a:rPr>
                            <m:t> </m:t>
                          </m:r>
                          <m:r>
                            <a:rPr lang="ja-JP" altLang="en-US" b="0" i="1">
                              <a:latin typeface="Cambria Math" panose="02040503050406030204" pitchFamily="18" charset="0"/>
                            </a:rPr>
                            <m:t>𝑓</m:t>
                          </m:r>
                          <m:d>
                            <m:dPr>
                              <m:ctrlPr>
                                <a:rPr lang="ja-JP" altLang="en-US" i="1">
                                  <a:latin typeface="Cambria Math" panose="02040503050406030204" pitchFamily="18" charset="0"/>
                                </a:rPr>
                              </m:ctrlPr>
                            </m:dPr>
                            <m:e>
                              <m:r>
                                <a:rPr lang="ja-JP" altLang="en-US" b="0" i="1">
                                  <a:latin typeface="Cambria Math" panose="02040503050406030204" pitchFamily="18" charset="0"/>
                                </a:rPr>
                                <m:t>𝑥</m:t>
                              </m:r>
                            </m:e>
                          </m:d>
                          <m:func>
                            <m:funcPr>
                              <m:ctrlPr>
                                <a:rPr lang="ja-JP" altLang="en-US" i="1">
                                  <a:latin typeface="Cambria Math" panose="02040503050406030204" pitchFamily="18" charset="0"/>
                                </a:rPr>
                              </m:ctrlPr>
                            </m:funcPr>
                            <m:fName>
                              <m:r>
                                <m:rPr>
                                  <m:sty m:val="p"/>
                                </m:rPr>
                                <a:rPr lang="ja-JP" altLang="en-US" b="0" i="0">
                                  <a:latin typeface="Cambria Math" panose="02040503050406030204" pitchFamily="18" charset="0"/>
                                </a:rPr>
                                <m:t>cos</m:t>
                              </m:r>
                            </m:fName>
                            <m:e>
                              <m:d>
                                <m:dPr>
                                  <m:begChr m:val="["/>
                                  <m:endChr m:val="]"/>
                                  <m:ctrlPr>
                                    <a:rPr lang="ja-JP" altLang="en-US" i="1">
                                      <a:latin typeface="Cambria Math" panose="02040503050406030204" pitchFamily="18" charset="0"/>
                                    </a:rPr>
                                  </m:ctrlPr>
                                </m:dPr>
                                <m:e>
                                  <m:r>
                                    <a:rPr lang="ja-JP" altLang="en-US" b="0" i="1">
                                      <a:latin typeface="Cambria Math" panose="02040503050406030204" pitchFamily="18" charset="0"/>
                                    </a:rPr>
                                    <m:t>𝑘</m:t>
                                  </m:r>
                                  <m:r>
                                    <a:rPr lang="ja-JP" altLang="en-US" b="0" i="1">
                                      <a:latin typeface="Cambria Math" panose="02040503050406030204" pitchFamily="18" charset="0"/>
                                    </a:rPr>
                                    <m:t>𝜋</m:t>
                                  </m:r>
                                  <m:r>
                                    <a:rPr lang="ja-JP" altLang="en-US" b="0" i="1">
                                      <a:latin typeface="Cambria Math" panose="02040503050406030204" pitchFamily="18" charset="0"/>
                                    </a:rPr>
                                    <m:t>𝑥</m:t>
                                  </m:r>
                                </m:e>
                              </m:d>
                              <m:r>
                                <a:rPr lang="ja-JP" altLang="en-US" i="1">
                                  <a:latin typeface="Cambria Math" panose="02040503050406030204" pitchFamily="18" charset="0"/>
                                </a:rPr>
                                <m:t>𝑑𝑥</m:t>
                              </m:r>
                            </m:e>
                          </m:func>
                        </m:e>
                      </m:nary>
                      <m:r>
                        <a:rPr lang="ja-JP" altLang="en-US" b="0" i="0">
                          <a:latin typeface="Cambria Math" panose="02040503050406030204" pitchFamily="18" charset="0"/>
                        </a:rPr>
                        <m:t>   </m:t>
                      </m:r>
                      <m:d>
                        <m:dPr>
                          <m:ctrlPr>
                            <a:rPr lang="ja-JP" altLang="en-US" i="1">
                              <a:latin typeface="Cambria Math" panose="02040503050406030204" pitchFamily="18" charset="0"/>
                            </a:rPr>
                          </m:ctrlPr>
                        </m:dPr>
                        <m:e>
                          <m:r>
                            <a:rPr lang="ja-JP" altLang="en-US" b="0" i="1">
                              <a:latin typeface="Cambria Math" panose="02040503050406030204" pitchFamily="18" charset="0"/>
                            </a:rPr>
                            <m:t>𝑘</m:t>
                          </m:r>
                          <m:r>
                            <a:rPr lang="ja-JP" altLang="en-US" b="0" i="0">
                              <a:latin typeface="Cambria Math" panose="02040503050406030204" pitchFamily="18" charset="0"/>
                            </a:rPr>
                            <m:t>=0,1,2,…</m:t>
                          </m:r>
                        </m:e>
                      </m:d>
                    </m:oMath>
                  </m:oMathPara>
                </a14:m>
                <a:endParaRPr lang="ja-JP" altLang="en-US" dirty="0"/>
              </a:p>
            </p:txBody>
          </p:sp>
        </mc:Choice>
        <mc:Fallback xmlns="">
          <p:sp>
            <p:nvSpPr>
              <p:cNvPr id="6" name="正方形/長方形 5">
                <a:extLst>
                  <a:ext uri="{FF2B5EF4-FFF2-40B4-BE49-F238E27FC236}">
                    <a16:creationId xmlns:a16="http://schemas.microsoft.com/office/drawing/2014/main" id="{746B4B8F-3CA1-41C0-A154-E7BB62FF35A4}"/>
                  </a:ext>
                </a:extLst>
              </p:cNvPr>
              <p:cNvSpPr>
                <a:spLocks noRot="1" noChangeAspect="1" noMove="1" noResize="1" noEditPoints="1" noAdjustHandles="1" noChangeArrowheads="1" noChangeShapeType="1" noTextEdit="1"/>
              </p:cNvSpPr>
              <p:nvPr/>
            </p:nvSpPr>
            <p:spPr>
              <a:xfrm>
                <a:off x="2294079" y="5688266"/>
                <a:ext cx="4529638" cy="714555"/>
              </a:xfrm>
              <a:prstGeom prst="rect">
                <a:avLst/>
              </a:prstGeom>
              <a:blipFill>
                <a:blip r:embed="rId3"/>
                <a:stretch>
                  <a:fillRect/>
                </a:stretch>
              </a:blipFill>
            </p:spPr>
            <p:txBody>
              <a:bodyPr/>
              <a:lstStyle/>
              <a:p>
                <a:r>
                  <a:rPr lang="ja-JP" altLang="en-US">
                    <a:noFill/>
                  </a:rPr>
                  <a:t> </a:t>
                </a:r>
              </a:p>
            </p:txBody>
          </p:sp>
        </mc:Fallback>
      </mc:AlternateContent>
      <p:sp>
        <p:nvSpPr>
          <p:cNvPr id="7" name="正方形/長方形 6"/>
          <p:cNvSpPr/>
          <p:nvPr/>
        </p:nvSpPr>
        <p:spPr bwMode="auto">
          <a:xfrm>
            <a:off x="2051720" y="4739096"/>
            <a:ext cx="4968552" cy="172819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lgn="l">
              <a:lnSpc>
                <a:spcPct val="80000"/>
              </a:lnSpc>
              <a:spcBef>
                <a:spcPct val="20000"/>
              </a:spcBef>
              <a:buClr>
                <a:schemeClr val="accent2"/>
              </a:buClr>
              <a:buSzPct val="80000"/>
              <a:buFont typeface="Wingdings" panose="05000000000000000000" pitchFamily="2" charset="2"/>
              <a:buChar char="p"/>
            </a:pPr>
            <a:endParaRPr kumimoji="1" lang="ja-JP" altLang="en-US" sz="2400">
              <a:solidFill>
                <a:schemeClr val="tx1"/>
              </a:solidFill>
            </a:endParaRPr>
          </a:p>
        </p:txBody>
      </p:sp>
      <p:sp>
        <p:nvSpPr>
          <p:cNvPr id="8" name="テキスト ボックス 7"/>
          <p:cNvSpPr txBox="1"/>
          <p:nvPr/>
        </p:nvSpPr>
        <p:spPr>
          <a:xfrm>
            <a:off x="7035423" y="5020802"/>
            <a:ext cx="1208985" cy="400110"/>
          </a:xfrm>
          <a:prstGeom prst="rect">
            <a:avLst/>
          </a:prstGeom>
          <a:noFill/>
        </p:spPr>
        <p:txBody>
          <a:bodyPr wrap="none" rtlCol="0">
            <a:spAutoFit/>
          </a:bodyPr>
          <a:lstStyle/>
          <a:p>
            <a:r>
              <a:rPr kumimoji="1" lang="en-US" altLang="ja-JP" sz="2000" dirty="0">
                <a:latin typeface="Arial" panose="020B0604020202020204" pitchFamily="34" charset="0"/>
                <a:cs typeface="Arial" panose="020B0604020202020204" pitchFamily="34" charset="0"/>
              </a:rPr>
              <a:t>…Eq. (1)</a:t>
            </a:r>
            <a:endParaRPr kumimoji="1" lang="ja-JP" altLang="en-US" sz="2000" dirty="0">
              <a:latin typeface="Arial" panose="020B0604020202020204" pitchFamily="34" charset="0"/>
              <a:cs typeface="Arial" panose="020B0604020202020204" pitchFamily="34" charset="0"/>
            </a:endParaRPr>
          </a:p>
        </p:txBody>
      </p:sp>
      <p:grpSp>
        <p:nvGrpSpPr>
          <p:cNvPr id="11" name="グループ化 10">
            <a:extLst>
              <a:ext uri="{FF2B5EF4-FFF2-40B4-BE49-F238E27FC236}">
                <a16:creationId xmlns:a16="http://schemas.microsoft.com/office/drawing/2014/main" id="{83FF25AC-8144-414E-9DAC-1195064F2E6B}"/>
              </a:ext>
            </a:extLst>
          </p:cNvPr>
          <p:cNvGrpSpPr/>
          <p:nvPr/>
        </p:nvGrpSpPr>
        <p:grpSpPr>
          <a:xfrm>
            <a:off x="73192" y="3969283"/>
            <a:ext cx="3499840" cy="1347665"/>
            <a:chOff x="73192" y="3969283"/>
            <a:chExt cx="3499840" cy="1347665"/>
          </a:xfrm>
        </p:grpSpPr>
        <p:sp>
          <p:nvSpPr>
            <p:cNvPr id="9" name="楕円 8">
              <a:extLst>
                <a:ext uri="{FF2B5EF4-FFF2-40B4-BE49-F238E27FC236}">
                  <a16:creationId xmlns:a16="http://schemas.microsoft.com/office/drawing/2014/main" id="{E60D4E35-EACD-400E-A28F-A2EFEF21FDAE}"/>
                </a:ext>
              </a:extLst>
            </p:cNvPr>
            <p:cNvSpPr/>
            <p:nvPr/>
          </p:nvSpPr>
          <p:spPr bwMode="auto">
            <a:xfrm>
              <a:off x="3068976" y="4806296"/>
              <a:ext cx="504056" cy="510652"/>
            </a:xfrm>
            <a:prstGeom prst="ellipse">
              <a:avLst/>
            </a:prstGeom>
            <a:noFill/>
            <a:ln w="28575" cap="flat" cmpd="sng" algn="ctr">
              <a:solidFill>
                <a:srgbClr val="FF0000"/>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吹き出し: 線 9">
              <a:extLst>
                <a:ext uri="{FF2B5EF4-FFF2-40B4-BE49-F238E27FC236}">
                  <a16:creationId xmlns:a16="http://schemas.microsoft.com/office/drawing/2014/main" id="{EFE3912E-E9B4-4DA2-84E5-A47FF5D16BF4}"/>
                </a:ext>
              </a:extLst>
            </p:cNvPr>
            <p:cNvSpPr/>
            <p:nvPr/>
          </p:nvSpPr>
          <p:spPr bwMode="auto">
            <a:xfrm>
              <a:off x="73192" y="3969283"/>
              <a:ext cx="2736304" cy="648512"/>
            </a:xfrm>
            <a:prstGeom prst="borderCallout1">
              <a:avLst>
                <a:gd name="adj1" fmla="val 79499"/>
                <a:gd name="adj2" fmla="val 101211"/>
                <a:gd name="adj3" fmla="val 131151"/>
                <a:gd name="adj4" fmla="val 112605"/>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Integration value of WRS can be determined.</a:t>
              </a: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grpSp>
      <p:grpSp>
        <p:nvGrpSpPr>
          <p:cNvPr id="12" name="グループ化 11">
            <a:extLst>
              <a:ext uri="{FF2B5EF4-FFF2-40B4-BE49-F238E27FC236}">
                <a16:creationId xmlns:a16="http://schemas.microsoft.com/office/drawing/2014/main" id="{34D2BA43-625B-4887-BB88-D4FF9445546B}"/>
              </a:ext>
            </a:extLst>
          </p:cNvPr>
          <p:cNvGrpSpPr/>
          <p:nvPr/>
        </p:nvGrpSpPr>
        <p:grpSpPr>
          <a:xfrm>
            <a:off x="3933072" y="3905427"/>
            <a:ext cx="3426688" cy="1609257"/>
            <a:chOff x="-617192" y="3969283"/>
            <a:chExt cx="3426688" cy="1609257"/>
          </a:xfrm>
        </p:grpSpPr>
        <p:sp>
          <p:nvSpPr>
            <p:cNvPr id="13" name="楕円 12">
              <a:extLst>
                <a:ext uri="{FF2B5EF4-FFF2-40B4-BE49-F238E27FC236}">
                  <a16:creationId xmlns:a16="http://schemas.microsoft.com/office/drawing/2014/main" id="{CFACD02C-E638-47A0-860A-07DEB6072831}"/>
                </a:ext>
              </a:extLst>
            </p:cNvPr>
            <p:cNvSpPr/>
            <p:nvPr/>
          </p:nvSpPr>
          <p:spPr bwMode="auto">
            <a:xfrm>
              <a:off x="-617192" y="5067888"/>
              <a:ext cx="504056" cy="510652"/>
            </a:xfrm>
            <a:prstGeom prst="ellipse">
              <a:avLst/>
            </a:prstGeom>
            <a:noFill/>
            <a:ln w="28575" cap="flat" cmpd="sng" algn="ctr">
              <a:solidFill>
                <a:srgbClr val="FF0000"/>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吹き出し: 線 13">
              <a:extLst>
                <a:ext uri="{FF2B5EF4-FFF2-40B4-BE49-F238E27FC236}">
                  <a16:creationId xmlns:a16="http://schemas.microsoft.com/office/drawing/2014/main" id="{040C783B-2529-48CB-8F79-5DA1FA728E5F}"/>
                </a:ext>
              </a:extLst>
            </p:cNvPr>
            <p:cNvSpPr/>
            <p:nvPr/>
          </p:nvSpPr>
          <p:spPr bwMode="auto">
            <a:xfrm>
              <a:off x="73192" y="3969283"/>
              <a:ext cx="2736304" cy="648512"/>
            </a:xfrm>
            <a:prstGeom prst="borderCallout1">
              <a:avLst>
                <a:gd name="adj1" fmla="val 81849"/>
                <a:gd name="adj2" fmla="val -934"/>
                <a:gd name="adj3" fmla="val 166871"/>
                <a:gd name="adj4" fmla="val -12375"/>
              </a:avLst>
            </a:prstGeom>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The uncertainty of WRS can be determined.</a:t>
              </a: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grpSp>
      <p:sp>
        <p:nvSpPr>
          <p:cNvPr id="15" name="フッター プレースホルダ 2">
            <a:extLst>
              <a:ext uri="{FF2B5EF4-FFF2-40B4-BE49-F238E27FC236}">
                <a16:creationId xmlns:a16="http://schemas.microsoft.com/office/drawing/2014/main" id="{D16074B0-37CC-438B-B701-F5E909CABEA7}"/>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7</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0251106"/>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a:extLst>
              <a:ext uri="{FF2B5EF4-FFF2-40B4-BE49-F238E27FC236}">
                <a16:creationId xmlns:a16="http://schemas.microsoft.com/office/drawing/2014/main" id="{AF070FE6-C126-4ED5-A73D-4192C4B1DD8E}"/>
              </a:ext>
            </a:extLst>
          </p:cNvPr>
          <p:cNvGrpSpPr/>
          <p:nvPr/>
        </p:nvGrpSpPr>
        <p:grpSpPr>
          <a:xfrm>
            <a:off x="1328209" y="4185084"/>
            <a:ext cx="3269189" cy="1944216"/>
            <a:chOff x="362849" y="4293096"/>
            <a:chExt cx="3269189" cy="1944216"/>
          </a:xfrm>
        </p:grpSpPr>
        <p:grpSp>
          <p:nvGrpSpPr>
            <p:cNvPr id="61" name="グループ化 60">
              <a:extLst>
                <a:ext uri="{FF2B5EF4-FFF2-40B4-BE49-F238E27FC236}">
                  <a16:creationId xmlns:a16="http://schemas.microsoft.com/office/drawing/2014/main" id="{8E11A3C0-85CD-43C5-9C91-A4F571330266}"/>
                </a:ext>
              </a:extLst>
            </p:cNvPr>
            <p:cNvGrpSpPr/>
            <p:nvPr/>
          </p:nvGrpSpPr>
          <p:grpSpPr>
            <a:xfrm>
              <a:off x="539560" y="4293096"/>
              <a:ext cx="3092478" cy="1944216"/>
              <a:chOff x="539560" y="4293096"/>
              <a:chExt cx="3092478" cy="1944216"/>
            </a:xfrm>
          </p:grpSpPr>
          <p:grpSp>
            <p:nvGrpSpPr>
              <p:cNvPr id="65" name="グループ化 64">
                <a:extLst>
                  <a:ext uri="{FF2B5EF4-FFF2-40B4-BE49-F238E27FC236}">
                    <a16:creationId xmlns:a16="http://schemas.microsoft.com/office/drawing/2014/main" id="{C80FFBE9-F7B6-4F7E-959A-E56657BDBE95}"/>
                  </a:ext>
                </a:extLst>
              </p:cNvPr>
              <p:cNvGrpSpPr/>
              <p:nvPr/>
            </p:nvGrpSpPr>
            <p:grpSpPr>
              <a:xfrm>
                <a:off x="539560" y="4293096"/>
                <a:ext cx="3092478" cy="1944216"/>
                <a:chOff x="539560" y="4293096"/>
                <a:chExt cx="3092478" cy="1944216"/>
              </a:xfrm>
            </p:grpSpPr>
            <p:grpSp>
              <p:nvGrpSpPr>
                <p:cNvPr id="68" name="グループ化 67">
                  <a:extLst>
                    <a:ext uri="{FF2B5EF4-FFF2-40B4-BE49-F238E27FC236}">
                      <a16:creationId xmlns:a16="http://schemas.microsoft.com/office/drawing/2014/main" id="{67A77C94-40C5-4712-9506-B053A9AC84E6}"/>
                    </a:ext>
                  </a:extLst>
                </p:cNvPr>
                <p:cNvGrpSpPr/>
                <p:nvPr/>
              </p:nvGrpSpPr>
              <p:grpSpPr>
                <a:xfrm>
                  <a:off x="539560" y="4293096"/>
                  <a:ext cx="3092478" cy="1944216"/>
                  <a:chOff x="539560" y="4293096"/>
                  <a:chExt cx="3092478" cy="1944216"/>
                </a:xfrm>
              </p:grpSpPr>
              <p:sp>
                <p:nvSpPr>
                  <p:cNvPr id="70" name="正方形/長方形 69">
                    <a:extLst>
                      <a:ext uri="{FF2B5EF4-FFF2-40B4-BE49-F238E27FC236}">
                        <a16:creationId xmlns:a16="http://schemas.microsoft.com/office/drawing/2014/main" id="{1D693649-0FDD-4A0A-A808-934163D33A18}"/>
                      </a:ext>
                    </a:extLst>
                  </p:cNvPr>
                  <p:cNvSpPr/>
                  <p:nvPr/>
                </p:nvSpPr>
                <p:spPr bwMode="auto">
                  <a:xfrm>
                    <a:off x="539560" y="4293096"/>
                    <a:ext cx="3013715" cy="194421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71" name="直線矢印コネクタ 70">
                    <a:extLst>
                      <a:ext uri="{FF2B5EF4-FFF2-40B4-BE49-F238E27FC236}">
                        <a16:creationId xmlns:a16="http://schemas.microsoft.com/office/drawing/2014/main" id="{C7927A99-B69E-4305-8A38-435F10ACAFAF}"/>
                      </a:ext>
                    </a:extLst>
                  </p:cNvPr>
                  <p:cNvCxnSpPr/>
                  <p:nvPr/>
                </p:nvCxnSpPr>
                <p:spPr bwMode="auto">
                  <a:xfrm>
                    <a:off x="744963" y="5301208"/>
                    <a:ext cx="2566011" cy="0"/>
                  </a:xfrm>
                  <a:prstGeom prst="straightConnector1">
                    <a:avLst/>
                  </a:prstGeom>
                  <a:noFill/>
                  <a:ln w="254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FCE2CC1A-4EA3-4EF5-9023-5DDA578052C5}"/>
                      </a:ext>
                    </a:extLst>
                  </p:cNvPr>
                  <p:cNvCxnSpPr/>
                  <p:nvPr/>
                </p:nvCxnSpPr>
                <p:spPr bwMode="auto">
                  <a:xfrm>
                    <a:off x="2960392" y="5080538"/>
                    <a:ext cx="0" cy="868742"/>
                  </a:xfrm>
                  <a:prstGeom prst="line">
                    <a:avLst/>
                  </a:prstGeom>
                  <a:noFill/>
                  <a:ln w="2540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矢印コネクタ 72">
                    <a:extLst>
                      <a:ext uri="{FF2B5EF4-FFF2-40B4-BE49-F238E27FC236}">
                        <a16:creationId xmlns:a16="http://schemas.microsoft.com/office/drawing/2014/main" id="{00F4AEA3-76E7-4B33-B2D4-E300D5F4C487}"/>
                      </a:ext>
                    </a:extLst>
                  </p:cNvPr>
                  <p:cNvCxnSpPr/>
                  <p:nvPr/>
                </p:nvCxnSpPr>
                <p:spPr bwMode="auto">
                  <a:xfrm flipV="1">
                    <a:off x="816971" y="4509120"/>
                    <a:ext cx="0" cy="1584176"/>
                  </a:xfrm>
                  <a:prstGeom prst="straightConnector1">
                    <a:avLst/>
                  </a:prstGeom>
                  <a:noFill/>
                  <a:ln w="254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楕円 73">
                    <a:extLst>
                      <a:ext uri="{FF2B5EF4-FFF2-40B4-BE49-F238E27FC236}">
                        <a16:creationId xmlns:a16="http://schemas.microsoft.com/office/drawing/2014/main" id="{5B8E00CF-A6A2-4DB8-8475-9F9DE8DF6AFB}"/>
                      </a:ext>
                    </a:extLst>
                  </p:cNvPr>
                  <p:cNvSpPr/>
                  <p:nvPr/>
                </p:nvSpPr>
                <p:spPr bwMode="auto">
                  <a:xfrm>
                    <a:off x="744963" y="4725144"/>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5" name="正方形/長方形 74">
                        <a:extLst>
                          <a:ext uri="{FF2B5EF4-FFF2-40B4-BE49-F238E27FC236}">
                            <a16:creationId xmlns:a16="http://schemas.microsoft.com/office/drawing/2014/main" id="{16B36A69-569D-465F-920B-5D957EC08090}"/>
                          </a:ext>
                        </a:extLst>
                      </p:cNvPr>
                      <p:cNvSpPr/>
                      <p:nvPr/>
                    </p:nvSpPr>
                    <p:spPr>
                      <a:xfrm>
                        <a:off x="838924" y="4431342"/>
                        <a:ext cx="644215" cy="436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ja-JP" altLang="en-US">
                                      <a:latin typeface="Cambria Math" panose="02040503050406030204" pitchFamily="18" charset="0"/>
                                    </a:rPr>
                                    <m:t>0</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1</m:t>
                                      </m:r>
                                    </m:e>
                                  </m:d>
                                </m:sup>
                              </m:sSubSup>
                            </m:oMath>
                          </m:oMathPara>
                        </a14:m>
                        <a:endParaRPr lang="ja-JP" altLang="en-US" dirty="0"/>
                      </a:p>
                    </p:txBody>
                  </p:sp>
                </mc:Choice>
                <mc:Fallback xmlns="">
                  <p:sp>
                    <p:nvSpPr>
                      <p:cNvPr id="75" name="正方形/長方形 74">
                        <a:extLst>
                          <a:ext uri="{FF2B5EF4-FFF2-40B4-BE49-F238E27FC236}">
                            <a16:creationId xmlns:a16="http://schemas.microsoft.com/office/drawing/2014/main" id="{16B36A69-569D-465F-920B-5D957EC08090}"/>
                          </a:ext>
                        </a:extLst>
                      </p:cNvPr>
                      <p:cNvSpPr>
                        <a:spLocks noRot="1" noChangeAspect="1" noMove="1" noResize="1" noEditPoints="1" noAdjustHandles="1" noChangeArrowheads="1" noChangeShapeType="1" noTextEdit="1"/>
                      </p:cNvSpPr>
                      <p:nvPr/>
                    </p:nvSpPr>
                    <p:spPr>
                      <a:xfrm>
                        <a:off x="838924" y="4431342"/>
                        <a:ext cx="644215" cy="436723"/>
                      </a:xfrm>
                      <a:prstGeom prst="rect">
                        <a:avLst/>
                      </a:prstGeom>
                      <a:blipFill>
                        <a:blip r:embed="rId3"/>
                        <a:stretch>
                          <a:fillRect b="-1389"/>
                        </a:stretch>
                      </a:blipFill>
                    </p:spPr>
                    <p:txBody>
                      <a:bodyPr/>
                      <a:lstStyle/>
                      <a:p>
                        <a:r>
                          <a:rPr lang="ja-JP" altLang="en-US">
                            <a:noFill/>
                          </a:rPr>
                          <a:t> </a:t>
                        </a:r>
                      </a:p>
                    </p:txBody>
                  </p:sp>
                </mc:Fallback>
              </mc:AlternateContent>
              <p:sp>
                <p:nvSpPr>
                  <p:cNvPr id="76" name="楕円 75">
                    <a:extLst>
                      <a:ext uri="{FF2B5EF4-FFF2-40B4-BE49-F238E27FC236}">
                        <a16:creationId xmlns:a16="http://schemas.microsoft.com/office/drawing/2014/main" id="{68464E98-19F7-479E-97E7-F1E7F3F754C8}"/>
                      </a:ext>
                    </a:extLst>
                  </p:cNvPr>
                  <p:cNvSpPr/>
                  <p:nvPr/>
                </p:nvSpPr>
                <p:spPr bwMode="auto">
                  <a:xfrm>
                    <a:off x="1177012" y="4877544"/>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7" name="正方形/長方形 76">
                        <a:extLst>
                          <a:ext uri="{FF2B5EF4-FFF2-40B4-BE49-F238E27FC236}">
                            <a16:creationId xmlns:a16="http://schemas.microsoft.com/office/drawing/2014/main" id="{6196B19B-D807-40AE-9712-3889B8604EED}"/>
                          </a:ext>
                        </a:extLst>
                      </p:cNvPr>
                      <p:cNvSpPr/>
                      <p:nvPr/>
                    </p:nvSpPr>
                    <p:spPr>
                      <a:xfrm>
                        <a:off x="1308342" y="4586888"/>
                        <a:ext cx="644214" cy="434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ja-JP" altLang="en-US">
                                      <a:latin typeface="Cambria Math" panose="02040503050406030204" pitchFamily="18" charset="0"/>
                                    </a:rPr>
                                    <m:t>1</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1</m:t>
                                      </m:r>
                                    </m:e>
                                  </m:d>
                                </m:sup>
                              </m:sSubSup>
                            </m:oMath>
                          </m:oMathPara>
                        </a14:m>
                        <a:endParaRPr lang="ja-JP" altLang="en-US" dirty="0"/>
                      </a:p>
                    </p:txBody>
                  </p:sp>
                </mc:Choice>
                <mc:Fallback xmlns="">
                  <p:sp>
                    <p:nvSpPr>
                      <p:cNvPr id="77" name="正方形/長方形 76">
                        <a:extLst>
                          <a:ext uri="{FF2B5EF4-FFF2-40B4-BE49-F238E27FC236}">
                            <a16:creationId xmlns:a16="http://schemas.microsoft.com/office/drawing/2014/main" id="{6196B19B-D807-40AE-9712-3889B8604EED}"/>
                          </a:ext>
                        </a:extLst>
                      </p:cNvPr>
                      <p:cNvSpPr>
                        <a:spLocks noRot="1" noChangeAspect="1" noMove="1" noResize="1" noEditPoints="1" noAdjustHandles="1" noChangeArrowheads="1" noChangeShapeType="1" noTextEdit="1"/>
                      </p:cNvSpPr>
                      <p:nvPr/>
                    </p:nvSpPr>
                    <p:spPr>
                      <a:xfrm>
                        <a:off x="1308342" y="4586888"/>
                        <a:ext cx="644214" cy="434671"/>
                      </a:xfrm>
                      <a:prstGeom prst="rect">
                        <a:avLst/>
                      </a:prstGeom>
                      <a:blipFill>
                        <a:blip r:embed="rId4"/>
                        <a:stretch>
                          <a:fillRect b="-2817"/>
                        </a:stretch>
                      </a:blipFill>
                    </p:spPr>
                    <p:txBody>
                      <a:bodyPr/>
                      <a:lstStyle/>
                      <a:p>
                        <a:r>
                          <a:rPr lang="ja-JP" altLang="en-US">
                            <a:noFill/>
                          </a:rPr>
                          <a:t> </a:t>
                        </a:r>
                      </a:p>
                    </p:txBody>
                  </p:sp>
                </mc:Fallback>
              </mc:AlternateContent>
              <p:sp>
                <p:nvSpPr>
                  <p:cNvPr id="78" name="楕円 77">
                    <a:extLst>
                      <a:ext uri="{FF2B5EF4-FFF2-40B4-BE49-F238E27FC236}">
                        <a16:creationId xmlns:a16="http://schemas.microsoft.com/office/drawing/2014/main" id="{309CFBD7-F437-4EDE-917C-B50C51049D4C}"/>
                      </a:ext>
                    </a:extLst>
                  </p:cNvPr>
                  <p:cNvSpPr/>
                  <p:nvPr/>
                </p:nvSpPr>
                <p:spPr bwMode="auto">
                  <a:xfrm>
                    <a:off x="2892086" y="5642707"/>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79" name="正方形/長方形 78">
                        <a:extLst>
                          <a:ext uri="{FF2B5EF4-FFF2-40B4-BE49-F238E27FC236}">
                            <a16:creationId xmlns:a16="http://schemas.microsoft.com/office/drawing/2014/main" id="{DD8923A9-862C-4102-A2FC-D328EF4981C6}"/>
                          </a:ext>
                        </a:extLst>
                      </p:cNvPr>
                      <p:cNvSpPr/>
                      <p:nvPr/>
                    </p:nvSpPr>
                    <p:spPr>
                      <a:xfrm>
                        <a:off x="2987823" y="5552752"/>
                        <a:ext cx="644215" cy="435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en-US" altLang="ja-JP" b="0" i="1" smtClean="0">
                                      <a:latin typeface="Cambria Math" panose="02040503050406030204" pitchFamily="18" charset="0"/>
                                    </a:rPr>
                                    <m:t>𝑁</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1</m:t>
                                      </m:r>
                                    </m:e>
                                  </m:d>
                                </m:sup>
                              </m:sSubSup>
                            </m:oMath>
                          </m:oMathPara>
                        </a14:m>
                        <a:endParaRPr lang="ja-JP" altLang="en-US" dirty="0"/>
                      </a:p>
                    </p:txBody>
                  </p:sp>
                </mc:Choice>
                <mc:Fallback xmlns="">
                  <p:sp>
                    <p:nvSpPr>
                      <p:cNvPr id="79" name="正方形/長方形 78">
                        <a:extLst>
                          <a:ext uri="{FF2B5EF4-FFF2-40B4-BE49-F238E27FC236}">
                            <a16:creationId xmlns:a16="http://schemas.microsoft.com/office/drawing/2014/main" id="{DD8923A9-862C-4102-A2FC-D328EF4981C6}"/>
                          </a:ext>
                        </a:extLst>
                      </p:cNvPr>
                      <p:cNvSpPr>
                        <a:spLocks noRot="1" noChangeAspect="1" noMove="1" noResize="1" noEditPoints="1" noAdjustHandles="1" noChangeArrowheads="1" noChangeShapeType="1" noTextEdit="1"/>
                      </p:cNvSpPr>
                      <p:nvPr/>
                    </p:nvSpPr>
                    <p:spPr>
                      <a:xfrm>
                        <a:off x="2987823" y="5552752"/>
                        <a:ext cx="644215" cy="435056"/>
                      </a:xfrm>
                      <a:prstGeom prst="rect">
                        <a:avLst/>
                      </a:prstGeom>
                      <a:blipFill>
                        <a:blip r:embed="rId5"/>
                        <a:stretch>
                          <a:fillRect b="-1389"/>
                        </a:stretch>
                      </a:blipFill>
                    </p:spPr>
                    <p:txBody>
                      <a:bodyPr/>
                      <a:lstStyle/>
                      <a:p>
                        <a:r>
                          <a:rPr lang="ja-JP" altLang="en-US">
                            <a:noFill/>
                          </a:rPr>
                          <a:t> </a:t>
                        </a:r>
                      </a:p>
                    </p:txBody>
                  </p:sp>
                </mc:Fallback>
              </mc:AlternateContent>
            </p:grpSp>
            <p:sp>
              <p:nvSpPr>
                <p:cNvPr id="69" name="フリーフォーム 6">
                  <a:extLst>
                    <a:ext uri="{FF2B5EF4-FFF2-40B4-BE49-F238E27FC236}">
                      <a16:creationId xmlns:a16="http://schemas.microsoft.com/office/drawing/2014/main" id="{8FB03623-AE10-40A9-AF61-5B4E1A29CDBB}"/>
                    </a:ext>
                  </a:extLst>
                </p:cNvPr>
                <p:cNvSpPr/>
                <p:nvPr/>
              </p:nvSpPr>
              <p:spPr bwMode="auto">
                <a:xfrm>
                  <a:off x="834501" y="4793942"/>
                  <a:ext cx="2157274" cy="996710"/>
                </a:xfrm>
                <a:custGeom>
                  <a:avLst/>
                  <a:gdLst>
                    <a:gd name="connsiteX0" fmla="*/ 0 w 2157274"/>
                    <a:gd name="connsiteY0" fmla="*/ 0 h 996710"/>
                    <a:gd name="connsiteX1" fmla="*/ 310718 w 2157274"/>
                    <a:gd name="connsiteY1" fmla="*/ 106532 h 996710"/>
                    <a:gd name="connsiteX2" fmla="*/ 754602 w 2157274"/>
                    <a:gd name="connsiteY2" fmla="*/ 381740 h 996710"/>
                    <a:gd name="connsiteX3" fmla="*/ 1154097 w 2157274"/>
                    <a:gd name="connsiteY3" fmla="*/ 665825 h 996710"/>
                    <a:gd name="connsiteX4" fmla="*/ 1748901 w 2157274"/>
                    <a:gd name="connsiteY4" fmla="*/ 967666 h 996710"/>
                    <a:gd name="connsiteX5" fmla="*/ 2157274 w 2157274"/>
                    <a:gd name="connsiteY5" fmla="*/ 967666 h 9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274" h="996710">
                      <a:moveTo>
                        <a:pt x="0" y="0"/>
                      </a:moveTo>
                      <a:cubicBezTo>
                        <a:pt x="92475" y="21454"/>
                        <a:pt x="184951" y="42909"/>
                        <a:pt x="310718" y="106532"/>
                      </a:cubicBezTo>
                      <a:cubicBezTo>
                        <a:pt x="436485" y="170155"/>
                        <a:pt x="614039" y="288525"/>
                        <a:pt x="754602" y="381740"/>
                      </a:cubicBezTo>
                      <a:cubicBezTo>
                        <a:pt x="895165" y="474956"/>
                        <a:pt x="988381" y="568171"/>
                        <a:pt x="1154097" y="665825"/>
                      </a:cubicBezTo>
                      <a:cubicBezTo>
                        <a:pt x="1319813" y="763479"/>
                        <a:pt x="1581705" y="917359"/>
                        <a:pt x="1748901" y="967666"/>
                      </a:cubicBezTo>
                      <a:cubicBezTo>
                        <a:pt x="1916097" y="1017973"/>
                        <a:pt x="2036685" y="992819"/>
                        <a:pt x="2157274" y="967666"/>
                      </a:cubicBezTo>
                    </a:path>
                  </a:pathLst>
                </a:custGeom>
                <a:noFill/>
                <a:ln w="25400"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sp>
            <p:nvSpPr>
              <p:cNvPr id="66" name="テキスト ボックス 65">
                <a:extLst>
                  <a:ext uri="{FF2B5EF4-FFF2-40B4-BE49-F238E27FC236}">
                    <a16:creationId xmlns:a16="http://schemas.microsoft.com/office/drawing/2014/main" id="{2C57E8B0-EB45-4EA2-8B15-9DA5FD2F5103}"/>
                  </a:ext>
                </a:extLst>
              </p:cNvPr>
              <p:cNvSpPr txBox="1"/>
              <p:nvPr/>
            </p:nvSpPr>
            <p:spPr>
              <a:xfrm>
                <a:off x="611560" y="5291240"/>
                <a:ext cx="284052" cy="307777"/>
              </a:xfrm>
              <a:prstGeom prst="rect">
                <a:avLst/>
              </a:prstGeom>
              <a:noFill/>
            </p:spPr>
            <p:txBody>
              <a:bodyPr wrap="none" rtlCol="0">
                <a:spAutoFit/>
              </a:bodyPr>
              <a:lstStyle/>
              <a:p>
                <a:r>
                  <a:rPr kumimoji="1" lang="en-US" altLang="ja-JP" sz="1400" dirty="0"/>
                  <a:t>0</a:t>
                </a:r>
                <a:endParaRPr kumimoji="1" lang="ja-JP" altLang="en-US" sz="1400" dirty="0"/>
              </a:p>
            </p:txBody>
          </p:sp>
          <p:sp>
            <p:nvSpPr>
              <p:cNvPr id="67" name="テキスト ボックス 66">
                <a:extLst>
                  <a:ext uri="{FF2B5EF4-FFF2-40B4-BE49-F238E27FC236}">
                    <a16:creationId xmlns:a16="http://schemas.microsoft.com/office/drawing/2014/main" id="{4F6C3EEE-6221-4F63-8CA2-F8A60FE817F0}"/>
                  </a:ext>
                </a:extLst>
              </p:cNvPr>
              <p:cNvSpPr txBox="1"/>
              <p:nvPr/>
            </p:nvSpPr>
            <p:spPr>
              <a:xfrm>
                <a:off x="2953614" y="5291240"/>
                <a:ext cx="284052" cy="307777"/>
              </a:xfrm>
              <a:prstGeom prst="rect">
                <a:avLst/>
              </a:prstGeom>
              <a:noFill/>
            </p:spPr>
            <p:txBody>
              <a:bodyPr wrap="none" rtlCol="0">
                <a:spAutoFit/>
              </a:bodyPr>
              <a:lstStyle/>
              <a:p>
                <a:r>
                  <a:rPr kumimoji="1" lang="en-US" altLang="ja-JP" sz="1400" dirty="0"/>
                  <a:t>1</a:t>
                </a:r>
                <a:endParaRPr kumimoji="1" lang="ja-JP" altLang="en-US" sz="1400" dirty="0"/>
              </a:p>
            </p:txBody>
          </p:sp>
        </p:grpSp>
        <p:sp>
          <p:nvSpPr>
            <p:cNvPr id="62" name="テキスト ボックス 61">
              <a:extLst>
                <a:ext uri="{FF2B5EF4-FFF2-40B4-BE49-F238E27FC236}">
                  <a16:creationId xmlns:a16="http://schemas.microsoft.com/office/drawing/2014/main" id="{63274923-934B-4E3A-AD2C-DACE850A223F}"/>
                </a:ext>
              </a:extLst>
            </p:cNvPr>
            <p:cNvSpPr txBox="1"/>
            <p:nvPr/>
          </p:nvSpPr>
          <p:spPr>
            <a:xfrm>
              <a:off x="362849" y="4947313"/>
              <a:ext cx="692435" cy="369332"/>
            </a:xfrm>
            <a:prstGeom prst="rect">
              <a:avLst/>
            </a:prstGeom>
            <a:noFill/>
          </p:spPr>
          <p:txBody>
            <a:bodyPr wrap="square" rtlCol="0">
              <a:spAutoFit/>
            </a:bodyPr>
            <a:lstStyle/>
            <a:p>
              <a:r>
                <a:rPr kumimoji="1" lang="en-US" altLang="ja-JP" i="1" dirty="0">
                  <a:latin typeface="+mn-lt"/>
                </a:rPr>
                <a:t>x</a:t>
              </a:r>
              <a:r>
                <a:rPr kumimoji="1" lang="en-US" altLang="ja-JP" baseline="-25000" dirty="0">
                  <a:latin typeface="+mn-lt"/>
                </a:rPr>
                <a:t>0</a:t>
              </a:r>
              <a:endParaRPr kumimoji="1" lang="ja-JP" altLang="en-US" baseline="-25000" dirty="0">
                <a:latin typeface="+mn-lt"/>
              </a:endParaRPr>
            </a:p>
          </p:txBody>
        </p:sp>
        <p:sp>
          <p:nvSpPr>
            <p:cNvPr id="63" name="テキスト ボックス 62">
              <a:extLst>
                <a:ext uri="{FF2B5EF4-FFF2-40B4-BE49-F238E27FC236}">
                  <a16:creationId xmlns:a16="http://schemas.microsoft.com/office/drawing/2014/main" id="{C19701B6-45E2-4105-9D12-FB9E3DD3FF8B}"/>
                </a:ext>
              </a:extLst>
            </p:cNvPr>
            <p:cNvSpPr txBox="1"/>
            <p:nvPr/>
          </p:nvSpPr>
          <p:spPr>
            <a:xfrm>
              <a:off x="947148" y="4947313"/>
              <a:ext cx="692435" cy="369332"/>
            </a:xfrm>
            <a:prstGeom prst="rect">
              <a:avLst/>
            </a:prstGeom>
            <a:noFill/>
          </p:spPr>
          <p:txBody>
            <a:bodyPr wrap="square" rtlCol="0">
              <a:spAutoFit/>
            </a:bodyPr>
            <a:lstStyle/>
            <a:p>
              <a:r>
                <a:rPr kumimoji="1" lang="en-US" altLang="ja-JP" i="1" dirty="0">
                  <a:latin typeface="+mn-lt"/>
                </a:rPr>
                <a:t>x</a:t>
              </a:r>
              <a:r>
                <a:rPr kumimoji="1" lang="en-US" altLang="ja-JP" baseline="-25000" dirty="0">
                  <a:latin typeface="+mn-lt"/>
                </a:rPr>
                <a:t>1</a:t>
              </a:r>
              <a:endParaRPr kumimoji="1" lang="ja-JP" altLang="en-US" baseline="-25000" dirty="0">
                <a:latin typeface="+mn-lt"/>
              </a:endParaRPr>
            </a:p>
          </p:txBody>
        </p:sp>
        <p:sp>
          <p:nvSpPr>
            <p:cNvPr id="64" name="テキスト ボックス 63">
              <a:extLst>
                <a:ext uri="{FF2B5EF4-FFF2-40B4-BE49-F238E27FC236}">
                  <a16:creationId xmlns:a16="http://schemas.microsoft.com/office/drawing/2014/main" id="{3BD1780A-922A-40B7-9677-5A76B6048E61}"/>
                </a:ext>
              </a:extLst>
            </p:cNvPr>
            <p:cNvSpPr txBox="1"/>
            <p:nvPr/>
          </p:nvSpPr>
          <p:spPr>
            <a:xfrm>
              <a:off x="2469776" y="4947313"/>
              <a:ext cx="692435" cy="369332"/>
            </a:xfrm>
            <a:prstGeom prst="rect">
              <a:avLst/>
            </a:prstGeom>
            <a:noFill/>
          </p:spPr>
          <p:txBody>
            <a:bodyPr wrap="square" rtlCol="0">
              <a:spAutoFit/>
            </a:bodyPr>
            <a:lstStyle/>
            <a:p>
              <a:r>
                <a:rPr kumimoji="1" lang="en-US" altLang="ja-JP" i="1" dirty="0" err="1">
                  <a:latin typeface="+mn-lt"/>
                </a:rPr>
                <a:t>x</a:t>
              </a:r>
              <a:r>
                <a:rPr kumimoji="1" lang="en-US" altLang="ja-JP" i="1" baseline="-25000" dirty="0" err="1">
                  <a:latin typeface="+mn-lt"/>
                </a:rPr>
                <a:t>N</a:t>
              </a:r>
              <a:endParaRPr kumimoji="1" lang="ja-JP" altLang="en-US" i="1" baseline="-25000" dirty="0">
                <a:latin typeface="+mn-lt"/>
              </a:endParaRPr>
            </a:p>
          </p:txBody>
        </p:sp>
      </p:grpSp>
      <p:sp>
        <p:nvSpPr>
          <p:cNvPr id="2" name="タイトル 1">
            <a:extLst>
              <a:ext uri="{FF2B5EF4-FFF2-40B4-BE49-F238E27FC236}">
                <a16:creationId xmlns:a16="http://schemas.microsoft.com/office/drawing/2014/main" id="{3C4E2510-DC33-4983-AEBF-8B98C606ED27}"/>
              </a:ext>
            </a:extLst>
          </p:cNvPr>
          <p:cNvSpPr>
            <a:spLocks noGrp="1"/>
          </p:cNvSpPr>
          <p:nvPr>
            <p:ph type="title"/>
          </p:nvPr>
        </p:nvSpPr>
        <p:spPr>
          <a:xfrm>
            <a:off x="827088" y="0"/>
            <a:ext cx="8209408" cy="528597"/>
          </a:xfrm>
        </p:spPr>
        <p:txBody>
          <a:bodyPr>
            <a:normAutofit/>
          </a:bodyPr>
          <a:lstStyle/>
          <a:p>
            <a:r>
              <a:rPr lang="en-US" altLang="ja-JP" sz="2400" dirty="0">
                <a:latin typeface="Arial Black" panose="020B0A04020102020204" pitchFamily="34" charset="0"/>
              </a:rPr>
              <a:t>A New Probabilistic Evaluation Model on WRS</a:t>
            </a:r>
            <a:endParaRPr lang="ja-JP" altLang="en-US" sz="2400" dirty="0">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38742FDB-49E4-4116-82B0-74005EA7E601}"/>
              </a:ext>
            </a:extLst>
          </p:cNvPr>
          <p:cNvSpPr>
            <a:spLocks noGrp="1"/>
          </p:cNvSpPr>
          <p:nvPr>
            <p:ph idx="1"/>
          </p:nvPr>
        </p:nvSpPr>
        <p:spPr>
          <a:xfrm>
            <a:off x="592931" y="764704"/>
            <a:ext cx="7958138" cy="1671613"/>
          </a:xfrm>
        </p:spPr>
        <p:txBody>
          <a:bodyPr/>
          <a:lstStyle/>
          <a:p>
            <a:r>
              <a:rPr lang="en-US" altLang="ja-JP" b="1" dirty="0">
                <a:effectLst/>
              </a:rPr>
              <a:t>First Step - WRS data:</a:t>
            </a:r>
          </a:p>
          <a:p>
            <a:pPr lvl="1" algn="just"/>
            <a:r>
              <a:rPr lang="en-US" altLang="ja-JP" sz="2400" dirty="0">
                <a:effectLst/>
              </a:rPr>
              <a:t>Assume that there are </a:t>
            </a:r>
            <a:r>
              <a:rPr lang="en-US" altLang="ja-JP" sz="2400" i="1" dirty="0">
                <a:effectLst/>
              </a:rPr>
              <a:t>M</a:t>
            </a:r>
            <a:r>
              <a:rPr lang="en-US" altLang="ja-JP" sz="2400" dirty="0">
                <a:effectLst/>
              </a:rPr>
              <a:t> sets of WRS data are obtained from a number of FEAs.</a:t>
            </a:r>
            <a:endParaRPr kumimoji="1" lang="ja-JP" altLang="en-US" sz="2400" dirty="0"/>
          </a:p>
        </p:txBody>
      </p:sp>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5BDE07D8-2022-4F65-A270-F968D1A44A9E}"/>
                  </a:ext>
                </a:extLst>
              </p:cNvPr>
              <p:cNvSpPr/>
              <p:nvPr/>
            </p:nvSpPr>
            <p:spPr>
              <a:xfrm>
                <a:off x="251520" y="2520491"/>
                <a:ext cx="8640960" cy="551433"/>
              </a:xfrm>
              <a:prstGeom prst="rect">
                <a:avLst/>
              </a:prstGeom>
            </p:spPr>
            <p:txBody>
              <a:bodyPr wrap="square">
                <a:spAutoFit/>
              </a:bodyPr>
              <a:lstStyle/>
              <a:p>
                <a14:m>
                  <m:oMath xmlns:m="http://schemas.openxmlformats.org/officeDocument/2006/math">
                    <m:sSubSup>
                      <m:sSubSupPr>
                        <m:ctrlPr>
                          <a:rPr lang="ja-JP" altLang="en-US" sz="2400" i="1" smtClean="0">
                            <a:latin typeface="Cambria Math" panose="02040503050406030204" pitchFamily="18" charset="0"/>
                          </a:rPr>
                        </m:ctrlPr>
                      </m:sSubSupPr>
                      <m:e>
                        <m:r>
                          <a:rPr lang="ja-JP" altLang="en-US" sz="2400" b="0" i="1">
                            <a:latin typeface="Cambria Math" panose="02040503050406030204" pitchFamily="18" charset="0"/>
                          </a:rPr>
                          <m:t>𝜎</m:t>
                        </m:r>
                      </m:e>
                      <m:sub>
                        <m:r>
                          <a:rPr lang="ja-JP" altLang="en-US" sz="2400" b="0" i="0">
                            <a:latin typeface="Cambria Math" panose="02040503050406030204" pitchFamily="18" charset="0"/>
                          </a:rPr>
                          <m:t>0</m:t>
                        </m:r>
                      </m:sub>
                      <m:sup>
                        <m:d>
                          <m:dPr>
                            <m:ctrlPr>
                              <a:rPr lang="ja-JP" altLang="en-US" sz="2400" i="1">
                                <a:latin typeface="Cambria Math" panose="02040503050406030204" pitchFamily="18" charset="0"/>
                              </a:rPr>
                            </m:ctrlPr>
                          </m:dPr>
                          <m:e>
                            <m:r>
                              <a:rPr lang="ja-JP" altLang="en-US" sz="2400" b="0" i="1">
                                <a:latin typeface="Cambria Math" panose="02040503050406030204" pitchFamily="18" charset="0"/>
                              </a:rPr>
                              <m:t>𝑚</m:t>
                            </m:r>
                          </m:e>
                        </m:d>
                      </m:sup>
                    </m:sSubSup>
                    <m:r>
                      <a:rPr lang="ja-JP" altLang="en-US" sz="2400" b="0" i="0">
                        <a:latin typeface="Cambria Math" panose="02040503050406030204" pitchFamily="18" charset="0"/>
                      </a:rPr>
                      <m:t>,</m:t>
                    </m:r>
                    <m:sSubSup>
                      <m:sSubSupPr>
                        <m:ctrlPr>
                          <a:rPr lang="ja-JP" altLang="en-US" sz="2400" i="1">
                            <a:latin typeface="Cambria Math" panose="02040503050406030204" pitchFamily="18" charset="0"/>
                          </a:rPr>
                        </m:ctrlPr>
                      </m:sSubSupPr>
                      <m:e>
                        <m:r>
                          <a:rPr lang="ja-JP" altLang="en-US" sz="2400" b="0" i="1">
                            <a:latin typeface="Cambria Math" panose="02040503050406030204" pitchFamily="18" charset="0"/>
                          </a:rPr>
                          <m:t>𝜎</m:t>
                        </m:r>
                      </m:e>
                      <m:sub>
                        <m:r>
                          <a:rPr lang="ja-JP" altLang="en-US" sz="2400" b="0" i="0">
                            <a:latin typeface="Cambria Math" panose="02040503050406030204" pitchFamily="18" charset="0"/>
                          </a:rPr>
                          <m:t>1</m:t>
                        </m:r>
                      </m:sub>
                      <m:sup>
                        <m:d>
                          <m:dPr>
                            <m:ctrlPr>
                              <a:rPr lang="ja-JP" altLang="en-US" sz="2400" i="1">
                                <a:latin typeface="Cambria Math" panose="02040503050406030204" pitchFamily="18" charset="0"/>
                              </a:rPr>
                            </m:ctrlPr>
                          </m:dPr>
                          <m:e>
                            <m:r>
                              <a:rPr lang="ja-JP" altLang="en-US" sz="2400" b="0" i="1">
                                <a:latin typeface="Cambria Math" panose="02040503050406030204" pitchFamily="18" charset="0"/>
                              </a:rPr>
                              <m:t>𝑚</m:t>
                            </m:r>
                          </m:e>
                        </m:d>
                      </m:sup>
                    </m:sSubSup>
                    <m:r>
                      <a:rPr lang="ja-JP" altLang="en-US" sz="2400" b="0" i="0">
                        <a:latin typeface="Cambria Math" panose="02040503050406030204" pitchFamily="18" charset="0"/>
                      </a:rPr>
                      <m:t>,…,</m:t>
                    </m:r>
                    <m:sSubSup>
                      <m:sSubSupPr>
                        <m:ctrlPr>
                          <a:rPr lang="ja-JP" altLang="en-US" sz="2400" i="1">
                            <a:latin typeface="Cambria Math" panose="02040503050406030204" pitchFamily="18" charset="0"/>
                          </a:rPr>
                        </m:ctrlPr>
                      </m:sSubSupPr>
                      <m:e>
                        <m:r>
                          <a:rPr lang="ja-JP" altLang="en-US" sz="2400" b="0" i="1">
                            <a:latin typeface="Cambria Math" panose="02040503050406030204" pitchFamily="18" charset="0"/>
                          </a:rPr>
                          <m:t>𝜎</m:t>
                        </m:r>
                      </m:e>
                      <m:sub>
                        <m:r>
                          <a:rPr lang="ja-JP" altLang="en-US" sz="2400" b="0" i="1">
                            <a:latin typeface="Cambria Math" panose="02040503050406030204" pitchFamily="18" charset="0"/>
                          </a:rPr>
                          <m:t>𝑁</m:t>
                        </m:r>
                      </m:sub>
                      <m:sup>
                        <m:d>
                          <m:dPr>
                            <m:ctrlPr>
                              <a:rPr lang="ja-JP" altLang="en-US" sz="2400" i="1">
                                <a:latin typeface="Cambria Math" panose="02040503050406030204" pitchFamily="18" charset="0"/>
                              </a:rPr>
                            </m:ctrlPr>
                          </m:dPr>
                          <m:e>
                            <m:r>
                              <a:rPr lang="ja-JP" altLang="en-US" sz="2400" b="0" i="1">
                                <a:latin typeface="Cambria Math" panose="02040503050406030204" pitchFamily="18" charset="0"/>
                              </a:rPr>
                              <m:t>𝑚</m:t>
                            </m:r>
                          </m:e>
                        </m:d>
                      </m:sup>
                    </m:sSubSup>
                    <m:r>
                      <a:rPr lang="ja-JP" altLang="en-US" sz="2400" b="0" i="0">
                        <a:latin typeface="Cambria Math" panose="02040503050406030204" pitchFamily="18" charset="0"/>
                      </a:rPr>
                      <m:t> </m:t>
                    </m:r>
                    <m:r>
                      <m:rPr>
                        <m:sty m:val="p"/>
                      </m:rPr>
                      <a:rPr lang="ja-JP" altLang="en-US" sz="2400" b="0" i="0">
                        <a:latin typeface="Cambria Math" panose="02040503050406030204" pitchFamily="18" charset="0"/>
                      </a:rPr>
                      <m:t>at</m:t>
                    </m:r>
                    <m:r>
                      <a:rPr lang="ja-JP" altLang="en-US" sz="2400" b="0" i="0">
                        <a:latin typeface="Cambria Math" panose="02040503050406030204" pitchFamily="18" charset="0"/>
                      </a:rPr>
                      <m:t> </m:t>
                    </m:r>
                    <m:r>
                      <a:rPr lang="ja-JP" altLang="en-US" sz="2400" b="0" i="1">
                        <a:latin typeface="Cambria Math" panose="02040503050406030204" pitchFamily="18" charset="0"/>
                      </a:rPr>
                      <m:t>𝑥</m:t>
                    </m:r>
                    <m:r>
                      <a:rPr lang="ja-JP" altLang="en-US" sz="2400" b="0" i="0">
                        <a:latin typeface="Cambria Math" panose="02040503050406030204" pitchFamily="18" charset="0"/>
                      </a:rPr>
                      <m:t>=</m:t>
                    </m:r>
                    <m:sSub>
                      <m:sSubPr>
                        <m:ctrlPr>
                          <a:rPr lang="ja-JP" altLang="en-US" sz="2400" i="1">
                            <a:latin typeface="Cambria Math" panose="02040503050406030204" pitchFamily="18" charset="0"/>
                          </a:rPr>
                        </m:ctrlPr>
                      </m:sSubPr>
                      <m:e>
                        <m:r>
                          <a:rPr lang="ja-JP" altLang="en-US" sz="2400" b="0" i="1">
                            <a:latin typeface="Cambria Math" panose="02040503050406030204" pitchFamily="18" charset="0"/>
                          </a:rPr>
                          <m:t>𝑥</m:t>
                        </m:r>
                      </m:e>
                      <m:sub>
                        <m:r>
                          <a:rPr lang="ja-JP" altLang="en-US" sz="2400" b="0" i="0">
                            <a:latin typeface="Cambria Math" panose="02040503050406030204" pitchFamily="18" charset="0"/>
                          </a:rPr>
                          <m:t>0</m:t>
                        </m:r>
                      </m:sub>
                    </m:sSub>
                    <m:r>
                      <a:rPr lang="ja-JP" altLang="en-US" sz="2400" b="0" i="0">
                        <a:latin typeface="Cambria Math" panose="02040503050406030204" pitchFamily="18" charset="0"/>
                      </a:rPr>
                      <m:t>,</m:t>
                    </m:r>
                    <m:sSub>
                      <m:sSubPr>
                        <m:ctrlPr>
                          <a:rPr lang="ja-JP" altLang="en-US" sz="2400" i="1">
                            <a:latin typeface="Cambria Math" panose="02040503050406030204" pitchFamily="18" charset="0"/>
                          </a:rPr>
                        </m:ctrlPr>
                      </m:sSubPr>
                      <m:e>
                        <m:r>
                          <a:rPr lang="ja-JP" altLang="en-US" sz="2400" b="0" i="1">
                            <a:latin typeface="Cambria Math" panose="02040503050406030204" pitchFamily="18" charset="0"/>
                          </a:rPr>
                          <m:t>𝑥</m:t>
                        </m:r>
                      </m:e>
                      <m:sub>
                        <m:r>
                          <a:rPr lang="ja-JP" altLang="en-US" sz="2400" b="0" i="0">
                            <a:latin typeface="Cambria Math" panose="02040503050406030204" pitchFamily="18" charset="0"/>
                          </a:rPr>
                          <m:t>1</m:t>
                        </m:r>
                      </m:sub>
                    </m:sSub>
                    <m:r>
                      <a:rPr lang="ja-JP" altLang="en-US" sz="2400" b="0" i="0">
                        <a:latin typeface="Cambria Math" panose="02040503050406030204" pitchFamily="18" charset="0"/>
                      </a:rPr>
                      <m:t>,…,</m:t>
                    </m:r>
                    <m:sSub>
                      <m:sSubPr>
                        <m:ctrlPr>
                          <a:rPr lang="ja-JP" altLang="en-US" sz="2400" i="1">
                            <a:latin typeface="Cambria Math" panose="02040503050406030204" pitchFamily="18" charset="0"/>
                          </a:rPr>
                        </m:ctrlPr>
                      </m:sSubPr>
                      <m:e>
                        <m:r>
                          <a:rPr lang="ja-JP" altLang="en-US" sz="2400" b="0" i="1">
                            <a:latin typeface="Cambria Math" panose="02040503050406030204" pitchFamily="18" charset="0"/>
                          </a:rPr>
                          <m:t>𝑥</m:t>
                        </m:r>
                      </m:e>
                      <m:sub>
                        <m:r>
                          <a:rPr lang="ja-JP" altLang="en-US" sz="2400" b="0" i="1">
                            <a:latin typeface="Cambria Math" panose="02040503050406030204" pitchFamily="18" charset="0"/>
                          </a:rPr>
                          <m:t>𝑁</m:t>
                        </m:r>
                      </m:sub>
                    </m:sSub>
                  </m:oMath>
                </a14:m>
                <a:r>
                  <a:rPr lang="ja-JP" altLang="en-US" sz="2400" dirty="0"/>
                  <a:t> </a:t>
                </a:r>
                <a:r>
                  <a:rPr lang="en-US" altLang="ja-JP" sz="2400" dirty="0"/>
                  <a:t>(</a:t>
                </a:r>
                <a14:m>
                  <m:oMath xmlns:m="http://schemas.openxmlformats.org/officeDocument/2006/math">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𝑥</m:t>
                        </m:r>
                      </m:e>
                      <m:sub>
                        <m:r>
                          <a:rPr lang="ja-JP" altLang="en-US" sz="2400">
                            <a:latin typeface="Cambria Math" panose="02040503050406030204" pitchFamily="18" charset="0"/>
                          </a:rPr>
                          <m:t>0</m:t>
                        </m:r>
                      </m:sub>
                    </m:sSub>
                    <m:r>
                      <a:rPr lang="ja-JP" altLang="en-US" sz="2400">
                        <a:latin typeface="Cambria Math" panose="02040503050406030204" pitchFamily="18" charset="0"/>
                      </a:rPr>
                      <m:t>=0, </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𝑥</m:t>
                        </m:r>
                      </m:e>
                      <m:sub>
                        <m:r>
                          <a:rPr lang="ja-JP" altLang="en-US" sz="2400" i="1">
                            <a:latin typeface="Cambria Math" panose="02040503050406030204" pitchFamily="18" charset="0"/>
                          </a:rPr>
                          <m:t>𝑁</m:t>
                        </m:r>
                      </m:sub>
                    </m:sSub>
                    <m:r>
                      <a:rPr lang="ja-JP" altLang="en-US" sz="2400">
                        <a:latin typeface="Cambria Math" panose="02040503050406030204" pitchFamily="18" charset="0"/>
                      </a:rPr>
                      <m:t>=1</m:t>
                    </m:r>
                  </m:oMath>
                </a14:m>
                <a:r>
                  <a:rPr lang="en-US" altLang="ja-JP" sz="2400" dirty="0"/>
                  <a:t>)</a:t>
                </a:r>
                <a:endParaRPr lang="ja-JP" altLang="en-US" sz="2400" dirty="0"/>
              </a:p>
            </p:txBody>
          </p:sp>
        </mc:Choice>
        <mc:Fallback xmlns="">
          <p:sp>
            <p:nvSpPr>
              <p:cNvPr id="6" name="正方形/長方形 5">
                <a:extLst>
                  <a:ext uri="{FF2B5EF4-FFF2-40B4-BE49-F238E27FC236}">
                    <a16:creationId xmlns:a16="http://schemas.microsoft.com/office/drawing/2014/main" id="{5BDE07D8-2022-4F65-A270-F968D1A44A9E}"/>
                  </a:ext>
                </a:extLst>
              </p:cNvPr>
              <p:cNvSpPr>
                <a:spLocks noRot="1" noChangeAspect="1" noMove="1" noResize="1" noEditPoints="1" noAdjustHandles="1" noChangeArrowheads="1" noChangeShapeType="1" noTextEdit="1"/>
              </p:cNvSpPr>
              <p:nvPr/>
            </p:nvSpPr>
            <p:spPr>
              <a:xfrm>
                <a:off x="251520" y="2520491"/>
                <a:ext cx="8640960" cy="551433"/>
              </a:xfrm>
              <a:prstGeom prst="rect">
                <a:avLst/>
              </a:prstGeom>
              <a:blipFill>
                <a:blip r:embed="rId6"/>
                <a:stretch>
                  <a:fillRect b="-208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0B68841C-2EB0-4DD4-AB02-69E2E77BE61D}"/>
                  </a:ext>
                </a:extLst>
              </p:cNvPr>
              <p:cNvSpPr/>
              <p:nvPr/>
            </p:nvSpPr>
            <p:spPr>
              <a:xfrm>
                <a:off x="5596704" y="3122201"/>
                <a:ext cx="31517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ja-JP" altLang="en-US" sz="2400">
                          <a:latin typeface="Cambria Math" panose="02040503050406030204" pitchFamily="18" charset="0"/>
                        </a:rPr>
                        <m:t>for</m:t>
                      </m:r>
                      <m:r>
                        <a:rPr lang="ja-JP" altLang="en-US" sz="2400">
                          <a:latin typeface="Cambria Math" panose="02040503050406030204" pitchFamily="18" charset="0"/>
                        </a:rPr>
                        <m:t> </m:t>
                      </m:r>
                      <m:r>
                        <a:rPr lang="ja-JP" altLang="en-US" sz="2400" i="1">
                          <a:latin typeface="Cambria Math" panose="02040503050406030204" pitchFamily="18" charset="0"/>
                        </a:rPr>
                        <m:t>𝑚</m:t>
                      </m:r>
                      <m:r>
                        <a:rPr lang="ja-JP" altLang="en-US" sz="2400">
                          <a:latin typeface="Cambria Math" panose="02040503050406030204" pitchFamily="18" charset="0"/>
                        </a:rPr>
                        <m:t>=0, 1,…, </m:t>
                      </m:r>
                      <m:r>
                        <a:rPr lang="ja-JP" altLang="en-US" sz="2400" i="1">
                          <a:latin typeface="Cambria Math" panose="02040503050406030204" pitchFamily="18" charset="0"/>
                        </a:rPr>
                        <m:t>𝑀</m:t>
                      </m:r>
                      <m:r>
                        <a:rPr lang="ja-JP" altLang="en-US" sz="2400">
                          <a:latin typeface="Cambria Math" panose="02040503050406030204" pitchFamily="18" charset="0"/>
                        </a:rPr>
                        <m:t>−1</m:t>
                      </m:r>
                    </m:oMath>
                  </m:oMathPara>
                </a14:m>
                <a:endParaRPr lang="ja-JP" altLang="en-US" sz="2400" dirty="0"/>
              </a:p>
            </p:txBody>
          </p:sp>
        </mc:Choice>
        <mc:Fallback xmlns="">
          <p:sp>
            <p:nvSpPr>
              <p:cNvPr id="5" name="正方形/長方形 4">
                <a:extLst>
                  <a:ext uri="{FF2B5EF4-FFF2-40B4-BE49-F238E27FC236}">
                    <a16:creationId xmlns:a16="http://schemas.microsoft.com/office/drawing/2014/main" id="{0B68841C-2EB0-4DD4-AB02-69E2E77BE61D}"/>
                  </a:ext>
                </a:extLst>
              </p:cNvPr>
              <p:cNvSpPr>
                <a:spLocks noRot="1" noChangeAspect="1" noMove="1" noResize="1" noEditPoints="1" noAdjustHandles="1" noChangeArrowheads="1" noChangeShapeType="1" noTextEdit="1"/>
              </p:cNvSpPr>
              <p:nvPr/>
            </p:nvSpPr>
            <p:spPr>
              <a:xfrm>
                <a:off x="5596704" y="3122201"/>
                <a:ext cx="3151760" cy="461665"/>
              </a:xfrm>
              <a:prstGeom prst="rect">
                <a:avLst/>
              </a:prstGeom>
              <a:blipFill>
                <a:blip r:embed="rId7"/>
                <a:stretch>
                  <a:fillRect l="-193"/>
                </a:stretch>
              </a:blipFill>
            </p:spPr>
            <p:txBody>
              <a:bodyPr/>
              <a:lstStyle/>
              <a:p>
                <a:r>
                  <a:rPr lang="ja-JP" altLang="en-US">
                    <a:noFill/>
                  </a:rPr>
                  <a:t> </a:t>
                </a:r>
              </a:p>
            </p:txBody>
          </p:sp>
        </mc:Fallback>
      </mc:AlternateContent>
      <p:sp>
        <p:nvSpPr>
          <p:cNvPr id="40" name="テキスト ボックス 39">
            <a:extLst>
              <a:ext uri="{FF2B5EF4-FFF2-40B4-BE49-F238E27FC236}">
                <a16:creationId xmlns:a16="http://schemas.microsoft.com/office/drawing/2014/main" id="{E1B54274-2EE7-48B6-A8B7-62125C6A4E2F}"/>
              </a:ext>
            </a:extLst>
          </p:cNvPr>
          <p:cNvSpPr txBox="1"/>
          <p:nvPr/>
        </p:nvSpPr>
        <p:spPr>
          <a:xfrm>
            <a:off x="4727628" y="5021559"/>
            <a:ext cx="492444" cy="461665"/>
          </a:xfrm>
          <a:prstGeom prst="rect">
            <a:avLst/>
          </a:prstGeom>
          <a:noFill/>
        </p:spPr>
        <p:txBody>
          <a:bodyPr wrap="none" rtlCol="0">
            <a:spAutoFit/>
          </a:bodyPr>
          <a:lstStyle/>
          <a:p>
            <a:r>
              <a:rPr kumimoji="1" lang="en-US" altLang="ja-JP" sz="2400" dirty="0"/>
              <a:t>…</a:t>
            </a:r>
            <a:endParaRPr kumimoji="1" lang="ja-JP" altLang="en-US" sz="2400" dirty="0"/>
          </a:p>
        </p:txBody>
      </p:sp>
      <p:grpSp>
        <p:nvGrpSpPr>
          <p:cNvPr id="16" name="グループ化 15">
            <a:extLst>
              <a:ext uri="{FF2B5EF4-FFF2-40B4-BE49-F238E27FC236}">
                <a16:creationId xmlns:a16="http://schemas.microsoft.com/office/drawing/2014/main" id="{49D26E33-6E61-48F2-8D9A-3D522B4D0D47}"/>
              </a:ext>
            </a:extLst>
          </p:cNvPr>
          <p:cNvGrpSpPr/>
          <p:nvPr/>
        </p:nvGrpSpPr>
        <p:grpSpPr>
          <a:xfrm>
            <a:off x="362849" y="4293096"/>
            <a:ext cx="3269189" cy="1944216"/>
            <a:chOff x="362849" y="4293096"/>
            <a:chExt cx="3269189" cy="1944216"/>
          </a:xfrm>
        </p:grpSpPr>
        <p:grpSp>
          <p:nvGrpSpPr>
            <p:cNvPr id="20" name="グループ化 19"/>
            <p:cNvGrpSpPr/>
            <p:nvPr/>
          </p:nvGrpSpPr>
          <p:grpSpPr>
            <a:xfrm>
              <a:off x="539560" y="4293096"/>
              <a:ext cx="3092478" cy="1944216"/>
              <a:chOff x="539560" y="4293096"/>
              <a:chExt cx="3092478" cy="1944216"/>
            </a:xfrm>
          </p:grpSpPr>
          <p:grpSp>
            <p:nvGrpSpPr>
              <p:cNvPr id="9" name="グループ化 8"/>
              <p:cNvGrpSpPr/>
              <p:nvPr/>
            </p:nvGrpSpPr>
            <p:grpSpPr>
              <a:xfrm>
                <a:off x="539560" y="4293096"/>
                <a:ext cx="3092478" cy="1944216"/>
                <a:chOff x="539560" y="4293096"/>
                <a:chExt cx="3092478" cy="1944216"/>
              </a:xfrm>
            </p:grpSpPr>
            <p:grpSp>
              <p:nvGrpSpPr>
                <p:cNvPr id="47" name="グループ化 46">
                  <a:extLst>
                    <a:ext uri="{FF2B5EF4-FFF2-40B4-BE49-F238E27FC236}">
                      <a16:creationId xmlns:a16="http://schemas.microsoft.com/office/drawing/2014/main" id="{5FA4DFD6-D4C5-48DF-8A14-77D68F77FA09}"/>
                    </a:ext>
                  </a:extLst>
                </p:cNvPr>
                <p:cNvGrpSpPr/>
                <p:nvPr/>
              </p:nvGrpSpPr>
              <p:grpSpPr>
                <a:xfrm>
                  <a:off x="539560" y="4293096"/>
                  <a:ext cx="3092478" cy="1944216"/>
                  <a:chOff x="539560" y="4293096"/>
                  <a:chExt cx="3092478" cy="1944216"/>
                </a:xfrm>
              </p:grpSpPr>
              <p:sp>
                <p:nvSpPr>
                  <p:cNvPr id="8" name="正方形/長方形 7">
                    <a:extLst>
                      <a:ext uri="{FF2B5EF4-FFF2-40B4-BE49-F238E27FC236}">
                        <a16:creationId xmlns:a16="http://schemas.microsoft.com/office/drawing/2014/main" id="{ED3F7B1B-161D-4823-BBD8-DE697A9A1032}"/>
                      </a:ext>
                    </a:extLst>
                  </p:cNvPr>
                  <p:cNvSpPr/>
                  <p:nvPr/>
                </p:nvSpPr>
                <p:spPr bwMode="auto">
                  <a:xfrm>
                    <a:off x="539560" y="4293096"/>
                    <a:ext cx="3013715" cy="194421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44" name="直線矢印コネクタ 43">
                    <a:extLst>
                      <a:ext uri="{FF2B5EF4-FFF2-40B4-BE49-F238E27FC236}">
                        <a16:creationId xmlns:a16="http://schemas.microsoft.com/office/drawing/2014/main" id="{A001C279-41BA-41ED-8E8E-FDDB348EEAA9}"/>
                      </a:ext>
                    </a:extLst>
                  </p:cNvPr>
                  <p:cNvCxnSpPr/>
                  <p:nvPr/>
                </p:nvCxnSpPr>
                <p:spPr bwMode="auto">
                  <a:xfrm>
                    <a:off x="744963" y="5301208"/>
                    <a:ext cx="2566011" cy="0"/>
                  </a:xfrm>
                  <a:prstGeom prst="straightConnector1">
                    <a:avLst/>
                  </a:prstGeom>
                  <a:noFill/>
                  <a:ln w="254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コネクタ 45">
                    <a:extLst>
                      <a:ext uri="{FF2B5EF4-FFF2-40B4-BE49-F238E27FC236}">
                        <a16:creationId xmlns:a16="http://schemas.microsoft.com/office/drawing/2014/main" id="{8FAD8CD8-B068-495E-A89F-9AA445807309}"/>
                      </a:ext>
                    </a:extLst>
                  </p:cNvPr>
                  <p:cNvCxnSpPr/>
                  <p:nvPr/>
                </p:nvCxnSpPr>
                <p:spPr bwMode="auto">
                  <a:xfrm>
                    <a:off x="2960392" y="5080538"/>
                    <a:ext cx="0" cy="868742"/>
                  </a:xfrm>
                  <a:prstGeom prst="line">
                    <a:avLst/>
                  </a:prstGeom>
                  <a:noFill/>
                  <a:ln w="2540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矢印コネクタ 9">
                    <a:extLst>
                      <a:ext uri="{FF2B5EF4-FFF2-40B4-BE49-F238E27FC236}">
                        <a16:creationId xmlns:a16="http://schemas.microsoft.com/office/drawing/2014/main" id="{3B19E224-0C0A-400A-808B-9C30593CE062}"/>
                      </a:ext>
                    </a:extLst>
                  </p:cNvPr>
                  <p:cNvCxnSpPr/>
                  <p:nvPr/>
                </p:nvCxnSpPr>
                <p:spPr bwMode="auto">
                  <a:xfrm flipV="1">
                    <a:off x="816971" y="4509120"/>
                    <a:ext cx="0" cy="1584176"/>
                  </a:xfrm>
                  <a:prstGeom prst="straightConnector1">
                    <a:avLst/>
                  </a:prstGeom>
                  <a:noFill/>
                  <a:ln w="254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楕円 10">
                    <a:extLst>
                      <a:ext uri="{FF2B5EF4-FFF2-40B4-BE49-F238E27FC236}">
                        <a16:creationId xmlns:a16="http://schemas.microsoft.com/office/drawing/2014/main" id="{92895059-E546-4B81-A2F9-CEBB30BDF033}"/>
                      </a:ext>
                    </a:extLst>
                  </p:cNvPr>
                  <p:cNvSpPr/>
                  <p:nvPr/>
                </p:nvSpPr>
                <p:spPr bwMode="auto">
                  <a:xfrm>
                    <a:off x="744963" y="4725144"/>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083F5C34-9A7C-42C1-9C91-4C0188308FA1}"/>
                          </a:ext>
                        </a:extLst>
                      </p:cNvPr>
                      <p:cNvSpPr/>
                      <p:nvPr/>
                    </p:nvSpPr>
                    <p:spPr>
                      <a:xfrm>
                        <a:off x="838925" y="4431342"/>
                        <a:ext cx="644214" cy="436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ja-JP" altLang="en-US">
                                      <a:latin typeface="Cambria Math" panose="02040503050406030204" pitchFamily="18" charset="0"/>
                                    </a:rPr>
                                    <m:t>0</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0</m:t>
                                      </m:r>
                                    </m:e>
                                  </m:d>
                                </m:sup>
                              </m:sSubSup>
                            </m:oMath>
                          </m:oMathPara>
                        </a14:m>
                        <a:endParaRPr lang="ja-JP" altLang="en-US" dirty="0"/>
                      </a:p>
                    </p:txBody>
                  </p:sp>
                </mc:Choice>
                <mc:Fallback xmlns="">
                  <p:sp>
                    <p:nvSpPr>
                      <p:cNvPr id="13" name="正方形/長方形 12">
                        <a:extLst>
                          <a:ext uri="{FF2B5EF4-FFF2-40B4-BE49-F238E27FC236}">
                            <a16:creationId xmlns:a16="http://schemas.microsoft.com/office/drawing/2014/main" id="{083F5C34-9A7C-42C1-9C91-4C0188308FA1}"/>
                          </a:ext>
                        </a:extLst>
                      </p:cNvPr>
                      <p:cNvSpPr>
                        <a:spLocks noRot="1" noChangeAspect="1" noMove="1" noResize="1" noEditPoints="1" noAdjustHandles="1" noChangeArrowheads="1" noChangeShapeType="1" noTextEdit="1"/>
                      </p:cNvSpPr>
                      <p:nvPr/>
                    </p:nvSpPr>
                    <p:spPr>
                      <a:xfrm>
                        <a:off x="838925" y="4431342"/>
                        <a:ext cx="644214" cy="436723"/>
                      </a:xfrm>
                      <a:prstGeom prst="rect">
                        <a:avLst/>
                      </a:prstGeom>
                      <a:blipFill>
                        <a:blip r:embed="rId8"/>
                        <a:stretch>
                          <a:fillRect b="-1389"/>
                        </a:stretch>
                      </a:blipFill>
                    </p:spPr>
                    <p:txBody>
                      <a:bodyPr/>
                      <a:lstStyle/>
                      <a:p>
                        <a:r>
                          <a:rPr lang="ja-JP" altLang="en-US">
                            <a:noFill/>
                          </a:rPr>
                          <a:t> </a:t>
                        </a:r>
                      </a:p>
                    </p:txBody>
                  </p:sp>
                </mc:Fallback>
              </mc:AlternateContent>
              <p:sp>
                <p:nvSpPr>
                  <p:cNvPr id="14" name="楕円 13">
                    <a:extLst>
                      <a:ext uri="{FF2B5EF4-FFF2-40B4-BE49-F238E27FC236}">
                        <a16:creationId xmlns:a16="http://schemas.microsoft.com/office/drawing/2014/main" id="{06B5D2B2-EF33-4FBE-AE18-E833DC477306}"/>
                      </a:ext>
                    </a:extLst>
                  </p:cNvPr>
                  <p:cNvSpPr/>
                  <p:nvPr/>
                </p:nvSpPr>
                <p:spPr bwMode="auto">
                  <a:xfrm>
                    <a:off x="1177012" y="4877544"/>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5" name="正方形/長方形 14">
                        <a:extLst>
                          <a:ext uri="{FF2B5EF4-FFF2-40B4-BE49-F238E27FC236}">
                            <a16:creationId xmlns:a16="http://schemas.microsoft.com/office/drawing/2014/main" id="{ADA71305-EBBD-48BC-AD81-148D64A20A35}"/>
                          </a:ext>
                        </a:extLst>
                      </p:cNvPr>
                      <p:cNvSpPr/>
                      <p:nvPr/>
                    </p:nvSpPr>
                    <p:spPr>
                      <a:xfrm>
                        <a:off x="1308342" y="4586888"/>
                        <a:ext cx="644214" cy="434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ja-JP" altLang="en-US">
                                      <a:latin typeface="Cambria Math" panose="02040503050406030204" pitchFamily="18" charset="0"/>
                                    </a:rPr>
                                    <m:t>1</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0</m:t>
                                      </m:r>
                                    </m:e>
                                  </m:d>
                                </m:sup>
                              </m:sSubSup>
                            </m:oMath>
                          </m:oMathPara>
                        </a14:m>
                        <a:endParaRPr lang="ja-JP" altLang="en-US" dirty="0"/>
                      </a:p>
                    </p:txBody>
                  </p:sp>
                </mc:Choice>
                <mc:Fallback xmlns="">
                  <p:sp>
                    <p:nvSpPr>
                      <p:cNvPr id="15" name="正方形/長方形 14">
                        <a:extLst>
                          <a:ext uri="{FF2B5EF4-FFF2-40B4-BE49-F238E27FC236}">
                            <a16:creationId xmlns:a16="http://schemas.microsoft.com/office/drawing/2014/main" id="{ADA71305-EBBD-48BC-AD81-148D64A20A35}"/>
                          </a:ext>
                        </a:extLst>
                      </p:cNvPr>
                      <p:cNvSpPr>
                        <a:spLocks noRot="1" noChangeAspect="1" noMove="1" noResize="1" noEditPoints="1" noAdjustHandles="1" noChangeArrowheads="1" noChangeShapeType="1" noTextEdit="1"/>
                      </p:cNvSpPr>
                      <p:nvPr/>
                    </p:nvSpPr>
                    <p:spPr>
                      <a:xfrm>
                        <a:off x="1308342" y="4586888"/>
                        <a:ext cx="644214" cy="434671"/>
                      </a:xfrm>
                      <a:prstGeom prst="rect">
                        <a:avLst/>
                      </a:prstGeom>
                      <a:blipFill>
                        <a:blip r:embed="rId9"/>
                        <a:stretch>
                          <a:fillRect b="-1389"/>
                        </a:stretch>
                      </a:blipFill>
                    </p:spPr>
                    <p:txBody>
                      <a:bodyPr/>
                      <a:lstStyle/>
                      <a:p>
                        <a:r>
                          <a:rPr lang="ja-JP" altLang="en-US">
                            <a:noFill/>
                          </a:rPr>
                          <a:t> </a:t>
                        </a:r>
                      </a:p>
                    </p:txBody>
                  </p:sp>
                </mc:Fallback>
              </mc:AlternateContent>
              <p:sp>
                <p:nvSpPr>
                  <p:cNvPr id="17" name="楕円 16">
                    <a:extLst>
                      <a:ext uri="{FF2B5EF4-FFF2-40B4-BE49-F238E27FC236}">
                        <a16:creationId xmlns:a16="http://schemas.microsoft.com/office/drawing/2014/main" id="{4C7680B2-0F75-442D-B54B-35A34CFE0A52}"/>
                      </a:ext>
                    </a:extLst>
                  </p:cNvPr>
                  <p:cNvSpPr/>
                  <p:nvPr/>
                </p:nvSpPr>
                <p:spPr bwMode="auto">
                  <a:xfrm>
                    <a:off x="2892086" y="5663872"/>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D4D5C4B7-43E4-4D8F-967A-3C8C604E056B}"/>
                          </a:ext>
                        </a:extLst>
                      </p:cNvPr>
                      <p:cNvSpPr/>
                      <p:nvPr/>
                    </p:nvSpPr>
                    <p:spPr>
                      <a:xfrm>
                        <a:off x="2987824" y="5586617"/>
                        <a:ext cx="644214" cy="434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en-US" altLang="ja-JP" b="0" i="1" smtClean="0">
                                      <a:latin typeface="Cambria Math" panose="02040503050406030204" pitchFamily="18" charset="0"/>
                                    </a:rPr>
                                    <m:t>𝑁</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0</m:t>
                                      </m:r>
                                    </m:e>
                                  </m:d>
                                </m:sup>
                              </m:sSubSup>
                            </m:oMath>
                          </m:oMathPara>
                        </a14:m>
                        <a:endParaRPr lang="ja-JP" altLang="en-US" dirty="0"/>
                      </a:p>
                    </p:txBody>
                  </p:sp>
                </mc:Choice>
                <mc:Fallback xmlns="">
                  <p:sp>
                    <p:nvSpPr>
                      <p:cNvPr id="18" name="正方形/長方形 17">
                        <a:extLst>
                          <a:ext uri="{FF2B5EF4-FFF2-40B4-BE49-F238E27FC236}">
                            <a16:creationId xmlns:a16="http://schemas.microsoft.com/office/drawing/2014/main" xmlns:a14="http://schemas.microsoft.com/office/drawing/2010/main" xmlns="" id="{D4D5C4B7-43E4-4D8F-967A-3C8C604E056B}"/>
                          </a:ext>
                        </a:extLst>
                      </p:cNvPr>
                      <p:cNvSpPr>
                        <a:spLocks noRot="1" noChangeAspect="1" noMove="1" noResize="1" noEditPoints="1" noAdjustHandles="1" noChangeArrowheads="1" noChangeShapeType="1" noTextEdit="1"/>
                      </p:cNvSpPr>
                      <p:nvPr/>
                    </p:nvSpPr>
                    <p:spPr>
                      <a:xfrm>
                        <a:off x="2987824" y="5586617"/>
                        <a:ext cx="644214" cy="434671"/>
                      </a:xfrm>
                      <a:prstGeom prst="rect">
                        <a:avLst/>
                      </a:prstGeom>
                      <a:blipFill rotWithShape="1">
                        <a:blip r:embed="rId10"/>
                        <a:stretch>
                          <a:fillRect b="-1389"/>
                        </a:stretch>
                      </a:blipFill>
                    </p:spPr>
                    <p:txBody>
                      <a:bodyPr/>
                      <a:lstStyle/>
                      <a:p>
                        <a:r>
                          <a:rPr lang="ja-JP" altLang="en-US">
                            <a:noFill/>
                          </a:rPr>
                          <a:t> </a:t>
                        </a:r>
                      </a:p>
                    </p:txBody>
                  </p:sp>
                </mc:Fallback>
              </mc:AlternateContent>
            </p:grpSp>
            <p:sp>
              <p:nvSpPr>
                <p:cNvPr id="7" name="フリーフォーム 6"/>
                <p:cNvSpPr/>
                <p:nvPr/>
              </p:nvSpPr>
              <p:spPr bwMode="auto">
                <a:xfrm>
                  <a:off x="834501" y="4793942"/>
                  <a:ext cx="2157274" cy="996710"/>
                </a:xfrm>
                <a:custGeom>
                  <a:avLst/>
                  <a:gdLst>
                    <a:gd name="connsiteX0" fmla="*/ 0 w 2157274"/>
                    <a:gd name="connsiteY0" fmla="*/ 0 h 996710"/>
                    <a:gd name="connsiteX1" fmla="*/ 310718 w 2157274"/>
                    <a:gd name="connsiteY1" fmla="*/ 106532 h 996710"/>
                    <a:gd name="connsiteX2" fmla="*/ 754602 w 2157274"/>
                    <a:gd name="connsiteY2" fmla="*/ 381740 h 996710"/>
                    <a:gd name="connsiteX3" fmla="*/ 1154097 w 2157274"/>
                    <a:gd name="connsiteY3" fmla="*/ 665825 h 996710"/>
                    <a:gd name="connsiteX4" fmla="*/ 1748901 w 2157274"/>
                    <a:gd name="connsiteY4" fmla="*/ 967666 h 996710"/>
                    <a:gd name="connsiteX5" fmla="*/ 2157274 w 2157274"/>
                    <a:gd name="connsiteY5" fmla="*/ 967666 h 9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274" h="996710">
                      <a:moveTo>
                        <a:pt x="0" y="0"/>
                      </a:moveTo>
                      <a:cubicBezTo>
                        <a:pt x="92475" y="21454"/>
                        <a:pt x="184951" y="42909"/>
                        <a:pt x="310718" y="106532"/>
                      </a:cubicBezTo>
                      <a:cubicBezTo>
                        <a:pt x="436485" y="170155"/>
                        <a:pt x="614039" y="288525"/>
                        <a:pt x="754602" y="381740"/>
                      </a:cubicBezTo>
                      <a:cubicBezTo>
                        <a:pt x="895165" y="474956"/>
                        <a:pt x="988381" y="568171"/>
                        <a:pt x="1154097" y="665825"/>
                      </a:cubicBezTo>
                      <a:cubicBezTo>
                        <a:pt x="1319813" y="763479"/>
                        <a:pt x="1581705" y="917359"/>
                        <a:pt x="1748901" y="967666"/>
                      </a:cubicBezTo>
                      <a:cubicBezTo>
                        <a:pt x="1916097" y="1017973"/>
                        <a:pt x="2036685" y="992819"/>
                        <a:pt x="2157274" y="967666"/>
                      </a:cubicBezTo>
                    </a:path>
                  </a:pathLst>
                </a:custGeom>
                <a:noFill/>
                <a:ln w="25400"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sp>
            <p:nvSpPr>
              <p:cNvPr id="19" name="テキスト ボックス 18"/>
              <p:cNvSpPr txBox="1"/>
              <p:nvPr/>
            </p:nvSpPr>
            <p:spPr>
              <a:xfrm>
                <a:off x="611560" y="5291240"/>
                <a:ext cx="284052" cy="307777"/>
              </a:xfrm>
              <a:prstGeom prst="rect">
                <a:avLst/>
              </a:prstGeom>
              <a:noFill/>
            </p:spPr>
            <p:txBody>
              <a:bodyPr wrap="none" rtlCol="0">
                <a:spAutoFit/>
              </a:bodyPr>
              <a:lstStyle/>
              <a:p>
                <a:r>
                  <a:rPr kumimoji="1" lang="en-US" altLang="ja-JP" sz="1400" dirty="0"/>
                  <a:t>0</a:t>
                </a:r>
                <a:endParaRPr kumimoji="1" lang="ja-JP" altLang="en-US" sz="1400" dirty="0"/>
              </a:p>
            </p:txBody>
          </p:sp>
          <p:sp>
            <p:nvSpPr>
              <p:cNvPr id="98" name="テキスト ボックス 97"/>
              <p:cNvSpPr txBox="1"/>
              <p:nvPr/>
            </p:nvSpPr>
            <p:spPr>
              <a:xfrm>
                <a:off x="2953614" y="5291240"/>
                <a:ext cx="284052" cy="307777"/>
              </a:xfrm>
              <a:prstGeom prst="rect">
                <a:avLst/>
              </a:prstGeom>
              <a:noFill/>
            </p:spPr>
            <p:txBody>
              <a:bodyPr wrap="none" rtlCol="0">
                <a:spAutoFit/>
              </a:bodyPr>
              <a:lstStyle/>
              <a:p>
                <a:r>
                  <a:rPr kumimoji="1" lang="en-US" altLang="ja-JP" sz="1400" dirty="0"/>
                  <a:t>1</a:t>
                </a:r>
                <a:endParaRPr kumimoji="1" lang="ja-JP" altLang="en-US" sz="1400" dirty="0"/>
              </a:p>
            </p:txBody>
          </p:sp>
        </p:grpSp>
        <p:sp>
          <p:nvSpPr>
            <p:cNvPr id="12" name="テキスト ボックス 11">
              <a:extLst>
                <a:ext uri="{FF2B5EF4-FFF2-40B4-BE49-F238E27FC236}">
                  <a16:creationId xmlns:a16="http://schemas.microsoft.com/office/drawing/2014/main" id="{16C4917D-C307-4A98-B693-6204BC7727A8}"/>
                </a:ext>
              </a:extLst>
            </p:cNvPr>
            <p:cNvSpPr txBox="1"/>
            <p:nvPr/>
          </p:nvSpPr>
          <p:spPr>
            <a:xfrm>
              <a:off x="362849" y="4947313"/>
              <a:ext cx="692435" cy="369332"/>
            </a:xfrm>
            <a:prstGeom prst="rect">
              <a:avLst/>
            </a:prstGeom>
            <a:noFill/>
          </p:spPr>
          <p:txBody>
            <a:bodyPr wrap="square" rtlCol="0">
              <a:spAutoFit/>
            </a:bodyPr>
            <a:lstStyle/>
            <a:p>
              <a:r>
                <a:rPr kumimoji="1" lang="en-US" altLang="ja-JP" i="1" dirty="0">
                  <a:latin typeface="+mn-lt"/>
                </a:rPr>
                <a:t>x</a:t>
              </a:r>
              <a:r>
                <a:rPr kumimoji="1" lang="en-US" altLang="ja-JP" baseline="-25000" dirty="0">
                  <a:latin typeface="+mn-lt"/>
                </a:rPr>
                <a:t>0</a:t>
              </a:r>
              <a:endParaRPr kumimoji="1" lang="ja-JP" altLang="en-US" baseline="-25000" dirty="0">
                <a:latin typeface="+mn-lt"/>
              </a:endParaRPr>
            </a:p>
          </p:txBody>
        </p:sp>
        <p:sp>
          <p:nvSpPr>
            <p:cNvPr id="57" name="テキスト ボックス 56">
              <a:extLst>
                <a:ext uri="{FF2B5EF4-FFF2-40B4-BE49-F238E27FC236}">
                  <a16:creationId xmlns:a16="http://schemas.microsoft.com/office/drawing/2014/main" id="{20CAA15F-414A-4041-9FDE-51FC2A3E8026}"/>
                </a:ext>
              </a:extLst>
            </p:cNvPr>
            <p:cNvSpPr txBox="1"/>
            <p:nvPr/>
          </p:nvSpPr>
          <p:spPr>
            <a:xfrm>
              <a:off x="947148" y="4947313"/>
              <a:ext cx="692435" cy="369332"/>
            </a:xfrm>
            <a:prstGeom prst="rect">
              <a:avLst/>
            </a:prstGeom>
            <a:noFill/>
          </p:spPr>
          <p:txBody>
            <a:bodyPr wrap="square" rtlCol="0">
              <a:spAutoFit/>
            </a:bodyPr>
            <a:lstStyle/>
            <a:p>
              <a:r>
                <a:rPr kumimoji="1" lang="en-US" altLang="ja-JP" i="1" dirty="0">
                  <a:latin typeface="+mn-lt"/>
                </a:rPr>
                <a:t>x</a:t>
              </a:r>
              <a:r>
                <a:rPr kumimoji="1" lang="en-US" altLang="ja-JP" baseline="-25000" dirty="0">
                  <a:latin typeface="+mn-lt"/>
                </a:rPr>
                <a:t>1</a:t>
              </a:r>
              <a:endParaRPr kumimoji="1" lang="ja-JP" altLang="en-US" baseline="-25000" dirty="0">
                <a:latin typeface="+mn-lt"/>
              </a:endParaRPr>
            </a:p>
          </p:txBody>
        </p:sp>
        <p:sp>
          <p:nvSpPr>
            <p:cNvPr id="58" name="テキスト ボックス 57">
              <a:extLst>
                <a:ext uri="{FF2B5EF4-FFF2-40B4-BE49-F238E27FC236}">
                  <a16:creationId xmlns:a16="http://schemas.microsoft.com/office/drawing/2014/main" id="{6D577235-AF18-4123-BA10-D8EB4F8CA5A6}"/>
                </a:ext>
              </a:extLst>
            </p:cNvPr>
            <p:cNvSpPr txBox="1"/>
            <p:nvPr/>
          </p:nvSpPr>
          <p:spPr>
            <a:xfrm>
              <a:off x="2469776" y="4947313"/>
              <a:ext cx="692435" cy="369332"/>
            </a:xfrm>
            <a:prstGeom prst="rect">
              <a:avLst/>
            </a:prstGeom>
            <a:noFill/>
          </p:spPr>
          <p:txBody>
            <a:bodyPr wrap="square" rtlCol="0">
              <a:spAutoFit/>
            </a:bodyPr>
            <a:lstStyle/>
            <a:p>
              <a:r>
                <a:rPr kumimoji="1" lang="en-US" altLang="ja-JP" i="1" dirty="0" err="1">
                  <a:latin typeface="+mn-lt"/>
                </a:rPr>
                <a:t>x</a:t>
              </a:r>
              <a:r>
                <a:rPr kumimoji="1" lang="en-US" altLang="ja-JP" i="1" baseline="-25000" dirty="0" err="1">
                  <a:latin typeface="+mn-lt"/>
                </a:rPr>
                <a:t>N</a:t>
              </a:r>
              <a:endParaRPr kumimoji="1" lang="ja-JP" altLang="en-US" i="1" baseline="-25000" dirty="0">
                <a:latin typeface="+mn-lt"/>
              </a:endParaRPr>
            </a:p>
          </p:txBody>
        </p:sp>
      </p:grpSp>
      <p:grpSp>
        <p:nvGrpSpPr>
          <p:cNvPr id="80" name="グループ化 79">
            <a:extLst>
              <a:ext uri="{FF2B5EF4-FFF2-40B4-BE49-F238E27FC236}">
                <a16:creationId xmlns:a16="http://schemas.microsoft.com/office/drawing/2014/main" id="{7BACB2D9-F8F6-4CAE-A894-B0238DC09B15}"/>
              </a:ext>
            </a:extLst>
          </p:cNvPr>
          <p:cNvGrpSpPr/>
          <p:nvPr/>
        </p:nvGrpSpPr>
        <p:grpSpPr>
          <a:xfrm>
            <a:off x="5251062" y="4185084"/>
            <a:ext cx="3478922" cy="1944216"/>
            <a:chOff x="362849" y="4293096"/>
            <a:chExt cx="3478922" cy="1944216"/>
          </a:xfrm>
        </p:grpSpPr>
        <p:grpSp>
          <p:nvGrpSpPr>
            <p:cNvPr id="81" name="グループ化 80">
              <a:extLst>
                <a:ext uri="{FF2B5EF4-FFF2-40B4-BE49-F238E27FC236}">
                  <a16:creationId xmlns:a16="http://schemas.microsoft.com/office/drawing/2014/main" id="{9E8CA1E2-16A3-44F3-AB08-B9DA686B91D2}"/>
                </a:ext>
              </a:extLst>
            </p:cNvPr>
            <p:cNvGrpSpPr/>
            <p:nvPr/>
          </p:nvGrpSpPr>
          <p:grpSpPr>
            <a:xfrm>
              <a:off x="539560" y="4293096"/>
              <a:ext cx="3302211" cy="1944216"/>
              <a:chOff x="539560" y="4293096"/>
              <a:chExt cx="3302211" cy="1944216"/>
            </a:xfrm>
          </p:grpSpPr>
          <p:grpSp>
            <p:nvGrpSpPr>
              <p:cNvPr id="85" name="グループ化 84">
                <a:extLst>
                  <a:ext uri="{FF2B5EF4-FFF2-40B4-BE49-F238E27FC236}">
                    <a16:creationId xmlns:a16="http://schemas.microsoft.com/office/drawing/2014/main" id="{2687F984-EA95-4367-B01C-E689C17472DF}"/>
                  </a:ext>
                </a:extLst>
              </p:cNvPr>
              <p:cNvGrpSpPr/>
              <p:nvPr/>
            </p:nvGrpSpPr>
            <p:grpSpPr>
              <a:xfrm>
                <a:off x="539560" y="4293096"/>
                <a:ext cx="3302211" cy="1944216"/>
                <a:chOff x="539560" y="4293096"/>
                <a:chExt cx="3302211" cy="1944216"/>
              </a:xfrm>
            </p:grpSpPr>
            <p:grpSp>
              <p:nvGrpSpPr>
                <p:cNvPr id="88" name="グループ化 87">
                  <a:extLst>
                    <a:ext uri="{FF2B5EF4-FFF2-40B4-BE49-F238E27FC236}">
                      <a16:creationId xmlns:a16="http://schemas.microsoft.com/office/drawing/2014/main" id="{6686D035-0D81-47D9-902B-15573D518CFD}"/>
                    </a:ext>
                  </a:extLst>
                </p:cNvPr>
                <p:cNvGrpSpPr/>
                <p:nvPr/>
              </p:nvGrpSpPr>
              <p:grpSpPr>
                <a:xfrm>
                  <a:off x="539560" y="4293096"/>
                  <a:ext cx="3302211" cy="1944216"/>
                  <a:chOff x="539560" y="4293096"/>
                  <a:chExt cx="3302211" cy="1944216"/>
                </a:xfrm>
              </p:grpSpPr>
              <p:sp>
                <p:nvSpPr>
                  <p:cNvPr id="90" name="正方形/長方形 89">
                    <a:extLst>
                      <a:ext uri="{FF2B5EF4-FFF2-40B4-BE49-F238E27FC236}">
                        <a16:creationId xmlns:a16="http://schemas.microsoft.com/office/drawing/2014/main" id="{D09D94E4-E8E8-4E2E-B236-C2C0B6AF3186}"/>
                      </a:ext>
                    </a:extLst>
                  </p:cNvPr>
                  <p:cNvSpPr/>
                  <p:nvPr/>
                </p:nvSpPr>
                <p:spPr bwMode="auto">
                  <a:xfrm>
                    <a:off x="539560" y="4293096"/>
                    <a:ext cx="3151760" cy="194421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cxnSp>
                <p:nvCxnSpPr>
                  <p:cNvPr id="91" name="直線矢印コネクタ 90">
                    <a:extLst>
                      <a:ext uri="{FF2B5EF4-FFF2-40B4-BE49-F238E27FC236}">
                        <a16:creationId xmlns:a16="http://schemas.microsoft.com/office/drawing/2014/main" id="{CFA4F5D3-680E-4DD9-981B-B36D62FD6DDB}"/>
                      </a:ext>
                    </a:extLst>
                  </p:cNvPr>
                  <p:cNvCxnSpPr/>
                  <p:nvPr/>
                </p:nvCxnSpPr>
                <p:spPr bwMode="auto">
                  <a:xfrm>
                    <a:off x="744963" y="5301208"/>
                    <a:ext cx="2566011" cy="0"/>
                  </a:xfrm>
                  <a:prstGeom prst="straightConnector1">
                    <a:avLst/>
                  </a:prstGeom>
                  <a:noFill/>
                  <a:ln w="254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E00DE4F6-9CC1-463E-808F-AD9B5C6E3ABB}"/>
                      </a:ext>
                    </a:extLst>
                  </p:cNvPr>
                  <p:cNvCxnSpPr/>
                  <p:nvPr/>
                </p:nvCxnSpPr>
                <p:spPr bwMode="auto">
                  <a:xfrm>
                    <a:off x="2960392" y="5080538"/>
                    <a:ext cx="0" cy="868742"/>
                  </a:xfrm>
                  <a:prstGeom prst="line">
                    <a:avLst/>
                  </a:prstGeom>
                  <a:noFill/>
                  <a:ln w="2540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a:extLst>
                      <a:ext uri="{FF2B5EF4-FFF2-40B4-BE49-F238E27FC236}">
                        <a16:creationId xmlns:a16="http://schemas.microsoft.com/office/drawing/2014/main" id="{E34140F6-11FB-450E-B5DF-F976CEAB702F}"/>
                      </a:ext>
                    </a:extLst>
                  </p:cNvPr>
                  <p:cNvCxnSpPr/>
                  <p:nvPr/>
                </p:nvCxnSpPr>
                <p:spPr bwMode="auto">
                  <a:xfrm flipV="1">
                    <a:off x="816971" y="4509120"/>
                    <a:ext cx="0" cy="1584176"/>
                  </a:xfrm>
                  <a:prstGeom prst="straightConnector1">
                    <a:avLst/>
                  </a:prstGeom>
                  <a:noFill/>
                  <a:ln w="254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楕円 93">
                    <a:extLst>
                      <a:ext uri="{FF2B5EF4-FFF2-40B4-BE49-F238E27FC236}">
                        <a16:creationId xmlns:a16="http://schemas.microsoft.com/office/drawing/2014/main" id="{DFEB570C-20AB-4802-91C5-FD1191097046}"/>
                      </a:ext>
                    </a:extLst>
                  </p:cNvPr>
                  <p:cNvSpPr/>
                  <p:nvPr/>
                </p:nvSpPr>
                <p:spPr bwMode="auto">
                  <a:xfrm>
                    <a:off x="744963" y="4725144"/>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5" name="正方形/長方形 94">
                        <a:extLst>
                          <a:ext uri="{FF2B5EF4-FFF2-40B4-BE49-F238E27FC236}">
                            <a16:creationId xmlns:a16="http://schemas.microsoft.com/office/drawing/2014/main" id="{F4327A77-5442-406F-9627-23AD011224DB}"/>
                          </a:ext>
                        </a:extLst>
                      </p:cNvPr>
                      <p:cNvSpPr/>
                      <p:nvPr/>
                    </p:nvSpPr>
                    <p:spPr>
                      <a:xfrm>
                        <a:off x="817027" y="4431342"/>
                        <a:ext cx="917624" cy="4367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ja-JP" altLang="en-US">
                                      <a:latin typeface="Cambria Math" panose="02040503050406030204" pitchFamily="18" charset="0"/>
                                    </a:rPr>
                                    <m:t>0</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𝑀</m:t>
                                      </m:r>
                                      <m:r>
                                        <a:rPr lang="en-US" altLang="ja-JP" b="0" i="1" smtClean="0">
                                          <a:latin typeface="Cambria Math" panose="02040503050406030204" pitchFamily="18" charset="0"/>
                                        </a:rPr>
                                        <m:t>−1</m:t>
                                      </m:r>
                                    </m:e>
                                  </m:d>
                                </m:sup>
                              </m:sSubSup>
                            </m:oMath>
                          </m:oMathPara>
                        </a14:m>
                        <a:endParaRPr lang="ja-JP" altLang="en-US" dirty="0"/>
                      </a:p>
                    </p:txBody>
                  </p:sp>
                </mc:Choice>
                <mc:Fallback xmlns="">
                  <p:sp>
                    <p:nvSpPr>
                      <p:cNvPr id="95" name="正方形/長方形 94">
                        <a:extLst>
                          <a:ext uri="{FF2B5EF4-FFF2-40B4-BE49-F238E27FC236}">
                            <a16:creationId xmlns:a16="http://schemas.microsoft.com/office/drawing/2014/main" id="{F4327A77-5442-406F-9627-23AD011224DB}"/>
                          </a:ext>
                        </a:extLst>
                      </p:cNvPr>
                      <p:cNvSpPr>
                        <a:spLocks noRot="1" noChangeAspect="1" noMove="1" noResize="1" noEditPoints="1" noAdjustHandles="1" noChangeArrowheads="1" noChangeShapeType="1" noTextEdit="1"/>
                      </p:cNvSpPr>
                      <p:nvPr/>
                    </p:nvSpPr>
                    <p:spPr>
                      <a:xfrm>
                        <a:off x="817027" y="4431342"/>
                        <a:ext cx="917624" cy="436723"/>
                      </a:xfrm>
                      <a:prstGeom prst="rect">
                        <a:avLst/>
                      </a:prstGeom>
                      <a:blipFill>
                        <a:blip r:embed="rId11"/>
                        <a:stretch>
                          <a:fillRect b="-1389"/>
                        </a:stretch>
                      </a:blipFill>
                    </p:spPr>
                    <p:txBody>
                      <a:bodyPr/>
                      <a:lstStyle/>
                      <a:p>
                        <a:r>
                          <a:rPr lang="ja-JP" altLang="en-US">
                            <a:noFill/>
                          </a:rPr>
                          <a:t> </a:t>
                        </a:r>
                      </a:p>
                    </p:txBody>
                  </p:sp>
                </mc:Fallback>
              </mc:AlternateContent>
              <p:sp>
                <p:nvSpPr>
                  <p:cNvPr id="96" name="楕円 95">
                    <a:extLst>
                      <a:ext uri="{FF2B5EF4-FFF2-40B4-BE49-F238E27FC236}">
                        <a16:creationId xmlns:a16="http://schemas.microsoft.com/office/drawing/2014/main" id="{F1F5CEB7-7959-4BBA-AF49-753CD0832153}"/>
                      </a:ext>
                    </a:extLst>
                  </p:cNvPr>
                  <p:cNvSpPr/>
                  <p:nvPr/>
                </p:nvSpPr>
                <p:spPr bwMode="auto">
                  <a:xfrm>
                    <a:off x="1177012" y="4877544"/>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97" name="正方形/長方形 96">
                        <a:extLst>
                          <a:ext uri="{FF2B5EF4-FFF2-40B4-BE49-F238E27FC236}">
                            <a16:creationId xmlns:a16="http://schemas.microsoft.com/office/drawing/2014/main" id="{A226E053-0191-46AF-9D5F-EA66BB7E91A6}"/>
                          </a:ext>
                        </a:extLst>
                      </p:cNvPr>
                      <p:cNvSpPr/>
                      <p:nvPr/>
                    </p:nvSpPr>
                    <p:spPr>
                      <a:xfrm>
                        <a:off x="1286443" y="4586888"/>
                        <a:ext cx="917624" cy="4346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ja-JP" altLang="en-US">
                                      <a:latin typeface="Cambria Math" panose="02040503050406030204" pitchFamily="18" charset="0"/>
                                    </a:rPr>
                                    <m:t>1</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𝑀</m:t>
                                      </m:r>
                                      <m:r>
                                        <a:rPr lang="en-US" altLang="ja-JP" b="0" i="1" smtClean="0">
                                          <a:latin typeface="Cambria Math" panose="02040503050406030204" pitchFamily="18" charset="0"/>
                                        </a:rPr>
                                        <m:t>−1</m:t>
                                      </m:r>
                                    </m:e>
                                  </m:d>
                                </m:sup>
                              </m:sSubSup>
                            </m:oMath>
                          </m:oMathPara>
                        </a14:m>
                        <a:endParaRPr lang="ja-JP" altLang="en-US" dirty="0"/>
                      </a:p>
                    </p:txBody>
                  </p:sp>
                </mc:Choice>
                <mc:Fallback xmlns="">
                  <p:sp>
                    <p:nvSpPr>
                      <p:cNvPr id="97" name="正方形/長方形 96">
                        <a:extLst>
                          <a:ext uri="{FF2B5EF4-FFF2-40B4-BE49-F238E27FC236}">
                            <a16:creationId xmlns:a16="http://schemas.microsoft.com/office/drawing/2014/main" id="{A226E053-0191-46AF-9D5F-EA66BB7E91A6}"/>
                          </a:ext>
                        </a:extLst>
                      </p:cNvPr>
                      <p:cNvSpPr>
                        <a:spLocks noRot="1" noChangeAspect="1" noMove="1" noResize="1" noEditPoints="1" noAdjustHandles="1" noChangeArrowheads="1" noChangeShapeType="1" noTextEdit="1"/>
                      </p:cNvSpPr>
                      <p:nvPr/>
                    </p:nvSpPr>
                    <p:spPr>
                      <a:xfrm>
                        <a:off x="1286443" y="4586888"/>
                        <a:ext cx="917624" cy="434671"/>
                      </a:xfrm>
                      <a:prstGeom prst="rect">
                        <a:avLst/>
                      </a:prstGeom>
                      <a:blipFill>
                        <a:blip r:embed="rId12"/>
                        <a:stretch>
                          <a:fillRect b="-2817"/>
                        </a:stretch>
                      </a:blipFill>
                    </p:spPr>
                    <p:txBody>
                      <a:bodyPr/>
                      <a:lstStyle/>
                      <a:p>
                        <a:r>
                          <a:rPr lang="ja-JP" altLang="en-US">
                            <a:noFill/>
                          </a:rPr>
                          <a:t> </a:t>
                        </a:r>
                      </a:p>
                    </p:txBody>
                  </p:sp>
                </mc:Fallback>
              </mc:AlternateContent>
              <p:sp>
                <p:nvSpPr>
                  <p:cNvPr id="131" name="楕円 130">
                    <a:extLst>
                      <a:ext uri="{FF2B5EF4-FFF2-40B4-BE49-F238E27FC236}">
                        <a16:creationId xmlns:a16="http://schemas.microsoft.com/office/drawing/2014/main" id="{5FB0F86C-FF2C-459A-84B1-4C05267C26D9}"/>
                      </a:ext>
                    </a:extLst>
                  </p:cNvPr>
                  <p:cNvSpPr/>
                  <p:nvPr/>
                </p:nvSpPr>
                <p:spPr bwMode="auto">
                  <a:xfrm>
                    <a:off x="2892086" y="5715199"/>
                    <a:ext cx="144015" cy="14401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32" name="正方形/長方形 131">
                        <a:extLst>
                          <a:ext uri="{FF2B5EF4-FFF2-40B4-BE49-F238E27FC236}">
                            <a16:creationId xmlns:a16="http://schemas.microsoft.com/office/drawing/2014/main" id="{22BCAFB0-513C-4371-906A-C090FCBEFE57}"/>
                          </a:ext>
                        </a:extLst>
                      </p:cNvPr>
                      <p:cNvSpPr/>
                      <p:nvPr/>
                    </p:nvSpPr>
                    <p:spPr>
                      <a:xfrm>
                        <a:off x="2924147" y="5637944"/>
                        <a:ext cx="917624" cy="4350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ja-JP" altLang="en-US" i="1" smtClean="0">
                                      <a:latin typeface="Cambria Math" panose="02040503050406030204" pitchFamily="18" charset="0"/>
                                    </a:rPr>
                                  </m:ctrlPr>
                                </m:sSubSupPr>
                                <m:e>
                                  <m:r>
                                    <a:rPr lang="ja-JP" altLang="en-US" i="1">
                                      <a:latin typeface="Cambria Math" panose="02040503050406030204" pitchFamily="18" charset="0"/>
                                    </a:rPr>
                                    <m:t>𝜎</m:t>
                                  </m:r>
                                </m:e>
                                <m:sub>
                                  <m:r>
                                    <a:rPr lang="en-US" altLang="ja-JP" b="0" i="1" smtClean="0">
                                      <a:latin typeface="Cambria Math" panose="02040503050406030204" pitchFamily="18" charset="0"/>
                                    </a:rPr>
                                    <m:t>𝑁</m:t>
                                  </m:r>
                                </m:sub>
                                <m:sup>
                                  <m:d>
                                    <m:dPr>
                                      <m:ctrlPr>
                                        <a:rPr lang="ja-JP" altLang="en-US" i="1">
                                          <a:latin typeface="Cambria Math" panose="02040503050406030204" pitchFamily="18" charset="0"/>
                                        </a:rPr>
                                      </m:ctrlPr>
                                    </m:dPr>
                                    <m:e>
                                      <m:r>
                                        <a:rPr lang="en-US" altLang="ja-JP" b="0" i="1" smtClean="0">
                                          <a:latin typeface="Cambria Math" panose="02040503050406030204" pitchFamily="18" charset="0"/>
                                        </a:rPr>
                                        <m:t>𝑀</m:t>
                                      </m:r>
                                      <m:r>
                                        <a:rPr lang="en-US" altLang="ja-JP" b="0" i="1" smtClean="0">
                                          <a:latin typeface="Cambria Math" panose="02040503050406030204" pitchFamily="18" charset="0"/>
                                        </a:rPr>
                                        <m:t>−1</m:t>
                                      </m:r>
                                    </m:e>
                                  </m:d>
                                </m:sup>
                              </m:sSubSup>
                            </m:oMath>
                          </m:oMathPara>
                        </a14:m>
                        <a:endParaRPr lang="ja-JP" altLang="en-US" dirty="0"/>
                      </a:p>
                    </p:txBody>
                  </p:sp>
                </mc:Choice>
                <mc:Fallback xmlns="">
                  <p:sp>
                    <p:nvSpPr>
                      <p:cNvPr id="132" name="正方形/長方形 131">
                        <a:extLst>
                          <a:ext uri="{FF2B5EF4-FFF2-40B4-BE49-F238E27FC236}">
                            <a16:creationId xmlns:a16="http://schemas.microsoft.com/office/drawing/2014/main" id="{22BCAFB0-513C-4371-906A-C090FCBEFE57}"/>
                          </a:ext>
                        </a:extLst>
                      </p:cNvPr>
                      <p:cNvSpPr>
                        <a:spLocks noRot="1" noChangeAspect="1" noMove="1" noResize="1" noEditPoints="1" noAdjustHandles="1" noChangeArrowheads="1" noChangeShapeType="1" noTextEdit="1"/>
                      </p:cNvSpPr>
                      <p:nvPr/>
                    </p:nvSpPr>
                    <p:spPr>
                      <a:xfrm>
                        <a:off x="2924147" y="5637944"/>
                        <a:ext cx="917624" cy="435056"/>
                      </a:xfrm>
                      <a:prstGeom prst="rect">
                        <a:avLst/>
                      </a:prstGeom>
                      <a:blipFill>
                        <a:blip r:embed="rId13"/>
                        <a:stretch>
                          <a:fillRect b="-1389"/>
                        </a:stretch>
                      </a:blipFill>
                    </p:spPr>
                    <p:txBody>
                      <a:bodyPr/>
                      <a:lstStyle/>
                      <a:p>
                        <a:r>
                          <a:rPr lang="ja-JP" altLang="en-US">
                            <a:noFill/>
                          </a:rPr>
                          <a:t> </a:t>
                        </a:r>
                      </a:p>
                    </p:txBody>
                  </p:sp>
                </mc:Fallback>
              </mc:AlternateContent>
            </p:grpSp>
            <p:sp>
              <p:nvSpPr>
                <p:cNvPr id="89" name="フリーフォーム 6">
                  <a:extLst>
                    <a:ext uri="{FF2B5EF4-FFF2-40B4-BE49-F238E27FC236}">
                      <a16:creationId xmlns:a16="http://schemas.microsoft.com/office/drawing/2014/main" id="{0BED3DB5-3841-4E63-8CAD-2F007751F734}"/>
                    </a:ext>
                  </a:extLst>
                </p:cNvPr>
                <p:cNvSpPr/>
                <p:nvPr/>
              </p:nvSpPr>
              <p:spPr bwMode="auto">
                <a:xfrm>
                  <a:off x="834501" y="4793942"/>
                  <a:ext cx="2157274" cy="996710"/>
                </a:xfrm>
                <a:custGeom>
                  <a:avLst/>
                  <a:gdLst>
                    <a:gd name="connsiteX0" fmla="*/ 0 w 2157274"/>
                    <a:gd name="connsiteY0" fmla="*/ 0 h 996710"/>
                    <a:gd name="connsiteX1" fmla="*/ 310718 w 2157274"/>
                    <a:gd name="connsiteY1" fmla="*/ 106532 h 996710"/>
                    <a:gd name="connsiteX2" fmla="*/ 754602 w 2157274"/>
                    <a:gd name="connsiteY2" fmla="*/ 381740 h 996710"/>
                    <a:gd name="connsiteX3" fmla="*/ 1154097 w 2157274"/>
                    <a:gd name="connsiteY3" fmla="*/ 665825 h 996710"/>
                    <a:gd name="connsiteX4" fmla="*/ 1748901 w 2157274"/>
                    <a:gd name="connsiteY4" fmla="*/ 967666 h 996710"/>
                    <a:gd name="connsiteX5" fmla="*/ 2157274 w 2157274"/>
                    <a:gd name="connsiteY5" fmla="*/ 967666 h 9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7274" h="996710">
                      <a:moveTo>
                        <a:pt x="0" y="0"/>
                      </a:moveTo>
                      <a:cubicBezTo>
                        <a:pt x="92475" y="21454"/>
                        <a:pt x="184951" y="42909"/>
                        <a:pt x="310718" y="106532"/>
                      </a:cubicBezTo>
                      <a:cubicBezTo>
                        <a:pt x="436485" y="170155"/>
                        <a:pt x="614039" y="288525"/>
                        <a:pt x="754602" y="381740"/>
                      </a:cubicBezTo>
                      <a:cubicBezTo>
                        <a:pt x="895165" y="474956"/>
                        <a:pt x="988381" y="568171"/>
                        <a:pt x="1154097" y="665825"/>
                      </a:cubicBezTo>
                      <a:cubicBezTo>
                        <a:pt x="1319813" y="763479"/>
                        <a:pt x="1581705" y="917359"/>
                        <a:pt x="1748901" y="967666"/>
                      </a:cubicBezTo>
                      <a:cubicBezTo>
                        <a:pt x="1916097" y="1017973"/>
                        <a:pt x="2036685" y="992819"/>
                        <a:pt x="2157274" y="967666"/>
                      </a:cubicBezTo>
                    </a:path>
                  </a:pathLst>
                </a:custGeom>
                <a:noFill/>
                <a:ln w="25400"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grpSp>
          <p:sp>
            <p:nvSpPr>
              <p:cNvPr id="86" name="テキスト ボックス 85">
                <a:extLst>
                  <a:ext uri="{FF2B5EF4-FFF2-40B4-BE49-F238E27FC236}">
                    <a16:creationId xmlns:a16="http://schemas.microsoft.com/office/drawing/2014/main" id="{776CC23D-227D-456A-9C15-B38183BB0EBB}"/>
                  </a:ext>
                </a:extLst>
              </p:cNvPr>
              <p:cNvSpPr txBox="1"/>
              <p:nvPr/>
            </p:nvSpPr>
            <p:spPr>
              <a:xfrm>
                <a:off x="611560" y="5291240"/>
                <a:ext cx="284052" cy="307777"/>
              </a:xfrm>
              <a:prstGeom prst="rect">
                <a:avLst/>
              </a:prstGeom>
              <a:noFill/>
            </p:spPr>
            <p:txBody>
              <a:bodyPr wrap="none" rtlCol="0">
                <a:spAutoFit/>
              </a:bodyPr>
              <a:lstStyle/>
              <a:p>
                <a:r>
                  <a:rPr kumimoji="1" lang="en-US" altLang="ja-JP" sz="1400" dirty="0"/>
                  <a:t>0</a:t>
                </a:r>
                <a:endParaRPr kumimoji="1" lang="ja-JP" altLang="en-US" sz="1400" dirty="0"/>
              </a:p>
            </p:txBody>
          </p:sp>
          <p:sp>
            <p:nvSpPr>
              <p:cNvPr id="87" name="テキスト ボックス 86">
                <a:extLst>
                  <a:ext uri="{FF2B5EF4-FFF2-40B4-BE49-F238E27FC236}">
                    <a16:creationId xmlns:a16="http://schemas.microsoft.com/office/drawing/2014/main" id="{CD7A8AA3-C8FA-4CBD-ABBE-76AA7945C50F}"/>
                  </a:ext>
                </a:extLst>
              </p:cNvPr>
              <p:cNvSpPr txBox="1"/>
              <p:nvPr/>
            </p:nvSpPr>
            <p:spPr>
              <a:xfrm>
                <a:off x="2953614" y="5291240"/>
                <a:ext cx="284052" cy="307777"/>
              </a:xfrm>
              <a:prstGeom prst="rect">
                <a:avLst/>
              </a:prstGeom>
              <a:noFill/>
            </p:spPr>
            <p:txBody>
              <a:bodyPr wrap="none" rtlCol="0">
                <a:spAutoFit/>
              </a:bodyPr>
              <a:lstStyle/>
              <a:p>
                <a:r>
                  <a:rPr kumimoji="1" lang="en-US" altLang="ja-JP" sz="1400" dirty="0"/>
                  <a:t>1</a:t>
                </a:r>
                <a:endParaRPr kumimoji="1" lang="ja-JP" altLang="en-US" sz="1400" dirty="0"/>
              </a:p>
            </p:txBody>
          </p:sp>
        </p:grpSp>
        <p:sp>
          <p:nvSpPr>
            <p:cNvPr id="82" name="テキスト ボックス 81">
              <a:extLst>
                <a:ext uri="{FF2B5EF4-FFF2-40B4-BE49-F238E27FC236}">
                  <a16:creationId xmlns:a16="http://schemas.microsoft.com/office/drawing/2014/main" id="{7F389ED6-66AF-4DDC-8E44-EA315FB04295}"/>
                </a:ext>
              </a:extLst>
            </p:cNvPr>
            <p:cNvSpPr txBox="1"/>
            <p:nvPr/>
          </p:nvSpPr>
          <p:spPr>
            <a:xfrm>
              <a:off x="362849" y="4947313"/>
              <a:ext cx="692435" cy="369332"/>
            </a:xfrm>
            <a:prstGeom prst="rect">
              <a:avLst/>
            </a:prstGeom>
            <a:noFill/>
          </p:spPr>
          <p:txBody>
            <a:bodyPr wrap="square" rtlCol="0">
              <a:spAutoFit/>
            </a:bodyPr>
            <a:lstStyle/>
            <a:p>
              <a:r>
                <a:rPr kumimoji="1" lang="en-US" altLang="ja-JP" i="1" dirty="0">
                  <a:latin typeface="+mn-lt"/>
                </a:rPr>
                <a:t>x</a:t>
              </a:r>
              <a:r>
                <a:rPr kumimoji="1" lang="en-US" altLang="ja-JP" baseline="-25000" dirty="0">
                  <a:latin typeface="+mn-lt"/>
                </a:rPr>
                <a:t>0</a:t>
              </a:r>
              <a:endParaRPr kumimoji="1" lang="ja-JP" altLang="en-US" baseline="-25000" dirty="0">
                <a:latin typeface="+mn-lt"/>
              </a:endParaRPr>
            </a:p>
          </p:txBody>
        </p:sp>
        <p:sp>
          <p:nvSpPr>
            <p:cNvPr id="83" name="テキスト ボックス 82">
              <a:extLst>
                <a:ext uri="{FF2B5EF4-FFF2-40B4-BE49-F238E27FC236}">
                  <a16:creationId xmlns:a16="http://schemas.microsoft.com/office/drawing/2014/main" id="{026F4E24-3D24-49B4-8D50-3186389851BA}"/>
                </a:ext>
              </a:extLst>
            </p:cNvPr>
            <p:cNvSpPr txBox="1"/>
            <p:nvPr/>
          </p:nvSpPr>
          <p:spPr>
            <a:xfrm>
              <a:off x="947148" y="4947313"/>
              <a:ext cx="692435" cy="369332"/>
            </a:xfrm>
            <a:prstGeom prst="rect">
              <a:avLst/>
            </a:prstGeom>
            <a:noFill/>
          </p:spPr>
          <p:txBody>
            <a:bodyPr wrap="square" rtlCol="0">
              <a:spAutoFit/>
            </a:bodyPr>
            <a:lstStyle/>
            <a:p>
              <a:r>
                <a:rPr kumimoji="1" lang="en-US" altLang="ja-JP" i="1" dirty="0">
                  <a:latin typeface="+mn-lt"/>
                </a:rPr>
                <a:t>x</a:t>
              </a:r>
              <a:r>
                <a:rPr kumimoji="1" lang="en-US" altLang="ja-JP" baseline="-25000" dirty="0">
                  <a:latin typeface="+mn-lt"/>
                </a:rPr>
                <a:t>1</a:t>
              </a:r>
              <a:endParaRPr kumimoji="1" lang="ja-JP" altLang="en-US" baseline="-25000" dirty="0">
                <a:latin typeface="+mn-lt"/>
              </a:endParaRPr>
            </a:p>
          </p:txBody>
        </p:sp>
        <p:sp>
          <p:nvSpPr>
            <p:cNvPr id="84" name="テキスト ボックス 83">
              <a:extLst>
                <a:ext uri="{FF2B5EF4-FFF2-40B4-BE49-F238E27FC236}">
                  <a16:creationId xmlns:a16="http://schemas.microsoft.com/office/drawing/2014/main" id="{C0D2E872-1F47-44E0-9388-C485DB83510B}"/>
                </a:ext>
              </a:extLst>
            </p:cNvPr>
            <p:cNvSpPr txBox="1"/>
            <p:nvPr/>
          </p:nvSpPr>
          <p:spPr>
            <a:xfrm>
              <a:off x="2469776" y="4947313"/>
              <a:ext cx="692435" cy="369332"/>
            </a:xfrm>
            <a:prstGeom prst="rect">
              <a:avLst/>
            </a:prstGeom>
            <a:noFill/>
          </p:spPr>
          <p:txBody>
            <a:bodyPr wrap="square" rtlCol="0">
              <a:spAutoFit/>
            </a:bodyPr>
            <a:lstStyle/>
            <a:p>
              <a:r>
                <a:rPr kumimoji="1" lang="en-US" altLang="ja-JP" i="1" dirty="0" err="1">
                  <a:latin typeface="+mn-lt"/>
                </a:rPr>
                <a:t>x</a:t>
              </a:r>
              <a:r>
                <a:rPr kumimoji="1" lang="en-US" altLang="ja-JP" i="1" baseline="-25000" dirty="0" err="1">
                  <a:latin typeface="+mn-lt"/>
                </a:rPr>
                <a:t>N</a:t>
              </a:r>
              <a:endParaRPr kumimoji="1" lang="ja-JP" altLang="en-US" i="1" baseline="-25000" dirty="0">
                <a:latin typeface="+mn-lt"/>
              </a:endParaRPr>
            </a:p>
          </p:txBody>
        </p:sp>
      </p:grpSp>
      <p:sp>
        <p:nvSpPr>
          <p:cNvPr id="99" name="フッター プレースホルダ 2">
            <a:extLst>
              <a:ext uri="{FF2B5EF4-FFF2-40B4-BE49-F238E27FC236}">
                <a16:creationId xmlns:a16="http://schemas.microsoft.com/office/drawing/2014/main" id="{BFCBE599-BB10-474B-9076-A9395475580E}"/>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8</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0506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1E098-A650-458B-B1F0-6E744B677343}"/>
              </a:ext>
            </a:extLst>
          </p:cNvPr>
          <p:cNvSpPr>
            <a:spLocks noGrp="1"/>
          </p:cNvSpPr>
          <p:nvPr>
            <p:ph type="title"/>
          </p:nvPr>
        </p:nvSpPr>
        <p:spPr>
          <a:xfrm>
            <a:off x="575308" y="0"/>
            <a:ext cx="7993384" cy="534741"/>
          </a:xfrm>
        </p:spPr>
        <p:txBody>
          <a:bodyPr>
            <a:normAutofit/>
          </a:bodyPr>
          <a:lstStyle/>
          <a:p>
            <a:pPr algn="ctr"/>
            <a:r>
              <a:rPr lang="en-US" altLang="ja-JP" sz="2400" dirty="0">
                <a:latin typeface="Arial Black" panose="020B0A04020102020204" pitchFamily="34" charset="0"/>
              </a:rPr>
              <a:t>A New Probabilistic Evaluation Model on WRS</a:t>
            </a:r>
            <a:endParaRPr kumimoji="1" lang="ja-JP" altLang="en-US" sz="2400" dirty="0"/>
          </a:p>
        </p:txBody>
      </p:sp>
      <p:sp>
        <p:nvSpPr>
          <p:cNvPr id="3" name="コンテンツ プレースホルダー 2">
            <a:extLst>
              <a:ext uri="{FF2B5EF4-FFF2-40B4-BE49-F238E27FC236}">
                <a16:creationId xmlns:a16="http://schemas.microsoft.com/office/drawing/2014/main" id="{BF127075-A93C-4CD5-AD4B-8A6A4346CFB4}"/>
              </a:ext>
            </a:extLst>
          </p:cNvPr>
          <p:cNvSpPr>
            <a:spLocks noGrp="1"/>
          </p:cNvSpPr>
          <p:nvPr>
            <p:ph idx="1"/>
          </p:nvPr>
        </p:nvSpPr>
        <p:spPr>
          <a:xfrm>
            <a:off x="219988" y="620689"/>
            <a:ext cx="8712967" cy="1656184"/>
          </a:xfrm>
        </p:spPr>
        <p:txBody>
          <a:bodyPr/>
          <a:lstStyle/>
          <a:p>
            <a:r>
              <a:rPr lang="en-US" altLang="ja-JP" b="1" dirty="0">
                <a:effectLst/>
              </a:rPr>
              <a:t>Second Step - Fourier expansion:</a:t>
            </a:r>
          </a:p>
          <a:p>
            <a:pPr lvl="1"/>
            <a:r>
              <a:rPr lang="en-US" altLang="ja-JP" sz="2400" dirty="0">
                <a:effectLst/>
              </a:rPr>
              <a:t>Evaluate eq. (1) for each WRS data.</a:t>
            </a: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6DF5D12C-5F07-4031-BD71-E216E721D4BC}"/>
                  </a:ext>
                </a:extLst>
              </p:cNvPr>
              <p:cNvSpPr/>
              <p:nvPr/>
            </p:nvSpPr>
            <p:spPr>
              <a:xfrm>
                <a:off x="384458" y="3501008"/>
                <a:ext cx="2326341" cy="425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b="0" i="1" smtClean="0">
                          <a:latin typeface="Cambria Math" panose="02040503050406030204" pitchFamily="18" charset="0"/>
                        </a:rPr>
                        <m:t>𝑓</m:t>
                      </m:r>
                      <m:d>
                        <m:dPr>
                          <m:ctrlPr>
                            <a:rPr lang="ja-JP" altLang="en-US" i="1">
                              <a:latin typeface="Cambria Math" panose="02040503050406030204" pitchFamily="18" charset="0"/>
                            </a:rPr>
                          </m:ctrlPr>
                        </m:dPr>
                        <m:e>
                          <m:r>
                            <a:rPr lang="ja-JP" altLang="en-US" b="0" i="1">
                              <a:latin typeface="Cambria Math" panose="02040503050406030204" pitchFamily="18" charset="0"/>
                            </a:rPr>
                            <m:t>𝑥</m:t>
                          </m:r>
                        </m:e>
                      </m:d>
                      <m:r>
                        <a:rPr lang="ja-JP" altLang="en-US" b="0" i="0">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𝛼</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r>
                        <a:rPr lang="ja-JP" altLang="en-US" b="0" i="1">
                          <a:latin typeface="Cambria Math" panose="02040503050406030204" pitchFamily="18" charset="0"/>
                        </a:rPr>
                        <m:t>𝑥</m:t>
                      </m:r>
                      <m:r>
                        <a:rPr lang="ja-JP" altLang="en-US" b="0" i="0">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𝛽</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oMath>
                  </m:oMathPara>
                </a14:m>
                <a:endParaRPr lang="ja-JP" altLang="en-US" dirty="0"/>
              </a:p>
            </p:txBody>
          </p:sp>
        </mc:Choice>
        <mc:Fallback xmlns="">
          <p:sp>
            <p:nvSpPr>
              <p:cNvPr id="5" name="正方形/長方形 4">
                <a:extLst>
                  <a:ext uri="{FF2B5EF4-FFF2-40B4-BE49-F238E27FC236}">
                    <a16:creationId xmlns="" xmlns:a16="http://schemas.microsoft.com/office/drawing/2014/main" xmlns:a14="http://schemas.microsoft.com/office/drawing/2010/main" id="{6DF5D12C-5F07-4031-BD71-E216E721D4BC}"/>
                  </a:ext>
                </a:extLst>
              </p:cNvPr>
              <p:cNvSpPr>
                <a:spLocks noRot="1" noChangeAspect="1" noMove="1" noResize="1" noEditPoints="1" noAdjustHandles="1" noChangeArrowheads="1" noChangeShapeType="1" noTextEdit="1"/>
              </p:cNvSpPr>
              <p:nvPr/>
            </p:nvSpPr>
            <p:spPr>
              <a:xfrm>
                <a:off x="384458" y="3501008"/>
                <a:ext cx="2326341" cy="425181"/>
              </a:xfrm>
              <a:prstGeom prst="rect">
                <a:avLst/>
              </a:prstGeom>
              <a:blipFill rotWithShape="1">
                <a:blip r:embed="rId3"/>
                <a:stretch>
                  <a:fillRect l="-262" b="-1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CEFE3BF9-DAB8-4A26-95A7-C801F40D9AD0}"/>
                  </a:ext>
                </a:extLst>
              </p:cNvPr>
              <p:cNvSpPr/>
              <p:nvPr/>
            </p:nvSpPr>
            <p:spPr>
              <a:xfrm>
                <a:off x="219987" y="4234261"/>
                <a:ext cx="2655283" cy="1079013"/>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ja-JP" altLang="en-US" i="1" smtClean="0">
                              <a:latin typeface="Cambria Math" panose="02040503050406030204" pitchFamily="18" charset="0"/>
                            </a:rPr>
                          </m:ctrlPr>
                        </m:sSubSupPr>
                        <m:e>
                          <m:r>
                            <a:rPr lang="ja-JP" altLang="en-US" b="0" i="1">
                              <a:latin typeface="Cambria Math" panose="02040503050406030204" pitchFamily="18" charset="0"/>
                            </a:rPr>
                            <m:t>𝛼</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r>
                        <a:rPr lang="ja-JP" altLang="en-US" b="0" i="0">
                          <a:latin typeface="Cambria Math" panose="02040503050406030204" pitchFamily="18" charset="0"/>
                        </a:rPr>
                        <m:t>=</m:t>
                      </m:r>
                      <m:f>
                        <m:fPr>
                          <m:ctrlPr>
                            <a:rPr lang="ja-JP" altLang="en-US" i="1">
                              <a:latin typeface="Cambria Math" panose="02040503050406030204" pitchFamily="18" charset="0"/>
                            </a:rPr>
                          </m:ctrlPr>
                        </m:fPr>
                        <m:num>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𝜎</m:t>
                              </m:r>
                            </m:e>
                            <m:sub>
                              <m:r>
                                <a:rPr lang="ja-JP" altLang="en-US" b="0" i="1">
                                  <a:latin typeface="Cambria Math" panose="02040503050406030204" pitchFamily="18" charset="0"/>
                                </a:rPr>
                                <m:t>𝑛</m:t>
                              </m:r>
                              <m:r>
                                <a:rPr lang="ja-JP" altLang="en-US" b="0" i="0">
                                  <a:latin typeface="Cambria Math" panose="02040503050406030204" pitchFamily="18" charset="0"/>
                                </a:rPr>
                                <m:t>+1</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r>
                            <a:rPr lang="ja-JP" altLang="en-US" b="0" i="0">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𝜎</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num>
                        <m:den>
                          <m:sSub>
                            <m:sSubPr>
                              <m:ctrlPr>
                                <a:rPr lang="ja-JP" altLang="en-US" i="1">
                                  <a:latin typeface="Cambria Math" panose="02040503050406030204" pitchFamily="18" charset="0"/>
                                </a:rPr>
                              </m:ctrlPr>
                            </m:sSubPr>
                            <m:e>
                              <m:r>
                                <a:rPr lang="ja-JP" altLang="en-US" b="0" i="1">
                                  <a:latin typeface="Cambria Math" panose="02040503050406030204" pitchFamily="18" charset="0"/>
                                </a:rPr>
                                <m:t>𝑥</m:t>
                              </m:r>
                            </m:e>
                            <m:sub>
                              <m:r>
                                <a:rPr lang="ja-JP" altLang="en-US" b="0" i="1">
                                  <a:latin typeface="Cambria Math" panose="02040503050406030204" pitchFamily="18" charset="0"/>
                                </a:rPr>
                                <m:t>𝑛</m:t>
                              </m:r>
                              <m:r>
                                <a:rPr lang="ja-JP" altLang="en-US" b="0" i="0">
                                  <a:latin typeface="Cambria Math" panose="02040503050406030204" pitchFamily="18" charset="0"/>
                                </a:rPr>
                                <m:t>+1</m:t>
                              </m:r>
                            </m:sub>
                          </m:sSub>
                          <m:r>
                            <a:rPr lang="ja-JP" altLang="en-US" b="0" i="0">
                              <a:latin typeface="Cambria Math" panose="02040503050406030204" pitchFamily="18" charset="0"/>
                            </a:rPr>
                            <m:t>−</m:t>
                          </m:r>
                          <m:sSub>
                            <m:sSubPr>
                              <m:ctrlPr>
                                <a:rPr lang="ja-JP" altLang="en-US" i="1">
                                  <a:latin typeface="Cambria Math" panose="02040503050406030204" pitchFamily="18" charset="0"/>
                                </a:rPr>
                              </m:ctrlPr>
                            </m:sSubPr>
                            <m:e>
                              <m:r>
                                <a:rPr lang="ja-JP" altLang="en-US" b="0" i="1">
                                  <a:latin typeface="Cambria Math" panose="02040503050406030204" pitchFamily="18" charset="0"/>
                                </a:rPr>
                                <m:t>𝑥</m:t>
                              </m:r>
                            </m:e>
                            <m:sub>
                              <m:r>
                                <a:rPr lang="ja-JP" altLang="en-US" b="0" i="1">
                                  <a:latin typeface="Cambria Math" panose="02040503050406030204" pitchFamily="18" charset="0"/>
                                </a:rPr>
                                <m:t>𝑛</m:t>
                              </m:r>
                            </m:sub>
                          </m:sSub>
                        </m:den>
                      </m:f>
                      <m:r>
                        <a:rPr lang="ja-JP" altLang="en-US" b="0" i="0">
                          <a:latin typeface="Cambria Math" panose="02040503050406030204" pitchFamily="18" charset="0"/>
                        </a:rPr>
                        <m:t> ,  </m:t>
                      </m:r>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𝛽</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r>
                        <a:rPr lang="ja-JP" altLang="en-US" b="0" i="0">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𝜎</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r>
                        <a:rPr lang="ja-JP" altLang="en-US" b="0" i="0">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b="0" i="1">
                              <a:latin typeface="Cambria Math" panose="02040503050406030204" pitchFamily="18" charset="0"/>
                            </a:rPr>
                            <m:t>𝛼</m:t>
                          </m:r>
                        </m:e>
                        <m:sub>
                          <m:r>
                            <a:rPr lang="ja-JP" altLang="en-US" b="0" i="1">
                              <a:latin typeface="Cambria Math" panose="02040503050406030204" pitchFamily="18" charset="0"/>
                            </a:rPr>
                            <m:t>𝑛</m:t>
                          </m:r>
                        </m:sub>
                        <m:sup>
                          <m:d>
                            <m:dPr>
                              <m:ctrlPr>
                                <a:rPr lang="ja-JP" altLang="en-US" i="1">
                                  <a:latin typeface="Cambria Math" panose="02040503050406030204" pitchFamily="18" charset="0"/>
                                </a:rPr>
                              </m:ctrlPr>
                            </m:dPr>
                            <m:e>
                              <m:r>
                                <a:rPr lang="ja-JP" altLang="en-US" b="0" i="1">
                                  <a:latin typeface="Cambria Math" panose="02040503050406030204" pitchFamily="18" charset="0"/>
                                </a:rPr>
                                <m:t>𝑚</m:t>
                              </m:r>
                            </m:e>
                          </m:d>
                        </m:sup>
                      </m:sSubSup>
                      <m:sSub>
                        <m:sSubPr>
                          <m:ctrlPr>
                            <a:rPr lang="ja-JP" altLang="en-US" i="1">
                              <a:latin typeface="Cambria Math" panose="02040503050406030204" pitchFamily="18" charset="0"/>
                            </a:rPr>
                          </m:ctrlPr>
                        </m:sSubPr>
                        <m:e>
                          <m:r>
                            <a:rPr lang="ja-JP" altLang="en-US" b="0" i="1">
                              <a:latin typeface="Cambria Math" panose="02040503050406030204" pitchFamily="18" charset="0"/>
                            </a:rPr>
                            <m:t>𝑥</m:t>
                          </m:r>
                        </m:e>
                        <m:sub>
                          <m:r>
                            <a:rPr lang="ja-JP" altLang="en-US" b="0" i="1">
                              <a:latin typeface="Cambria Math" panose="02040503050406030204" pitchFamily="18" charset="0"/>
                            </a:rPr>
                            <m:t>𝑛</m:t>
                          </m:r>
                        </m:sub>
                      </m:sSub>
                    </m:oMath>
                  </m:oMathPara>
                </a14:m>
                <a:endParaRPr lang="ja-JP" altLang="en-US" dirty="0"/>
              </a:p>
            </p:txBody>
          </p:sp>
        </mc:Choice>
        <mc:Fallback xmlns="">
          <p:sp>
            <p:nvSpPr>
              <p:cNvPr id="6" name="正方形/長方形 5">
                <a:extLst>
                  <a:ext uri="{FF2B5EF4-FFF2-40B4-BE49-F238E27FC236}">
                    <a16:creationId xmlns="" xmlns:a16="http://schemas.microsoft.com/office/drawing/2014/main" xmlns:a14="http://schemas.microsoft.com/office/drawing/2010/main" id="{CEFE3BF9-DAB8-4A26-95A7-C801F40D9AD0}"/>
                  </a:ext>
                </a:extLst>
              </p:cNvPr>
              <p:cNvSpPr>
                <a:spLocks noRot="1" noChangeAspect="1" noMove="1" noResize="1" noEditPoints="1" noAdjustHandles="1" noChangeArrowheads="1" noChangeShapeType="1" noTextEdit="1"/>
              </p:cNvSpPr>
              <p:nvPr/>
            </p:nvSpPr>
            <p:spPr>
              <a:xfrm>
                <a:off x="219987" y="4234261"/>
                <a:ext cx="2655283" cy="1079013"/>
              </a:xfrm>
              <a:prstGeom prst="rect">
                <a:avLst/>
              </a:prstGeom>
              <a:blipFill rotWithShape="1">
                <a:blip r:embed="rId4"/>
                <a:stretch>
                  <a:fillRect b="-39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8ED8D35E-D000-49E5-A763-8C0118F367CD}"/>
                  </a:ext>
                </a:extLst>
              </p:cNvPr>
              <p:cNvSpPr/>
              <p:nvPr/>
            </p:nvSpPr>
            <p:spPr>
              <a:xfrm>
                <a:off x="3489132" y="5650927"/>
                <a:ext cx="4755276" cy="78489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Sup>
                        <m:sSubSupPr>
                          <m:ctrlPr>
                            <a:rPr lang="ja-JP" altLang="en-US" sz="1600" i="1" smtClean="0">
                              <a:latin typeface="Cambria Math" panose="02040503050406030204" pitchFamily="18" charset="0"/>
                            </a:rPr>
                          </m:ctrlPr>
                        </m:sSubSupPr>
                        <m:e>
                          <m:r>
                            <a:rPr lang="ja-JP" altLang="en-US" sz="1600" b="0" i="1">
                              <a:latin typeface="Cambria Math" panose="02040503050406030204" pitchFamily="18" charset="0"/>
                            </a:rPr>
                            <m:t>𝑎</m:t>
                          </m:r>
                        </m:e>
                        <m:sub>
                          <m:r>
                            <a:rPr lang="ja-JP" altLang="en-US" sz="1600" b="0" i="0">
                              <a:latin typeface="Cambria Math" panose="02040503050406030204" pitchFamily="18" charset="0"/>
                            </a:rPr>
                            <m:t>0</m:t>
                          </m:r>
                        </m:sub>
                        <m:sup>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𝑚</m:t>
                              </m:r>
                            </m:e>
                          </m:d>
                        </m:sup>
                      </m:sSubSup>
                      <m:r>
                        <a:rPr lang="ja-JP" altLang="en-US" sz="1600" b="0" i="0">
                          <a:latin typeface="Cambria Math" panose="02040503050406030204" pitchFamily="18" charset="0"/>
                        </a:rPr>
                        <m:t>=</m:t>
                      </m:r>
                      <m:nary>
                        <m:naryPr>
                          <m:chr m:val="∑"/>
                          <m:limLoc m:val="undOvr"/>
                          <m:ctrlPr>
                            <a:rPr lang="ja-JP" altLang="en-US" sz="1600" i="1">
                              <a:latin typeface="Cambria Math" panose="02040503050406030204" pitchFamily="18" charset="0"/>
                            </a:rPr>
                          </m:ctrlPr>
                        </m:naryPr>
                        <m:sub>
                          <m:r>
                            <a:rPr lang="ja-JP" altLang="en-US" sz="1600" i="1">
                              <a:latin typeface="Cambria Math" panose="02040503050406030204" pitchFamily="18" charset="0"/>
                            </a:rPr>
                            <m:t>𝑛</m:t>
                          </m:r>
                          <m:r>
                            <a:rPr lang="ja-JP" altLang="en-US" sz="1600">
                              <a:latin typeface="Cambria Math" panose="02040503050406030204" pitchFamily="18" charset="0"/>
                            </a:rPr>
                            <m:t>=0</m:t>
                          </m:r>
                        </m:sub>
                        <m:sup>
                          <m:r>
                            <a:rPr lang="ja-JP" altLang="en-US" sz="1600" i="1">
                              <a:latin typeface="Cambria Math" panose="02040503050406030204" pitchFamily="18" charset="0"/>
                            </a:rPr>
                            <m:t>𝑁</m:t>
                          </m:r>
                          <m:r>
                            <a:rPr lang="ja-JP" altLang="en-US" sz="1600">
                              <a:latin typeface="Cambria Math" panose="02040503050406030204" pitchFamily="18" charset="0"/>
                            </a:rPr>
                            <m:t>−1</m:t>
                          </m:r>
                        </m:sup>
                        <m:e>
                          <m:d>
                            <m:dPr>
                              <m:begChr m:val="["/>
                              <m:endChr m:val="]"/>
                              <m:ctrlPr>
                                <a:rPr lang="ja-JP" altLang="en-US" sz="1600" i="1">
                                  <a:latin typeface="Cambria Math" panose="02040503050406030204" pitchFamily="18" charset="0"/>
                                </a:rPr>
                              </m:ctrlPr>
                            </m:dPr>
                            <m:e>
                              <m:sSubSup>
                                <m:sSubSupPr>
                                  <m:ctrlPr>
                                    <a:rPr lang="ja-JP" altLang="en-US" sz="1600" i="1">
                                      <a:latin typeface="Cambria Math" panose="02040503050406030204" pitchFamily="18" charset="0"/>
                                    </a:rPr>
                                  </m:ctrlPr>
                                </m:sSubSupPr>
                                <m:e>
                                  <m:r>
                                    <a:rPr lang="ja-JP" altLang="en-US" sz="1600" i="1">
                                      <a:latin typeface="Cambria Math" panose="02040503050406030204" pitchFamily="18" charset="0"/>
                                    </a:rPr>
                                    <m:t>𝛼</m:t>
                                  </m:r>
                                </m:e>
                                <m:sub>
                                  <m:r>
                                    <a:rPr lang="ja-JP" altLang="en-US" sz="160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i="1">
                                          <a:latin typeface="Cambria Math" panose="02040503050406030204" pitchFamily="18" charset="0"/>
                                        </a:rPr>
                                        <m:t>𝑚</m:t>
                                      </m:r>
                                    </m:e>
                                  </m:d>
                                </m:sup>
                              </m:sSubSup>
                              <m:d>
                                <m:dPr>
                                  <m:ctrlPr>
                                    <a:rPr lang="ja-JP" altLang="en-US" sz="1600" i="1">
                                      <a:latin typeface="Cambria Math" panose="02040503050406030204" pitchFamily="18" charset="0"/>
                                    </a:rPr>
                                  </m:ctrlPr>
                                </m:dPr>
                                <m:e>
                                  <m:sSup>
                                    <m:sSupPr>
                                      <m:ctrlPr>
                                        <a:rPr lang="ja-JP" altLang="en-US" sz="1600" i="1">
                                          <a:latin typeface="Cambria Math" panose="02040503050406030204" pitchFamily="18" charset="0"/>
                                        </a:rPr>
                                      </m:ctrlPr>
                                    </m:sSupPr>
                                    <m:e>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𝑥</m:t>
                                          </m:r>
                                        </m:e>
                                        <m:sub>
                                          <m:r>
                                            <a:rPr lang="ja-JP" altLang="en-US" sz="1600" i="1">
                                              <a:latin typeface="Cambria Math" panose="02040503050406030204" pitchFamily="18" charset="0"/>
                                            </a:rPr>
                                            <m:t>𝑛</m:t>
                                          </m:r>
                                          <m:r>
                                            <a:rPr lang="ja-JP" altLang="en-US" sz="1600">
                                              <a:latin typeface="Cambria Math" panose="02040503050406030204" pitchFamily="18" charset="0"/>
                                            </a:rPr>
                                            <m:t>+1</m:t>
                                          </m:r>
                                        </m:sub>
                                      </m:sSub>
                                    </m:e>
                                    <m:sup>
                                      <m:r>
                                        <a:rPr lang="ja-JP" altLang="en-US" sz="1600">
                                          <a:latin typeface="Cambria Math" panose="02040503050406030204" pitchFamily="18" charset="0"/>
                                        </a:rPr>
                                        <m:t>2</m:t>
                                      </m:r>
                                    </m:sup>
                                  </m:sSup>
                                  <m:r>
                                    <a:rPr lang="ja-JP" altLang="en-US" sz="1600">
                                      <a:latin typeface="Cambria Math" panose="02040503050406030204" pitchFamily="18" charset="0"/>
                                    </a:rPr>
                                    <m:t>−</m:t>
                                  </m:r>
                                  <m:sSubSup>
                                    <m:sSubSupPr>
                                      <m:ctrlPr>
                                        <a:rPr lang="ja-JP" altLang="en-US" sz="1600" i="1">
                                          <a:latin typeface="Cambria Math" panose="02040503050406030204" pitchFamily="18" charset="0"/>
                                        </a:rPr>
                                      </m:ctrlPr>
                                    </m:sSubSupPr>
                                    <m:e>
                                      <m:r>
                                        <a:rPr lang="ja-JP" altLang="en-US" sz="1600" i="1">
                                          <a:latin typeface="Cambria Math" panose="02040503050406030204" pitchFamily="18" charset="0"/>
                                        </a:rPr>
                                        <m:t>𝑥</m:t>
                                      </m:r>
                                    </m:e>
                                    <m:sub>
                                      <m:r>
                                        <a:rPr lang="ja-JP" altLang="en-US" sz="1600" i="1">
                                          <a:latin typeface="Cambria Math" panose="02040503050406030204" pitchFamily="18" charset="0"/>
                                        </a:rPr>
                                        <m:t>𝑛</m:t>
                                      </m:r>
                                    </m:sub>
                                    <m:sup>
                                      <m:r>
                                        <a:rPr lang="ja-JP" altLang="en-US" sz="1600">
                                          <a:latin typeface="Cambria Math" panose="02040503050406030204" pitchFamily="18" charset="0"/>
                                        </a:rPr>
                                        <m:t>2</m:t>
                                      </m:r>
                                    </m:sup>
                                  </m:sSubSup>
                                </m:e>
                              </m:d>
                              <m:r>
                                <a:rPr lang="ja-JP" altLang="en-US" sz="1600">
                                  <a:latin typeface="Cambria Math" panose="02040503050406030204" pitchFamily="18" charset="0"/>
                                </a:rPr>
                                <m:t>+2</m:t>
                              </m:r>
                              <m:sSubSup>
                                <m:sSubSupPr>
                                  <m:ctrlPr>
                                    <a:rPr lang="ja-JP" altLang="en-US" sz="1600" i="1">
                                      <a:latin typeface="Cambria Math" panose="02040503050406030204" pitchFamily="18" charset="0"/>
                                    </a:rPr>
                                  </m:ctrlPr>
                                </m:sSubSupPr>
                                <m:e>
                                  <m:r>
                                    <a:rPr lang="ja-JP" altLang="en-US" sz="1600" i="1">
                                      <a:latin typeface="Cambria Math" panose="02040503050406030204" pitchFamily="18" charset="0"/>
                                    </a:rPr>
                                    <m:t>𝛽</m:t>
                                  </m:r>
                                </m:e>
                                <m:sub>
                                  <m:r>
                                    <a:rPr lang="ja-JP" altLang="en-US" sz="160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i="1">
                                          <a:latin typeface="Cambria Math" panose="02040503050406030204" pitchFamily="18" charset="0"/>
                                        </a:rPr>
                                        <m:t>𝑚</m:t>
                                      </m:r>
                                    </m:e>
                                  </m:d>
                                </m:sup>
                              </m:sSubSup>
                              <m:d>
                                <m:dPr>
                                  <m:ctrlPr>
                                    <a:rPr lang="ja-JP" altLang="en-US" sz="1600" i="1">
                                      <a:latin typeface="Cambria Math" panose="02040503050406030204" pitchFamily="18" charset="0"/>
                                    </a:rPr>
                                  </m:ctrlPr>
                                </m:dPr>
                                <m:e>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𝑥</m:t>
                                      </m:r>
                                    </m:e>
                                    <m:sub>
                                      <m:r>
                                        <a:rPr lang="ja-JP" altLang="en-US" sz="1600" i="1">
                                          <a:latin typeface="Cambria Math" panose="02040503050406030204" pitchFamily="18" charset="0"/>
                                        </a:rPr>
                                        <m:t>𝑛</m:t>
                                      </m:r>
                                      <m:r>
                                        <a:rPr lang="ja-JP" altLang="en-US" sz="1600">
                                          <a:latin typeface="Cambria Math" panose="02040503050406030204" pitchFamily="18" charset="0"/>
                                        </a:rPr>
                                        <m:t>+1</m:t>
                                      </m:r>
                                    </m:sub>
                                  </m:sSub>
                                  <m:r>
                                    <a:rPr lang="ja-JP" altLang="en-US" sz="160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𝑥</m:t>
                                      </m:r>
                                    </m:e>
                                    <m:sub>
                                      <m:r>
                                        <a:rPr lang="ja-JP" altLang="en-US" sz="1600" i="1">
                                          <a:latin typeface="Cambria Math" panose="02040503050406030204" pitchFamily="18" charset="0"/>
                                        </a:rPr>
                                        <m:t>𝑛</m:t>
                                      </m:r>
                                    </m:sub>
                                  </m:sSub>
                                </m:e>
                              </m:d>
                            </m:e>
                          </m:d>
                        </m:e>
                      </m:nary>
                    </m:oMath>
                  </m:oMathPara>
                </a14:m>
                <a:endParaRPr lang="ja-JP" altLang="en-US" sz="1600" dirty="0"/>
              </a:p>
            </p:txBody>
          </p:sp>
        </mc:Choice>
        <mc:Fallback xmlns="">
          <p:sp>
            <p:nvSpPr>
              <p:cNvPr id="7" name="正方形/長方形 6">
                <a:extLst>
                  <a:ext uri="{FF2B5EF4-FFF2-40B4-BE49-F238E27FC236}">
                    <a16:creationId xmlns:a16="http://schemas.microsoft.com/office/drawing/2014/main" id="{8ED8D35E-D000-49E5-A763-8C0118F367CD}"/>
                  </a:ext>
                </a:extLst>
              </p:cNvPr>
              <p:cNvSpPr>
                <a:spLocks noRot="1" noChangeAspect="1" noMove="1" noResize="1" noEditPoints="1" noAdjustHandles="1" noChangeArrowheads="1" noChangeShapeType="1" noTextEdit="1"/>
              </p:cNvSpPr>
              <p:nvPr/>
            </p:nvSpPr>
            <p:spPr>
              <a:xfrm>
                <a:off x="3489132" y="5650927"/>
                <a:ext cx="4755276" cy="78489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B0CDE450-DEED-4E76-B6CE-FE557EE5B39F}"/>
                  </a:ext>
                </a:extLst>
              </p:cNvPr>
              <p:cNvSpPr/>
              <p:nvPr/>
            </p:nvSpPr>
            <p:spPr>
              <a:xfrm>
                <a:off x="3288307" y="2185855"/>
                <a:ext cx="4579249" cy="7848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ja-JP" altLang="en-US" sz="1600" i="1" smtClean="0">
                              <a:latin typeface="Cambria Math" panose="02040503050406030204" pitchFamily="18" charset="0"/>
                            </a:rPr>
                          </m:ctrlPr>
                        </m:sSubSupPr>
                        <m:e>
                          <m:r>
                            <a:rPr lang="ja-JP" altLang="en-US" sz="1600" b="0" i="1">
                              <a:latin typeface="Cambria Math" panose="02040503050406030204" pitchFamily="18" charset="0"/>
                            </a:rPr>
                            <m:t>𝑎</m:t>
                          </m:r>
                        </m:e>
                        <m:sub>
                          <m:r>
                            <a:rPr lang="ja-JP" altLang="en-US" sz="1600" b="0" i="1">
                              <a:latin typeface="Cambria Math" panose="02040503050406030204" pitchFamily="18" charset="0"/>
                            </a:rPr>
                            <m:t>𝑘</m:t>
                          </m:r>
                        </m:sub>
                        <m:sup>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𝑚</m:t>
                              </m:r>
                            </m:e>
                          </m:d>
                        </m:sup>
                      </m:sSubSup>
                      <m:r>
                        <a:rPr lang="ja-JP" altLang="en-US" sz="1600" b="0" i="0">
                          <a:latin typeface="Cambria Math" panose="02040503050406030204" pitchFamily="18" charset="0"/>
                        </a:rPr>
                        <m:t>=2</m:t>
                      </m:r>
                      <m:nary>
                        <m:naryPr>
                          <m:chr m:val="∑"/>
                          <m:limLoc m:val="undOvr"/>
                          <m:ctrlPr>
                            <a:rPr lang="ja-JP" altLang="en-US" sz="1600" i="1">
                              <a:latin typeface="Cambria Math" panose="02040503050406030204" pitchFamily="18" charset="0"/>
                            </a:rPr>
                          </m:ctrlPr>
                        </m:naryPr>
                        <m:sub>
                          <m:r>
                            <a:rPr lang="ja-JP" altLang="en-US" sz="1600" b="0" i="1">
                              <a:latin typeface="Cambria Math" panose="02040503050406030204" pitchFamily="18" charset="0"/>
                            </a:rPr>
                            <m:t>𝑛</m:t>
                          </m:r>
                          <m:r>
                            <a:rPr lang="ja-JP" altLang="en-US" sz="1600" b="0" i="0">
                              <a:latin typeface="Cambria Math" panose="02040503050406030204" pitchFamily="18" charset="0"/>
                            </a:rPr>
                            <m:t>=0</m:t>
                          </m:r>
                        </m:sub>
                        <m:sup>
                          <m:r>
                            <a:rPr lang="ja-JP" altLang="en-US" sz="1600" b="0" i="1">
                              <a:latin typeface="Cambria Math" panose="02040503050406030204" pitchFamily="18" charset="0"/>
                            </a:rPr>
                            <m:t>𝑁</m:t>
                          </m:r>
                          <m:r>
                            <a:rPr lang="ja-JP" altLang="en-US" sz="1600" b="0" i="0">
                              <a:latin typeface="Cambria Math" panose="02040503050406030204" pitchFamily="18" charset="0"/>
                            </a:rPr>
                            <m:t>−1</m:t>
                          </m:r>
                        </m:sup>
                        <m:e>
                          <m:nary>
                            <m:naryPr>
                              <m:limLoc m:val="subSup"/>
                              <m:ctrlPr>
                                <a:rPr lang="ja-JP" altLang="en-US" sz="1600" i="1">
                                  <a:latin typeface="Cambria Math" panose="02040503050406030204" pitchFamily="18" charset="0"/>
                                </a:rPr>
                              </m:ctrlPr>
                            </m:naryPr>
                            <m:sub>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sub>
                              </m:sSub>
                            </m:sub>
                            <m:sup>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r>
                                    <a:rPr lang="ja-JP" altLang="en-US" sz="1600" b="0" i="0">
                                      <a:latin typeface="Cambria Math" panose="02040503050406030204" pitchFamily="18" charset="0"/>
                                    </a:rPr>
                                    <m:t>+1</m:t>
                                  </m:r>
                                </m:sub>
                              </m:sSub>
                            </m:sup>
                            <m:e>
                              <m:r>
                                <a:rPr lang="ja-JP" altLang="en-US" sz="1600" b="0" i="0">
                                  <a:latin typeface="Cambria Math" panose="02040503050406030204" pitchFamily="18" charset="0"/>
                                </a:rPr>
                                <m:t> </m:t>
                              </m:r>
                            </m:e>
                          </m:nary>
                          <m:d>
                            <m:dPr>
                              <m:ctrlPr>
                                <a:rPr lang="ja-JP" altLang="en-US" sz="1600" i="1">
                                  <a:latin typeface="Cambria Math" panose="02040503050406030204" pitchFamily="18" charset="0"/>
                                </a:rPr>
                              </m:ctrlPr>
                            </m:dPr>
                            <m:e>
                              <m:sSubSup>
                                <m:sSubSupPr>
                                  <m:ctrlPr>
                                    <a:rPr lang="ja-JP" altLang="en-US" sz="1600" i="1">
                                      <a:latin typeface="Cambria Math" panose="02040503050406030204" pitchFamily="18" charset="0"/>
                                    </a:rPr>
                                  </m:ctrlPr>
                                </m:sSubSupPr>
                                <m:e>
                                  <m:r>
                                    <a:rPr lang="ja-JP" altLang="en-US" sz="1600" b="0" i="1">
                                      <a:latin typeface="Cambria Math" panose="02040503050406030204" pitchFamily="18" charset="0"/>
                                    </a:rPr>
                                    <m:t>𝛼</m:t>
                                  </m:r>
                                </m:e>
                                <m:sub>
                                  <m:r>
                                    <a:rPr lang="ja-JP" altLang="en-US" sz="1600" b="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𝑚</m:t>
                                      </m:r>
                                    </m:e>
                                  </m:d>
                                </m:sup>
                              </m:sSubSup>
                              <m:r>
                                <a:rPr lang="ja-JP" altLang="en-US" sz="1600" b="0" i="1">
                                  <a:latin typeface="Cambria Math" panose="02040503050406030204" pitchFamily="18" charset="0"/>
                                </a:rPr>
                                <m:t>𝑥</m:t>
                              </m:r>
                              <m:r>
                                <a:rPr lang="ja-JP" altLang="en-US" sz="1600" b="0" i="0">
                                  <a:latin typeface="Cambria Math" panose="02040503050406030204" pitchFamily="18" charset="0"/>
                                </a:rPr>
                                <m:t>+</m:t>
                              </m:r>
                              <m:sSubSup>
                                <m:sSubSupPr>
                                  <m:ctrlPr>
                                    <a:rPr lang="ja-JP" altLang="en-US" sz="1600" i="1">
                                      <a:latin typeface="Cambria Math" panose="02040503050406030204" pitchFamily="18" charset="0"/>
                                    </a:rPr>
                                  </m:ctrlPr>
                                </m:sSubSupPr>
                                <m:e>
                                  <m:r>
                                    <a:rPr lang="ja-JP" altLang="en-US" sz="1600" b="0" i="1">
                                      <a:latin typeface="Cambria Math" panose="02040503050406030204" pitchFamily="18" charset="0"/>
                                    </a:rPr>
                                    <m:t>𝛽</m:t>
                                  </m:r>
                                </m:e>
                                <m:sub>
                                  <m:r>
                                    <a:rPr lang="ja-JP" altLang="en-US" sz="1600" b="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𝑚</m:t>
                                      </m:r>
                                    </m:e>
                                  </m:d>
                                </m:sup>
                              </m:sSubSup>
                            </m:e>
                          </m:d>
                          <m:func>
                            <m:funcPr>
                              <m:ctrlPr>
                                <a:rPr lang="ja-JP" altLang="en-US" sz="1600" i="1">
                                  <a:latin typeface="Cambria Math" panose="02040503050406030204" pitchFamily="18" charset="0"/>
                                </a:rPr>
                              </m:ctrlPr>
                            </m:funcPr>
                            <m:fName>
                              <m:r>
                                <m:rPr>
                                  <m:sty m:val="p"/>
                                </m:rPr>
                                <a:rPr lang="ja-JP" altLang="en-US" sz="1600" b="0" i="0">
                                  <a:latin typeface="Cambria Math" panose="02040503050406030204" pitchFamily="18" charset="0"/>
                                </a:rPr>
                                <m:t>cos</m:t>
                              </m:r>
                            </m:fName>
                            <m:e>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𝑘</m:t>
                                  </m:r>
                                  <m:r>
                                    <a:rPr lang="ja-JP" altLang="en-US" sz="1600" b="0" i="1">
                                      <a:latin typeface="Cambria Math" panose="02040503050406030204" pitchFamily="18" charset="0"/>
                                    </a:rPr>
                                    <m:t>𝜋</m:t>
                                  </m:r>
                                  <m:r>
                                    <a:rPr lang="ja-JP" altLang="en-US" sz="1600" b="0" i="1">
                                      <a:latin typeface="Cambria Math" panose="02040503050406030204" pitchFamily="18" charset="0"/>
                                    </a:rPr>
                                    <m:t>𝑥</m:t>
                                  </m:r>
                                </m:e>
                              </m:d>
                            </m:e>
                          </m:func>
                          <m:r>
                            <a:rPr lang="ja-JP" altLang="en-US" sz="1600" i="1">
                              <a:latin typeface="Cambria Math" panose="02040503050406030204" pitchFamily="18" charset="0"/>
                            </a:rPr>
                            <m:t>𝑑𝑥</m:t>
                          </m:r>
                        </m:e>
                      </m:nary>
                    </m:oMath>
                  </m:oMathPara>
                </a14:m>
                <a:endParaRPr lang="ja-JP" altLang="en-US" sz="1600" dirty="0"/>
              </a:p>
            </p:txBody>
          </p:sp>
        </mc:Choice>
        <mc:Fallback xmlns="">
          <p:sp>
            <p:nvSpPr>
              <p:cNvPr id="9" name="正方形/長方形 8">
                <a:extLst>
                  <a:ext uri="{FF2B5EF4-FFF2-40B4-BE49-F238E27FC236}">
                    <a16:creationId xmlns:a16="http://schemas.microsoft.com/office/drawing/2014/main" id="{B0CDE450-DEED-4E76-B6CE-FE557EE5B39F}"/>
                  </a:ext>
                </a:extLst>
              </p:cNvPr>
              <p:cNvSpPr>
                <a:spLocks noRot="1" noChangeAspect="1" noMove="1" noResize="1" noEditPoints="1" noAdjustHandles="1" noChangeArrowheads="1" noChangeShapeType="1" noTextEdit="1"/>
              </p:cNvSpPr>
              <p:nvPr/>
            </p:nvSpPr>
            <p:spPr>
              <a:xfrm>
                <a:off x="3288307" y="2185855"/>
                <a:ext cx="4579249" cy="78489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AE5CCF1B-CA1E-427B-9E8C-B2DE8A9C57C5}"/>
                  </a:ext>
                </a:extLst>
              </p:cNvPr>
              <p:cNvSpPr/>
              <p:nvPr/>
            </p:nvSpPr>
            <p:spPr>
              <a:xfrm>
                <a:off x="3738984" y="3049951"/>
                <a:ext cx="4562090" cy="784895"/>
              </a:xfrm>
              <a:prstGeom prst="rect">
                <a:avLst/>
              </a:prstGeom>
            </p:spPr>
            <p:txBody>
              <a:bodyPr wrap="square">
                <a:spAutoFit/>
              </a:bodyPr>
              <a:lstStyle/>
              <a:p>
                <a:pPr algn="l"/>
                <a14:m>
                  <m:oMathPara xmlns:m="http://schemas.openxmlformats.org/officeDocument/2006/math">
                    <m:oMathParaPr>
                      <m:jc m:val="left"/>
                    </m:oMathParaPr>
                    <m:oMath xmlns:m="http://schemas.openxmlformats.org/officeDocument/2006/math">
                      <m:r>
                        <a:rPr lang="ja-JP" altLang="en-US" sz="1600" b="0" smtClean="0">
                          <a:latin typeface="Cambria Math" panose="02040503050406030204" pitchFamily="18" charset="0"/>
                        </a:rPr>
                        <m:t>=</m:t>
                      </m:r>
                      <m:nary>
                        <m:naryPr>
                          <m:chr m:val="∑"/>
                          <m:limLoc m:val="undOvr"/>
                          <m:ctrlPr>
                            <a:rPr lang="ja-JP" altLang="en-US" sz="1600" i="1">
                              <a:latin typeface="Cambria Math" panose="02040503050406030204" pitchFamily="18" charset="0"/>
                            </a:rPr>
                          </m:ctrlPr>
                        </m:naryPr>
                        <m:sub>
                          <m:r>
                            <a:rPr lang="ja-JP" altLang="en-US" sz="1600" b="0" i="1">
                              <a:latin typeface="Cambria Math" panose="02040503050406030204" pitchFamily="18" charset="0"/>
                            </a:rPr>
                            <m:t>𝑛</m:t>
                          </m:r>
                          <m:r>
                            <a:rPr lang="ja-JP" altLang="en-US" sz="1600" b="0" i="0">
                              <a:latin typeface="Cambria Math" panose="02040503050406030204" pitchFamily="18" charset="0"/>
                            </a:rPr>
                            <m:t>=0</m:t>
                          </m:r>
                        </m:sub>
                        <m:sup>
                          <m:r>
                            <a:rPr lang="ja-JP" altLang="en-US" sz="1600" b="0" i="1">
                              <a:latin typeface="Cambria Math" panose="02040503050406030204" pitchFamily="18" charset="0"/>
                            </a:rPr>
                            <m:t>𝑁</m:t>
                          </m:r>
                          <m:r>
                            <a:rPr lang="ja-JP" altLang="en-US" sz="1600" b="0" i="0">
                              <a:latin typeface="Cambria Math" panose="02040503050406030204" pitchFamily="18" charset="0"/>
                            </a:rPr>
                            <m:t>−1</m:t>
                          </m:r>
                        </m:sup>
                        <m:e>
                          <m:f>
                            <m:fPr>
                              <m:ctrlPr>
                                <a:rPr lang="ja-JP" altLang="en-US" sz="1600" i="1">
                                  <a:latin typeface="Cambria Math" panose="02040503050406030204" pitchFamily="18" charset="0"/>
                                </a:rPr>
                              </m:ctrlPr>
                            </m:fPr>
                            <m:num>
                              <m:r>
                                <a:rPr lang="ja-JP" altLang="en-US" sz="1600" b="0" i="0">
                                  <a:latin typeface="Cambria Math" panose="02040503050406030204" pitchFamily="18" charset="0"/>
                                </a:rPr>
                                <m:t>2</m:t>
                              </m:r>
                              <m:sSubSup>
                                <m:sSubSupPr>
                                  <m:ctrlPr>
                                    <a:rPr lang="ja-JP" altLang="en-US" sz="1600" i="1">
                                      <a:latin typeface="Cambria Math" panose="02040503050406030204" pitchFamily="18" charset="0"/>
                                    </a:rPr>
                                  </m:ctrlPr>
                                </m:sSubSupPr>
                                <m:e>
                                  <m:r>
                                    <a:rPr lang="ja-JP" altLang="en-US" sz="1600" b="0" i="1">
                                      <a:latin typeface="Cambria Math" panose="02040503050406030204" pitchFamily="18" charset="0"/>
                                    </a:rPr>
                                    <m:t>𝛼</m:t>
                                  </m:r>
                                </m:e>
                                <m:sub>
                                  <m:r>
                                    <a:rPr lang="ja-JP" altLang="en-US" sz="1600" b="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𝑚</m:t>
                                      </m:r>
                                    </m:e>
                                  </m:d>
                                </m:sup>
                              </m:sSubSup>
                            </m:num>
                            <m:den>
                              <m:r>
                                <a:rPr lang="ja-JP" altLang="en-US" sz="1600" b="0" i="1">
                                  <a:latin typeface="Cambria Math" panose="02040503050406030204" pitchFamily="18" charset="0"/>
                                </a:rPr>
                                <m:t>𝑘</m:t>
                              </m:r>
                              <m:r>
                                <a:rPr lang="ja-JP" altLang="en-US" sz="1600" b="0" i="1">
                                  <a:latin typeface="Cambria Math" panose="02040503050406030204" pitchFamily="18" charset="0"/>
                                </a:rPr>
                                <m:t>𝜋</m:t>
                              </m:r>
                            </m:den>
                          </m:f>
                          <m:d>
                            <m:dPr>
                              <m:ctrlPr>
                                <a:rPr lang="ja-JP" altLang="en-US" sz="1600" i="1">
                                  <a:latin typeface="Cambria Math" panose="02040503050406030204" pitchFamily="18" charset="0"/>
                                </a:rPr>
                              </m:ctrlPr>
                            </m:dPr>
                            <m:e>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r>
                                    <a:rPr lang="ja-JP" altLang="en-US" sz="1600" b="0" i="0">
                                      <a:latin typeface="Cambria Math" panose="02040503050406030204" pitchFamily="18" charset="0"/>
                                    </a:rPr>
                                    <m:t>+1</m:t>
                                  </m:r>
                                </m:sub>
                              </m:sSub>
                              <m:func>
                                <m:funcPr>
                                  <m:ctrlPr>
                                    <a:rPr lang="ja-JP" altLang="en-US" sz="1600" i="1">
                                      <a:latin typeface="Cambria Math" panose="02040503050406030204" pitchFamily="18" charset="0"/>
                                    </a:rPr>
                                  </m:ctrlPr>
                                </m:funcPr>
                                <m:fName>
                                  <m:r>
                                    <m:rPr>
                                      <m:sty m:val="p"/>
                                    </m:rPr>
                                    <a:rPr lang="ja-JP" altLang="en-US" sz="1600" b="0" i="0">
                                      <a:latin typeface="Cambria Math" panose="02040503050406030204" pitchFamily="18" charset="0"/>
                                    </a:rPr>
                                    <m:t>sin</m:t>
                                  </m:r>
                                </m:fName>
                                <m:e>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𝑘</m:t>
                                      </m:r>
                                      <m:r>
                                        <a:rPr lang="ja-JP" altLang="en-US" sz="1600" b="0" i="1">
                                          <a:latin typeface="Cambria Math" panose="02040503050406030204" pitchFamily="18" charset="0"/>
                                        </a:rPr>
                                        <m:t>𝜋</m:t>
                                      </m:r>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r>
                                            <a:rPr lang="ja-JP" altLang="en-US" sz="1600" b="0" i="0">
                                              <a:latin typeface="Cambria Math" panose="02040503050406030204" pitchFamily="18" charset="0"/>
                                            </a:rPr>
                                            <m:t>+1</m:t>
                                          </m:r>
                                        </m:sub>
                                      </m:sSub>
                                    </m:e>
                                  </m:d>
                                </m:e>
                              </m:func>
                              <m:r>
                                <a:rPr lang="ja-JP" altLang="en-US" sz="1600" b="0" i="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sub>
                              </m:sSub>
                              <m:func>
                                <m:funcPr>
                                  <m:ctrlPr>
                                    <a:rPr lang="ja-JP" altLang="en-US" sz="1600" i="1">
                                      <a:latin typeface="Cambria Math" panose="02040503050406030204" pitchFamily="18" charset="0"/>
                                    </a:rPr>
                                  </m:ctrlPr>
                                </m:funcPr>
                                <m:fName>
                                  <m:r>
                                    <m:rPr>
                                      <m:sty m:val="p"/>
                                    </m:rPr>
                                    <a:rPr lang="ja-JP" altLang="en-US" sz="1600" b="0" i="0">
                                      <a:latin typeface="Cambria Math" panose="02040503050406030204" pitchFamily="18" charset="0"/>
                                    </a:rPr>
                                    <m:t>sin</m:t>
                                  </m:r>
                                </m:fName>
                                <m:e>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𝑘</m:t>
                                      </m:r>
                                      <m:r>
                                        <a:rPr lang="ja-JP" altLang="en-US" sz="1600" b="0" i="1">
                                          <a:latin typeface="Cambria Math" panose="02040503050406030204" pitchFamily="18" charset="0"/>
                                        </a:rPr>
                                        <m:t>𝜋</m:t>
                                      </m:r>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sub>
                                      </m:sSub>
                                    </m:e>
                                  </m:d>
                                </m:e>
                              </m:func>
                            </m:e>
                          </m:d>
                        </m:e>
                      </m:nary>
                    </m:oMath>
                  </m:oMathPara>
                </a14:m>
                <a:endParaRPr lang="ja-JP" altLang="en-US" sz="1600" dirty="0"/>
              </a:p>
            </p:txBody>
          </p:sp>
        </mc:Choice>
        <mc:Fallback xmlns="">
          <p:sp>
            <p:nvSpPr>
              <p:cNvPr id="10" name="正方形/長方形 9">
                <a:extLst>
                  <a:ext uri="{FF2B5EF4-FFF2-40B4-BE49-F238E27FC236}">
                    <a16:creationId xmlns:a16="http://schemas.microsoft.com/office/drawing/2014/main" id="{AE5CCF1B-CA1E-427B-9E8C-B2DE8A9C57C5}"/>
                  </a:ext>
                </a:extLst>
              </p:cNvPr>
              <p:cNvSpPr>
                <a:spLocks noRot="1" noChangeAspect="1" noMove="1" noResize="1" noEditPoints="1" noAdjustHandles="1" noChangeArrowheads="1" noChangeShapeType="1" noTextEdit="1"/>
              </p:cNvSpPr>
              <p:nvPr/>
            </p:nvSpPr>
            <p:spPr>
              <a:xfrm>
                <a:off x="3738984" y="3049951"/>
                <a:ext cx="4562090" cy="78489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4EB3D9AB-84E2-4B3F-BB7D-1C6F38217E73}"/>
                  </a:ext>
                </a:extLst>
              </p:cNvPr>
              <p:cNvSpPr/>
              <p:nvPr/>
            </p:nvSpPr>
            <p:spPr>
              <a:xfrm>
                <a:off x="3738984" y="3897333"/>
                <a:ext cx="3424399" cy="666786"/>
              </a:xfrm>
              <a:prstGeom prst="rect">
                <a:avLst/>
              </a:prstGeom>
            </p:spPr>
            <p:txBody>
              <a:bodyPr wrap="none">
                <a:spAutoFit/>
              </a:bodyPr>
              <a:lstStyle/>
              <a:p>
                <a:pPr algn="l"/>
                <a14:m>
                  <m:oMathPara xmlns:m="http://schemas.openxmlformats.org/officeDocument/2006/math">
                    <m:oMathParaPr>
                      <m:jc m:val="left"/>
                    </m:oMathParaPr>
                    <m:oMath xmlns:m="http://schemas.openxmlformats.org/officeDocument/2006/math">
                      <m:r>
                        <a:rPr lang="ja-JP" altLang="en-US" sz="1600" b="0" smtClean="0">
                          <a:latin typeface="Cambria Math" panose="02040503050406030204" pitchFamily="18" charset="0"/>
                        </a:rPr>
                        <m:t>+</m:t>
                      </m:r>
                      <m:f>
                        <m:fPr>
                          <m:ctrlPr>
                            <a:rPr lang="ja-JP" altLang="en-US" sz="1600" i="1">
                              <a:latin typeface="Cambria Math" panose="02040503050406030204" pitchFamily="18" charset="0"/>
                            </a:rPr>
                          </m:ctrlPr>
                        </m:fPr>
                        <m:num>
                          <m:r>
                            <a:rPr lang="ja-JP" altLang="en-US" sz="1600" b="0" i="0">
                              <a:latin typeface="Cambria Math" panose="02040503050406030204" pitchFamily="18" charset="0"/>
                            </a:rPr>
                            <m:t>2</m:t>
                          </m:r>
                          <m:sSubSup>
                            <m:sSubSupPr>
                              <m:ctrlPr>
                                <a:rPr lang="ja-JP" altLang="en-US" sz="1600" i="1">
                                  <a:latin typeface="Cambria Math" panose="02040503050406030204" pitchFamily="18" charset="0"/>
                                </a:rPr>
                              </m:ctrlPr>
                            </m:sSubSupPr>
                            <m:e>
                              <m:r>
                                <a:rPr lang="ja-JP" altLang="en-US" sz="1600" b="0" i="1">
                                  <a:latin typeface="Cambria Math" panose="02040503050406030204" pitchFamily="18" charset="0"/>
                                </a:rPr>
                                <m:t>𝛼</m:t>
                              </m:r>
                            </m:e>
                            <m:sub>
                              <m:r>
                                <a:rPr lang="ja-JP" altLang="en-US" sz="1600" b="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𝑚</m:t>
                                  </m:r>
                                </m:e>
                              </m:d>
                            </m:sup>
                          </m:sSubSup>
                        </m:num>
                        <m:den>
                          <m:sSup>
                            <m:sSupPr>
                              <m:ctrlPr>
                                <a:rPr lang="ja-JP" altLang="en-US" sz="1600" i="1">
                                  <a:latin typeface="Cambria Math" panose="02040503050406030204" pitchFamily="18" charset="0"/>
                                </a:rPr>
                              </m:ctrlPr>
                            </m:sSupPr>
                            <m:e>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𝑘</m:t>
                                  </m:r>
                                  <m:r>
                                    <a:rPr lang="ja-JP" altLang="en-US" sz="1600" b="0" i="1">
                                      <a:latin typeface="Cambria Math" panose="02040503050406030204" pitchFamily="18" charset="0"/>
                                    </a:rPr>
                                    <m:t>𝜋</m:t>
                                  </m:r>
                                </m:e>
                              </m:d>
                            </m:e>
                            <m:sup>
                              <m:r>
                                <a:rPr lang="ja-JP" altLang="en-US" sz="1600" b="0" i="0">
                                  <a:latin typeface="Cambria Math" panose="02040503050406030204" pitchFamily="18" charset="0"/>
                                </a:rPr>
                                <m:t>2</m:t>
                              </m:r>
                            </m:sup>
                          </m:sSup>
                        </m:den>
                      </m:f>
                      <m:d>
                        <m:dPr>
                          <m:ctrlPr>
                            <a:rPr lang="ja-JP" altLang="en-US" sz="1600" i="1">
                              <a:latin typeface="Cambria Math" panose="02040503050406030204" pitchFamily="18" charset="0"/>
                            </a:rPr>
                          </m:ctrlPr>
                        </m:dPr>
                        <m:e>
                          <m:func>
                            <m:funcPr>
                              <m:ctrlPr>
                                <a:rPr lang="ja-JP" altLang="en-US" sz="1600" i="1">
                                  <a:latin typeface="Cambria Math" panose="02040503050406030204" pitchFamily="18" charset="0"/>
                                </a:rPr>
                              </m:ctrlPr>
                            </m:funcPr>
                            <m:fName>
                              <m:r>
                                <m:rPr>
                                  <m:sty m:val="p"/>
                                </m:rPr>
                                <a:rPr lang="ja-JP" altLang="en-US" sz="1600" b="0" i="0">
                                  <a:latin typeface="Cambria Math" panose="02040503050406030204" pitchFamily="18" charset="0"/>
                                </a:rPr>
                                <m:t>cos</m:t>
                              </m:r>
                            </m:fName>
                            <m:e>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𝑘</m:t>
                                  </m:r>
                                  <m:r>
                                    <a:rPr lang="ja-JP" altLang="en-US" sz="1600" b="0" i="1">
                                      <a:latin typeface="Cambria Math" panose="02040503050406030204" pitchFamily="18" charset="0"/>
                                    </a:rPr>
                                    <m:t>𝜋</m:t>
                                  </m:r>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r>
                                        <a:rPr lang="ja-JP" altLang="en-US" sz="1600" b="0" i="0">
                                          <a:latin typeface="Cambria Math" panose="02040503050406030204" pitchFamily="18" charset="0"/>
                                        </a:rPr>
                                        <m:t>+1</m:t>
                                      </m:r>
                                    </m:sub>
                                  </m:sSub>
                                </m:e>
                              </m:d>
                            </m:e>
                          </m:func>
                          <m:r>
                            <a:rPr lang="ja-JP" altLang="en-US" sz="1600" b="0" i="0">
                              <a:latin typeface="Cambria Math" panose="02040503050406030204" pitchFamily="18" charset="0"/>
                            </a:rPr>
                            <m:t>−</m:t>
                          </m:r>
                          <m:func>
                            <m:funcPr>
                              <m:ctrlPr>
                                <a:rPr lang="ja-JP" altLang="en-US" sz="1600" i="1">
                                  <a:latin typeface="Cambria Math" panose="02040503050406030204" pitchFamily="18" charset="0"/>
                                </a:rPr>
                              </m:ctrlPr>
                            </m:funcPr>
                            <m:fName>
                              <m:r>
                                <m:rPr>
                                  <m:sty m:val="p"/>
                                </m:rPr>
                                <a:rPr lang="ja-JP" altLang="en-US" sz="1600" b="0" i="0">
                                  <a:latin typeface="Cambria Math" panose="02040503050406030204" pitchFamily="18" charset="0"/>
                                </a:rPr>
                                <m:t>cos</m:t>
                              </m:r>
                            </m:fName>
                            <m:e>
                              <m:d>
                                <m:dPr>
                                  <m:ctrlPr>
                                    <a:rPr lang="ja-JP" altLang="en-US" sz="1600" i="1">
                                      <a:latin typeface="Cambria Math" panose="02040503050406030204" pitchFamily="18" charset="0"/>
                                    </a:rPr>
                                  </m:ctrlPr>
                                </m:dPr>
                                <m:e>
                                  <m:r>
                                    <a:rPr lang="ja-JP" altLang="en-US" sz="1600" b="0" i="1">
                                      <a:latin typeface="Cambria Math" panose="02040503050406030204" pitchFamily="18" charset="0"/>
                                    </a:rPr>
                                    <m:t>𝑘</m:t>
                                  </m:r>
                                  <m:r>
                                    <a:rPr lang="ja-JP" altLang="en-US" sz="1600" b="0" i="1">
                                      <a:latin typeface="Cambria Math" panose="02040503050406030204" pitchFamily="18" charset="0"/>
                                    </a:rPr>
                                    <m:t>𝜋</m:t>
                                  </m:r>
                                  <m:sSub>
                                    <m:sSubPr>
                                      <m:ctrlPr>
                                        <a:rPr lang="ja-JP" altLang="en-US" sz="1600" i="1">
                                          <a:latin typeface="Cambria Math" panose="02040503050406030204" pitchFamily="18" charset="0"/>
                                        </a:rPr>
                                      </m:ctrlPr>
                                    </m:sSubPr>
                                    <m:e>
                                      <m:r>
                                        <a:rPr lang="ja-JP" altLang="en-US" sz="1600" b="0" i="1">
                                          <a:latin typeface="Cambria Math" panose="02040503050406030204" pitchFamily="18" charset="0"/>
                                        </a:rPr>
                                        <m:t>𝑥</m:t>
                                      </m:r>
                                    </m:e>
                                    <m:sub>
                                      <m:r>
                                        <a:rPr lang="ja-JP" altLang="en-US" sz="1600" b="0" i="1">
                                          <a:latin typeface="Cambria Math" panose="02040503050406030204" pitchFamily="18" charset="0"/>
                                        </a:rPr>
                                        <m:t>𝑛</m:t>
                                      </m:r>
                                    </m:sub>
                                  </m:sSub>
                                </m:e>
                              </m:d>
                            </m:e>
                          </m:func>
                        </m:e>
                      </m:d>
                    </m:oMath>
                  </m:oMathPara>
                </a14:m>
                <a:endParaRPr lang="ja-JP" altLang="en-US" sz="1600" dirty="0"/>
              </a:p>
            </p:txBody>
          </p:sp>
        </mc:Choice>
        <mc:Fallback xmlns="">
          <p:sp>
            <p:nvSpPr>
              <p:cNvPr id="11" name="正方形/長方形 10">
                <a:extLst>
                  <a:ext uri="{FF2B5EF4-FFF2-40B4-BE49-F238E27FC236}">
                    <a16:creationId xmlns:a16="http://schemas.microsoft.com/office/drawing/2014/main" id="{4EB3D9AB-84E2-4B3F-BB7D-1C6F38217E73}"/>
                  </a:ext>
                </a:extLst>
              </p:cNvPr>
              <p:cNvSpPr>
                <a:spLocks noRot="1" noChangeAspect="1" noMove="1" noResize="1" noEditPoints="1" noAdjustHandles="1" noChangeArrowheads="1" noChangeShapeType="1" noTextEdit="1"/>
              </p:cNvSpPr>
              <p:nvPr/>
            </p:nvSpPr>
            <p:spPr>
              <a:xfrm>
                <a:off x="3738984" y="3897333"/>
                <a:ext cx="3424399" cy="666786"/>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2F492CF0-20A6-4A65-B97C-304C2CEC327B}"/>
                  </a:ext>
                </a:extLst>
              </p:cNvPr>
              <p:cNvSpPr/>
              <p:nvPr/>
            </p:nvSpPr>
            <p:spPr>
              <a:xfrm>
                <a:off x="3738984" y="4641395"/>
                <a:ext cx="4680520" cy="631968"/>
              </a:xfrm>
              <a:prstGeom prst="rect">
                <a:avLst/>
              </a:prstGeom>
            </p:spPr>
            <p:txBody>
              <a:bodyPr wrap="square">
                <a:spAutoFit/>
              </a:bodyPr>
              <a:lstStyle/>
              <a:p>
                <a:pPr algn="l"/>
                <a14:m>
                  <m:oMathPara xmlns:m="http://schemas.openxmlformats.org/officeDocument/2006/math">
                    <m:oMathParaPr>
                      <m:jc m:val="left"/>
                    </m:oMathParaPr>
                    <m:oMath xmlns:m="http://schemas.openxmlformats.org/officeDocument/2006/math">
                      <m:r>
                        <a:rPr lang="ja-JP" altLang="en-US" sz="1600">
                          <a:latin typeface="Cambria Math" panose="02040503050406030204" pitchFamily="18" charset="0"/>
                        </a:rPr>
                        <m:t>+</m:t>
                      </m:r>
                      <m:f>
                        <m:fPr>
                          <m:ctrlPr>
                            <a:rPr lang="ja-JP" altLang="en-US" sz="1600" i="1">
                              <a:latin typeface="Cambria Math" panose="02040503050406030204" pitchFamily="18" charset="0"/>
                            </a:rPr>
                          </m:ctrlPr>
                        </m:fPr>
                        <m:num>
                          <m:r>
                            <a:rPr lang="ja-JP" altLang="en-US" sz="1600">
                              <a:latin typeface="Cambria Math" panose="02040503050406030204" pitchFamily="18" charset="0"/>
                            </a:rPr>
                            <m:t>2</m:t>
                          </m:r>
                          <m:sSubSup>
                            <m:sSubSupPr>
                              <m:ctrlPr>
                                <a:rPr lang="ja-JP" altLang="en-US" sz="1600" i="1">
                                  <a:latin typeface="Cambria Math" panose="02040503050406030204" pitchFamily="18" charset="0"/>
                                </a:rPr>
                              </m:ctrlPr>
                            </m:sSubSupPr>
                            <m:e>
                              <m:r>
                                <a:rPr lang="ja-JP" altLang="en-US" sz="1600" i="1">
                                  <a:latin typeface="Cambria Math" panose="02040503050406030204" pitchFamily="18" charset="0"/>
                                </a:rPr>
                                <m:t>𝛽</m:t>
                              </m:r>
                            </m:e>
                            <m:sub>
                              <m:r>
                                <a:rPr lang="ja-JP" altLang="en-US" sz="1600" i="1">
                                  <a:latin typeface="Cambria Math" panose="02040503050406030204" pitchFamily="18" charset="0"/>
                                </a:rPr>
                                <m:t>𝑛</m:t>
                              </m:r>
                            </m:sub>
                            <m:sup>
                              <m:d>
                                <m:dPr>
                                  <m:ctrlPr>
                                    <a:rPr lang="ja-JP" altLang="en-US" sz="1600" i="1">
                                      <a:latin typeface="Cambria Math" panose="02040503050406030204" pitchFamily="18" charset="0"/>
                                    </a:rPr>
                                  </m:ctrlPr>
                                </m:dPr>
                                <m:e>
                                  <m:r>
                                    <a:rPr lang="ja-JP" altLang="en-US" sz="1600" i="1">
                                      <a:latin typeface="Cambria Math" panose="02040503050406030204" pitchFamily="18" charset="0"/>
                                    </a:rPr>
                                    <m:t>𝑚</m:t>
                                  </m:r>
                                </m:e>
                              </m:d>
                            </m:sup>
                          </m:sSubSup>
                        </m:num>
                        <m:den>
                          <m:r>
                            <a:rPr lang="ja-JP" altLang="en-US" sz="1600" i="1">
                              <a:latin typeface="Cambria Math" panose="02040503050406030204" pitchFamily="18" charset="0"/>
                            </a:rPr>
                            <m:t>𝑘</m:t>
                          </m:r>
                          <m:r>
                            <a:rPr lang="ja-JP" altLang="en-US" sz="1600" i="1">
                              <a:latin typeface="Cambria Math" panose="02040503050406030204" pitchFamily="18" charset="0"/>
                            </a:rPr>
                            <m:t>𝜋</m:t>
                          </m:r>
                        </m:den>
                      </m:f>
                      <m:d>
                        <m:dPr>
                          <m:ctrlPr>
                            <a:rPr lang="ja-JP" altLang="en-US" sz="1600" i="1">
                              <a:latin typeface="Cambria Math" panose="02040503050406030204" pitchFamily="18" charset="0"/>
                            </a:rPr>
                          </m:ctrlPr>
                        </m:dPr>
                        <m:e>
                          <m:func>
                            <m:funcPr>
                              <m:ctrlPr>
                                <a:rPr lang="ja-JP" altLang="en-US" sz="1600" i="1">
                                  <a:latin typeface="Cambria Math" panose="02040503050406030204" pitchFamily="18" charset="0"/>
                                </a:rPr>
                              </m:ctrlPr>
                            </m:funcPr>
                            <m:fName>
                              <m:r>
                                <m:rPr>
                                  <m:sty m:val="p"/>
                                </m:rPr>
                                <a:rPr lang="ja-JP" altLang="en-US" sz="1600">
                                  <a:latin typeface="Cambria Math" panose="02040503050406030204" pitchFamily="18" charset="0"/>
                                </a:rPr>
                                <m:t>sin</m:t>
                              </m:r>
                            </m:fName>
                            <m:e>
                              <m:d>
                                <m:dPr>
                                  <m:ctrlPr>
                                    <a:rPr lang="ja-JP" altLang="en-US" sz="1600" i="1">
                                      <a:latin typeface="Cambria Math" panose="02040503050406030204" pitchFamily="18" charset="0"/>
                                    </a:rPr>
                                  </m:ctrlPr>
                                </m:dPr>
                                <m:e>
                                  <m:r>
                                    <a:rPr lang="ja-JP" altLang="en-US" sz="1600" i="1">
                                      <a:latin typeface="Cambria Math" panose="02040503050406030204" pitchFamily="18" charset="0"/>
                                    </a:rPr>
                                    <m:t>𝑘</m:t>
                                  </m:r>
                                  <m:r>
                                    <a:rPr lang="ja-JP" altLang="en-US" sz="1600" i="1">
                                      <a:latin typeface="Cambria Math" panose="02040503050406030204" pitchFamily="18" charset="0"/>
                                    </a:rPr>
                                    <m:t>𝜋</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𝑥</m:t>
                                      </m:r>
                                    </m:e>
                                    <m:sub>
                                      <m:r>
                                        <a:rPr lang="ja-JP" altLang="en-US" sz="1600" i="1">
                                          <a:latin typeface="Cambria Math" panose="02040503050406030204" pitchFamily="18" charset="0"/>
                                        </a:rPr>
                                        <m:t>𝑛</m:t>
                                      </m:r>
                                      <m:r>
                                        <a:rPr lang="ja-JP" altLang="en-US" sz="1600">
                                          <a:latin typeface="Cambria Math" panose="02040503050406030204" pitchFamily="18" charset="0"/>
                                        </a:rPr>
                                        <m:t>+1</m:t>
                                      </m:r>
                                    </m:sub>
                                  </m:sSub>
                                </m:e>
                              </m:d>
                            </m:e>
                          </m:func>
                          <m:r>
                            <a:rPr lang="ja-JP" altLang="en-US" sz="1600">
                              <a:latin typeface="Cambria Math" panose="02040503050406030204" pitchFamily="18" charset="0"/>
                            </a:rPr>
                            <m:t>−</m:t>
                          </m:r>
                          <m:func>
                            <m:funcPr>
                              <m:ctrlPr>
                                <a:rPr lang="ja-JP" altLang="en-US" sz="1600" i="1">
                                  <a:latin typeface="Cambria Math" panose="02040503050406030204" pitchFamily="18" charset="0"/>
                                </a:rPr>
                              </m:ctrlPr>
                            </m:funcPr>
                            <m:fName>
                              <m:r>
                                <m:rPr>
                                  <m:sty m:val="p"/>
                                </m:rPr>
                                <a:rPr lang="ja-JP" altLang="en-US" sz="1600">
                                  <a:latin typeface="Cambria Math" panose="02040503050406030204" pitchFamily="18" charset="0"/>
                                </a:rPr>
                                <m:t>sin</m:t>
                              </m:r>
                            </m:fName>
                            <m:e>
                              <m:d>
                                <m:dPr>
                                  <m:ctrlPr>
                                    <a:rPr lang="ja-JP" altLang="en-US" sz="1600" i="1">
                                      <a:latin typeface="Cambria Math" panose="02040503050406030204" pitchFamily="18" charset="0"/>
                                    </a:rPr>
                                  </m:ctrlPr>
                                </m:dPr>
                                <m:e>
                                  <m:r>
                                    <a:rPr lang="ja-JP" altLang="en-US" sz="1600" i="1">
                                      <a:latin typeface="Cambria Math" panose="02040503050406030204" pitchFamily="18" charset="0"/>
                                    </a:rPr>
                                    <m:t>𝑘</m:t>
                                  </m:r>
                                  <m:r>
                                    <a:rPr lang="ja-JP" altLang="en-US" sz="1600" i="1">
                                      <a:latin typeface="Cambria Math" panose="02040503050406030204" pitchFamily="18" charset="0"/>
                                    </a:rPr>
                                    <m:t>𝜋</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𝑥</m:t>
                                      </m:r>
                                    </m:e>
                                    <m:sub>
                                      <m:r>
                                        <a:rPr lang="ja-JP" altLang="en-US" sz="1600" i="1">
                                          <a:latin typeface="Cambria Math" panose="02040503050406030204" pitchFamily="18" charset="0"/>
                                        </a:rPr>
                                        <m:t>𝑛</m:t>
                                      </m:r>
                                    </m:sub>
                                  </m:sSub>
                                </m:e>
                              </m:d>
                            </m:e>
                          </m:func>
                        </m:e>
                      </m:d>
                    </m:oMath>
                  </m:oMathPara>
                </a14:m>
                <a:endParaRPr lang="ja-JP" altLang="en-US" sz="1600" dirty="0"/>
              </a:p>
            </p:txBody>
          </p:sp>
        </mc:Choice>
        <mc:Fallback xmlns="">
          <p:sp>
            <p:nvSpPr>
              <p:cNvPr id="12" name="正方形/長方形 11">
                <a:extLst>
                  <a:ext uri="{FF2B5EF4-FFF2-40B4-BE49-F238E27FC236}">
                    <a16:creationId xmlns:a16="http://schemas.microsoft.com/office/drawing/2014/main" id="{2F492CF0-20A6-4A65-B97C-304C2CEC327B}"/>
                  </a:ext>
                </a:extLst>
              </p:cNvPr>
              <p:cNvSpPr>
                <a:spLocks noRot="1" noChangeAspect="1" noMove="1" noResize="1" noEditPoints="1" noAdjustHandles="1" noChangeArrowheads="1" noChangeShapeType="1" noTextEdit="1"/>
              </p:cNvSpPr>
              <p:nvPr/>
            </p:nvSpPr>
            <p:spPr>
              <a:xfrm>
                <a:off x="3738984" y="4641395"/>
                <a:ext cx="4680520" cy="631968"/>
              </a:xfrm>
              <a:prstGeom prst="rect">
                <a:avLst/>
              </a:prstGeom>
              <a:blipFill>
                <a:blip r:embed="rId9"/>
                <a:stretch>
                  <a:fillRect/>
                </a:stretch>
              </a:blipFill>
            </p:spPr>
            <p:txBody>
              <a:bodyPr/>
              <a:lstStyle/>
              <a:p>
                <a:r>
                  <a:rPr lang="ja-JP" altLang="en-US">
                    <a:noFill/>
                  </a:rPr>
                  <a:t> </a:t>
                </a:r>
              </a:p>
            </p:txBody>
          </p:sp>
        </mc:Fallback>
      </mc:AlternateContent>
      <p:sp>
        <p:nvSpPr>
          <p:cNvPr id="13" name="正方形/長方形 12"/>
          <p:cNvSpPr/>
          <p:nvPr/>
        </p:nvSpPr>
        <p:spPr bwMode="auto">
          <a:xfrm>
            <a:off x="219987" y="2132856"/>
            <a:ext cx="2655282" cy="3318104"/>
          </a:xfrm>
          <a:prstGeom prst="rect">
            <a:avLst/>
          </a:prstGeom>
          <a:noFill/>
          <a:ln w="28575"/>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14" name="テキスト ボックス 13"/>
          <p:cNvSpPr txBox="1"/>
          <p:nvPr/>
        </p:nvSpPr>
        <p:spPr>
          <a:xfrm>
            <a:off x="852566" y="1988840"/>
            <a:ext cx="13901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a:solidFill>
                  <a:schemeClr val="tx1"/>
                </a:solidFill>
                <a:latin typeface="Arial" panose="020B0604020202020204" pitchFamily="34" charset="0"/>
                <a:ea typeface="ＭＳ Ｐゴシック" panose="020B0600070205080204" pitchFamily="50" charset="-128"/>
              </a:rPr>
              <a:t>Assumption</a:t>
            </a:r>
            <a:endParaRPr kumimoji="1" lang="ja-JP" altLang="en-US" dirty="0">
              <a:solidFill>
                <a:schemeClr val="tx1"/>
              </a:solidFill>
              <a:latin typeface="Arial" panose="020B0604020202020204" pitchFamily="34" charset="0"/>
              <a:ea typeface="ＭＳ Ｐゴシック" panose="020B0600070205080204" pitchFamily="50" charset="-128"/>
            </a:endParaRPr>
          </a:p>
        </p:txBody>
      </p:sp>
      <p:sp>
        <p:nvSpPr>
          <p:cNvPr id="15" name="テキスト ボックス 14"/>
          <p:cNvSpPr txBox="1"/>
          <p:nvPr/>
        </p:nvSpPr>
        <p:spPr>
          <a:xfrm>
            <a:off x="249034" y="2537835"/>
            <a:ext cx="2597189" cy="923330"/>
          </a:xfrm>
          <a:prstGeom prst="rect">
            <a:avLst/>
          </a:prstGeom>
          <a:noFill/>
        </p:spPr>
        <p:txBody>
          <a:bodyPr wrap="square" rtlCol="0">
            <a:spAutoFit/>
          </a:bodyPr>
          <a:lstStyle/>
          <a:p>
            <a:pPr algn="just"/>
            <a:r>
              <a:rPr kumimoji="1" lang="en-US" altLang="ja-JP" dirty="0">
                <a:latin typeface="Arial" panose="020B0604020202020204" pitchFamily="34" charset="0"/>
                <a:cs typeface="Arial" panose="020B0604020202020204" pitchFamily="34" charset="0"/>
              </a:rPr>
              <a:t>WRS can be expressed by linear interpolation in each interval as</a:t>
            </a:r>
            <a:endParaRPr kumimoji="1" lang="ja-JP" altLang="en-US" dirty="0">
              <a:latin typeface="Arial" panose="020B0604020202020204" pitchFamily="34" charset="0"/>
              <a:cs typeface="Arial" panose="020B0604020202020204" pitchFamily="34" charset="0"/>
            </a:endParaRPr>
          </a:p>
        </p:txBody>
      </p:sp>
      <p:sp>
        <p:nvSpPr>
          <p:cNvPr id="17" name="大かっこ 16"/>
          <p:cNvSpPr/>
          <p:nvPr/>
        </p:nvSpPr>
        <p:spPr bwMode="auto">
          <a:xfrm>
            <a:off x="323528" y="4148313"/>
            <a:ext cx="2448272" cy="1250909"/>
          </a:xfrm>
          <a:prstGeom prst="bracketPair">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mc:Choice xmlns:a14="http://schemas.microsoft.com/office/drawing/2010/main" Requires="a14">
          <p:sp>
            <p:nvSpPr>
              <p:cNvPr id="18" name="正方形/長方形 17"/>
              <p:cNvSpPr/>
              <p:nvPr/>
            </p:nvSpPr>
            <p:spPr>
              <a:xfrm>
                <a:off x="3086700" y="1724691"/>
                <a:ext cx="5837312" cy="400110"/>
              </a:xfrm>
              <a:prstGeom prst="rect">
                <a:avLst/>
              </a:prstGeom>
            </p:spPr>
            <p:txBody>
              <a:bodyPr wrap="square">
                <a:spAutoFit/>
              </a:bodyPr>
              <a:lstStyle/>
              <a:p>
                <a:pPr algn="l"/>
                <a:r>
                  <a:rPr lang="en-US" altLang="ja-JP" sz="2000" dirty="0">
                    <a:latin typeface="Arial" panose="020B0604020202020204" pitchFamily="34" charset="0"/>
                    <a:cs typeface="Arial" panose="020B0604020202020204" pitchFamily="34" charset="0"/>
                  </a:rPr>
                  <a:t>Fourier coefficients </a:t>
                </a:r>
                <a14:m>
                  <m:oMath xmlns:m="http://schemas.openxmlformats.org/officeDocument/2006/math">
                    <m:sSub>
                      <m:sSubPr>
                        <m:ctrlPr>
                          <a:rPr lang="ja-JP" altLang="ja-JP" sz="2000" i="1">
                            <a:latin typeface="Cambria Math" panose="02040503050406030204" pitchFamily="18" charset="0"/>
                          </a:rPr>
                        </m:ctrlPr>
                      </m:sSubPr>
                      <m:e>
                        <m:r>
                          <a:rPr lang="en-US" altLang="ja-JP" sz="2000" i="1">
                            <a:latin typeface="Cambria Math" panose="02040503050406030204" pitchFamily="18" charset="0"/>
                          </a:rPr>
                          <m:t>𝑎</m:t>
                        </m:r>
                      </m:e>
                      <m:sub>
                        <m:r>
                          <a:rPr lang="en-US" altLang="ja-JP" sz="2000" i="1">
                            <a:latin typeface="Cambria Math" panose="02040503050406030204" pitchFamily="18" charset="0"/>
                          </a:rPr>
                          <m:t>𝑘</m:t>
                        </m:r>
                      </m:sub>
                    </m:sSub>
                  </m:oMath>
                </a14:m>
                <a:r>
                  <a:rPr lang="en-US" altLang="ja-JP" sz="2000" dirty="0">
                    <a:latin typeface="Arial" panose="020B0604020202020204" pitchFamily="34" charset="0"/>
                    <a:cs typeface="Arial" panose="020B0604020202020204" pitchFamily="34" charset="0"/>
                  </a:rPr>
                  <a:t> are expressed as follows;</a:t>
                </a:r>
                <a:endParaRPr lang="ja-JP" altLang="en-US" sz="2000" dirty="0">
                  <a:latin typeface="Arial" panose="020B0604020202020204" pitchFamily="34" charset="0"/>
                  <a:cs typeface="Arial" panose="020B0604020202020204" pitchFamily="34" charset="0"/>
                </a:endParaRPr>
              </a:p>
            </p:txBody>
          </p:sp>
        </mc:Choice>
        <mc:Fallback>
          <p:sp>
            <p:nvSpPr>
              <p:cNvPr id="18" name="正方形/長方形 17"/>
              <p:cNvSpPr>
                <a:spLocks noRot="1" noChangeAspect="1" noMove="1" noResize="1" noEditPoints="1" noAdjustHandles="1" noChangeArrowheads="1" noChangeShapeType="1" noTextEdit="1"/>
              </p:cNvSpPr>
              <p:nvPr/>
            </p:nvSpPr>
            <p:spPr>
              <a:xfrm>
                <a:off x="3086700" y="1724691"/>
                <a:ext cx="5837312" cy="400110"/>
              </a:xfrm>
              <a:prstGeom prst="rect">
                <a:avLst/>
              </a:prstGeom>
              <a:blipFill>
                <a:blip r:embed="rId10"/>
                <a:stretch>
                  <a:fillRect l="-1044" t="-7576" b="-27273"/>
                </a:stretch>
              </a:blipFill>
            </p:spPr>
            <p:txBody>
              <a:bodyPr/>
              <a:lstStyle/>
              <a:p>
                <a:r>
                  <a:rPr lang="ja-JP" altLang="en-US">
                    <a:noFill/>
                  </a:rPr>
                  <a:t> </a:t>
                </a:r>
              </a:p>
            </p:txBody>
          </p:sp>
        </mc:Fallback>
      </mc:AlternateContent>
      <p:sp>
        <p:nvSpPr>
          <p:cNvPr id="16" name="正方形/長方形 15">
            <a:extLst>
              <a:ext uri="{FF2B5EF4-FFF2-40B4-BE49-F238E27FC236}">
                <a16:creationId xmlns:a16="http://schemas.microsoft.com/office/drawing/2014/main" id="{30911321-3078-4A36-A988-DB8E7DD6A7C7}"/>
              </a:ext>
            </a:extLst>
          </p:cNvPr>
          <p:cNvSpPr/>
          <p:nvPr/>
        </p:nvSpPr>
        <p:spPr bwMode="auto">
          <a:xfrm>
            <a:off x="3203849" y="2153676"/>
            <a:ext cx="5215656" cy="4399852"/>
          </a:xfrm>
          <a:prstGeom prst="rect">
            <a:avLst/>
          </a:prstGeom>
          <a:noFill/>
          <a:ln w="28575"/>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65A664DE-E215-40E6-8501-69498258BCDB}"/>
              </a:ext>
            </a:extLst>
          </p:cNvPr>
          <p:cNvSpPr txBox="1"/>
          <p:nvPr/>
        </p:nvSpPr>
        <p:spPr>
          <a:xfrm>
            <a:off x="3287525" y="5301208"/>
            <a:ext cx="1439818" cy="400110"/>
          </a:xfrm>
          <a:prstGeom prst="rect">
            <a:avLst/>
          </a:prstGeom>
          <a:noFill/>
        </p:spPr>
        <p:txBody>
          <a:bodyPr wrap="none" rtlCol="0">
            <a:spAutoFit/>
          </a:bodyPr>
          <a:lstStyle/>
          <a:p>
            <a:pPr algn="l"/>
            <a:r>
              <a:rPr lang="en-US" altLang="ja-JP" sz="2000" dirty="0">
                <a:latin typeface="+mn-lt"/>
              </a:rPr>
              <a:t>When </a:t>
            </a:r>
            <a:r>
              <a:rPr lang="en-US" altLang="ja-JP" sz="2000" i="1" dirty="0">
                <a:latin typeface="+mn-lt"/>
              </a:rPr>
              <a:t>k</a:t>
            </a:r>
            <a:r>
              <a:rPr lang="ja-JP" altLang="en-US" sz="2000" i="1" dirty="0">
                <a:latin typeface="+mn-lt"/>
              </a:rPr>
              <a:t> </a:t>
            </a:r>
            <a:r>
              <a:rPr lang="en-US" altLang="ja-JP" sz="2000" dirty="0">
                <a:latin typeface="+mn-lt"/>
              </a:rPr>
              <a:t>=</a:t>
            </a:r>
            <a:r>
              <a:rPr lang="ja-JP" altLang="en-US" sz="2000" dirty="0">
                <a:latin typeface="+mn-lt"/>
              </a:rPr>
              <a:t> </a:t>
            </a:r>
            <a:r>
              <a:rPr lang="en-US" altLang="ja-JP" sz="2000" dirty="0">
                <a:latin typeface="+mn-lt"/>
              </a:rPr>
              <a:t>0,</a:t>
            </a:r>
            <a:endParaRPr lang="ja-JP" altLang="en-US" sz="2000" dirty="0">
              <a:latin typeface="+mn-lt"/>
            </a:endParaRPr>
          </a:p>
        </p:txBody>
      </p:sp>
      <p:sp>
        <p:nvSpPr>
          <p:cNvPr id="20" name="フッター プレースホルダ 2">
            <a:extLst>
              <a:ext uri="{FF2B5EF4-FFF2-40B4-BE49-F238E27FC236}">
                <a16:creationId xmlns:a16="http://schemas.microsoft.com/office/drawing/2014/main" id="{CE2EC4BB-B72A-4D1F-AE8D-272F26F2F0A4}"/>
              </a:ext>
            </a:extLst>
          </p:cNvPr>
          <p:cNvSpPr txBox="1">
            <a:spLocks noGrp="1"/>
          </p:cNvSpPr>
          <p:nvPr/>
        </p:nvSpPr>
        <p:spPr bwMode="auto">
          <a:xfrm>
            <a:off x="7088188" y="6402716"/>
            <a:ext cx="2055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72000" bIns="0" anchor="b"/>
          <a:lstStyle>
            <a:lvl1pPr defTabSz="762000" eaLnBrk="0" hangingPunct="0">
              <a:defRPr kumimoji="1" sz="2400">
                <a:solidFill>
                  <a:schemeClr val="bg1"/>
                </a:solidFill>
                <a:latin typeface="Arial" charset="0"/>
                <a:ea typeface="ＭＳ Ｐゴシック" pitchFamily="50" charset="-128"/>
              </a:defRPr>
            </a:lvl1pPr>
            <a:lvl2pPr marL="742950" indent="-285750" defTabSz="762000" eaLnBrk="0" hangingPunct="0">
              <a:defRPr kumimoji="1" sz="2400">
                <a:solidFill>
                  <a:schemeClr val="bg1"/>
                </a:solidFill>
                <a:latin typeface="Arial" charset="0"/>
                <a:ea typeface="ＭＳ Ｐゴシック" pitchFamily="50" charset="-128"/>
              </a:defRPr>
            </a:lvl2pPr>
            <a:lvl3pPr marL="1143000" indent="-228600" defTabSz="762000" eaLnBrk="0" hangingPunct="0">
              <a:defRPr kumimoji="1" sz="2400">
                <a:solidFill>
                  <a:schemeClr val="bg1"/>
                </a:solidFill>
                <a:latin typeface="Arial" charset="0"/>
                <a:ea typeface="ＭＳ Ｐゴシック" pitchFamily="50" charset="-128"/>
              </a:defRPr>
            </a:lvl3pPr>
            <a:lvl4pPr marL="1600200" indent="-228600" defTabSz="762000" eaLnBrk="0" hangingPunct="0">
              <a:defRPr kumimoji="1" sz="2400">
                <a:solidFill>
                  <a:schemeClr val="bg1"/>
                </a:solidFill>
                <a:latin typeface="Arial" charset="0"/>
                <a:ea typeface="ＭＳ Ｐゴシック" pitchFamily="50" charset="-128"/>
              </a:defRPr>
            </a:lvl4pPr>
            <a:lvl5pPr marL="2057400" indent="-228600" defTabSz="762000" eaLnBrk="0" hangingPunct="0">
              <a:defRPr kumimoji="1" sz="2400">
                <a:solidFill>
                  <a:schemeClr val="bg1"/>
                </a:solidFill>
                <a:latin typeface="Arial" charset="0"/>
                <a:ea typeface="ＭＳ Ｐゴシック" pitchFamily="50" charset="-128"/>
              </a:defRPr>
            </a:lvl5pPr>
            <a:lvl6pPr marL="25146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6pPr>
            <a:lvl7pPr marL="29718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7pPr>
            <a:lvl8pPr marL="34290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8pPr>
            <a:lvl9pPr marL="3886200" indent="-228600" defTabSz="762000" eaLnBrk="0" fontAlgn="base" hangingPunct="0">
              <a:spcBef>
                <a:spcPct val="0"/>
              </a:spcBef>
              <a:spcAft>
                <a:spcPct val="0"/>
              </a:spcAft>
              <a:defRPr kumimoji="1" sz="2400">
                <a:solidFill>
                  <a:schemeClr val="bg1"/>
                </a:solidFill>
                <a:latin typeface="Arial" charset="0"/>
                <a:ea typeface="ＭＳ Ｐゴシック" pitchFamily="50" charset="-128"/>
              </a:defRPr>
            </a:lvl9pPr>
          </a:lstStyle>
          <a:p>
            <a:pPr algn="r" eaLnBrk="1" hangingPunct="1"/>
            <a:fld id="{53F222A9-E221-4892-963D-02304BE21BD5}" type="slidenum">
              <a:rPr lang="en-US" altLang="ja-JP" sz="1400">
                <a:solidFill>
                  <a:schemeClr val="tx1"/>
                </a:solidFill>
                <a:latin typeface="Calibri" panose="020F0502020204030204" pitchFamily="34" charset="0"/>
                <a:cs typeface="Calibri" panose="020F0502020204030204" pitchFamily="34" charset="0"/>
              </a:rPr>
              <a:pPr algn="r" eaLnBrk="1" hangingPunct="1"/>
              <a:t>9</a:t>
            </a:fld>
            <a:endParaRPr lang="en-US" altLang="ja-JP"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415980"/>
      </p:ext>
    </p:extLst>
  </p:cSld>
  <p:clrMapOvr>
    <a:masterClrMapping/>
  </p:clrMapOvr>
  <p:transition>
    <p:fade/>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12427</TotalTime>
  <Words>1268</Words>
  <Application>Microsoft Office PowerPoint</Application>
  <PresentationFormat>画面に合わせる (4:3)</PresentationFormat>
  <Paragraphs>187</Paragraphs>
  <Slides>15</Slides>
  <Notes>9</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8" baseType="lpstr">
      <vt:lpstr>ＭＳ Ｐゴシック</vt:lpstr>
      <vt:lpstr>Tekton Pro</vt:lpstr>
      <vt:lpstr>游ゴシック</vt:lpstr>
      <vt:lpstr>游ゴシック Light</vt:lpstr>
      <vt:lpstr>Arial</vt:lpstr>
      <vt:lpstr>Arial Black</vt:lpstr>
      <vt:lpstr>Calibri</vt:lpstr>
      <vt:lpstr>Cambria Math</vt:lpstr>
      <vt:lpstr>Eras Bold ITC</vt:lpstr>
      <vt:lpstr>Times New Roman</vt:lpstr>
      <vt:lpstr>Wingdings</vt:lpstr>
      <vt:lpstr>Office テーマ</vt:lpstr>
      <vt:lpstr>ｸﾞﾗﾌ</vt:lpstr>
      <vt:lpstr>PFM analysis code PASCAL-SP for aged piping  -New probabilistic evaluation model of  weld residual stress-</vt:lpstr>
      <vt:lpstr>Overview of PFM analysis code PASCAL-SP </vt:lpstr>
      <vt:lpstr>Flowchart of PASCAL-SP</vt:lpstr>
      <vt:lpstr>Purpose of this study</vt:lpstr>
      <vt:lpstr>Issues of the existing model on WRS</vt:lpstr>
      <vt:lpstr>Issues of the existing model on WRS</vt:lpstr>
      <vt:lpstr>A New Probabilistic Evaluation Model on WRS</vt:lpstr>
      <vt:lpstr>A New Probabilistic Evaluation Model on WRS</vt:lpstr>
      <vt:lpstr>A New Probabilistic Evaluation Model on WRS</vt:lpstr>
      <vt:lpstr>A New Probabilistic Evaluation Model on WRS</vt:lpstr>
      <vt:lpstr>Verification -1</vt:lpstr>
      <vt:lpstr>Verification -2: WRS database</vt:lpstr>
      <vt:lpstr>Verification -2: Sampling of WRS</vt:lpstr>
      <vt:lpstr>Verification -2: PFM analysis</vt:lpstr>
      <vt:lpstr>SUMMARY</vt:lpstr>
    </vt:vector>
  </TitlesOfParts>
  <Company>JAEA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Residual stress by 3D-2D FEM</dc:title>
  <dc:creator>J. Katsuyama</dc:creator>
  <cp:lastModifiedBy>Jinya Katsuyama</cp:lastModifiedBy>
  <cp:revision>884</cp:revision>
  <dcterms:created xsi:type="dcterms:W3CDTF">2005-05-07T07:03:24Z</dcterms:created>
  <dcterms:modified xsi:type="dcterms:W3CDTF">2019-10-17T06:00:49Z</dcterms:modified>
</cp:coreProperties>
</file>