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78" r:id="rId2"/>
    <p:sldId id="451" r:id="rId3"/>
    <p:sldId id="452" r:id="rId4"/>
    <p:sldId id="453" r:id="rId5"/>
    <p:sldId id="463" r:id="rId6"/>
    <p:sldId id="469" r:id="rId7"/>
    <p:sldId id="476" r:id="rId8"/>
    <p:sldId id="477" r:id="rId9"/>
    <p:sldId id="464" r:id="rId10"/>
    <p:sldId id="472" r:id="rId11"/>
    <p:sldId id="478" r:id="rId12"/>
    <p:sldId id="480" r:id="rId13"/>
    <p:sldId id="481" r:id="rId14"/>
    <p:sldId id="468" r:id="rId15"/>
    <p:sldId id="438" r:id="rId1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atoy" initials="m" lastIdx="2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707B9"/>
    <a:srgbClr val="110E5D"/>
    <a:srgbClr val="FF0066"/>
    <a:srgbClr val="7F7F7F"/>
    <a:srgbClr val="E6F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72" autoAdjust="0"/>
    <p:restoredTop sz="92232" autoAdjust="0"/>
  </p:normalViewPr>
  <p:slideViewPr>
    <p:cSldViewPr>
      <p:cViewPr varScale="1">
        <p:scale>
          <a:sx n="98" d="100"/>
          <a:sy n="98" d="100"/>
        </p:scale>
        <p:origin x="145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"/>
    </p:cViewPr>
  </p:sorterViewPr>
  <p:notesViewPr>
    <p:cSldViewPr>
      <p:cViewPr varScale="1">
        <p:scale>
          <a:sx n="91" d="100"/>
          <a:sy n="91" d="100"/>
        </p:scale>
        <p:origin x="-2772" y="-96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6860" cy="511649"/>
          </a:xfrm>
          <a:prstGeom prst="rect">
            <a:avLst/>
          </a:prstGeom>
        </p:spPr>
        <p:txBody>
          <a:bodyPr vert="horz" lIns="94616" tIns="47308" rIns="94616" bIns="473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16" tIns="47308" rIns="94616" bIns="47308" rtlCol="0"/>
          <a:lstStyle>
            <a:lvl1pPr algn="r">
              <a:defRPr sz="1200"/>
            </a:lvl1pPr>
          </a:lstStyle>
          <a:p>
            <a:fld id="{CBC77E7A-8E6A-44FB-B598-A48D0B17C26A}" type="datetimeFigureOut">
              <a:rPr kumimoji="1" lang="ja-JP" altLang="en-US" smtClean="0"/>
              <a:pPr/>
              <a:t>2019/10/23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923483" y="9721331"/>
            <a:ext cx="3076860" cy="511648"/>
          </a:xfrm>
          <a:prstGeom prst="rect">
            <a:avLst/>
          </a:prstGeom>
        </p:spPr>
        <p:txBody>
          <a:bodyPr vert="horz" lIns="94616" tIns="47308" rIns="94616" bIns="47308" rtlCol="0" anchor="b"/>
          <a:lstStyle>
            <a:lvl1pPr algn="l">
              <a:defRPr sz="1200"/>
            </a:lvl1pPr>
          </a:lstStyle>
          <a:p>
            <a:endParaRPr kumimoji="1" lang="ja-JP" alt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0784" y="9721331"/>
            <a:ext cx="3076860" cy="511648"/>
          </a:xfrm>
          <a:prstGeom prst="rect">
            <a:avLst/>
          </a:prstGeom>
        </p:spPr>
        <p:txBody>
          <a:bodyPr vert="horz" lIns="94616" tIns="47308" rIns="94616" bIns="47308" rtlCol="0" anchor="b"/>
          <a:lstStyle>
            <a:lvl1pPr algn="r">
              <a:defRPr sz="1200"/>
            </a:lvl1pPr>
          </a:lstStyle>
          <a:p>
            <a:fld id="{AEFD398C-E009-464E-829C-D9AEDEC23E3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図 5" descr="コピーライトグレー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93" y="9996129"/>
            <a:ext cx="794818" cy="1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6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6860" cy="511649"/>
          </a:xfrm>
          <a:prstGeom prst="rect">
            <a:avLst/>
          </a:prstGeom>
        </p:spPr>
        <p:txBody>
          <a:bodyPr vert="horz" lIns="94616" tIns="47308" rIns="94616" bIns="47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16" tIns="47308" rIns="94616" bIns="47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14BEDE-A90C-4BC0-B377-A94EC6B612E5}" type="datetimeFigureOut">
              <a:rPr lang="ja-JP" altLang="en-US"/>
              <a:pPr>
                <a:defRPr/>
              </a:pPr>
              <a:t>2019/10/23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6" tIns="47308" rIns="94616" bIns="47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432" y="4861485"/>
            <a:ext cx="5678445" cy="4604841"/>
          </a:xfrm>
          <a:prstGeom prst="rect">
            <a:avLst/>
          </a:prstGeom>
        </p:spPr>
        <p:txBody>
          <a:bodyPr vert="horz" lIns="94616" tIns="47308" rIns="94616" bIns="47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721331"/>
            <a:ext cx="3076860" cy="511648"/>
          </a:xfrm>
          <a:prstGeom prst="rect">
            <a:avLst/>
          </a:prstGeom>
        </p:spPr>
        <p:txBody>
          <a:bodyPr vert="horz" lIns="94616" tIns="47308" rIns="94616" bIns="47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0784" y="9721331"/>
            <a:ext cx="3076860" cy="511648"/>
          </a:xfrm>
          <a:prstGeom prst="rect">
            <a:avLst/>
          </a:prstGeom>
        </p:spPr>
        <p:txBody>
          <a:bodyPr vert="horz" lIns="94616" tIns="47308" rIns="94616" bIns="47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87DC591-074C-429E-ABE0-75906D5B43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0211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7DC591-074C-429E-ABE0-75906D5B43A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42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/>
          <p:cNvGrpSpPr/>
          <p:nvPr userDrawn="1"/>
        </p:nvGrpSpPr>
        <p:grpSpPr>
          <a:xfrm>
            <a:off x="237120" y="39248"/>
            <a:ext cx="8667750" cy="6646035"/>
            <a:chOff x="237120" y="39248"/>
            <a:chExt cx="8667750" cy="6646035"/>
          </a:xfrm>
        </p:grpSpPr>
        <p:pic>
          <p:nvPicPr>
            <p:cNvPr id="23" name="図 22" descr="e4_3B_title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37120" y="39248"/>
              <a:ext cx="8667750" cy="228600"/>
            </a:xfrm>
            <a:prstGeom prst="rect">
              <a:avLst/>
            </a:prstGeom>
          </p:spPr>
        </p:pic>
        <p:grpSp>
          <p:nvGrpSpPr>
            <p:cNvPr id="41" name="グループ化 40"/>
            <p:cNvGrpSpPr/>
            <p:nvPr userDrawn="1"/>
          </p:nvGrpSpPr>
          <p:grpSpPr>
            <a:xfrm>
              <a:off x="251520" y="6172504"/>
              <a:ext cx="4824536" cy="512779"/>
              <a:chOff x="251520" y="6172504"/>
              <a:chExt cx="4824536" cy="512779"/>
            </a:xfrm>
          </p:grpSpPr>
          <p:pic>
            <p:nvPicPr>
              <p:cNvPr id="32" name="図 31" descr="コピーライトグレー.png"/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251520" y="6526800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34" name="図 33" descr="電中研ロゴ英文色補正.png"/>
              <p:cNvPicPr>
                <a:picLocks noChangeAspect="1"/>
              </p:cNvPicPr>
              <p:nvPr userDrawn="1"/>
            </p:nvPicPr>
            <p:blipFill>
              <a:blip r:embed="rId4"/>
              <a:stretch>
                <a:fillRect/>
              </a:stretch>
            </p:blipFill>
            <p:spPr>
              <a:xfrm>
                <a:off x="4077700" y="6172504"/>
                <a:ext cx="998356" cy="288000"/>
              </a:xfrm>
              <a:prstGeom prst="rect">
                <a:avLst/>
              </a:prstGeom>
            </p:spPr>
          </p:pic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  <a:noFill/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31640" y="3429000"/>
            <a:ext cx="6440760" cy="432048"/>
          </a:xfrm>
          <a:noFill/>
        </p:spPr>
        <p:txBody>
          <a:bodyPr/>
          <a:lstStyle>
            <a:lvl1pPr marL="0" indent="0" algn="ctr">
              <a:buNone/>
              <a:defRPr sz="240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/>
              <a:t>XXXXXX Research Laboratory,</a:t>
            </a:r>
          </a:p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28328" y="6419451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2018</a:t>
            </a:r>
            <a:endParaRPr lang="ja-JP" altLang="en-US" dirty="0"/>
          </a:p>
        </p:txBody>
      </p:sp>
      <p:sp>
        <p:nvSpPr>
          <p:cNvPr id="7" name="テキスト プレースホルダ 2"/>
          <p:cNvSpPr>
            <a:spLocks noGrp="1"/>
          </p:cNvSpPr>
          <p:nvPr>
            <p:ph type="body" idx="15" hasCustomPrompt="1"/>
          </p:nvPr>
        </p:nvSpPr>
        <p:spPr>
          <a:xfrm>
            <a:off x="1403648" y="5085184"/>
            <a:ext cx="6336704" cy="432048"/>
          </a:xfrm>
        </p:spPr>
        <p:txBody>
          <a:bodyPr anchor="ctr" anchorCtr="1"/>
          <a:lstStyle>
            <a:lvl1pPr marL="0" indent="0">
              <a:buNone/>
              <a:defRPr sz="1800" b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dirty="0"/>
              <a:t>Seminar</a:t>
            </a:r>
            <a:r>
              <a:rPr lang="ja-JP" altLang="en-US" dirty="0"/>
              <a:t>・</a:t>
            </a:r>
            <a:r>
              <a:rPr lang="en-US" altLang="ja-JP" dirty="0"/>
              <a:t>Event</a:t>
            </a:r>
            <a:endParaRPr lang="ja-JP" altLang="en-US" dirty="0"/>
          </a:p>
        </p:txBody>
      </p:sp>
      <p:sp>
        <p:nvSpPr>
          <p:cNvPr id="8" name="テキスト プレースホルダ 2"/>
          <p:cNvSpPr>
            <a:spLocks noGrp="1"/>
          </p:cNvSpPr>
          <p:nvPr>
            <p:ph type="body" idx="16" hasCustomPrompt="1"/>
          </p:nvPr>
        </p:nvSpPr>
        <p:spPr>
          <a:xfrm>
            <a:off x="1403648" y="5517232"/>
            <a:ext cx="6336704" cy="432048"/>
          </a:xfrm>
        </p:spPr>
        <p:txBody>
          <a:bodyPr anchor="ctr" anchorCtr="1"/>
          <a:lstStyle>
            <a:lvl1pPr marL="0" indent="0">
              <a:buNone/>
              <a:defRPr sz="1800" b="0" baseline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dirty="0"/>
              <a:t>Month  Day,  Year</a:t>
            </a:r>
            <a:endParaRPr lang="ja-JP" altLang="en-US" dirty="0"/>
          </a:p>
        </p:txBody>
      </p:sp>
      <p:sp>
        <p:nvSpPr>
          <p:cNvPr id="9" name="テキスト プレースホルダ 2"/>
          <p:cNvSpPr>
            <a:spLocks noGrp="1"/>
          </p:cNvSpPr>
          <p:nvPr>
            <p:ph type="body" idx="13" hasCustomPrompt="1"/>
          </p:nvPr>
        </p:nvSpPr>
        <p:spPr>
          <a:xfrm>
            <a:off x="2411760" y="4229398"/>
            <a:ext cx="2160240" cy="639762"/>
          </a:xfrm>
        </p:spPr>
        <p:txBody>
          <a:bodyPr anchor="ctr" anchorCtr="1"/>
          <a:lstStyle>
            <a:lvl1pPr marL="0" indent="0">
              <a:buNone/>
              <a:defRPr sz="2400" b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dirty="0"/>
              <a:t>Doctor</a:t>
            </a:r>
            <a:endParaRPr lang="ja-JP" altLang="en-US" dirty="0"/>
          </a:p>
        </p:txBody>
      </p:sp>
      <p:sp>
        <p:nvSpPr>
          <p:cNvPr id="10" name="テキスト プレースホルダ 2"/>
          <p:cNvSpPr>
            <a:spLocks noGrp="1"/>
          </p:cNvSpPr>
          <p:nvPr>
            <p:ph type="body" idx="14" hasCustomPrompt="1"/>
          </p:nvPr>
        </p:nvSpPr>
        <p:spPr>
          <a:xfrm>
            <a:off x="4572000" y="4229398"/>
            <a:ext cx="3168352" cy="639762"/>
          </a:xfrm>
        </p:spPr>
        <p:txBody>
          <a:bodyPr anchor="ctr" anchorCtr="0"/>
          <a:lstStyle>
            <a:lvl1pPr marL="0" indent="0">
              <a:buNone/>
              <a:defRPr sz="2800" b="0" baseline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dirty="0"/>
              <a:t>Taro  </a:t>
            </a:r>
            <a:r>
              <a:rPr lang="en-US" altLang="ja-JP" dirty="0" err="1"/>
              <a:t>Denchuken</a:t>
            </a:r>
            <a:endParaRPr lang="ja-JP" altLang="en-US" dirty="0"/>
          </a:p>
        </p:txBody>
      </p:sp>
      <p:pic>
        <p:nvPicPr>
          <p:cNvPr id="22" name="図 21" descr="タイプB表紙ライン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03832" y="3429000"/>
            <a:ext cx="7936336" cy="12191"/>
          </a:xfrm>
          <a:prstGeom prst="rect">
            <a:avLst/>
          </a:prstGeom>
        </p:spPr>
      </p:pic>
      <p:sp>
        <p:nvSpPr>
          <p:cNvPr id="17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1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sp>
        <p:nvSpPr>
          <p:cNvPr id="7" name="日付プレースホルダ 17"/>
          <p:cNvSpPr>
            <a:spLocks noGrp="1"/>
          </p:cNvSpPr>
          <p:nvPr>
            <p:ph type="dt" sz="half" idx="2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 userDrawn="1"/>
        </p:nvGrpSpPr>
        <p:grpSpPr>
          <a:xfrm>
            <a:off x="251520" y="43200"/>
            <a:ext cx="8640960" cy="6712635"/>
            <a:chOff x="251520" y="43200"/>
            <a:chExt cx="8640960" cy="6712635"/>
          </a:xfrm>
        </p:grpSpPr>
        <p:pic>
          <p:nvPicPr>
            <p:cNvPr id="16" name="図 15" descr="e4_3B_bar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2000" y="43200"/>
              <a:ext cx="7581900" cy="228600"/>
            </a:xfrm>
            <a:prstGeom prst="rect">
              <a:avLst/>
            </a:prstGeom>
          </p:spPr>
        </p:pic>
        <p:grpSp>
          <p:nvGrpSpPr>
            <p:cNvPr id="12" name="グループ化 11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3" name="図 12" descr="コピーライトグレー.png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5" name="図 14" descr="電中研ロゴ英文色補正.png"/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6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682"/>
          </a:xfrm>
        </p:spPr>
        <p:txBody>
          <a:bodyPr vert="eaVert"/>
          <a:lstStyle>
            <a:lvl5pPr>
              <a:tabLst>
                <a:tab pos="3944938" algn="l"/>
              </a:tabLst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pic>
        <p:nvPicPr>
          <p:cNvPr id="11" name="図 10" descr="タイプB中ページライン.png"/>
          <p:cNvPicPr>
            <a:picLocks noChangeAspect="1"/>
          </p:cNvPicPr>
          <p:nvPr userDrawn="1"/>
        </p:nvPicPr>
        <p:blipFill>
          <a:blip r:embed="rId5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sp>
        <p:nvSpPr>
          <p:cNvPr id="18" name="日付プレースホルダ 17"/>
          <p:cNvSpPr>
            <a:spLocks noGrp="1"/>
          </p:cNvSpPr>
          <p:nvPr>
            <p:ph type="dt" sz="half" idx="2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14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2018</a:t>
            </a:r>
            <a:endParaRPr lang="ja-JP" altLang="en-US" dirty="0"/>
          </a:p>
        </p:txBody>
      </p:sp>
      <p:sp>
        <p:nvSpPr>
          <p:cNvPr id="7" name="日付プレースホルダ 17"/>
          <p:cNvSpPr>
            <a:spLocks noGrp="1"/>
          </p:cNvSpPr>
          <p:nvPr>
            <p:ph type="dt" sz="half" idx="2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 userDrawn="1"/>
        </p:nvGrpSpPr>
        <p:grpSpPr>
          <a:xfrm>
            <a:off x="251520" y="43200"/>
            <a:ext cx="8640960" cy="6712635"/>
            <a:chOff x="251520" y="43200"/>
            <a:chExt cx="8640960" cy="6712635"/>
          </a:xfrm>
        </p:grpSpPr>
        <p:pic>
          <p:nvPicPr>
            <p:cNvPr id="17" name="図 16" descr="e4_3B_bar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2000" y="43200"/>
              <a:ext cx="7581900" cy="228600"/>
            </a:xfrm>
            <a:prstGeom prst="rect">
              <a:avLst/>
            </a:prstGeom>
          </p:spPr>
        </p:pic>
        <p:grpSp>
          <p:nvGrpSpPr>
            <p:cNvPr id="11" name="グループ化 10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3" name="図 12" descr="コピーライトグレー.png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5" name="図 14" descr="電中研ロゴ英文色補正.png"/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pic>
        <p:nvPicPr>
          <p:cNvPr id="12" name="図 11" descr="タイプB中ページライン.png"/>
          <p:cNvPicPr>
            <a:picLocks noChangeAspect="1"/>
          </p:cNvPicPr>
          <p:nvPr userDrawn="1"/>
        </p:nvPicPr>
        <p:blipFill>
          <a:blip r:embed="rId5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sp>
        <p:nvSpPr>
          <p:cNvPr id="19" name="日付プレースホルダ 17"/>
          <p:cNvSpPr>
            <a:spLocks noGrp="1"/>
          </p:cNvSpPr>
          <p:nvPr>
            <p:ph type="dt" sz="half" idx="2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14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sp>
        <p:nvSpPr>
          <p:cNvPr id="8" name="日付プレースホルダ 17"/>
          <p:cNvSpPr>
            <a:spLocks noGrp="1"/>
          </p:cNvSpPr>
          <p:nvPr>
            <p:ph type="dt" sz="half" idx="13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sp>
        <p:nvSpPr>
          <p:cNvPr id="10" name="日付プレースホルダ 17"/>
          <p:cNvSpPr>
            <a:spLocks noGrp="1"/>
          </p:cNvSpPr>
          <p:nvPr>
            <p:ph type="dt" sz="half" idx="13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11" name="スライド番号プレースホルダ 21"/>
          <p:cNvSpPr>
            <a:spLocks noGrp="1"/>
          </p:cNvSpPr>
          <p:nvPr>
            <p:ph type="sldNum" sz="quarter" idx="1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36104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7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 userDrawn="1"/>
        </p:nvGrpSpPr>
        <p:grpSpPr>
          <a:xfrm>
            <a:off x="251520" y="43200"/>
            <a:ext cx="8640960" cy="6712635"/>
            <a:chOff x="251520" y="43200"/>
            <a:chExt cx="8640960" cy="6712635"/>
          </a:xfrm>
        </p:grpSpPr>
        <p:pic>
          <p:nvPicPr>
            <p:cNvPr id="14" name="図 13" descr="e4_3B_bar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2000" y="43200"/>
              <a:ext cx="7581900" cy="228600"/>
            </a:xfrm>
            <a:prstGeom prst="rect">
              <a:avLst/>
            </a:prstGeom>
          </p:spPr>
        </p:pic>
        <p:grpSp>
          <p:nvGrpSpPr>
            <p:cNvPr id="10" name="グループ化 9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1" name="図 10" descr="コピーライトグレー.png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3" name="図 12" descr="電中研ロゴ英文色補正.png"/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2018</a:t>
            </a:r>
            <a:endParaRPr lang="ja-JP" altLang="en-US" dirty="0"/>
          </a:p>
        </p:txBody>
      </p:sp>
      <p:pic>
        <p:nvPicPr>
          <p:cNvPr id="9" name="図 8" descr="タイプB中ページライン.png"/>
          <p:cNvPicPr>
            <a:picLocks noChangeAspect="1"/>
          </p:cNvPicPr>
          <p:nvPr userDrawn="1"/>
        </p:nvPicPr>
        <p:blipFill>
          <a:blip r:embed="rId5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sp>
        <p:nvSpPr>
          <p:cNvPr id="1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 userDrawn="1"/>
        </p:nvGrpSpPr>
        <p:grpSpPr>
          <a:xfrm>
            <a:off x="251520" y="43200"/>
            <a:ext cx="8640960" cy="6712635"/>
            <a:chOff x="251520" y="43200"/>
            <a:chExt cx="8640960" cy="6712635"/>
          </a:xfrm>
        </p:grpSpPr>
        <p:pic>
          <p:nvPicPr>
            <p:cNvPr id="17" name="図 16" descr="e4_3B_bar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2000" y="43200"/>
              <a:ext cx="7581900" cy="228600"/>
            </a:xfrm>
            <a:prstGeom prst="rect">
              <a:avLst/>
            </a:prstGeom>
          </p:spPr>
        </p:pic>
        <p:grpSp>
          <p:nvGrpSpPr>
            <p:cNvPr id="13" name="グループ化 12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4" name="図 13" descr="コピーライトグレー.png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6" name="図 15" descr="電中研ロゴ英文色補正.png"/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362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7422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pic>
        <p:nvPicPr>
          <p:cNvPr id="12" name="図 11" descr="タイプB中ページライン.png"/>
          <p:cNvPicPr>
            <a:picLocks noChangeAspect="1"/>
          </p:cNvPicPr>
          <p:nvPr userDrawn="1"/>
        </p:nvPicPr>
        <p:blipFill>
          <a:blip r:embed="rId5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sp>
        <p:nvSpPr>
          <p:cNvPr id="19" name="日付プレースホルダ 17"/>
          <p:cNvSpPr>
            <a:spLocks noGrp="1"/>
          </p:cNvSpPr>
          <p:nvPr>
            <p:ph type="dt" sz="half" idx="13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15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 userDrawn="1"/>
        </p:nvGrpSpPr>
        <p:grpSpPr>
          <a:xfrm>
            <a:off x="251520" y="43200"/>
            <a:ext cx="8640960" cy="6712635"/>
            <a:chOff x="251520" y="43200"/>
            <a:chExt cx="8640960" cy="6712635"/>
          </a:xfrm>
        </p:grpSpPr>
        <p:pic>
          <p:nvPicPr>
            <p:cNvPr id="17" name="図 16" descr="e4_3B_bar.gi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52000" y="43200"/>
              <a:ext cx="7581900" cy="228600"/>
            </a:xfrm>
            <a:prstGeom prst="rect">
              <a:avLst/>
            </a:prstGeom>
          </p:spPr>
        </p:pic>
        <p:grpSp>
          <p:nvGrpSpPr>
            <p:cNvPr id="13" name="グループ化 12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4" name="図 13" descr="コピーライトグレー.png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6" name="図 15" descr="電中研ロゴ英文色補正.png"/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260648"/>
            <a:ext cx="5486400" cy="446692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2015</a:t>
            </a:r>
            <a:endParaRPr lang="ja-JP" altLang="en-US"/>
          </a:p>
        </p:txBody>
      </p:sp>
      <p:pic>
        <p:nvPicPr>
          <p:cNvPr id="12" name="図 11" descr="タイプB中ページライン.png"/>
          <p:cNvPicPr>
            <a:picLocks noChangeAspect="1"/>
          </p:cNvPicPr>
          <p:nvPr userDrawn="1"/>
        </p:nvPicPr>
        <p:blipFill>
          <a:blip r:embed="rId5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sp>
        <p:nvSpPr>
          <p:cNvPr id="19" name="日付プレースホルダ 17"/>
          <p:cNvSpPr>
            <a:spLocks noGrp="1"/>
          </p:cNvSpPr>
          <p:nvPr>
            <p:ph type="dt" sz="half" idx="13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15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 userDrawn="1"/>
        </p:nvGrpSpPr>
        <p:grpSpPr>
          <a:xfrm>
            <a:off x="251520" y="44624"/>
            <a:ext cx="8640960" cy="6711211"/>
            <a:chOff x="251520" y="44624"/>
            <a:chExt cx="8640960" cy="6711211"/>
          </a:xfrm>
        </p:grpSpPr>
        <p:pic>
          <p:nvPicPr>
            <p:cNvPr id="13" name="図 12" descr="e4_3B_bar.gif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251520" y="44624"/>
              <a:ext cx="7581900" cy="228600"/>
            </a:xfrm>
            <a:prstGeom prst="rect">
              <a:avLst/>
            </a:prstGeom>
          </p:spPr>
        </p:pic>
        <p:grpSp>
          <p:nvGrpSpPr>
            <p:cNvPr id="20" name="グループ化 19"/>
            <p:cNvGrpSpPr/>
            <p:nvPr userDrawn="1"/>
          </p:nvGrpSpPr>
          <p:grpSpPr>
            <a:xfrm>
              <a:off x="251520" y="44624"/>
              <a:ext cx="8640960" cy="6711211"/>
              <a:chOff x="251520" y="44624"/>
              <a:chExt cx="8640960" cy="6711211"/>
            </a:xfrm>
          </p:grpSpPr>
          <p:pic>
            <p:nvPicPr>
              <p:cNvPr id="15" name="図 14" descr="コピーライトグレー.png"/>
              <p:cNvPicPr>
                <a:picLocks noChangeAspect="1"/>
              </p:cNvPicPr>
              <p:nvPr userDrawn="1"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251520" y="6597352"/>
                <a:ext cx="761937" cy="158483"/>
              </a:xfrm>
              <a:prstGeom prst="rect">
                <a:avLst/>
              </a:prstGeom>
            </p:spPr>
          </p:pic>
          <p:pic>
            <p:nvPicPr>
              <p:cNvPr id="19" name="図 18" descr="電中研ロゴ英文色補正.png"/>
              <p:cNvPicPr>
                <a:picLocks noChangeAspect="1"/>
              </p:cNvPicPr>
              <p:nvPr userDrawn="1"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8018918" y="44624"/>
                <a:ext cx="873562" cy="252000"/>
              </a:xfrm>
              <a:prstGeom prst="rect">
                <a:avLst/>
              </a:prstGeom>
            </p:spPr>
          </p:pic>
        </p:grpSp>
      </p:grpSp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60648"/>
            <a:ext cx="82296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268760"/>
            <a:ext cx="82296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28328" y="6484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70" b="1">
                <a:solidFill>
                  <a:srgbClr val="7F7F7F"/>
                </a:solidFill>
                <a:latin typeface="Century Gothic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 dirty="0"/>
              <a:t>2018</a:t>
            </a:r>
            <a:endParaRPr lang="ja-JP" altLang="en-US" dirty="0"/>
          </a:p>
        </p:txBody>
      </p:sp>
      <p:pic>
        <p:nvPicPr>
          <p:cNvPr id="16" name="図 15" descr="タイプB中ページライン.png"/>
          <p:cNvPicPr>
            <a:picLocks noChangeAspect="1"/>
          </p:cNvPicPr>
          <p:nvPr userDrawn="1"/>
        </p:nvPicPr>
        <p:blipFill>
          <a:blip r:embed="rId16"/>
          <a:srcRect t="-275031" b="-275031"/>
          <a:stretch>
            <a:fillRect/>
          </a:stretch>
        </p:blipFill>
        <p:spPr>
          <a:xfrm>
            <a:off x="251520" y="6489336"/>
            <a:ext cx="8656215" cy="87174"/>
          </a:xfrm>
          <a:prstGeom prst="rect">
            <a:avLst/>
          </a:prstGeom>
        </p:spPr>
      </p:pic>
      <p:pic>
        <p:nvPicPr>
          <p:cNvPr id="17" name="図 16" descr="タイプB中ページライン.png"/>
          <p:cNvPicPr>
            <a:picLocks noChangeAspect="1"/>
          </p:cNvPicPr>
          <p:nvPr userDrawn="1"/>
        </p:nvPicPr>
        <p:blipFill>
          <a:blip r:embed="rId16"/>
          <a:srcRect t="-275031" b="-275031"/>
          <a:stretch>
            <a:fillRect/>
          </a:stretch>
        </p:blipFill>
        <p:spPr>
          <a:xfrm>
            <a:off x="251520" y="1052736"/>
            <a:ext cx="8656215" cy="87174"/>
          </a:xfrm>
          <a:prstGeom prst="rect">
            <a:avLst/>
          </a:prstGeom>
        </p:spPr>
      </p:pic>
      <p:sp>
        <p:nvSpPr>
          <p:cNvPr id="18" name="日付プレースホルダ 17"/>
          <p:cNvSpPr>
            <a:spLocks noGrp="1"/>
          </p:cNvSpPr>
          <p:nvPr>
            <p:ph type="dt" sz="half" idx="2"/>
          </p:nvPr>
        </p:nvSpPr>
        <p:spPr>
          <a:xfrm>
            <a:off x="3518520" y="6484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 b="1">
                <a:solidFill>
                  <a:srgbClr val="7F7F7F"/>
                </a:solidFill>
                <a:latin typeface="Century Gothic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EF1E89-6CBE-477C-AA16-DD7D3164DEF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u"/>
        <a:defRPr kumimoji="1"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kumimoji="1"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kumimoji="1"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p"/>
        <a:defRPr kumimoji="1"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kumimoji="1"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58975"/>
            <a:ext cx="9144000" cy="147002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altLang="ja-JP" sz="3600" b="1" spc="-50" dirty="0">
                <a:latin typeface="Arial" panose="020B0604020202020204" pitchFamily="34" charset="0"/>
                <a:cs typeface="Arial" panose="020B0604020202020204" pitchFamily="34" charset="0"/>
              </a:rPr>
              <a:t>Effect of Proximity Rule on Conditional Probability of Failure Under PTS Events</a:t>
            </a:r>
            <a:endParaRPr kumimoji="1" lang="ja-JP" altLang="en-US" sz="3600" b="1" spc="-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869160"/>
            <a:ext cx="9144000" cy="432048"/>
          </a:xfrm>
        </p:spPr>
        <p:txBody>
          <a:bodyPr/>
          <a:lstStyle/>
          <a:p>
            <a:r>
              <a:rPr kumimoji="1" lang="en-US" altLang="ja-JP" sz="2000" b="1" dirty="0"/>
              <a:t>Materials Science Laboratory</a:t>
            </a:r>
          </a:p>
          <a:p>
            <a:r>
              <a:rPr kumimoji="1" lang="en-US" altLang="ja-JP" sz="2000" b="1" dirty="0"/>
              <a:t>Central Research Institute of Electric Power Industry, JAPAN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0" y="4149080"/>
            <a:ext cx="91440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400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Masaki NAGAI and Masato YAMAMOTO</a:t>
            </a:r>
            <a:endParaRPr lang="en-US" altLang="ja-JP" baseline="30000" dirty="0"/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96689DDB-D6D9-4E28-A1F3-8D115A000832}"/>
              </a:ext>
            </a:extLst>
          </p:cNvPr>
          <p:cNvSpPr txBox="1">
            <a:spLocks/>
          </p:cNvSpPr>
          <p:nvPr/>
        </p:nvSpPr>
        <p:spPr bwMode="auto">
          <a:xfrm>
            <a:off x="1383694" y="332656"/>
            <a:ext cx="7580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400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altLang="ja-JP" sz="1600" dirty="0"/>
              <a:t>3rd International Seminar On Probabilistic Methodologies for Nuclear Applications</a:t>
            </a:r>
          </a:p>
          <a:p>
            <a:pPr algn="r">
              <a:spcBef>
                <a:spcPts val="0"/>
              </a:spcBef>
            </a:pPr>
            <a:r>
              <a:rPr lang="en-US" altLang="ja-JP" sz="1600" dirty="0"/>
              <a:t>October 23th, 2019, Rockville, MD, USA</a:t>
            </a:r>
          </a:p>
        </p:txBody>
      </p:sp>
    </p:spTree>
    <p:extLst>
      <p:ext uri="{BB962C8B-B14F-4D97-AF65-F5344CB8AC3E}">
        <p14:creationId xmlns:p14="http://schemas.microsoft.com/office/powerpoint/2010/main" val="1478494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54914-D042-4A39-922B-273BBB0E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Analysis results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34ED51-A872-4FBF-B4A0-79C6C489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E7392-80A6-45DF-A815-A8CA52265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10</a:t>
            </a:fld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FB7DB35-0989-4328-9074-37189BE3C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09" y="2613281"/>
            <a:ext cx="3894638" cy="367450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45B0C8E-88FA-45FC-9E9A-C69A74D74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44" y="2613281"/>
            <a:ext cx="4123236" cy="3674506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3AFDD83-E064-4712-A98A-C9BAF1869BA1}"/>
              </a:ext>
            </a:extLst>
          </p:cNvPr>
          <p:cNvCxnSpPr/>
          <p:nvPr/>
        </p:nvCxnSpPr>
        <p:spPr>
          <a:xfrm flipV="1">
            <a:off x="972885" y="3979087"/>
            <a:ext cx="2592958" cy="1744353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5153A0-9F4C-4C52-85DC-F211F47EAC98}"/>
              </a:ext>
            </a:extLst>
          </p:cNvPr>
          <p:cNvSpPr txBox="1"/>
          <p:nvPr/>
        </p:nvSpPr>
        <p:spPr>
          <a:xfrm>
            <a:off x="2288588" y="4946549"/>
            <a:ext cx="1670329" cy="6463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400">
                <a:solidFill>
                  <a:srgbClr val="000000"/>
                </a:solidFill>
              </a:rPr>
              <a:t>  </a:t>
            </a:r>
            <a:r>
              <a:rPr lang="en-US" altLang="ja-JP" sz="1400" dirty="0">
                <a:solidFill>
                  <a:srgbClr val="000000"/>
                </a:solidFill>
              </a:rPr>
              <a:t>Cracks sampled as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(1) Embedded ones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(2) Surface ones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8640885-0935-4E0B-BCE6-7497F95984AA}"/>
              </a:ext>
            </a:extLst>
          </p:cNvPr>
          <p:cNvSpPr/>
          <p:nvPr/>
        </p:nvSpPr>
        <p:spPr>
          <a:xfrm>
            <a:off x="2273605" y="5240403"/>
            <a:ext cx="47145" cy="4714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04DB4E1C-81C6-4583-B1F4-489FBAF415F9}"/>
              </a:ext>
            </a:extLst>
          </p:cNvPr>
          <p:cNvSpPr/>
          <p:nvPr/>
        </p:nvSpPr>
        <p:spPr>
          <a:xfrm>
            <a:off x="2273605" y="5494543"/>
            <a:ext cx="47145" cy="4714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F170FF-1F82-4B61-B520-A4A7231A902D}"/>
              </a:ext>
            </a:extLst>
          </p:cNvPr>
          <p:cNvSpPr txBox="1"/>
          <p:nvPr/>
        </p:nvSpPr>
        <p:spPr>
          <a:xfrm>
            <a:off x="2771800" y="3140968"/>
            <a:ext cx="1811393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Crack transformation</a:t>
            </a:r>
          </a:p>
          <a:p>
            <a:r>
              <a:rPr lang="en-US" altLang="ja-JP" sz="1400" b="1" dirty="0">
                <a:solidFill>
                  <a:srgbClr val="FF0000"/>
                </a:solidFill>
              </a:rPr>
              <a:t>line 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481682BF-701A-4852-BFFD-85C3CF66B59F}"/>
              </a:ext>
            </a:extLst>
          </p:cNvPr>
          <p:cNvCxnSpPr/>
          <p:nvPr/>
        </p:nvCxnSpPr>
        <p:spPr>
          <a:xfrm>
            <a:off x="3565844" y="3526680"/>
            <a:ext cx="0" cy="42425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222C24C7-FE6C-42DA-902D-E3FCE8374C15}"/>
              </a:ext>
            </a:extLst>
          </p:cNvPr>
          <p:cNvCxnSpPr>
            <a:cxnSpLocks/>
          </p:cNvCxnSpPr>
          <p:nvPr/>
        </p:nvCxnSpPr>
        <p:spPr>
          <a:xfrm flipV="1">
            <a:off x="5428880" y="3953844"/>
            <a:ext cx="2731792" cy="1738413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D1B4748-3D64-47BB-B242-1D62EB6739A4}"/>
              </a:ext>
            </a:extLst>
          </p:cNvPr>
          <p:cNvSpPr txBox="1"/>
          <p:nvPr/>
        </p:nvSpPr>
        <p:spPr>
          <a:xfrm>
            <a:off x="6723617" y="3671080"/>
            <a:ext cx="216886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Crack transformation line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F3C8D1DD-4275-4730-9F9D-C44EDF023F06}"/>
              </a:ext>
            </a:extLst>
          </p:cNvPr>
          <p:cNvCxnSpPr/>
          <p:nvPr/>
        </p:nvCxnSpPr>
        <p:spPr>
          <a:xfrm>
            <a:off x="7812989" y="3872589"/>
            <a:ext cx="0" cy="279931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3A2C043-C2FC-4DD3-8421-4F32FFB0BB36}"/>
              </a:ext>
            </a:extLst>
          </p:cNvPr>
          <p:cNvSpPr txBox="1"/>
          <p:nvPr/>
        </p:nvSpPr>
        <p:spPr>
          <a:xfrm>
            <a:off x="1396458" y="5987435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57A9905-996A-41DB-9307-4B14E6C8D6FE}"/>
              </a:ext>
            </a:extLst>
          </p:cNvPr>
          <p:cNvSpPr txBox="1"/>
          <p:nvPr/>
        </p:nvSpPr>
        <p:spPr>
          <a:xfrm rot="16200000">
            <a:off x="-843789" y="4048479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720821E-7F35-46CA-B2D3-5222F0903215}"/>
              </a:ext>
            </a:extLst>
          </p:cNvPr>
          <p:cNvSpPr txBox="1"/>
          <p:nvPr/>
        </p:nvSpPr>
        <p:spPr>
          <a:xfrm>
            <a:off x="5827370" y="5977802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2DA75B-2032-4824-8253-A7940F0432B6}"/>
              </a:ext>
            </a:extLst>
          </p:cNvPr>
          <p:cNvSpPr txBox="1"/>
          <p:nvPr/>
        </p:nvSpPr>
        <p:spPr>
          <a:xfrm rot="16200000">
            <a:off x="3587123" y="4038846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28490D2-0F1F-4C7C-816C-13AC3332FA9B}"/>
              </a:ext>
            </a:extLst>
          </p:cNvPr>
          <p:cNvSpPr txBox="1"/>
          <p:nvPr/>
        </p:nvSpPr>
        <p:spPr>
          <a:xfrm>
            <a:off x="1512044" y="6248345"/>
            <a:ext cx="205184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Non-failure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7A0208D-3211-4ED8-ACEF-E0D6E910F69A}"/>
              </a:ext>
            </a:extLst>
          </p:cNvPr>
          <p:cNvSpPr txBox="1"/>
          <p:nvPr/>
        </p:nvSpPr>
        <p:spPr>
          <a:xfrm>
            <a:off x="6327725" y="6248344"/>
            <a:ext cx="1628651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B8C6B3C-2321-49B2-92B4-2372C41E8C82}"/>
              </a:ext>
            </a:extLst>
          </p:cNvPr>
          <p:cNvSpPr txBox="1"/>
          <p:nvPr/>
        </p:nvSpPr>
        <p:spPr>
          <a:xfrm>
            <a:off x="251520" y="1085624"/>
            <a:ext cx="8640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PFM results were CPI = 4.84×10</a:t>
            </a:r>
            <a:r>
              <a:rPr lang="en-US" altLang="ja-JP" sz="2000" baseline="30000" dirty="0">
                <a:solidFill>
                  <a:srgbClr val="000000"/>
                </a:solidFill>
              </a:rPr>
              <a:t>-3</a:t>
            </a:r>
            <a:r>
              <a:rPr lang="ja-JP" altLang="en-US" sz="2000" dirty="0" err="1">
                <a:solidFill>
                  <a:srgbClr val="000000"/>
                </a:solidFill>
              </a:rPr>
              <a:t>，</a:t>
            </a:r>
            <a:r>
              <a:rPr lang="en-US" altLang="ja-JP" sz="2000" dirty="0">
                <a:solidFill>
                  <a:srgbClr val="000000"/>
                </a:solidFill>
              </a:rPr>
              <a:t>CPF = 4.78×10</a:t>
            </a:r>
            <a:r>
              <a:rPr lang="en-US" altLang="ja-JP" sz="2000" baseline="30000" dirty="0">
                <a:solidFill>
                  <a:srgbClr val="000000"/>
                </a:solidFill>
              </a:rPr>
              <a:t>-3</a:t>
            </a:r>
            <a:r>
              <a:rPr lang="en-US" altLang="ja-JP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Sampled initial cracks can be classified as either of (1) embedded cracks or (2) surface cracks.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F595DEF-7F0C-0849-AD6F-06ADD1012C5C}"/>
              </a:ext>
            </a:extLst>
          </p:cNvPr>
          <p:cNvSpPr txBox="1"/>
          <p:nvPr/>
        </p:nvSpPr>
        <p:spPr>
          <a:xfrm>
            <a:off x="5674459" y="2805295"/>
            <a:ext cx="1670329" cy="6463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</a:rPr>
              <a:t>  </a:t>
            </a:r>
            <a:r>
              <a:rPr lang="en-US" altLang="ja-JP" sz="1400" dirty="0">
                <a:solidFill>
                  <a:srgbClr val="000000"/>
                </a:solidFill>
              </a:rPr>
              <a:t>Cracks sampled as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(1) Embedded ones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(2) Surface ones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B69A0500-B959-489A-B57E-AF95EDBEDE61}"/>
              </a:ext>
            </a:extLst>
          </p:cNvPr>
          <p:cNvSpPr/>
          <p:nvPr/>
        </p:nvSpPr>
        <p:spPr>
          <a:xfrm>
            <a:off x="5674459" y="3091299"/>
            <a:ext cx="49669" cy="49669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C0FF49C9-7E57-485C-BBCC-8428F4D1E300}"/>
              </a:ext>
            </a:extLst>
          </p:cNvPr>
          <p:cNvSpPr/>
          <p:nvPr/>
        </p:nvSpPr>
        <p:spPr>
          <a:xfrm>
            <a:off x="5674459" y="3343570"/>
            <a:ext cx="49669" cy="49669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99925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54914-D042-4A39-922B-273BBB0E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Analysis results</a:t>
            </a:r>
            <a:r>
              <a:rPr kumimoji="1" lang="ja-JP" altLang="en-US" sz="3600" dirty="0"/>
              <a:t>（</a:t>
            </a:r>
            <a:r>
              <a:rPr kumimoji="1" lang="en-US" altLang="ja-JP" sz="3600" dirty="0"/>
              <a:t>Non-failure samples</a:t>
            </a:r>
            <a:r>
              <a:rPr kumimoji="1" lang="ja-JP" altLang="en-US" sz="3600" dirty="0"/>
              <a:t>）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34ED51-A872-4FBF-B4A0-79C6C489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E7392-80A6-45DF-A815-A8CA52265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FB7DB35-0989-4328-9074-37189BE3C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09" y="1245129"/>
            <a:ext cx="3894638" cy="3674506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3AFDD83-E064-4712-A98A-C9BAF1869BA1}"/>
              </a:ext>
            </a:extLst>
          </p:cNvPr>
          <p:cNvCxnSpPr/>
          <p:nvPr/>
        </p:nvCxnSpPr>
        <p:spPr>
          <a:xfrm flipV="1">
            <a:off x="972885" y="2610935"/>
            <a:ext cx="2592958" cy="1744353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3A2C043-C2FC-4DD3-8421-4F32FFB0BB36}"/>
              </a:ext>
            </a:extLst>
          </p:cNvPr>
          <p:cNvSpPr txBox="1"/>
          <p:nvPr/>
        </p:nvSpPr>
        <p:spPr>
          <a:xfrm>
            <a:off x="1396458" y="4619283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57A9905-996A-41DB-9307-4B14E6C8D6FE}"/>
              </a:ext>
            </a:extLst>
          </p:cNvPr>
          <p:cNvSpPr txBox="1"/>
          <p:nvPr/>
        </p:nvSpPr>
        <p:spPr>
          <a:xfrm rot="16200000">
            <a:off x="-843789" y="2680327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28490D2-0F1F-4C7C-816C-13AC3332FA9B}"/>
              </a:ext>
            </a:extLst>
          </p:cNvPr>
          <p:cNvSpPr txBox="1"/>
          <p:nvPr/>
        </p:nvSpPr>
        <p:spPr>
          <a:xfrm>
            <a:off x="1513999" y="5022930"/>
            <a:ext cx="205184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Non-failure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C3672AB-5C74-41C5-A7A4-A105FF8EC765}"/>
              </a:ext>
            </a:extLst>
          </p:cNvPr>
          <p:cNvSpPr txBox="1"/>
          <p:nvPr/>
        </p:nvSpPr>
        <p:spPr>
          <a:xfrm>
            <a:off x="4870718" y="1162491"/>
            <a:ext cx="3797514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</a:rPr>
              <a:t>Type A1:</a:t>
            </a:r>
            <a:r>
              <a:rPr lang="en-US" altLang="ja-JP" sz="1600" dirty="0">
                <a:solidFill>
                  <a:srgbClr val="000000"/>
                </a:solidFill>
              </a:rPr>
              <a:t> Sampled as embedded flaw </a:t>
            </a:r>
          </a:p>
          <a:p>
            <a:r>
              <a:rPr lang="en-US" altLang="ja-JP" sz="1600" dirty="0">
                <a:solidFill>
                  <a:srgbClr val="000000"/>
                </a:solidFill>
              </a:rPr>
              <a:t>                and arrested as embedded flaw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635936FF-946A-43E0-AABD-96DD793E56F5}"/>
              </a:ext>
            </a:extLst>
          </p:cNvPr>
          <p:cNvSpPr txBox="1"/>
          <p:nvPr/>
        </p:nvSpPr>
        <p:spPr>
          <a:xfrm>
            <a:off x="4884983" y="2889213"/>
            <a:ext cx="3560270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</a:rPr>
              <a:t>Type A2:</a:t>
            </a:r>
            <a:r>
              <a:rPr lang="en-US" altLang="ja-JP" sz="1600" dirty="0">
                <a:solidFill>
                  <a:srgbClr val="000000"/>
                </a:solidFill>
              </a:rPr>
              <a:t> Sampled as embedded flaw </a:t>
            </a:r>
          </a:p>
          <a:p>
            <a:r>
              <a:rPr lang="en-US" altLang="ja-JP" sz="1600" dirty="0">
                <a:solidFill>
                  <a:srgbClr val="000000"/>
                </a:solidFill>
              </a:rPr>
              <a:t>                and arrested as surface flaw</a:t>
            </a:r>
            <a:r>
              <a:rPr kumimoji="1" lang="en-US" altLang="ja-JP" sz="1600" dirty="0">
                <a:solidFill>
                  <a:srgbClr val="000000"/>
                </a:solidFill>
              </a:rPr>
              <a:t> 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A9B6734-8EAC-4A9E-AD0F-CC8B4BCB70C3}"/>
              </a:ext>
            </a:extLst>
          </p:cNvPr>
          <p:cNvSpPr txBox="1"/>
          <p:nvPr/>
        </p:nvSpPr>
        <p:spPr>
          <a:xfrm>
            <a:off x="4920318" y="4823794"/>
            <a:ext cx="3560270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</a:rPr>
              <a:t>Type A3:</a:t>
            </a:r>
            <a:r>
              <a:rPr lang="en-US" altLang="ja-JP" sz="1600" dirty="0">
                <a:solidFill>
                  <a:srgbClr val="000000"/>
                </a:solidFill>
              </a:rPr>
              <a:t> Sampled as surface flaw </a:t>
            </a:r>
          </a:p>
          <a:p>
            <a:r>
              <a:rPr lang="en-US" altLang="ja-JP" sz="1600" dirty="0">
                <a:solidFill>
                  <a:srgbClr val="000000"/>
                </a:solidFill>
              </a:rPr>
              <a:t>                and arrested as surface flaw 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6E6BB66-5969-46A3-A11E-541EA45B60E3}"/>
              </a:ext>
            </a:extLst>
          </p:cNvPr>
          <p:cNvSpPr txBox="1"/>
          <p:nvPr/>
        </p:nvSpPr>
        <p:spPr>
          <a:xfrm>
            <a:off x="3132810" y="2176906"/>
            <a:ext cx="2487861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</a:rPr>
              <a:t>Crack transformation line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16FD246-D828-4671-A1B2-443CA08F8042}"/>
              </a:ext>
            </a:extLst>
          </p:cNvPr>
          <p:cNvCxnSpPr>
            <a:cxnSpLocks/>
          </p:cNvCxnSpPr>
          <p:nvPr/>
        </p:nvCxnSpPr>
        <p:spPr>
          <a:xfrm rot="3600000">
            <a:off x="3722378" y="2334392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45C7ADD9-27C3-4CB0-83C2-4C8D33AFA880}"/>
              </a:ext>
            </a:extLst>
          </p:cNvPr>
          <p:cNvSpPr/>
          <p:nvPr/>
        </p:nvSpPr>
        <p:spPr>
          <a:xfrm>
            <a:off x="2075898" y="1811813"/>
            <a:ext cx="3248443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259B924E-F785-4EF2-876A-139129BA25B3}"/>
              </a:ext>
            </a:extLst>
          </p:cNvPr>
          <p:cNvSpPr/>
          <p:nvPr/>
        </p:nvSpPr>
        <p:spPr>
          <a:xfrm rot="229237" flipV="1">
            <a:off x="2047772" y="3250156"/>
            <a:ext cx="3248443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C6C3292C-ED92-4C1F-B9CB-5DF5A2AAFA2C}"/>
              </a:ext>
            </a:extLst>
          </p:cNvPr>
          <p:cNvSpPr/>
          <p:nvPr/>
        </p:nvSpPr>
        <p:spPr>
          <a:xfrm rot="1071671" flipV="1">
            <a:off x="1351938" y="4794237"/>
            <a:ext cx="3984682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450873F-C805-4C7C-A0E4-7061EC72E392}"/>
              </a:ext>
            </a:extLst>
          </p:cNvPr>
          <p:cNvGrpSpPr/>
          <p:nvPr/>
        </p:nvGrpSpPr>
        <p:grpSpPr>
          <a:xfrm>
            <a:off x="5621905" y="5360680"/>
            <a:ext cx="2102001" cy="1377282"/>
            <a:chOff x="5485052" y="5161429"/>
            <a:chExt cx="2102001" cy="1377282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8690A487-C09A-43D1-897F-825DDDA55F0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485052" y="5161429"/>
              <a:ext cx="2102001" cy="1377282"/>
              <a:chOff x="3491869" y="1299693"/>
              <a:chExt cx="2592294" cy="1698534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7E783901-E2A5-48F7-87C7-BEA6FB19942C}"/>
                  </a:ext>
                </a:extLst>
              </p:cNvPr>
              <p:cNvGrpSpPr/>
              <p:nvPr/>
            </p:nvGrpSpPr>
            <p:grpSpPr>
              <a:xfrm>
                <a:off x="3491869" y="1299693"/>
                <a:ext cx="2592294" cy="1232812"/>
                <a:chOff x="251520" y="1556792"/>
                <a:chExt cx="2592294" cy="1232812"/>
              </a:xfrm>
            </p:grpSpPr>
            <p:sp>
              <p:nvSpPr>
                <p:cNvPr id="54" name="正方形/長方形 53">
                  <a:extLst>
                    <a:ext uri="{FF2B5EF4-FFF2-40B4-BE49-F238E27FC236}">
                      <a16:creationId xmlns:a16="http://schemas.microsoft.com/office/drawing/2014/main" id="{838C5323-0D63-4E1D-BFD5-396056A8B2BC}"/>
                    </a:ext>
                  </a:extLst>
                </p:cNvPr>
                <p:cNvSpPr/>
                <p:nvPr/>
              </p:nvSpPr>
              <p:spPr>
                <a:xfrm rot="10800000">
                  <a:off x="251526" y="1556792"/>
                  <a:ext cx="2592288" cy="1232809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円/楕円 9">
                  <a:extLst>
                    <a:ext uri="{FF2B5EF4-FFF2-40B4-BE49-F238E27FC236}">
                      <a16:creationId xmlns:a16="http://schemas.microsoft.com/office/drawing/2014/main" id="{B7A48C96-8A22-4F4E-B144-80EAC720F658}"/>
                    </a:ext>
                  </a:extLst>
                </p:cNvPr>
                <p:cNvSpPr/>
                <p:nvPr/>
              </p:nvSpPr>
              <p:spPr>
                <a:xfrm rot="10800000">
                  <a:off x="1214208" y="2376891"/>
                  <a:ext cx="644269" cy="288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1ED91F86-77C3-4449-AEE1-D82167D1A40F}"/>
                    </a:ext>
                  </a:extLst>
                </p:cNvPr>
                <p:cNvCxnSpPr/>
                <p:nvPr/>
              </p:nvCxnSpPr>
              <p:spPr>
                <a:xfrm rot="16200000">
                  <a:off x="1547666" y="1493459"/>
                  <a:ext cx="0" cy="2592289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F7F330AE-2F63-44FC-8091-9B6E501A4EE6}"/>
                    </a:ext>
                  </a:extLst>
                </p:cNvPr>
                <p:cNvCxnSpPr/>
                <p:nvPr/>
              </p:nvCxnSpPr>
              <p:spPr>
                <a:xfrm rot="16200000">
                  <a:off x="1547665" y="265860"/>
                  <a:ext cx="0" cy="2592289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円弧 51">
                <a:extLst>
                  <a:ext uri="{FF2B5EF4-FFF2-40B4-BE49-F238E27FC236}">
                    <a16:creationId xmlns:a16="http://schemas.microsoft.com/office/drawing/2014/main" id="{EC1F41C5-3778-411B-B6F2-24F69ED0D71E}"/>
                  </a:ext>
                </a:extLst>
              </p:cNvPr>
              <p:cNvSpPr/>
              <p:nvPr/>
            </p:nvSpPr>
            <p:spPr>
              <a:xfrm>
                <a:off x="4283968" y="2119792"/>
                <a:ext cx="987711" cy="835793"/>
              </a:xfrm>
              <a:prstGeom prst="arc">
                <a:avLst>
                  <a:gd name="adj1" fmla="val 10802351"/>
                  <a:gd name="adj2" fmla="val 0"/>
                </a:avLst>
              </a:prstGeom>
              <a:ln>
                <a:solidFill>
                  <a:srgbClr val="00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円弧 52">
                <a:extLst>
                  <a:ext uri="{FF2B5EF4-FFF2-40B4-BE49-F238E27FC236}">
                    <a16:creationId xmlns:a16="http://schemas.microsoft.com/office/drawing/2014/main" id="{82A706FD-16EF-44AF-A700-DB4F3B696C41}"/>
                  </a:ext>
                </a:extLst>
              </p:cNvPr>
              <p:cNvSpPr/>
              <p:nvPr/>
            </p:nvSpPr>
            <p:spPr>
              <a:xfrm>
                <a:off x="4182694" y="2066776"/>
                <a:ext cx="1187993" cy="931451"/>
              </a:xfrm>
              <a:prstGeom prst="arc">
                <a:avLst>
                  <a:gd name="adj1" fmla="val 10802351"/>
                  <a:gd name="adj2" fmla="val 0"/>
                </a:avLst>
              </a:prstGeom>
              <a:ln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2FF0B92-57F1-4142-8370-1AD0EB4A1E0A}"/>
                </a:ext>
              </a:extLst>
            </p:cNvPr>
            <p:cNvCxnSpPr/>
            <p:nvPr/>
          </p:nvCxnSpPr>
          <p:spPr>
            <a:xfrm rot="16200000">
              <a:off x="6536052" y="5008710"/>
              <a:ext cx="0" cy="2101997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8FB934A-86A5-4ABB-A22A-C6A2AF25CEAA}"/>
              </a:ext>
            </a:extLst>
          </p:cNvPr>
          <p:cNvGrpSpPr/>
          <p:nvPr/>
        </p:nvGrpSpPr>
        <p:grpSpPr>
          <a:xfrm>
            <a:off x="5638351" y="3421658"/>
            <a:ext cx="2102001" cy="1522800"/>
            <a:chOff x="5387284" y="2986862"/>
            <a:chExt cx="2102001" cy="1522800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A5298C37-100E-497A-9EFF-EC5AAB4862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387284" y="2986862"/>
              <a:ext cx="2102001" cy="1522800"/>
              <a:chOff x="323519" y="2708920"/>
              <a:chExt cx="2592294" cy="1877994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6AF21651-628A-44C2-BD28-A7A3488010FD}"/>
                  </a:ext>
                </a:extLst>
              </p:cNvPr>
              <p:cNvGrpSpPr/>
              <p:nvPr/>
            </p:nvGrpSpPr>
            <p:grpSpPr>
              <a:xfrm>
                <a:off x="323519" y="2708920"/>
                <a:ext cx="2592294" cy="1800194"/>
                <a:chOff x="251520" y="1556792"/>
                <a:chExt cx="2592294" cy="1800194"/>
              </a:xfrm>
            </p:grpSpPr>
            <p:grpSp>
              <p:nvGrpSpPr>
                <p:cNvPr id="43" name="グループ化 42">
                  <a:extLst>
                    <a:ext uri="{FF2B5EF4-FFF2-40B4-BE49-F238E27FC236}">
                      <a16:creationId xmlns:a16="http://schemas.microsoft.com/office/drawing/2014/main" id="{8D692631-8ADE-4E36-8B72-74E1CE7A502B}"/>
                    </a:ext>
                  </a:extLst>
                </p:cNvPr>
                <p:cNvGrpSpPr/>
                <p:nvPr/>
              </p:nvGrpSpPr>
              <p:grpSpPr>
                <a:xfrm>
                  <a:off x="251520" y="1556792"/>
                  <a:ext cx="2592294" cy="1232812"/>
                  <a:chOff x="251520" y="1556792"/>
                  <a:chExt cx="2592294" cy="1232812"/>
                </a:xfrm>
              </p:grpSpPr>
              <p:sp>
                <p:nvSpPr>
                  <p:cNvPr id="45" name="正方形/長方形 44">
                    <a:extLst>
                      <a:ext uri="{FF2B5EF4-FFF2-40B4-BE49-F238E27FC236}">
                        <a16:creationId xmlns:a16="http://schemas.microsoft.com/office/drawing/2014/main" id="{1C5EE4F8-6085-471C-9ECA-E9DA68396E6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51526" y="1556792"/>
                    <a:ext cx="2592288" cy="1232809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" name="円/楕円 9">
                    <a:extLst>
                      <a:ext uri="{FF2B5EF4-FFF2-40B4-BE49-F238E27FC236}">
                        <a16:creationId xmlns:a16="http://schemas.microsoft.com/office/drawing/2014/main" id="{0ECE8FCE-1401-4922-AD3A-5FE594B0CD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26718" y="2281232"/>
                    <a:ext cx="644269" cy="28800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7" name="直線コネクタ 46">
                    <a:extLst>
                      <a:ext uri="{FF2B5EF4-FFF2-40B4-BE49-F238E27FC236}">
                        <a16:creationId xmlns:a16="http://schemas.microsoft.com/office/drawing/2014/main" id="{586DC85B-7721-463D-8250-BAD7D4F323F0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6" y="1493459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FA31E2BD-3F5B-4276-84AC-2DB6F3BDD970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5" y="265860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円/楕円 9">
                    <a:extLst>
                      <a:ext uri="{FF2B5EF4-FFF2-40B4-BE49-F238E27FC236}">
                        <a16:creationId xmlns:a16="http://schemas.microsoft.com/office/drawing/2014/main" id="{D1245D58-B8D9-44AF-A57E-89105D2B5ED6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 rot="10800000">
                    <a:off x="1115644" y="2209232"/>
                    <a:ext cx="864039" cy="47798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" name="円弧 43">
                  <a:extLst>
                    <a:ext uri="{FF2B5EF4-FFF2-40B4-BE49-F238E27FC236}">
                      <a16:creationId xmlns:a16="http://schemas.microsoft.com/office/drawing/2014/main" id="{8AD8EEFA-ABE1-4C41-8DE5-FD5A3A06B7F6}"/>
                    </a:ext>
                  </a:extLst>
                </p:cNvPr>
                <p:cNvSpPr/>
                <p:nvPr/>
              </p:nvSpPr>
              <p:spPr>
                <a:xfrm>
                  <a:off x="971602" y="2209231"/>
                  <a:ext cx="1152117" cy="1147755"/>
                </a:xfrm>
                <a:prstGeom prst="arc">
                  <a:avLst>
                    <a:gd name="adj1" fmla="val 10802351"/>
                    <a:gd name="adj2" fmla="val 0"/>
                  </a:avLst>
                </a:prstGeom>
                <a:ln>
                  <a:solidFill>
                    <a:srgbClr val="00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2" name="円弧 41">
                <a:extLst>
                  <a:ext uri="{FF2B5EF4-FFF2-40B4-BE49-F238E27FC236}">
                    <a16:creationId xmlns:a16="http://schemas.microsoft.com/office/drawing/2014/main" id="{0F160E3F-25DB-4BD7-81DC-1072AE8FEAEE}"/>
                  </a:ext>
                </a:extLst>
              </p:cNvPr>
              <p:cNvSpPr/>
              <p:nvPr/>
            </p:nvSpPr>
            <p:spPr>
              <a:xfrm>
                <a:off x="935589" y="3283558"/>
                <a:ext cx="1368139" cy="1303356"/>
              </a:xfrm>
              <a:prstGeom prst="arc">
                <a:avLst>
                  <a:gd name="adj1" fmla="val 10802351"/>
                  <a:gd name="adj2" fmla="val 0"/>
                </a:avLst>
              </a:prstGeom>
              <a:ln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BC962C4-21E9-4FF1-B590-7720C8344CC0}"/>
                </a:ext>
              </a:extLst>
            </p:cNvPr>
            <p:cNvCxnSpPr/>
            <p:nvPr/>
          </p:nvCxnSpPr>
          <p:spPr>
            <a:xfrm rot="16200000">
              <a:off x="6438285" y="2827892"/>
              <a:ext cx="0" cy="2101997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25142A9-8F39-4FAC-87A1-46C1D190B916}"/>
              </a:ext>
            </a:extLst>
          </p:cNvPr>
          <p:cNvGrpSpPr/>
          <p:nvPr/>
        </p:nvGrpSpPr>
        <p:grpSpPr>
          <a:xfrm>
            <a:off x="5638351" y="1676532"/>
            <a:ext cx="2104967" cy="999644"/>
            <a:chOff x="5628693" y="1596665"/>
            <a:chExt cx="2104967" cy="999644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6E57F77-8049-4FA5-B69E-CFF675C43CAD}"/>
                </a:ext>
              </a:extLst>
            </p:cNvPr>
            <p:cNvGrpSpPr/>
            <p:nvPr/>
          </p:nvGrpSpPr>
          <p:grpSpPr>
            <a:xfrm>
              <a:off x="5628693" y="1596665"/>
              <a:ext cx="2102001" cy="999644"/>
              <a:chOff x="4411393" y="1394895"/>
              <a:chExt cx="2102001" cy="999644"/>
            </a:xfrm>
          </p:grpSpPr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8E8092A3-F138-48D6-BA53-7D547FEE3D1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411393" y="1394895"/>
                <a:ext cx="2102001" cy="999644"/>
                <a:chOff x="251520" y="1556792"/>
                <a:chExt cx="2592295" cy="1232812"/>
              </a:xfrm>
            </p:grpSpPr>
            <p:sp>
              <p:nvSpPr>
                <p:cNvPr id="35" name="正方形/長方形 34">
                  <a:extLst>
                    <a:ext uri="{FF2B5EF4-FFF2-40B4-BE49-F238E27FC236}">
                      <a16:creationId xmlns:a16="http://schemas.microsoft.com/office/drawing/2014/main" id="{B62D69F0-F932-405B-A9A1-8C1CDC109605}"/>
                    </a:ext>
                  </a:extLst>
                </p:cNvPr>
                <p:cNvSpPr/>
                <p:nvPr/>
              </p:nvSpPr>
              <p:spPr>
                <a:xfrm rot="10800000">
                  <a:off x="251527" y="1556792"/>
                  <a:ext cx="2592288" cy="123281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円/楕円 9">
                  <a:extLst>
                    <a:ext uri="{FF2B5EF4-FFF2-40B4-BE49-F238E27FC236}">
                      <a16:creationId xmlns:a16="http://schemas.microsoft.com/office/drawing/2014/main" id="{76A40A57-49AA-4E18-9DB7-38546C3D1EE9}"/>
                    </a:ext>
                  </a:extLst>
                </p:cNvPr>
                <p:cNvSpPr/>
                <p:nvPr/>
              </p:nvSpPr>
              <p:spPr>
                <a:xfrm rot="10800000">
                  <a:off x="1226718" y="2216077"/>
                  <a:ext cx="644269" cy="288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32FAA2D7-4E66-4432-B667-9DFA01A87800}"/>
                    </a:ext>
                  </a:extLst>
                </p:cNvPr>
                <p:cNvCxnSpPr/>
                <p:nvPr/>
              </p:nvCxnSpPr>
              <p:spPr>
                <a:xfrm rot="16200000">
                  <a:off x="1547666" y="1493459"/>
                  <a:ext cx="0" cy="2592289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070CC768-5EE2-4F06-BC87-575F18015CF9}"/>
                    </a:ext>
                  </a:extLst>
                </p:cNvPr>
                <p:cNvCxnSpPr/>
                <p:nvPr/>
              </p:nvCxnSpPr>
              <p:spPr>
                <a:xfrm rot="16200000">
                  <a:off x="1547665" y="265860"/>
                  <a:ext cx="0" cy="2592289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円/楕円 9">
                  <a:extLst>
                    <a:ext uri="{FF2B5EF4-FFF2-40B4-BE49-F238E27FC236}">
                      <a16:creationId xmlns:a16="http://schemas.microsoft.com/office/drawing/2014/main" id="{DD76A6A6-7DD5-44DA-A2FF-B08FC3178C83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0800000">
                  <a:off x="1049130" y="2144077"/>
                  <a:ext cx="1021212" cy="43200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58" name="直線矢印コネクタ 57">
                <a:extLst>
                  <a:ext uri="{FF2B5EF4-FFF2-40B4-BE49-F238E27FC236}">
                    <a16:creationId xmlns:a16="http://schemas.microsoft.com/office/drawing/2014/main" id="{D116F22A-114B-4C95-B7F5-ED1DDBE9F0A2}"/>
                  </a:ext>
                </a:extLst>
              </p:cNvPr>
              <p:cNvCxnSpPr/>
              <p:nvPr/>
            </p:nvCxnSpPr>
            <p:spPr>
              <a:xfrm>
                <a:off x="5472052" y="2173823"/>
                <a:ext cx="0" cy="14400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矢印コネクタ 58">
                <a:extLst>
                  <a:ext uri="{FF2B5EF4-FFF2-40B4-BE49-F238E27FC236}">
                    <a16:creationId xmlns:a16="http://schemas.microsoft.com/office/drawing/2014/main" id="{44043DF6-70E2-4683-BEA1-B6F1867C6C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72052" y="1787070"/>
                <a:ext cx="0" cy="14400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矢印コネクタ 59">
                <a:extLst>
                  <a:ext uri="{FF2B5EF4-FFF2-40B4-BE49-F238E27FC236}">
                    <a16:creationId xmlns:a16="http://schemas.microsoft.com/office/drawing/2014/main" id="{144725AC-B7F8-4928-9DBF-B2A15348259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5809239" y="1974251"/>
                <a:ext cx="0" cy="14400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矢印コネクタ 60">
                <a:extLst>
                  <a:ext uri="{FF2B5EF4-FFF2-40B4-BE49-F238E27FC236}">
                    <a16:creationId xmlns:a16="http://schemas.microsoft.com/office/drawing/2014/main" id="{617E28BE-8915-45A1-B4EB-ADE0EB92687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 flipV="1">
                <a:off x="5130147" y="1974251"/>
                <a:ext cx="0" cy="14400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AB09140F-8A43-4610-93B8-6F4B08442B45}"/>
                </a:ext>
              </a:extLst>
            </p:cNvPr>
            <p:cNvCxnSpPr/>
            <p:nvPr/>
          </p:nvCxnSpPr>
          <p:spPr>
            <a:xfrm rot="16200000">
              <a:off x="6682662" y="1430683"/>
              <a:ext cx="0" cy="2101997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305FD0C2-DC78-40CA-AE58-593E0F07A194}"/>
              </a:ext>
            </a:extLst>
          </p:cNvPr>
          <p:cNvCxnSpPr>
            <a:cxnSpLocks/>
          </p:cNvCxnSpPr>
          <p:nvPr/>
        </p:nvCxnSpPr>
        <p:spPr>
          <a:xfrm rot="17460000" flipH="1">
            <a:off x="5445393" y="2313361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854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0791451-87A1-4C56-973D-5900F6F38E5C}"/>
              </a:ext>
            </a:extLst>
          </p:cNvPr>
          <p:cNvGrpSpPr/>
          <p:nvPr/>
        </p:nvGrpSpPr>
        <p:grpSpPr>
          <a:xfrm>
            <a:off x="4769244" y="1254323"/>
            <a:ext cx="4123236" cy="3674506"/>
            <a:chOff x="1346195" y="2069901"/>
            <a:chExt cx="4123236" cy="3674506"/>
          </a:xfrm>
        </p:grpSpPr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85C00CD8-10CE-4966-B39A-05DCDD918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195" y="2069901"/>
              <a:ext cx="4123236" cy="3674506"/>
            </a:xfrm>
            <a:prstGeom prst="rect">
              <a:avLst/>
            </a:prstGeom>
          </p:spPr>
        </p:pic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62C8482E-B5C1-4472-9FD4-CE5B19A34B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05831" y="3410464"/>
              <a:ext cx="2731792" cy="1738413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8ED54914-D042-4A39-922B-273BBB0E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Analysis results</a:t>
            </a:r>
            <a:r>
              <a:rPr kumimoji="1" lang="ja-JP" altLang="en-US" sz="3600" dirty="0"/>
              <a:t>（</a:t>
            </a:r>
            <a:r>
              <a:rPr kumimoji="1" lang="en-US" altLang="ja-JP" sz="3600" dirty="0"/>
              <a:t>Failure samples</a:t>
            </a:r>
            <a:r>
              <a:rPr kumimoji="1" lang="ja-JP" altLang="en-US" sz="3600" dirty="0"/>
              <a:t>）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34ED51-A872-4FBF-B4A0-79C6C489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E7392-80A6-45DF-A815-A8CA52265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3A2C043-C2FC-4DD3-8421-4F32FFB0BB36}"/>
              </a:ext>
            </a:extLst>
          </p:cNvPr>
          <p:cNvSpPr txBox="1"/>
          <p:nvPr/>
        </p:nvSpPr>
        <p:spPr>
          <a:xfrm>
            <a:off x="5899279" y="4619283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57A9905-996A-41DB-9307-4B14E6C8D6FE}"/>
              </a:ext>
            </a:extLst>
          </p:cNvPr>
          <p:cNvSpPr txBox="1"/>
          <p:nvPr/>
        </p:nvSpPr>
        <p:spPr>
          <a:xfrm rot="16200000">
            <a:off x="3605903" y="2680327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28490D2-0F1F-4C7C-816C-13AC3332FA9B}"/>
              </a:ext>
            </a:extLst>
          </p:cNvPr>
          <p:cNvSpPr txBox="1"/>
          <p:nvPr/>
        </p:nvSpPr>
        <p:spPr>
          <a:xfrm>
            <a:off x="6255717" y="5022930"/>
            <a:ext cx="1628651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C3672AB-5C74-41C5-A7A4-A105FF8EC765}"/>
              </a:ext>
            </a:extLst>
          </p:cNvPr>
          <p:cNvSpPr txBox="1"/>
          <p:nvPr/>
        </p:nvSpPr>
        <p:spPr>
          <a:xfrm>
            <a:off x="268217" y="1271433"/>
            <a:ext cx="3706143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</a:rPr>
              <a:t>Type B1:</a:t>
            </a:r>
            <a:r>
              <a:rPr lang="en-US" altLang="ja-JP" sz="1600" dirty="0">
                <a:solidFill>
                  <a:srgbClr val="000000"/>
                </a:solidFill>
              </a:rPr>
              <a:t> Sampled as embedded flaw</a:t>
            </a:r>
          </a:p>
          <a:p>
            <a:r>
              <a:rPr lang="en-US" altLang="ja-JP" sz="1600" dirty="0">
                <a:solidFill>
                  <a:srgbClr val="000000"/>
                </a:solidFill>
              </a:rPr>
              <a:t>               and went through the thickness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A9B6734-8EAC-4A9E-AD0F-CC8B4BCB70C3}"/>
              </a:ext>
            </a:extLst>
          </p:cNvPr>
          <p:cNvSpPr txBox="1"/>
          <p:nvPr/>
        </p:nvSpPr>
        <p:spPr>
          <a:xfrm>
            <a:off x="284741" y="4097928"/>
            <a:ext cx="3706143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</a:rPr>
              <a:t>Type B2:</a:t>
            </a:r>
            <a:r>
              <a:rPr lang="en-US" altLang="ja-JP" sz="1600" dirty="0">
                <a:solidFill>
                  <a:srgbClr val="000000"/>
                </a:solidFill>
              </a:rPr>
              <a:t> Sampled as surface flaw</a:t>
            </a:r>
          </a:p>
          <a:p>
            <a:r>
              <a:rPr lang="en-US" altLang="ja-JP" sz="1600" dirty="0">
                <a:solidFill>
                  <a:srgbClr val="000000"/>
                </a:solidFill>
              </a:rPr>
              <a:t>               and went through the thickness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47DA1D1-6122-4A9C-A84C-F63E06E2216A}"/>
              </a:ext>
            </a:extLst>
          </p:cNvPr>
          <p:cNvSpPr txBox="1"/>
          <p:nvPr/>
        </p:nvSpPr>
        <p:spPr>
          <a:xfrm>
            <a:off x="382005" y="3115895"/>
            <a:ext cx="404597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Crack propagates and transformed to surface one</a:t>
            </a:r>
            <a:r>
              <a:rPr kumimoji="1" lang="en-US" altLang="ja-JP" sz="1400" dirty="0">
                <a:solidFill>
                  <a:srgbClr val="000000"/>
                </a:solidFill>
              </a:rPr>
              <a:t>.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6E6BB66-5969-46A3-A11E-541EA45B60E3}"/>
              </a:ext>
            </a:extLst>
          </p:cNvPr>
          <p:cNvSpPr txBox="1"/>
          <p:nvPr/>
        </p:nvSpPr>
        <p:spPr>
          <a:xfrm>
            <a:off x="6548635" y="1932657"/>
            <a:ext cx="2487861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</a:rPr>
              <a:t>Crack transformation line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16FD246-D828-4671-A1B2-443CA08F8042}"/>
              </a:ext>
            </a:extLst>
          </p:cNvPr>
          <p:cNvCxnSpPr>
            <a:cxnSpLocks/>
          </p:cNvCxnSpPr>
          <p:nvPr/>
        </p:nvCxnSpPr>
        <p:spPr>
          <a:xfrm>
            <a:off x="8162183" y="2203498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6B7C2E5-3034-4880-AFA3-9E5CF40F24DB}"/>
              </a:ext>
            </a:extLst>
          </p:cNvPr>
          <p:cNvGrpSpPr/>
          <p:nvPr/>
        </p:nvGrpSpPr>
        <p:grpSpPr>
          <a:xfrm>
            <a:off x="1290430" y="2004854"/>
            <a:ext cx="2102001" cy="1785799"/>
            <a:chOff x="5377632" y="2004854"/>
            <a:chExt cx="2102001" cy="1785799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A5298C37-100E-497A-9EFF-EC5AAB4862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377632" y="2004854"/>
              <a:ext cx="2102001" cy="1522800"/>
              <a:chOff x="323519" y="2708920"/>
              <a:chExt cx="2592294" cy="1877994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6AF21651-628A-44C2-BD28-A7A3488010FD}"/>
                  </a:ext>
                </a:extLst>
              </p:cNvPr>
              <p:cNvGrpSpPr/>
              <p:nvPr/>
            </p:nvGrpSpPr>
            <p:grpSpPr>
              <a:xfrm>
                <a:off x="323519" y="2708920"/>
                <a:ext cx="2592294" cy="1800194"/>
                <a:chOff x="251520" y="1556792"/>
                <a:chExt cx="2592294" cy="1800194"/>
              </a:xfrm>
            </p:grpSpPr>
            <p:grpSp>
              <p:nvGrpSpPr>
                <p:cNvPr id="43" name="グループ化 42">
                  <a:extLst>
                    <a:ext uri="{FF2B5EF4-FFF2-40B4-BE49-F238E27FC236}">
                      <a16:creationId xmlns:a16="http://schemas.microsoft.com/office/drawing/2014/main" id="{8D692631-8ADE-4E36-8B72-74E1CE7A502B}"/>
                    </a:ext>
                  </a:extLst>
                </p:cNvPr>
                <p:cNvGrpSpPr/>
                <p:nvPr/>
              </p:nvGrpSpPr>
              <p:grpSpPr>
                <a:xfrm>
                  <a:off x="251520" y="1556792"/>
                  <a:ext cx="2592294" cy="1232812"/>
                  <a:chOff x="251520" y="1556792"/>
                  <a:chExt cx="2592294" cy="1232812"/>
                </a:xfrm>
              </p:grpSpPr>
              <p:sp>
                <p:nvSpPr>
                  <p:cNvPr id="45" name="正方形/長方形 44">
                    <a:extLst>
                      <a:ext uri="{FF2B5EF4-FFF2-40B4-BE49-F238E27FC236}">
                        <a16:creationId xmlns:a16="http://schemas.microsoft.com/office/drawing/2014/main" id="{1C5EE4F8-6085-471C-9ECA-E9DA68396E6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51526" y="1556792"/>
                    <a:ext cx="2592288" cy="1232809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" name="円/楕円 9">
                    <a:extLst>
                      <a:ext uri="{FF2B5EF4-FFF2-40B4-BE49-F238E27FC236}">
                        <a16:creationId xmlns:a16="http://schemas.microsoft.com/office/drawing/2014/main" id="{0ECE8FCE-1401-4922-AD3A-5FE594B0CD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26718" y="2281232"/>
                    <a:ext cx="644269" cy="28800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7" name="直線コネクタ 46">
                    <a:extLst>
                      <a:ext uri="{FF2B5EF4-FFF2-40B4-BE49-F238E27FC236}">
                        <a16:creationId xmlns:a16="http://schemas.microsoft.com/office/drawing/2014/main" id="{586DC85B-7721-463D-8250-BAD7D4F323F0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6" y="1493459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FA31E2BD-3F5B-4276-84AC-2DB6F3BDD970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5" y="265860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円/楕円 9">
                    <a:extLst>
                      <a:ext uri="{FF2B5EF4-FFF2-40B4-BE49-F238E27FC236}">
                        <a16:creationId xmlns:a16="http://schemas.microsoft.com/office/drawing/2014/main" id="{D1245D58-B8D9-44AF-A57E-89105D2B5ED6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 rot="10800000">
                    <a:off x="1115644" y="2209232"/>
                    <a:ext cx="864039" cy="47798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4" name="円弧 43">
                  <a:extLst>
                    <a:ext uri="{FF2B5EF4-FFF2-40B4-BE49-F238E27FC236}">
                      <a16:creationId xmlns:a16="http://schemas.microsoft.com/office/drawing/2014/main" id="{8AD8EEFA-ABE1-4C41-8DE5-FD5A3A06B7F6}"/>
                    </a:ext>
                  </a:extLst>
                </p:cNvPr>
                <p:cNvSpPr/>
                <p:nvPr/>
              </p:nvSpPr>
              <p:spPr>
                <a:xfrm>
                  <a:off x="971602" y="2209231"/>
                  <a:ext cx="1152117" cy="1147755"/>
                </a:xfrm>
                <a:prstGeom prst="arc">
                  <a:avLst>
                    <a:gd name="adj1" fmla="val 10802351"/>
                    <a:gd name="adj2" fmla="val 0"/>
                  </a:avLst>
                </a:prstGeom>
                <a:ln>
                  <a:solidFill>
                    <a:srgbClr val="00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2" name="円弧 41">
                <a:extLst>
                  <a:ext uri="{FF2B5EF4-FFF2-40B4-BE49-F238E27FC236}">
                    <a16:creationId xmlns:a16="http://schemas.microsoft.com/office/drawing/2014/main" id="{0F160E3F-25DB-4BD7-81DC-1072AE8FEAEE}"/>
                  </a:ext>
                </a:extLst>
              </p:cNvPr>
              <p:cNvSpPr/>
              <p:nvPr/>
            </p:nvSpPr>
            <p:spPr>
              <a:xfrm>
                <a:off x="935589" y="3283558"/>
                <a:ext cx="1368139" cy="1303356"/>
              </a:xfrm>
              <a:prstGeom prst="arc">
                <a:avLst>
                  <a:gd name="adj1" fmla="val 10802351"/>
                  <a:gd name="adj2" fmla="val 0"/>
                </a:avLst>
              </a:prstGeom>
              <a:ln>
                <a:solidFill>
                  <a:srgbClr val="0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BC962C4-21E9-4FF1-B590-7720C8344CC0}"/>
                </a:ext>
              </a:extLst>
            </p:cNvPr>
            <p:cNvCxnSpPr/>
            <p:nvPr/>
          </p:nvCxnSpPr>
          <p:spPr>
            <a:xfrm rot="16200000">
              <a:off x="6428633" y="1845884"/>
              <a:ext cx="0" cy="2101997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円弧 96">
              <a:extLst>
                <a:ext uri="{FF2B5EF4-FFF2-40B4-BE49-F238E27FC236}">
                  <a16:creationId xmlns:a16="http://schemas.microsoft.com/office/drawing/2014/main" id="{669139ED-73BB-448D-929C-EEC1763D719E}"/>
                </a:ext>
              </a:extLst>
            </p:cNvPr>
            <p:cNvSpPr/>
            <p:nvPr/>
          </p:nvSpPr>
          <p:spPr>
            <a:xfrm>
              <a:off x="5775111" y="2203498"/>
              <a:ext cx="1292991" cy="1587155"/>
            </a:xfrm>
            <a:prstGeom prst="arc">
              <a:avLst>
                <a:gd name="adj1" fmla="val 10802351"/>
                <a:gd name="adj2" fmla="val 0"/>
              </a:avLst>
            </a:prstGeom>
            <a:ln w="1587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D95D7EE-5C4A-48ED-A85D-BB22B5507699}"/>
              </a:ext>
            </a:extLst>
          </p:cNvPr>
          <p:cNvGrpSpPr/>
          <p:nvPr/>
        </p:nvGrpSpPr>
        <p:grpSpPr>
          <a:xfrm>
            <a:off x="1312573" y="4821295"/>
            <a:ext cx="2102001" cy="1776057"/>
            <a:chOff x="5505350" y="4473028"/>
            <a:chExt cx="2102001" cy="1776057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01F5120C-120A-4A94-B711-7CE8B8329685}"/>
                </a:ext>
              </a:extLst>
            </p:cNvPr>
            <p:cNvGrpSpPr/>
            <p:nvPr/>
          </p:nvGrpSpPr>
          <p:grpSpPr>
            <a:xfrm>
              <a:off x="5505350" y="4473028"/>
              <a:ext cx="2102001" cy="1377282"/>
              <a:chOff x="5505350" y="4473028"/>
              <a:chExt cx="2102001" cy="1377282"/>
            </a:xfrm>
          </p:grpSpPr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8690A487-C09A-43D1-897F-825DDDA55F0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505350" y="4473028"/>
                <a:ext cx="2102001" cy="1377282"/>
                <a:chOff x="3491869" y="1299693"/>
                <a:chExt cx="2592294" cy="1698534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7E783901-E2A5-48F7-87C7-BEA6FB19942C}"/>
                    </a:ext>
                  </a:extLst>
                </p:cNvPr>
                <p:cNvGrpSpPr/>
                <p:nvPr/>
              </p:nvGrpSpPr>
              <p:grpSpPr>
                <a:xfrm>
                  <a:off x="3491869" y="1299693"/>
                  <a:ext cx="2592294" cy="1232812"/>
                  <a:chOff x="251520" y="1556792"/>
                  <a:chExt cx="2592294" cy="1232812"/>
                </a:xfrm>
              </p:grpSpPr>
              <p:sp>
                <p:nvSpPr>
                  <p:cNvPr id="54" name="正方形/長方形 53">
                    <a:extLst>
                      <a:ext uri="{FF2B5EF4-FFF2-40B4-BE49-F238E27FC236}">
                        <a16:creationId xmlns:a16="http://schemas.microsoft.com/office/drawing/2014/main" id="{838C5323-0D63-4E1D-BFD5-396056A8B2B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51526" y="1556792"/>
                    <a:ext cx="2592288" cy="1232809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" name="円/楕円 9">
                    <a:extLst>
                      <a:ext uri="{FF2B5EF4-FFF2-40B4-BE49-F238E27FC236}">
                        <a16:creationId xmlns:a16="http://schemas.microsoft.com/office/drawing/2014/main" id="{B7A48C96-8A22-4F4E-B144-80EAC720F65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14208" y="2376891"/>
                    <a:ext cx="644269" cy="28800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6" name="直線コネクタ 55">
                    <a:extLst>
                      <a:ext uri="{FF2B5EF4-FFF2-40B4-BE49-F238E27FC236}">
                        <a16:creationId xmlns:a16="http://schemas.microsoft.com/office/drawing/2014/main" id="{1ED91F86-77C3-4449-AEE1-D82167D1A40F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6" y="1493459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直線コネクタ 56">
                    <a:extLst>
                      <a:ext uri="{FF2B5EF4-FFF2-40B4-BE49-F238E27FC236}">
                        <a16:creationId xmlns:a16="http://schemas.microsoft.com/office/drawing/2014/main" id="{F7F330AE-2F63-44FC-8091-9B6E501A4EE6}"/>
                      </a:ext>
                    </a:extLst>
                  </p:cNvPr>
                  <p:cNvCxnSpPr/>
                  <p:nvPr/>
                </p:nvCxnSpPr>
                <p:spPr>
                  <a:xfrm rot="16200000">
                    <a:off x="1547665" y="265860"/>
                    <a:ext cx="0" cy="2592289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2" name="円弧 51">
                  <a:extLst>
                    <a:ext uri="{FF2B5EF4-FFF2-40B4-BE49-F238E27FC236}">
                      <a16:creationId xmlns:a16="http://schemas.microsoft.com/office/drawing/2014/main" id="{EC1F41C5-3778-411B-B6F2-24F69ED0D71E}"/>
                    </a:ext>
                  </a:extLst>
                </p:cNvPr>
                <p:cNvSpPr/>
                <p:nvPr/>
              </p:nvSpPr>
              <p:spPr>
                <a:xfrm>
                  <a:off x="4283968" y="2119792"/>
                  <a:ext cx="987711" cy="835793"/>
                </a:xfrm>
                <a:prstGeom prst="arc">
                  <a:avLst>
                    <a:gd name="adj1" fmla="val 10802351"/>
                    <a:gd name="adj2" fmla="val 0"/>
                  </a:avLst>
                </a:prstGeom>
                <a:ln>
                  <a:solidFill>
                    <a:srgbClr val="00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円弧 52">
                  <a:extLst>
                    <a:ext uri="{FF2B5EF4-FFF2-40B4-BE49-F238E27FC236}">
                      <a16:creationId xmlns:a16="http://schemas.microsoft.com/office/drawing/2014/main" id="{82A706FD-16EF-44AF-A700-DB4F3B696C41}"/>
                    </a:ext>
                  </a:extLst>
                </p:cNvPr>
                <p:cNvSpPr/>
                <p:nvPr/>
              </p:nvSpPr>
              <p:spPr>
                <a:xfrm>
                  <a:off x="4182694" y="2066776"/>
                  <a:ext cx="1187993" cy="931451"/>
                </a:xfrm>
                <a:prstGeom prst="arc">
                  <a:avLst>
                    <a:gd name="adj1" fmla="val 10802351"/>
                    <a:gd name="adj2" fmla="val 0"/>
                  </a:avLst>
                </a:prstGeom>
                <a:ln>
                  <a:solidFill>
                    <a:srgbClr val="0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73" name="直線コネクタ 72">
                <a:extLst>
                  <a:ext uri="{FF2B5EF4-FFF2-40B4-BE49-F238E27FC236}">
                    <a16:creationId xmlns:a16="http://schemas.microsoft.com/office/drawing/2014/main" id="{A2FF0B92-57F1-4142-8370-1AD0EB4A1E0A}"/>
                  </a:ext>
                </a:extLst>
              </p:cNvPr>
              <p:cNvCxnSpPr/>
              <p:nvPr/>
            </p:nvCxnSpPr>
            <p:spPr>
              <a:xfrm rot="16200000">
                <a:off x="6556350" y="4320309"/>
                <a:ext cx="0" cy="2101997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円弧 97">
              <a:extLst>
                <a:ext uri="{FF2B5EF4-FFF2-40B4-BE49-F238E27FC236}">
                  <a16:creationId xmlns:a16="http://schemas.microsoft.com/office/drawing/2014/main" id="{B17EA766-A4D3-4355-AB33-73F35CFA7D22}"/>
                </a:ext>
              </a:extLst>
            </p:cNvPr>
            <p:cNvSpPr/>
            <p:nvPr/>
          </p:nvSpPr>
          <p:spPr>
            <a:xfrm>
              <a:off x="5900671" y="4661930"/>
              <a:ext cx="1292991" cy="1587155"/>
            </a:xfrm>
            <a:prstGeom prst="arc">
              <a:avLst>
                <a:gd name="adj1" fmla="val 10802351"/>
                <a:gd name="adj2" fmla="val 0"/>
              </a:avLst>
            </a:prstGeom>
            <a:ln w="1587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259B924E-F785-4EF2-876A-139129BA25B3}"/>
              </a:ext>
            </a:extLst>
          </p:cNvPr>
          <p:cNvSpPr/>
          <p:nvPr/>
        </p:nvSpPr>
        <p:spPr>
          <a:xfrm rot="1416151" flipH="1" flipV="1">
            <a:off x="3153633" y="2910451"/>
            <a:ext cx="3248443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0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C6C3292C-ED92-4C1F-B9CB-5DF5A2AAFA2C}"/>
              </a:ext>
            </a:extLst>
          </p:cNvPr>
          <p:cNvSpPr/>
          <p:nvPr/>
        </p:nvSpPr>
        <p:spPr>
          <a:xfrm rot="20389037" flipH="1" flipV="1">
            <a:off x="3369258" y="4483413"/>
            <a:ext cx="3207188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爆発 1 156">
            <a:extLst>
              <a:ext uri="{FF2B5EF4-FFF2-40B4-BE49-F238E27FC236}">
                <a16:creationId xmlns:a16="http://schemas.microsoft.com/office/drawing/2014/main" id="{D68CD951-191F-497F-8EAB-00DB3E875FB4}"/>
              </a:ext>
            </a:extLst>
          </p:cNvPr>
          <p:cNvSpPr/>
          <p:nvPr/>
        </p:nvSpPr>
        <p:spPr>
          <a:xfrm>
            <a:off x="2105928" y="1936461"/>
            <a:ext cx="466888" cy="329564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爆発 1 156">
            <a:extLst>
              <a:ext uri="{FF2B5EF4-FFF2-40B4-BE49-F238E27FC236}">
                <a16:creationId xmlns:a16="http://schemas.microsoft.com/office/drawing/2014/main" id="{B16A4994-D165-46C6-BF51-CA2BE16CEDB8}"/>
              </a:ext>
            </a:extLst>
          </p:cNvPr>
          <p:cNvSpPr/>
          <p:nvPr/>
        </p:nvSpPr>
        <p:spPr>
          <a:xfrm>
            <a:off x="2130128" y="4735046"/>
            <a:ext cx="466888" cy="329564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23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54914-D042-4A39-922B-273BBB0E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Analysis results</a:t>
            </a:r>
            <a:r>
              <a:rPr lang="ja-JP" altLang="en-US" dirty="0"/>
              <a:t>（</a:t>
            </a:r>
            <a:r>
              <a:rPr lang="en-US" altLang="ja-JP" dirty="0"/>
              <a:t>Cont’d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34ED51-A872-4FBF-B4A0-79C6C489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E7392-80A6-45DF-A815-A8CA52265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63CC7AA5-0181-4034-B55E-823EF2FF7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09" y="2613281"/>
            <a:ext cx="3894638" cy="3674506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3C067C1-D132-4BF7-88BE-F80751187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44" y="2613281"/>
            <a:ext cx="4123236" cy="3674506"/>
          </a:xfrm>
          <a:prstGeom prst="rect">
            <a:avLst/>
          </a:prstGeom>
        </p:spPr>
      </p:pic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672C1AF4-70BD-4816-8404-70CD1277B6AB}"/>
              </a:ext>
            </a:extLst>
          </p:cNvPr>
          <p:cNvCxnSpPr/>
          <p:nvPr/>
        </p:nvCxnSpPr>
        <p:spPr>
          <a:xfrm flipV="1">
            <a:off x="972885" y="3979087"/>
            <a:ext cx="2592958" cy="1744353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087299C-A99B-4EBD-AD52-C86F3CB7F619}"/>
              </a:ext>
            </a:extLst>
          </p:cNvPr>
          <p:cNvSpPr txBox="1"/>
          <p:nvPr/>
        </p:nvSpPr>
        <p:spPr>
          <a:xfrm>
            <a:off x="2288588" y="4946549"/>
            <a:ext cx="1670329" cy="6463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400">
                <a:solidFill>
                  <a:srgbClr val="000000"/>
                </a:solidFill>
              </a:rPr>
              <a:t>  </a:t>
            </a:r>
            <a:r>
              <a:rPr lang="en-US" altLang="ja-JP" sz="1400" dirty="0">
                <a:solidFill>
                  <a:srgbClr val="000000"/>
                </a:solidFill>
              </a:rPr>
              <a:t>Cracks sampled as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(1) Embedded ones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(2) Surface ones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7B5A0606-5439-46E1-A97A-60F302705BA6}"/>
              </a:ext>
            </a:extLst>
          </p:cNvPr>
          <p:cNvSpPr/>
          <p:nvPr/>
        </p:nvSpPr>
        <p:spPr>
          <a:xfrm>
            <a:off x="2273605" y="5240403"/>
            <a:ext cx="47145" cy="4714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992BA6C-44DF-43B3-9C5A-391765131091}"/>
              </a:ext>
            </a:extLst>
          </p:cNvPr>
          <p:cNvSpPr/>
          <p:nvPr/>
        </p:nvSpPr>
        <p:spPr>
          <a:xfrm>
            <a:off x="2273605" y="5494543"/>
            <a:ext cx="47145" cy="4714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8898C24-731E-425A-B585-890C2B9B010C}"/>
              </a:ext>
            </a:extLst>
          </p:cNvPr>
          <p:cNvSpPr txBox="1"/>
          <p:nvPr/>
        </p:nvSpPr>
        <p:spPr>
          <a:xfrm>
            <a:off x="2771800" y="3140968"/>
            <a:ext cx="1811393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Crack transformation</a:t>
            </a:r>
          </a:p>
          <a:p>
            <a:r>
              <a:rPr lang="en-US" altLang="ja-JP" sz="1400" b="1" dirty="0">
                <a:solidFill>
                  <a:srgbClr val="FF0000"/>
                </a:solidFill>
              </a:rPr>
              <a:t>line 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7E1C8EFD-3B80-4284-92E9-2ADB26B09E49}"/>
              </a:ext>
            </a:extLst>
          </p:cNvPr>
          <p:cNvCxnSpPr/>
          <p:nvPr/>
        </p:nvCxnSpPr>
        <p:spPr>
          <a:xfrm>
            <a:off x="3565844" y="3526680"/>
            <a:ext cx="0" cy="42425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F31C2ADC-B7BB-44D7-8EF0-2E187032DF71}"/>
              </a:ext>
            </a:extLst>
          </p:cNvPr>
          <p:cNvCxnSpPr>
            <a:cxnSpLocks/>
          </p:cNvCxnSpPr>
          <p:nvPr/>
        </p:nvCxnSpPr>
        <p:spPr>
          <a:xfrm flipV="1">
            <a:off x="5428880" y="3953844"/>
            <a:ext cx="2731792" cy="1738413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4F7975A-D793-4786-93B5-B913D4F9FD8A}"/>
              </a:ext>
            </a:extLst>
          </p:cNvPr>
          <p:cNvSpPr txBox="1"/>
          <p:nvPr/>
        </p:nvSpPr>
        <p:spPr>
          <a:xfrm>
            <a:off x="6723617" y="3671080"/>
            <a:ext cx="216886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Crack transformation line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D80DD619-5BBA-4865-8038-AB87D32BFE05}"/>
              </a:ext>
            </a:extLst>
          </p:cNvPr>
          <p:cNvCxnSpPr/>
          <p:nvPr/>
        </p:nvCxnSpPr>
        <p:spPr>
          <a:xfrm>
            <a:off x="7812989" y="3872589"/>
            <a:ext cx="0" cy="279931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5B0E07C-2075-4B1F-A5A4-F4E24C7B3A22}"/>
              </a:ext>
            </a:extLst>
          </p:cNvPr>
          <p:cNvSpPr txBox="1"/>
          <p:nvPr/>
        </p:nvSpPr>
        <p:spPr>
          <a:xfrm>
            <a:off x="1396458" y="5987435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50378B0-91E8-463D-9A7F-E7F979C3EEFD}"/>
              </a:ext>
            </a:extLst>
          </p:cNvPr>
          <p:cNvSpPr txBox="1"/>
          <p:nvPr/>
        </p:nvSpPr>
        <p:spPr>
          <a:xfrm rot="16200000">
            <a:off x="-843789" y="4048479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62BBD5C-EDF4-4434-B127-CA37D2947E5F}"/>
              </a:ext>
            </a:extLst>
          </p:cNvPr>
          <p:cNvSpPr txBox="1"/>
          <p:nvPr/>
        </p:nvSpPr>
        <p:spPr>
          <a:xfrm>
            <a:off x="5827370" y="5977802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7741F6E-CBFA-4703-AF54-87224ACEBEED}"/>
              </a:ext>
            </a:extLst>
          </p:cNvPr>
          <p:cNvSpPr txBox="1"/>
          <p:nvPr/>
        </p:nvSpPr>
        <p:spPr>
          <a:xfrm rot="16200000">
            <a:off x="3587123" y="4038846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7575120-F440-42D4-B789-DCFB65195BDE}"/>
              </a:ext>
            </a:extLst>
          </p:cNvPr>
          <p:cNvSpPr txBox="1"/>
          <p:nvPr/>
        </p:nvSpPr>
        <p:spPr>
          <a:xfrm>
            <a:off x="1512044" y="6248345"/>
            <a:ext cx="205184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Non-failure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FC4199F-7C49-4E5C-A26B-DA0EA8ED3230}"/>
              </a:ext>
            </a:extLst>
          </p:cNvPr>
          <p:cNvSpPr txBox="1"/>
          <p:nvPr/>
        </p:nvSpPr>
        <p:spPr>
          <a:xfrm>
            <a:off x="6327725" y="6248344"/>
            <a:ext cx="1628651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Failure samples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25FFA94-75F5-4D53-A9E2-F78615668BC0}"/>
              </a:ext>
            </a:extLst>
          </p:cNvPr>
          <p:cNvSpPr txBox="1"/>
          <p:nvPr/>
        </p:nvSpPr>
        <p:spPr>
          <a:xfrm>
            <a:off x="5674459" y="2805295"/>
            <a:ext cx="1670329" cy="6463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</a:rPr>
              <a:t>  </a:t>
            </a:r>
            <a:r>
              <a:rPr lang="en-US" altLang="ja-JP" sz="1400" dirty="0">
                <a:solidFill>
                  <a:srgbClr val="000000"/>
                </a:solidFill>
              </a:rPr>
              <a:t>Cracks sampled as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(1) Embedded ones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  (2) Surface ones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508F337D-F8B8-4510-9499-F7703E82B578}"/>
              </a:ext>
            </a:extLst>
          </p:cNvPr>
          <p:cNvSpPr/>
          <p:nvPr/>
        </p:nvSpPr>
        <p:spPr>
          <a:xfrm>
            <a:off x="5674459" y="3091299"/>
            <a:ext cx="49669" cy="49669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7C2BF0A-F554-4535-9068-E1A5894C5B7B}"/>
              </a:ext>
            </a:extLst>
          </p:cNvPr>
          <p:cNvSpPr/>
          <p:nvPr/>
        </p:nvSpPr>
        <p:spPr>
          <a:xfrm>
            <a:off x="5674459" y="3343570"/>
            <a:ext cx="49669" cy="49669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B8C6B3C-2321-49B2-92B4-2372C41E8C82}"/>
              </a:ext>
            </a:extLst>
          </p:cNvPr>
          <p:cNvSpPr txBox="1"/>
          <p:nvPr/>
        </p:nvSpPr>
        <p:spPr>
          <a:xfrm>
            <a:off x="251520" y="1014933"/>
            <a:ext cx="86409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000" b="1" dirty="0">
                <a:solidFill>
                  <a:srgbClr val="000000"/>
                </a:solidFill>
              </a:rPr>
              <a:t>Most of sampled embedded flaws ended as crack arrest, while most of sampled surface braking flaws went through the whole thickness.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Big difference in K between embedded and surface-braking flaws may contribute to the result.</a:t>
            </a:r>
          </a:p>
        </p:txBody>
      </p:sp>
    </p:spTree>
    <p:extLst>
      <p:ext uri="{BB962C8B-B14F-4D97-AF65-F5344CB8AC3E}">
        <p14:creationId xmlns:p14="http://schemas.microsoft.com/office/powerpoint/2010/main" val="2866648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27292-3530-4021-AF3E-C6E3D861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Effect of proximity rule </a:t>
            </a:r>
            <a:r>
              <a:rPr lang="en-US" altLang="ja-JP"/>
              <a:t>on CPF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2F183A-0A31-417B-856C-A9BBF4ACB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5FABFF-05B6-4C2E-9B1C-8202D6DA6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AC2CDE-CA13-4525-B611-99522A0EEFCD}"/>
              </a:ext>
            </a:extLst>
          </p:cNvPr>
          <p:cNvSpPr txBox="1"/>
          <p:nvPr/>
        </p:nvSpPr>
        <p:spPr>
          <a:xfrm>
            <a:off x="4991792" y="4345940"/>
            <a:ext cx="362471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400" dirty="0">
                <a:solidFill>
                  <a:srgbClr val="000000"/>
                </a:solidFill>
              </a:rPr>
              <a:t>Proximity rule to transform from embedded</a:t>
            </a:r>
          </a:p>
          <a:p>
            <a:pPr>
              <a:spcAft>
                <a:spcPts val="0"/>
              </a:spcAft>
            </a:pPr>
            <a:r>
              <a:rPr lang="en-US" altLang="ja-JP" sz="1400" dirty="0">
                <a:solidFill>
                  <a:srgbClr val="000000"/>
                </a:solidFill>
              </a:rPr>
              <a:t>crack to surface crack</a:t>
            </a:r>
            <a:r>
              <a:rPr lang="ja-JP" altLang="en-US" sz="1400" dirty="0">
                <a:solidFill>
                  <a:srgbClr val="000000"/>
                </a:solidFill>
              </a:rPr>
              <a:t>：　</a:t>
            </a:r>
            <a:r>
              <a:rPr lang="en-US" altLang="ja-JP" sz="1400" dirty="0">
                <a:solidFill>
                  <a:srgbClr val="000000"/>
                </a:solidFill>
              </a:rPr>
              <a:t>S</a:t>
            </a:r>
            <a:r>
              <a:rPr lang="ja-JP" altLang="en-US" sz="1400" dirty="0">
                <a:solidFill>
                  <a:srgbClr val="000000"/>
                </a:solidFill>
              </a:rPr>
              <a:t>＜</a:t>
            </a:r>
            <a:r>
              <a:rPr lang="en-US" altLang="ja-JP" sz="1400" b="1" dirty="0" err="1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en-US" altLang="ja-JP" sz="1400" dirty="0" err="1">
                <a:solidFill>
                  <a:srgbClr val="000000"/>
                </a:solidFill>
              </a:rPr>
              <a:t>a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87A0811A-F30E-4F7F-8CF0-4960E345E00F}"/>
              </a:ext>
            </a:extLst>
          </p:cNvPr>
          <p:cNvGrpSpPr/>
          <p:nvPr/>
        </p:nvGrpSpPr>
        <p:grpSpPr>
          <a:xfrm>
            <a:off x="266559" y="1390878"/>
            <a:ext cx="4242991" cy="2928906"/>
            <a:chOff x="411971" y="1484784"/>
            <a:chExt cx="4242991" cy="2928906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042D3C8-847B-41FE-AAA1-F3B664EC1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1971" y="1484784"/>
              <a:ext cx="4242991" cy="2928906"/>
            </a:xfrm>
            <a:prstGeom prst="rect">
              <a:avLst/>
            </a:prstGeom>
          </p:spPr>
        </p:pic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9A84FA17-BFFA-4C3E-9A24-6C1190580239}"/>
                </a:ext>
              </a:extLst>
            </p:cNvPr>
            <p:cNvSpPr txBox="1"/>
            <p:nvPr/>
          </p:nvSpPr>
          <p:spPr>
            <a:xfrm>
              <a:off x="2843808" y="4077652"/>
              <a:ext cx="20358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1400" b="1" dirty="0">
                  <a:solidFill>
                    <a:srgbClr val="000000"/>
                  </a:solidFill>
                  <a:latin typeface="Symbol" panose="05050102010706020507" pitchFamily="18" charset="2"/>
                </a:rPr>
                <a:t> a </a:t>
              </a:r>
              <a:endParaRPr kumimoji="1" lang="ja-JP" altLang="en-US" sz="1400" b="1" dirty="0">
                <a:solidFill>
                  <a:srgbClr val="000000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C4E5024-2852-463C-9C76-71C5D903EE81}"/>
                </a:ext>
              </a:extLst>
            </p:cNvPr>
            <p:cNvSpPr txBox="1"/>
            <p:nvPr/>
          </p:nvSpPr>
          <p:spPr>
            <a:xfrm rot="16200000">
              <a:off x="-673467" y="2670500"/>
              <a:ext cx="249747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1400" dirty="0">
                  <a:solidFill>
                    <a:srgbClr val="000000"/>
                  </a:solidFill>
                </a:rPr>
                <a:t>Conditional probability of failure</a:t>
              </a:r>
              <a:endParaRPr kumimoji="1" lang="ja-JP" altLang="en-US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664FDBA6-E5F2-4C5E-8C69-C38B7420D243}"/>
              </a:ext>
            </a:extLst>
          </p:cNvPr>
          <p:cNvGrpSpPr/>
          <p:nvPr/>
        </p:nvGrpSpPr>
        <p:grpSpPr>
          <a:xfrm rot="16200000">
            <a:off x="6184945" y="591865"/>
            <a:ext cx="1238500" cy="2592291"/>
            <a:chOff x="5452619" y="1643218"/>
            <a:chExt cx="1238500" cy="2592291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5ACF632E-B537-4397-91E9-D89A83342DEE}"/>
                </a:ext>
              </a:extLst>
            </p:cNvPr>
            <p:cNvGrpSpPr/>
            <p:nvPr/>
          </p:nvGrpSpPr>
          <p:grpSpPr>
            <a:xfrm rot="16200000">
              <a:off x="4775725" y="2320115"/>
              <a:ext cx="2592288" cy="1238500"/>
              <a:chOff x="6353588" y="3641112"/>
              <a:chExt cx="2592288" cy="1238500"/>
            </a:xfrm>
          </p:grpSpPr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BBC6C065-ADCE-407F-A518-85CCAD5D4BBC}"/>
                  </a:ext>
                </a:extLst>
              </p:cNvPr>
              <p:cNvSpPr/>
              <p:nvPr/>
            </p:nvSpPr>
            <p:spPr>
              <a:xfrm>
                <a:off x="6353588" y="3646803"/>
                <a:ext cx="2592288" cy="12328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9">
                <a:extLst>
                  <a:ext uri="{FF2B5EF4-FFF2-40B4-BE49-F238E27FC236}">
                    <a16:creationId xmlns:a16="http://schemas.microsoft.com/office/drawing/2014/main" id="{4B8DBB58-CBF7-40D5-9783-288DD8F5C60E}"/>
                  </a:ext>
                </a:extLst>
              </p:cNvPr>
              <p:cNvSpPr/>
              <p:nvPr/>
            </p:nvSpPr>
            <p:spPr>
              <a:xfrm>
                <a:off x="7217684" y="3936736"/>
                <a:ext cx="864096" cy="28803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936351C9-37FD-4BE6-9097-CA1B796307AE}"/>
                  </a:ext>
                </a:extLst>
              </p:cNvPr>
              <p:cNvCxnSpPr/>
              <p:nvPr/>
            </p:nvCxnSpPr>
            <p:spPr>
              <a:xfrm>
                <a:off x="7217734" y="4317200"/>
                <a:ext cx="864096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49264EAB-1C28-4DBA-BAA8-CFAA656C5133}"/>
                  </a:ext>
                </a:extLst>
              </p:cNvPr>
              <p:cNvCxnSpPr/>
              <p:nvPr/>
            </p:nvCxnSpPr>
            <p:spPr>
              <a:xfrm rot="5400000">
                <a:off x="6785652" y="4080736"/>
                <a:ext cx="288000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D2B9D908-7787-4AD5-9C33-E7A96EFE4733}"/>
                  </a:ext>
                </a:extLst>
              </p:cNvPr>
              <p:cNvCxnSpPr/>
              <p:nvPr/>
            </p:nvCxnSpPr>
            <p:spPr>
              <a:xfrm>
                <a:off x="6929652" y="3646804"/>
                <a:ext cx="0" cy="28800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982E9FF8-228D-40EE-AB69-95A5BA4F4B7C}"/>
                  </a:ext>
                </a:extLst>
              </p:cNvPr>
              <p:cNvCxnSpPr/>
              <p:nvPr/>
            </p:nvCxnSpPr>
            <p:spPr>
              <a:xfrm>
                <a:off x="6857732" y="4224736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D0831885-6809-444C-9408-5AEA6FF9ED55}"/>
                  </a:ext>
                </a:extLst>
              </p:cNvPr>
              <p:cNvCxnSpPr/>
              <p:nvPr/>
            </p:nvCxnSpPr>
            <p:spPr>
              <a:xfrm>
                <a:off x="6857732" y="3934804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8F06D3B8-C821-45F1-9790-DB7D6035FA12}"/>
                  </a:ext>
                </a:extLst>
              </p:cNvPr>
              <p:cNvCxnSpPr/>
              <p:nvPr/>
            </p:nvCxnSpPr>
            <p:spPr>
              <a:xfrm rot="5400000">
                <a:off x="7037684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E9BF3B9B-D0DC-491D-BC2E-6D7CA4E13345}"/>
                  </a:ext>
                </a:extLst>
              </p:cNvPr>
              <p:cNvCxnSpPr/>
              <p:nvPr/>
            </p:nvCxnSpPr>
            <p:spPr>
              <a:xfrm rot="5400000">
                <a:off x="7901780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D4F8089-9AE5-4846-A4F9-53D7BBC8AD17}"/>
                  </a:ext>
                </a:extLst>
              </p:cNvPr>
              <p:cNvSpPr txBox="1"/>
              <p:nvPr/>
            </p:nvSpPr>
            <p:spPr>
              <a:xfrm rot="5400000">
                <a:off x="6898117" y="3940304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2a</a:t>
                </a:r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84A2C9A2-D9EF-4491-9DD5-FA53772062A9}"/>
                  </a:ext>
                </a:extLst>
              </p:cNvPr>
              <p:cNvSpPr txBox="1"/>
              <p:nvPr/>
            </p:nvSpPr>
            <p:spPr>
              <a:xfrm rot="10800000">
                <a:off x="7472440" y="4263208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2c</a:t>
                </a: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C9E4658-D1B5-4A7B-9882-7997A9917992}"/>
                  </a:ext>
                </a:extLst>
              </p:cNvPr>
              <p:cNvSpPr txBox="1"/>
              <p:nvPr/>
            </p:nvSpPr>
            <p:spPr>
              <a:xfrm rot="5400000">
                <a:off x="6931780" y="3646241"/>
                <a:ext cx="28725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S</a:t>
                </a:r>
              </a:p>
            </p:txBody>
          </p:sp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A45952AE-613C-488C-8E52-18B863CF6492}"/>
                </a:ext>
              </a:extLst>
            </p:cNvPr>
            <p:cNvCxnSpPr/>
            <p:nvPr/>
          </p:nvCxnSpPr>
          <p:spPr>
            <a:xfrm>
              <a:off x="5458309" y="1643218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45405BCA-67D1-4E19-92D6-A3AC362C1937}"/>
              </a:ext>
            </a:extLst>
          </p:cNvPr>
          <p:cNvGrpSpPr/>
          <p:nvPr/>
        </p:nvGrpSpPr>
        <p:grpSpPr>
          <a:xfrm rot="16200000">
            <a:off x="5898941" y="2462095"/>
            <a:ext cx="1810609" cy="2592292"/>
            <a:chOff x="6874522" y="1643217"/>
            <a:chExt cx="1810609" cy="2592292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E1602DE2-6D6C-42A5-84D8-BF413F26853E}"/>
                </a:ext>
              </a:extLst>
            </p:cNvPr>
            <p:cNvSpPr/>
            <p:nvPr/>
          </p:nvSpPr>
          <p:spPr>
            <a:xfrm rot="16200000">
              <a:off x="6772583" y="2322960"/>
              <a:ext cx="2592288" cy="12328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0C72E82-AEF9-4F34-982E-22782F1874FA}"/>
                </a:ext>
              </a:extLst>
            </p:cNvPr>
            <p:cNvCxnSpPr/>
            <p:nvPr/>
          </p:nvCxnSpPr>
          <p:spPr>
            <a:xfrm rot="16200000">
              <a:off x="6837005" y="2939364"/>
              <a:ext cx="864096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0FCC087A-8D8E-4EA6-8E39-190FC37AC235}"/>
                </a:ext>
              </a:extLst>
            </p:cNvPr>
            <p:cNvCxnSpPr/>
            <p:nvPr/>
          </p:nvCxnSpPr>
          <p:spPr>
            <a:xfrm>
              <a:off x="7452322" y="3659444"/>
              <a:ext cx="577934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3E947C22-97C6-46E6-B1B0-271F488945DF}"/>
                </a:ext>
              </a:extLst>
            </p:cNvPr>
            <p:cNvCxnSpPr/>
            <p:nvPr/>
          </p:nvCxnSpPr>
          <p:spPr>
            <a:xfrm rot="16200000">
              <a:off x="7634256" y="3335364"/>
              <a:ext cx="792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54962B05-012B-4D3E-9260-52B2040B5702}"/>
                </a:ext>
              </a:extLst>
            </p:cNvPr>
            <p:cNvCxnSpPr/>
            <p:nvPr/>
          </p:nvCxnSpPr>
          <p:spPr>
            <a:xfrm>
              <a:off x="7175036" y="3371413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0D444341-9325-4931-B785-89BA06F7C105}"/>
                </a:ext>
              </a:extLst>
            </p:cNvPr>
            <p:cNvCxnSpPr/>
            <p:nvPr/>
          </p:nvCxnSpPr>
          <p:spPr>
            <a:xfrm>
              <a:off x="7175048" y="2507317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D8EDB70C-A570-4BA7-AD53-379C1A1CB49A}"/>
                </a:ext>
              </a:extLst>
            </p:cNvPr>
            <p:cNvSpPr txBox="1"/>
            <p:nvPr/>
          </p:nvSpPr>
          <p:spPr>
            <a:xfrm rot="5400000">
              <a:off x="7183395" y="2809070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2c</a:t>
              </a: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CCFD0FB5-C2CC-4AE6-82F0-E65FB61F8E6D}"/>
                </a:ext>
              </a:extLst>
            </p:cNvPr>
            <p:cNvCxnSpPr/>
            <p:nvPr/>
          </p:nvCxnSpPr>
          <p:spPr>
            <a:xfrm>
              <a:off x="7459221" y="1643217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円弧 60">
              <a:extLst>
                <a:ext uri="{FF2B5EF4-FFF2-40B4-BE49-F238E27FC236}">
                  <a16:creationId xmlns:a16="http://schemas.microsoft.com/office/drawing/2014/main" id="{6980C82E-4E71-4C39-8E95-F82E16AE3DC0}"/>
                </a:ext>
              </a:extLst>
            </p:cNvPr>
            <p:cNvSpPr/>
            <p:nvPr/>
          </p:nvSpPr>
          <p:spPr>
            <a:xfrm>
              <a:off x="6874522" y="2507312"/>
              <a:ext cx="1155600" cy="864000"/>
            </a:xfrm>
            <a:prstGeom prst="arc">
              <a:avLst>
                <a:gd name="adj1" fmla="val 16200000"/>
                <a:gd name="adj2" fmla="val 5433611"/>
              </a:avLst>
            </a:prstGeom>
            <a:solidFill>
              <a:schemeClr val="bg1"/>
            </a:solidFill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96707A20-4221-46D4-B7C9-7988E94532DD}"/>
                </a:ext>
              </a:extLst>
            </p:cNvPr>
            <p:cNvSpPr txBox="1"/>
            <p:nvPr/>
          </p:nvSpPr>
          <p:spPr>
            <a:xfrm>
              <a:off x="7417715" y="3689663"/>
              <a:ext cx="92275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a’ = S + 2a</a:t>
              </a:r>
            </a:p>
          </p:txBody>
        </p:sp>
      </p:grpSp>
      <p:sp>
        <p:nvSpPr>
          <p:cNvPr id="63" name="右矢印 31">
            <a:extLst>
              <a:ext uri="{FF2B5EF4-FFF2-40B4-BE49-F238E27FC236}">
                <a16:creationId xmlns:a16="http://schemas.microsoft.com/office/drawing/2014/main" id="{76BFFB69-D04D-4414-BCEA-7486DA53327F}"/>
              </a:ext>
            </a:extLst>
          </p:cNvPr>
          <p:cNvSpPr/>
          <p:nvPr/>
        </p:nvSpPr>
        <p:spPr>
          <a:xfrm rot="5400000">
            <a:off x="6644251" y="2533529"/>
            <a:ext cx="336402" cy="446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56D82CF-9821-403A-A34D-DAE3962C0EA9}"/>
              </a:ext>
            </a:extLst>
          </p:cNvPr>
          <p:cNvSpPr txBox="1"/>
          <p:nvPr/>
        </p:nvSpPr>
        <p:spPr>
          <a:xfrm>
            <a:off x="230724" y="5037973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Some analyses were performed when changing parameter of proximity rule.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This result indicates that proximity rule affected on conditional probability of failure.</a:t>
            </a: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DB092716-EA07-49B5-8A27-E4F3A784547F}"/>
              </a:ext>
            </a:extLst>
          </p:cNvPr>
          <p:cNvCxnSpPr/>
          <p:nvPr/>
        </p:nvCxnSpPr>
        <p:spPr>
          <a:xfrm>
            <a:off x="3707904" y="2284665"/>
            <a:ext cx="0" cy="42425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EA64349-A03F-49B9-8803-230EA81B2652}"/>
              </a:ext>
            </a:extLst>
          </p:cNvPr>
          <p:cNvSpPr txBox="1"/>
          <p:nvPr/>
        </p:nvSpPr>
        <p:spPr>
          <a:xfrm>
            <a:off x="3059832" y="2037790"/>
            <a:ext cx="1330492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Basic condition</a:t>
            </a:r>
          </a:p>
        </p:txBody>
      </p:sp>
    </p:spTree>
    <p:extLst>
      <p:ext uri="{BB962C8B-B14F-4D97-AF65-F5344CB8AC3E}">
        <p14:creationId xmlns:p14="http://schemas.microsoft.com/office/powerpoint/2010/main" val="1192595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180048"/>
            <a:ext cx="864096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In this study, proximity rule was selected as an example of deterministic variables remained in PFM codes.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Crack histories are classified as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ja-JP" sz="2000" dirty="0">
                <a:solidFill>
                  <a:srgbClr val="000000"/>
                </a:solidFill>
              </a:rPr>
              <a:t>A1: Sampled as embedded flaw and arrested as embedded flaw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ja-JP" sz="2000" dirty="0">
                <a:solidFill>
                  <a:srgbClr val="000000"/>
                </a:solidFill>
              </a:rPr>
              <a:t>A2: Sampled as embedded flaw and arrested as surface flaw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ja-JP" sz="2000" dirty="0">
                <a:solidFill>
                  <a:srgbClr val="000000"/>
                </a:solidFill>
              </a:rPr>
              <a:t>A3: Sampled as surface flaw and arrested as surface flaw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ja-JP" sz="2000" dirty="0">
                <a:solidFill>
                  <a:srgbClr val="000000"/>
                </a:solidFill>
              </a:rPr>
              <a:t>B1: Sampled as embedded flaw and went through the thickness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altLang="ja-JP" sz="2000" dirty="0">
                <a:solidFill>
                  <a:srgbClr val="000000"/>
                </a:solidFill>
              </a:rPr>
              <a:t>B2: Sampled as surface flaw and went through the thickness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Most of samples were classified in A1, A2 and B2. This simply means “embedded initial flaws tend to be arrested” and “surface initial flaws tend NOT to be arrested.”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b="1" dirty="0">
                <a:solidFill>
                  <a:srgbClr val="000000"/>
                </a:solidFill>
              </a:rPr>
              <a:t>This presentation gives an example of case, where the “remained conservative deterministic” variables may affect on the final result of probabilities in PFM calculations.</a:t>
            </a:r>
          </a:p>
        </p:txBody>
      </p:sp>
    </p:spTree>
    <p:extLst>
      <p:ext uri="{BB962C8B-B14F-4D97-AF65-F5344CB8AC3E}">
        <p14:creationId xmlns:p14="http://schemas.microsoft.com/office/powerpoint/2010/main" val="168952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765C5A-0889-4DAA-8CB5-06D354B0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Motivation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52D063-4AA3-4650-92F7-18FD9B3C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EE1D9-BAC9-46A2-A5DE-93E717D83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6A3813-FE44-4040-A0B5-4A6A0B309F07}"/>
              </a:ext>
            </a:extLst>
          </p:cNvPr>
          <p:cNvSpPr txBox="1"/>
          <p:nvPr/>
        </p:nvSpPr>
        <p:spPr>
          <a:xfrm>
            <a:off x="251519" y="1052736"/>
            <a:ext cx="8628821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Although many variables are incorporated in PFM calculations, they are not necessarily defined as random variables.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There might be remained “conservative deterministic variables” in some cases, when we have no proper way to define them as random variables.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Such conservative deterministic variables may give significant effect on the crack initiation or through-wall crack probabilities.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ja-JP" sz="2400" b="1" dirty="0">
                <a:solidFill>
                  <a:srgbClr val="000000"/>
                </a:solidFill>
              </a:rPr>
              <a:t>In this study, we picked up “proximity rule,” which is deterministically defined and controls the transformation of crack from embedded- to surface-braking- flaws, as one example of such a </a:t>
            </a:r>
            <a:r>
              <a:rPr lang="en-US" altLang="ja-JP" sz="2400" b="1">
                <a:solidFill>
                  <a:srgbClr val="000000"/>
                </a:solidFill>
              </a:rPr>
              <a:t>“conservative </a:t>
            </a:r>
            <a:r>
              <a:rPr lang="en-US" altLang="ja-JP" sz="2400" b="1" dirty="0">
                <a:solidFill>
                  <a:srgbClr val="000000"/>
                </a:solidFill>
              </a:rPr>
              <a:t>and deterministic variable.”</a:t>
            </a:r>
          </a:p>
        </p:txBody>
      </p:sp>
    </p:spTree>
    <p:extLst>
      <p:ext uri="{BB962C8B-B14F-4D97-AF65-F5344CB8AC3E}">
        <p14:creationId xmlns:p14="http://schemas.microsoft.com/office/powerpoint/2010/main" val="71574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9818AF-372E-4DB7-B940-12815A20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What is “deterministic proximity rule?”</a:t>
            </a:r>
            <a:endParaRPr kumimoji="1" lang="ja-JP" altLang="en-US" sz="36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A9A7E6-CA8F-468C-8DDB-1350F151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76AF65F-14B4-4E60-B7F7-A1014C36D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2800" y="6499928"/>
            <a:ext cx="2133600" cy="365125"/>
          </a:xfrm>
        </p:spPr>
        <p:txBody>
          <a:bodyPr/>
          <a:lstStyle/>
          <a:p>
            <a:fld id="{48EF1E89-6CBE-477C-AA16-DD7D3164DEFC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A057E7E-BC26-404B-B97F-DC6D8CFD7782}"/>
              </a:ext>
            </a:extLst>
          </p:cNvPr>
          <p:cNvSpPr txBox="1"/>
          <p:nvPr/>
        </p:nvSpPr>
        <p:spPr>
          <a:xfrm>
            <a:off x="251520" y="1265120"/>
            <a:ext cx="8640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Most of PFM codes have deterministic transforming rule from “embedded” to “surface-braking” or “surface-braking” to “semi-infinite” cracks.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60A9572-054F-4051-B176-DC11ACBF8271}"/>
              </a:ext>
            </a:extLst>
          </p:cNvPr>
          <p:cNvSpPr txBox="1"/>
          <p:nvPr/>
        </p:nvSpPr>
        <p:spPr>
          <a:xfrm>
            <a:off x="135867" y="2623320"/>
            <a:ext cx="53002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Proximity rule is one of such rules, which defines a single line at certain distance from surface (S). The crack will be replaced to surface crack when the crack edge propagates through the line.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AF08D8F-A89E-424D-8FCA-0323CF13FE2B}"/>
              </a:ext>
            </a:extLst>
          </p:cNvPr>
          <p:cNvGrpSpPr/>
          <p:nvPr/>
        </p:nvGrpSpPr>
        <p:grpSpPr>
          <a:xfrm rot="16200000">
            <a:off x="6459542" y="1671985"/>
            <a:ext cx="1238500" cy="2592291"/>
            <a:chOff x="5452619" y="1643218"/>
            <a:chExt cx="1238500" cy="2592291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A7204315-2EB9-4D21-83F0-7F868808CF00}"/>
                </a:ext>
              </a:extLst>
            </p:cNvPr>
            <p:cNvGrpSpPr/>
            <p:nvPr/>
          </p:nvGrpSpPr>
          <p:grpSpPr>
            <a:xfrm rot="16200000">
              <a:off x="4775725" y="2320115"/>
              <a:ext cx="2592288" cy="1238500"/>
              <a:chOff x="6353588" y="3641112"/>
              <a:chExt cx="2592288" cy="1238500"/>
            </a:xfrm>
          </p:grpSpPr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47539B34-FC9E-4FAF-BDA9-F3A7FC349F85}"/>
                  </a:ext>
                </a:extLst>
              </p:cNvPr>
              <p:cNvSpPr/>
              <p:nvPr/>
            </p:nvSpPr>
            <p:spPr>
              <a:xfrm>
                <a:off x="6353588" y="3646803"/>
                <a:ext cx="2592288" cy="12328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円/楕円 9">
                <a:extLst>
                  <a:ext uri="{FF2B5EF4-FFF2-40B4-BE49-F238E27FC236}">
                    <a16:creationId xmlns:a16="http://schemas.microsoft.com/office/drawing/2014/main" id="{0279C787-7060-404F-B040-4FE11056EAF7}"/>
                  </a:ext>
                </a:extLst>
              </p:cNvPr>
              <p:cNvSpPr/>
              <p:nvPr/>
            </p:nvSpPr>
            <p:spPr>
              <a:xfrm>
                <a:off x="7217684" y="3936736"/>
                <a:ext cx="864096" cy="28803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D2762404-569C-4DCC-8F5C-D57C7182936F}"/>
                  </a:ext>
                </a:extLst>
              </p:cNvPr>
              <p:cNvCxnSpPr/>
              <p:nvPr/>
            </p:nvCxnSpPr>
            <p:spPr>
              <a:xfrm>
                <a:off x="7217734" y="4317200"/>
                <a:ext cx="864096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25B68441-93EE-4ACA-B8C3-184B6DDBE021}"/>
                  </a:ext>
                </a:extLst>
              </p:cNvPr>
              <p:cNvCxnSpPr/>
              <p:nvPr/>
            </p:nvCxnSpPr>
            <p:spPr>
              <a:xfrm rot="5400000">
                <a:off x="6785652" y="4080736"/>
                <a:ext cx="288000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9D81A484-A3B5-49A3-98ED-C247B3171B75}"/>
                  </a:ext>
                </a:extLst>
              </p:cNvPr>
              <p:cNvCxnSpPr/>
              <p:nvPr/>
            </p:nvCxnSpPr>
            <p:spPr>
              <a:xfrm>
                <a:off x="6929652" y="3646804"/>
                <a:ext cx="0" cy="28800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00210A1E-13A7-43B4-A1B6-D14D843E024C}"/>
                  </a:ext>
                </a:extLst>
              </p:cNvPr>
              <p:cNvCxnSpPr/>
              <p:nvPr/>
            </p:nvCxnSpPr>
            <p:spPr>
              <a:xfrm>
                <a:off x="6857732" y="4224736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7E78E4A4-2477-4C23-89EB-93A39B52262D}"/>
                  </a:ext>
                </a:extLst>
              </p:cNvPr>
              <p:cNvCxnSpPr/>
              <p:nvPr/>
            </p:nvCxnSpPr>
            <p:spPr>
              <a:xfrm>
                <a:off x="6857732" y="3934804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7C2A2500-2B71-427E-A81D-03DC4B6F8761}"/>
                  </a:ext>
                </a:extLst>
              </p:cNvPr>
              <p:cNvCxnSpPr/>
              <p:nvPr/>
            </p:nvCxnSpPr>
            <p:spPr>
              <a:xfrm rot="5400000">
                <a:off x="7037684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389F3DEF-2E4D-4EB8-A6CD-A209AADFD879}"/>
                  </a:ext>
                </a:extLst>
              </p:cNvPr>
              <p:cNvCxnSpPr/>
              <p:nvPr/>
            </p:nvCxnSpPr>
            <p:spPr>
              <a:xfrm rot="5400000">
                <a:off x="7901780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AC3C9FC-E292-4030-A00F-06F074BF24FE}"/>
                  </a:ext>
                </a:extLst>
              </p:cNvPr>
              <p:cNvSpPr txBox="1"/>
              <p:nvPr/>
            </p:nvSpPr>
            <p:spPr>
              <a:xfrm rot="5400000">
                <a:off x="6898117" y="3940304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2a</a:t>
                </a: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9E58574B-0D21-4E19-A476-3210F9ADD916}"/>
                  </a:ext>
                </a:extLst>
              </p:cNvPr>
              <p:cNvSpPr txBox="1"/>
              <p:nvPr/>
            </p:nvSpPr>
            <p:spPr>
              <a:xfrm rot="10800000">
                <a:off x="7472440" y="4263208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2c</a:t>
                </a: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AD80CD6-D24F-4C98-B4EB-1B7BB83DA210}"/>
                  </a:ext>
                </a:extLst>
              </p:cNvPr>
              <p:cNvSpPr txBox="1"/>
              <p:nvPr/>
            </p:nvSpPr>
            <p:spPr>
              <a:xfrm rot="5400000">
                <a:off x="6931780" y="3646241"/>
                <a:ext cx="28725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S</a:t>
                </a:r>
              </a:p>
            </p:txBody>
          </p:sp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61CD41C1-AB0B-46BC-BD51-5981E187B177}"/>
                </a:ext>
              </a:extLst>
            </p:cNvPr>
            <p:cNvCxnSpPr/>
            <p:nvPr/>
          </p:nvCxnSpPr>
          <p:spPr>
            <a:xfrm>
              <a:off x="5458309" y="1643218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2B558123-417F-4052-B52A-9AE8AB5304BA}"/>
              </a:ext>
            </a:extLst>
          </p:cNvPr>
          <p:cNvGrpSpPr/>
          <p:nvPr/>
        </p:nvGrpSpPr>
        <p:grpSpPr>
          <a:xfrm rot="16200000">
            <a:off x="6173538" y="3649636"/>
            <a:ext cx="1810609" cy="2592292"/>
            <a:chOff x="6874522" y="1643217"/>
            <a:chExt cx="1810609" cy="2592292"/>
          </a:xfrm>
        </p:grpSpPr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54E545DE-8BB7-4CCC-A09F-23D4F7ABEFD7}"/>
                </a:ext>
              </a:extLst>
            </p:cNvPr>
            <p:cNvSpPr/>
            <p:nvPr/>
          </p:nvSpPr>
          <p:spPr>
            <a:xfrm rot="16200000">
              <a:off x="6772583" y="2322960"/>
              <a:ext cx="2592288" cy="12328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7123DCF6-7395-4FB8-91A6-5139F157CBB2}"/>
                </a:ext>
              </a:extLst>
            </p:cNvPr>
            <p:cNvCxnSpPr/>
            <p:nvPr/>
          </p:nvCxnSpPr>
          <p:spPr>
            <a:xfrm rot="16200000">
              <a:off x="6837005" y="2939364"/>
              <a:ext cx="864096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7B45F197-85C6-4A16-A0A0-D14C4AEFE5A5}"/>
                </a:ext>
              </a:extLst>
            </p:cNvPr>
            <p:cNvCxnSpPr/>
            <p:nvPr/>
          </p:nvCxnSpPr>
          <p:spPr>
            <a:xfrm>
              <a:off x="7452322" y="3659444"/>
              <a:ext cx="577934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96790E89-7DEB-4C4A-96A2-A64930BA8896}"/>
                </a:ext>
              </a:extLst>
            </p:cNvPr>
            <p:cNvCxnSpPr/>
            <p:nvPr/>
          </p:nvCxnSpPr>
          <p:spPr>
            <a:xfrm rot="16200000">
              <a:off x="7634256" y="3335364"/>
              <a:ext cx="792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4AAC2FA-C9D6-4108-B683-C6D31C5045C9}"/>
                </a:ext>
              </a:extLst>
            </p:cNvPr>
            <p:cNvCxnSpPr/>
            <p:nvPr/>
          </p:nvCxnSpPr>
          <p:spPr>
            <a:xfrm>
              <a:off x="7175036" y="3371413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18B7D8C5-EA06-4698-B706-40E28D6DAA3B}"/>
                </a:ext>
              </a:extLst>
            </p:cNvPr>
            <p:cNvCxnSpPr/>
            <p:nvPr/>
          </p:nvCxnSpPr>
          <p:spPr>
            <a:xfrm>
              <a:off x="7175048" y="2507317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559A62B2-A580-402C-B87A-840461B59646}"/>
                </a:ext>
              </a:extLst>
            </p:cNvPr>
            <p:cNvSpPr txBox="1"/>
            <p:nvPr/>
          </p:nvSpPr>
          <p:spPr>
            <a:xfrm rot="5400000">
              <a:off x="7183395" y="2809070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2c</a:t>
              </a:r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2F1D172D-2AC9-4B44-BAF5-593F7984A293}"/>
                </a:ext>
              </a:extLst>
            </p:cNvPr>
            <p:cNvCxnSpPr/>
            <p:nvPr/>
          </p:nvCxnSpPr>
          <p:spPr>
            <a:xfrm>
              <a:off x="7459221" y="1643217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円弧 64">
              <a:extLst>
                <a:ext uri="{FF2B5EF4-FFF2-40B4-BE49-F238E27FC236}">
                  <a16:creationId xmlns:a16="http://schemas.microsoft.com/office/drawing/2014/main" id="{20E54510-2DC5-48C1-8AE2-41EA1F7FF4F5}"/>
                </a:ext>
              </a:extLst>
            </p:cNvPr>
            <p:cNvSpPr/>
            <p:nvPr/>
          </p:nvSpPr>
          <p:spPr>
            <a:xfrm>
              <a:off x="6874522" y="2507312"/>
              <a:ext cx="1155600" cy="864000"/>
            </a:xfrm>
            <a:prstGeom prst="arc">
              <a:avLst>
                <a:gd name="adj1" fmla="val 16200000"/>
                <a:gd name="adj2" fmla="val 5433611"/>
              </a:avLst>
            </a:prstGeom>
            <a:solidFill>
              <a:schemeClr val="bg1"/>
            </a:solidFill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7AFDD77-AB6F-4E08-ABE8-0D95AF7EA04F}"/>
                </a:ext>
              </a:extLst>
            </p:cNvPr>
            <p:cNvSpPr txBox="1"/>
            <p:nvPr/>
          </p:nvSpPr>
          <p:spPr>
            <a:xfrm>
              <a:off x="7417715" y="3689663"/>
              <a:ext cx="92275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a’ = S + 2a</a:t>
              </a:r>
            </a:p>
          </p:txBody>
        </p:sp>
      </p:grpSp>
      <p:sp>
        <p:nvSpPr>
          <p:cNvPr id="67" name="右矢印 31">
            <a:extLst>
              <a:ext uri="{FF2B5EF4-FFF2-40B4-BE49-F238E27FC236}">
                <a16:creationId xmlns:a16="http://schemas.microsoft.com/office/drawing/2014/main" id="{52EA7C60-6D2D-4568-9A86-E710BF17496C}"/>
              </a:ext>
            </a:extLst>
          </p:cNvPr>
          <p:cNvSpPr/>
          <p:nvPr/>
        </p:nvSpPr>
        <p:spPr>
          <a:xfrm rot="5400000">
            <a:off x="6918848" y="3570325"/>
            <a:ext cx="336402" cy="446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8E093C-1841-49BB-9823-2ACC944EA6CE}"/>
              </a:ext>
            </a:extLst>
          </p:cNvPr>
          <p:cNvSpPr txBox="1"/>
          <p:nvPr/>
        </p:nvSpPr>
        <p:spPr>
          <a:xfrm>
            <a:off x="5126706" y="5628381"/>
            <a:ext cx="3765774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S: Distance between inner surface and </a:t>
            </a:r>
          </a:p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    crack front nearest to inner surface</a:t>
            </a:r>
          </a:p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a</a:t>
            </a:r>
            <a:r>
              <a:rPr lang="ja-JP" altLang="en-US" sz="1600" dirty="0">
                <a:solidFill>
                  <a:srgbClr val="000000"/>
                </a:solidFill>
              </a:rPr>
              <a:t>： </a:t>
            </a:r>
            <a:r>
              <a:rPr lang="en-US" altLang="ja-JP" sz="1600" dirty="0">
                <a:solidFill>
                  <a:srgbClr val="000000"/>
                </a:solidFill>
              </a:rPr>
              <a:t>Crack</a:t>
            </a:r>
            <a:r>
              <a:rPr lang="ja-JP" altLang="en-US" sz="1600" dirty="0">
                <a:solidFill>
                  <a:srgbClr val="000000"/>
                </a:solidFill>
              </a:rPr>
              <a:t> </a:t>
            </a:r>
            <a:r>
              <a:rPr lang="en-US" altLang="ja-JP" sz="1600" dirty="0">
                <a:solidFill>
                  <a:srgbClr val="000000"/>
                </a:solidFill>
              </a:rPr>
              <a:t>depth</a:t>
            </a:r>
          </a:p>
        </p:txBody>
      </p:sp>
    </p:spTree>
    <p:extLst>
      <p:ext uri="{BB962C8B-B14F-4D97-AF65-F5344CB8AC3E}">
        <p14:creationId xmlns:p14="http://schemas.microsoft.com/office/powerpoint/2010/main" val="165777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7D9B8A-06FB-4FE3-BFAC-8EB6C303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Outline of </a:t>
            </a:r>
            <a:r>
              <a:rPr lang="en-US" altLang="ja-JP" dirty="0"/>
              <a:t>present study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0ED910-18D8-4048-A93B-1D60C8C0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A51EE5-710B-4927-A3EF-04DAE2336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1B1466-888E-4ACF-AB78-28CDDEAF6FAE}"/>
              </a:ext>
            </a:extLst>
          </p:cNvPr>
          <p:cNvSpPr txBox="1"/>
          <p:nvPr/>
        </p:nvSpPr>
        <p:spPr>
          <a:xfrm>
            <a:off x="251520" y="1265120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altLang="ja-JP" sz="2800" dirty="0">
                <a:solidFill>
                  <a:srgbClr val="000000"/>
                </a:solidFill>
              </a:rPr>
              <a:t>In this study,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We checked the location, shape and size of every sampled crack, together with the final results of crack arrest or through-thickness propagation under PTS event.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Effect of “deterministic” proximity rule on conditional probability of failure was investigated.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Crack size/location,</a:t>
            </a:r>
            <a:r>
              <a:rPr lang="ja-JP" altLang="en-US" sz="2400" dirty="0">
                <a:solidFill>
                  <a:srgbClr val="000000"/>
                </a:solidFill>
              </a:rPr>
              <a:t> </a:t>
            </a:r>
            <a:r>
              <a:rPr lang="en-US" altLang="ja-JP" sz="2400" dirty="0">
                <a:solidFill>
                  <a:srgbClr val="000000"/>
                </a:solidFill>
              </a:rPr>
              <a:t>fracture toughness, and crack arrest toughness were given as random variables.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PASCAL4 code developed by JAEA was utilized.</a:t>
            </a:r>
          </a:p>
        </p:txBody>
      </p:sp>
    </p:spTree>
    <p:extLst>
      <p:ext uri="{BB962C8B-B14F-4D97-AF65-F5344CB8AC3E}">
        <p14:creationId xmlns:p14="http://schemas.microsoft.com/office/powerpoint/2010/main" val="323055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75975-153C-412A-A262-6E53267B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PTS transient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D179ED-BB04-4039-BD3E-EB136D48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6B606E-6B53-4492-AE86-1E995B65D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5</a:t>
            </a:fld>
            <a:endParaRPr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8900B8A-DB33-489E-8364-C50B13A0CC42}"/>
              </a:ext>
            </a:extLst>
          </p:cNvPr>
          <p:cNvGrpSpPr/>
          <p:nvPr/>
        </p:nvGrpSpPr>
        <p:grpSpPr>
          <a:xfrm>
            <a:off x="827584" y="1268760"/>
            <a:ext cx="3291435" cy="2571750"/>
            <a:chOff x="827584" y="1268760"/>
            <a:chExt cx="3291435" cy="257175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33307642-3C69-4CCF-8B97-3BA5C5C6D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584" y="1268760"/>
              <a:ext cx="3291435" cy="2571750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79277B8-951F-4D1B-8B24-1EB5226FBF89}"/>
                </a:ext>
              </a:extLst>
            </p:cNvPr>
            <p:cNvSpPr txBox="1"/>
            <p:nvPr/>
          </p:nvSpPr>
          <p:spPr>
            <a:xfrm>
              <a:off x="2635260" y="1340768"/>
              <a:ext cx="13369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kumimoji="1" lang="en-US" altLang="ja-JP" sz="1600" dirty="0">
                  <a:solidFill>
                    <a:srgbClr val="000000"/>
                  </a:solidFill>
                </a:rPr>
                <a:t>Temperature</a:t>
              </a:r>
              <a:endParaRPr kumimoji="1" lang="ja-JP" alt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E081D24-1EFE-4BF9-8B76-A4B0D05698ED}"/>
              </a:ext>
            </a:extLst>
          </p:cNvPr>
          <p:cNvGrpSpPr/>
          <p:nvPr/>
        </p:nvGrpSpPr>
        <p:grpSpPr>
          <a:xfrm>
            <a:off x="4572000" y="1268760"/>
            <a:ext cx="3291435" cy="2571750"/>
            <a:chOff x="4572000" y="1268760"/>
            <a:chExt cx="3291435" cy="2571750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7D96F143-235D-47FA-A056-595DC3F14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1268760"/>
              <a:ext cx="3291435" cy="2571750"/>
            </a:xfrm>
            <a:prstGeom prst="rect">
              <a:avLst/>
            </a:prstGeom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19EE22B-4B2D-4AFA-9782-2F36743C159E}"/>
                </a:ext>
              </a:extLst>
            </p:cNvPr>
            <p:cNvSpPr txBox="1"/>
            <p:nvPr/>
          </p:nvSpPr>
          <p:spPr>
            <a:xfrm>
              <a:off x="5364088" y="1345506"/>
              <a:ext cx="23498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kumimoji="1" lang="en-US" altLang="ja-JP" sz="1600" dirty="0">
                  <a:solidFill>
                    <a:srgbClr val="000000"/>
                  </a:solidFill>
                </a:rPr>
                <a:t>Heat transfer coefficient</a:t>
              </a:r>
              <a:endParaRPr kumimoji="1" lang="ja-JP" alt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4924575-F9BE-47BC-B37B-84616EB62241}"/>
              </a:ext>
            </a:extLst>
          </p:cNvPr>
          <p:cNvGrpSpPr/>
          <p:nvPr/>
        </p:nvGrpSpPr>
        <p:grpSpPr>
          <a:xfrm>
            <a:off x="848517" y="3881586"/>
            <a:ext cx="3291435" cy="2571750"/>
            <a:chOff x="2771800" y="3737570"/>
            <a:chExt cx="3291435" cy="257175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B75F14DB-AFF9-4421-8B2F-F8496DA85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71800" y="3737570"/>
              <a:ext cx="3291435" cy="2571750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84C25FC-A8E1-416F-A195-14B165824F75}"/>
                </a:ext>
              </a:extLst>
            </p:cNvPr>
            <p:cNvSpPr txBox="1"/>
            <p:nvPr/>
          </p:nvSpPr>
          <p:spPr>
            <a:xfrm>
              <a:off x="4906005" y="3809578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kumimoji="1" lang="en-US" altLang="ja-JP" sz="1600" dirty="0">
                  <a:solidFill>
                    <a:srgbClr val="000000"/>
                  </a:solidFill>
                </a:rPr>
                <a:t>Pressure</a:t>
              </a:r>
              <a:endParaRPr kumimoji="1" lang="ja-JP" alt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173C77C-965A-4CC7-8132-EE0A5C39961B}"/>
              </a:ext>
            </a:extLst>
          </p:cNvPr>
          <p:cNvSpPr txBox="1"/>
          <p:nvPr/>
        </p:nvSpPr>
        <p:spPr>
          <a:xfrm>
            <a:off x="5384221" y="6145046"/>
            <a:ext cx="3573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rgbClr val="000000"/>
                </a:solidFill>
              </a:rPr>
              <a:t>Dautreme</a:t>
            </a:r>
            <a:r>
              <a:rPr kumimoji="1" lang="en-US" altLang="ja-JP" sz="1600" dirty="0">
                <a:solidFill>
                  <a:srgbClr val="000000"/>
                </a:solidFill>
              </a:rPr>
              <a:t>, E., et al., PVP2014-28212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2F2D94F-4060-4C11-98C2-1B1089E650D9}"/>
              </a:ext>
            </a:extLst>
          </p:cNvPr>
          <p:cNvSpPr txBox="1"/>
          <p:nvPr/>
        </p:nvSpPr>
        <p:spPr>
          <a:xfrm>
            <a:off x="4205108" y="4265801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We employed a SB-LOCA transient  used in the past international benchmark campaign in MAI framework.</a:t>
            </a:r>
          </a:p>
        </p:txBody>
      </p:sp>
    </p:spTree>
    <p:extLst>
      <p:ext uri="{BB962C8B-B14F-4D97-AF65-F5344CB8AC3E}">
        <p14:creationId xmlns:p14="http://schemas.microsoft.com/office/powerpoint/2010/main" val="155156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A4BD8A-8A05-464F-805A-5316D7DD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Fracture toughness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8DFEB07-33DA-40FB-AE80-A140C035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301A6E7-8080-4E2E-990D-EB1CA55B0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6A4151-8BCD-4715-9F66-C6FA0EEAEB08}"/>
              </a:ext>
            </a:extLst>
          </p:cNvPr>
          <p:cNvSpPr txBox="1"/>
          <p:nvPr/>
        </p:nvSpPr>
        <p:spPr>
          <a:xfrm>
            <a:off x="251520" y="126512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rgbClr val="000000"/>
                </a:solidFill>
              </a:rPr>
              <a:t>Equations of fracture toughness and crack arrest toughness employed in FAVOR v06.1 were used.</a:t>
            </a:r>
          </a:p>
        </p:txBody>
      </p:sp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512794E0-AD91-45B2-AAF8-55A477DD3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709346"/>
              </p:ext>
            </p:extLst>
          </p:nvPr>
        </p:nvGraphicFramePr>
        <p:xfrm>
          <a:off x="1626632" y="2348880"/>
          <a:ext cx="5890736" cy="160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Equation" r:id="rId3" imgW="4381200" imgH="1193760" progId="Equation.DSMT4">
                  <p:embed/>
                </p:oleObj>
              </mc:Choice>
              <mc:Fallback>
                <p:oleObj name="Equation" r:id="rId3" imgW="438120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6632" y="2348880"/>
                        <a:ext cx="5890736" cy="1605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5EC79A80-113E-4C6B-9A84-4DD2AEC390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932146"/>
              </p:ext>
            </p:extLst>
          </p:nvPr>
        </p:nvGraphicFramePr>
        <p:xfrm>
          <a:off x="1626632" y="4126546"/>
          <a:ext cx="348297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Equation" r:id="rId5" imgW="2590560" imgH="812520" progId="Equation.DSMT4">
                  <p:embed/>
                </p:oleObj>
              </mc:Choice>
              <mc:Fallback>
                <p:oleObj name="Equation" r:id="rId5" imgW="2590560" imgH="812520" progId="Equation.DSMT4">
                  <p:embed/>
                  <p:pic>
                    <p:nvPicPr>
                      <p:cNvPr id="6" name="オブジェクト 5">
                        <a:extLst>
                          <a:ext uri="{FF2B5EF4-FFF2-40B4-BE49-F238E27FC236}">
                            <a16:creationId xmlns:a16="http://schemas.microsoft.com/office/drawing/2014/main" id="{512794E0-AD91-45B2-AAF8-55A477DD3B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6632" y="4126546"/>
                        <a:ext cx="3482975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156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7B2FD-2405-460B-8F6A-E0A8FA7C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Initial c</a:t>
            </a:r>
            <a:r>
              <a:rPr kumimoji="1" lang="en-US" altLang="ja-JP" dirty="0"/>
              <a:t>rack size and location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9A9A41-001B-4F60-AC73-5A991B46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073437-DCF3-4ACE-9245-F6BA125AE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75A0948-457D-4BC2-8491-DA73E0C5C147}"/>
              </a:ext>
            </a:extLst>
          </p:cNvPr>
          <p:cNvSpPr txBox="1"/>
          <p:nvPr/>
        </p:nvSpPr>
        <p:spPr>
          <a:xfrm>
            <a:off x="251520" y="1265120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Axial embedded crack in base metal was assumed as initial crack.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Distributions of crack-depth and crack aspect ratio are treated to be normal and log-normal ones, respectively.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Initial crack location is determined according to crack size, because large embedded crack exists within the middle location of thickness.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4D049F8-8FBE-4C89-AFCE-43C98C890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79854"/>
            <a:ext cx="3600400" cy="3203746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3596BCD-D94F-4833-9588-1D7B34DF0892}"/>
              </a:ext>
            </a:extLst>
          </p:cNvPr>
          <p:cNvGrpSpPr>
            <a:grpSpLocks noChangeAspect="1"/>
          </p:cNvGrpSpPr>
          <p:nvPr/>
        </p:nvGrpSpPr>
        <p:grpSpPr>
          <a:xfrm>
            <a:off x="4572000" y="5520810"/>
            <a:ext cx="1900644" cy="950400"/>
            <a:chOff x="5536654" y="4365103"/>
            <a:chExt cx="2592292" cy="1296256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E2341962-5D4F-4668-B293-8229F85A6500}"/>
                </a:ext>
              </a:extLst>
            </p:cNvPr>
            <p:cNvSpPr/>
            <p:nvPr/>
          </p:nvSpPr>
          <p:spPr>
            <a:xfrm rot="10800000">
              <a:off x="5536658" y="4365103"/>
              <a:ext cx="2592288" cy="12328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9">
              <a:extLst>
                <a:ext uri="{FF2B5EF4-FFF2-40B4-BE49-F238E27FC236}">
                  <a16:creationId xmlns:a16="http://schemas.microsoft.com/office/drawing/2014/main" id="{0C058ED1-F44D-4A74-B4E4-BE0F6E8158C6}"/>
                </a:ext>
              </a:extLst>
            </p:cNvPr>
            <p:cNvSpPr/>
            <p:nvPr/>
          </p:nvSpPr>
          <p:spPr>
            <a:xfrm rot="10800000">
              <a:off x="6409657" y="5229200"/>
              <a:ext cx="864096" cy="43215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C0C83DA-2265-4F92-A468-9A4E27A4F77A}"/>
                </a:ext>
              </a:extLst>
            </p:cNvPr>
            <p:cNvCxnSpPr/>
            <p:nvPr/>
          </p:nvCxnSpPr>
          <p:spPr>
            <a:xfrm rot="16200000">
              <a:off x="6832799" y="3074171"/>
              <a:ext cx="0" cy="2592289"/>
            </a:xfrm>
            <a:prstGeom prst="line">
              <a:avLst/>
            </a:prstGeom>
            <a:ln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弧 17">
              <a:extLst>
                <a:ext uri="{FF2B5EF4-FFF2-40B4-BE49-F238E27FC236}">
                  <a16:creationId xmlns:a16="http://schemas.microsoft.com/office/drawing/2014/main" id="{3782B0BF-09C6-4348-BF97-C43D95F9C3D2}"/>
                </a:ext>
              </a:extLst>
            </p:cNvPr>
            <p:cNvSpPr/>
            <p:nvPr/>
          </p:nvSpPr>
          <p:spPr>
            <a:xfrm flipV="1">
              <a:off x="6409654" y="5229359"/>
              <a:ext cx="864096" cy="432000"/>
            </a:xfrm>
            <a:prstGeom prst="arc">
              <a:avLst>
                <a:gd name="adj1" fmla="val 12387009"/>
                <a:gd name="adj2" fmla="val 20033141"/>
              </a:avLst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3ADA0A36-4AB4-4CA2-8FCC-BB2BDBE1DF5F}"/>
                </a:ext>
              </a:extLst>
            </p:cNvPr>
            <p:cNvSpPr/>
            <p:nvPr/>
          </p:nvSpPr>
          <p:spPr>
            <a:xfrm rot="10800000">
              <a:off x="6553670" y="5440231"/>
              <a:ext cx="576064" cy="152609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F7833D9A-FD58-41ED-97A5-F9005A0B6861}"/>
                </a:ext>
              </a:extLst>
            </p:cNvPr>
            <p:cNvCxnSpPr/>
            <p:nvPr/>
          </p:nvCxnSpPr>
          <p:spPr>
            <a:xfrm rot="16200000">
              <a:off x="6832799" y="4301769"/>
              <a:ext cx="0" cy="2592289"/>
            </a:xfrm>
            <a:prstGeom prst="line">
              <a:avLst/>
            </a:prstGeom>
            <a:ln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BF1755E-C3DC-4AEF-B33E-5E4F174CD8B9}"/>
              </a:ext>
            </a:extLst>
          </p:cNvPr>
          <p:cNvGrpSpPr>
            <a:grpSpLocks noChangeAspect="1"/>
          </p:cNvGrpSpPr>
          <p:nvPr/>
        </p:nvGrpSpPr>
        <p:grpSpPr>
          <a:xfrm flipV="1">
            <a:off x="4564637" y="3342696"/>
            <a:ext cx="1900644" cy="950400"/>
            <a:chOff x="5536654" y="4365103"/>
            <a:chExt cx="2592292" cy="1296256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E2BFFE7F-BDC5-4BBF-88B8-69648952CBD6}"/>
                </a:ext>
              </a:extLst>
            </p:cNvPr>
            <p:cNvSpPr/>
            <p:nvPr/>
          </p:nvSpPr>
          <p:spPr>
            <a:xfrm rot="10800000">
              <a:off x="5536658" y="4365103"/>
              <a:ext cx="2592288" cy="12328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円/楕円 9">
              <a:extLst>
                <a:ext uri="{FF2B5EF4-FFF2-40B4-BE49-F238E27FC236}">
                  <a16:creationId xmlns:a16="http://schemas.microsoft.com/office/drawing/2014/main" id="{B54AA642-E527-4CEF-A81C-12B77AAF0F68}"/>
                </a:ext>
              </a:extLst>
            </p:cNvPr>
            <p:cNvSpPr/>
            <p:nvPr/>
          </p:nvSpPr>
          <p:spPr>
            <a:xfrm rot="10800000">
              <a:off x="6409657" y="5229200"/>
              <a:ext cx="864096" cy="43215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4379CF73-FA0D-4B2D-AC06-F43CF195DA02}"/>
                </a:ext>
              </a:extLst>
            </p:cNvPr>
            <p:cNvCxnSpPr/>
            <p:nvPr/>
          </p:nvCxnSpPr>
          <p:spPr>
            <a:xfrm rot="16200000">
              <a:off x="6832799" y="3074171"/>
              <a:ext cx="0" cy="2592289"/>
            </a:xfrm>
            <a:prstGeom prst="line">
              <a:avLst/>
            </a:prstGeom>
            <a:ln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円弧 31">
              <a:extLst>
                <a:ext uri="{FF2B5EF4-FFF2-40B4-BE49-F238E27FC236}">
                  <a16:creationId xmlns:a16="http://schemas.microsoft.com/office/drawing/2014/main" id="{7768D864-87D8-42F1-899A-0DDDACEB5B58}"/>
                </a:ext>
              </a:extLst>
            </p:cNvPr>
            <p:cNvSpPr/>
            <p:nvPr/>
          </p:nvSpPr>
          <p:spPr>
            <a:xfrm flipV="1">
              <a:off x="6409654" y="5229359"/>
              <a:ext cx="864096" cy="432000"/>
            </a:xfrm>
            <a:prstGeom prst="arc">
              <a:avLst>
                <a:gd name="adj1" fmla="val 12387009"/>
                <a:gd name="adj2" fmla="val 20033141"/>
              </a:avLst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39E7DAC2-96A4-4A69-A568-5C6A8D331327}"/>
                </a:ext>
              </a:extLst>
            </p:cNvPr>
            <p:cNvSpPr/>
            <p:nvPr/>
          </p:nvSpPr>
          <p:spPr>
            <a:xfrm rot="10800000">
              <a:off x="6553670" y="5440231"/>
              <a:ext cx="576064" cy="152609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0ED4F058-D0F2-4DCF-A23D-FA414E26FE95}"/>
                </a:ext>
              </a:extLst>
            </p:cNvPr>
            <p:cNvCxnSpPr/>
            <p:nvPr/>
          </p:nvCxnSpPr>
          <p:spPr>
            <a:xfrm rot="16200000">
              <a:off x="6832799" y="4301769"/>
              <a:ext cx="0" cy="2592289"/>
            </a:xfrm>
            <a:prstGeom prst="line">
              <a:avLst/>
            </a:prstGeom>
            <a:ln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0948803-3774-4B4C-89D7-3171B068DCE5}"/>
              </a:ext>
            </a:extLst>
          </p:cNvPr>
          <p:cNvSpPr txBox="1"/>
          <p:nvPr/>
        </p:nvSpPr>
        <p:spPr>
          <a:xfrm>
            <a:off x="1473448" y="6255766"/>
            <a:ext cx="234512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Initial crack depth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4BC232B-6ABD-4D7A-806F-86FBE33C01F3}"/>
              </a:ext>
            </a:extLst>
          </p:cNvPr>
          <p:cNvSpPr txBox="1"/>
          <p:nvPr/>
        </p:nvSpPr>
        <p:spPr>
          <a:xfrm rot="16200000">
            <a:off x="-472612" y="4510472"/>
            <a:ext cx="25070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Distance between inner surface</a:t>
            </a:r>
          </a:p>
          <a:p>
            <a:pPr algn="ctr"/>
            <a:r>
              <a:rPr lang="en-US" altLang="ja-JP" sz="1400" dirty="0">
                <a:solidFill>
                  <a:srgbClr val="000000"/>
                </a:solidFill>
              </a:rPr>
              <a:t>and crack center / Thickness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97545368-5BFF-490E-BF1E-5F1AB8E9D3F4}"/>
              </a:ext>
            </a:extLst>
          </p:cNvPr>
          <p:cNvSpPr/>
          <p:nvPr/>
        </p:nvSpPr>
        <p:spPr>
          <a:xfrm>
            <a:off x="2947507" y="3469531"/>
            <a:ext cx="1900642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0891A769-FDAE-444B-9F55-A67C11737B3C}"/>
              </a:ext>
            </a:extLst>
          </p:cNvPr>
          <p:cNvSpPr/>
          <p:nvPr/>
        </p:nvSpPr>
        <p:spPr>
          <a:xfrm flipV="1">
            <a:off x="2911503" y="5764015"/>
            <a:ext cx="1900642" cy="215446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0968D09-E3E1-48B4-A013-74A3C317F526}"/>
              </a:ext>
            </a:extLst>
          </p:cNvPr>
          <p:cNvSpPr txBox="1"/>
          <p:nvPr/>
        </p:nvSpPr>
        <p:spPr>
          <a:xfrm>
            <a:off x="7510617" y="5265267"/>
            <a:ext cx="104355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Inner surface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69ABC22-FD5E-4381-AA3F-FFD1C469C3DB}"/>
              </a:ext>
            </a:extLst>
          </p:cNvPr>
          <p:cNvCxnSpPr/>
          <p:nvPr/>
        </p:nvCxnSpPr>
        <p:spPr>
          <a:xfrm rot="16200000">
            <a:off x="7323129" y="5233159"/>
            <a:ext cx="0" cy="288000"/>
          </a:xfrm>
          <a:prstGeom prst="line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6406830-C39B-499B-AE74-BD11DF0983E1}"/>
              </a:ext>
            </a:extLst>
          </p:cNvPr>
          <p:cNvSpPr txBox="1"/>
          <p:nvPr/>
        </p:nvSpPr>
        <p:spPr>
          <a:xfrm>
            <a:off x="7495776" y="4365104"/>
            <a:ext cx="108363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Outer surface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410CDB0-7769-4030-9718-CA69BD0AD410}"/>
              </a:ext>
            </a:extLst>
          </p:cNvPr>
          <p:cNvCxnSpPr/>
          <p:nvPr/>
        </p:nvCxnSpPr>
        <p:spPr>
          <a:xfrm rot="16200000">
            <a:off x="7308288" y="4332996"/>
            <a:ext cx="0" cy="288000"/>
          </a:xfrm>
          <a:prstGeom prst="line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AA5D4BB9-7105-467C-886C-46F003299C24}"/>
              </a:ext>
            </a:extLst>
          </p:cNvPr>
          <p:cNvGrpSpPr/>
          <p:nvPr/>
        </p:nvGrpSpPr>
        <p:grpSpPr>
          <a:xfrm>
            <a:off x="5248804" y="4463759"/>
            <a:ext cx="1900643" cy="903884"/>
            <a:chOff x="4884466" y="4331954"/>
            <a:chExt cx="1900643" cy="903884"/>
          </a:xfrm>
        </p:grpSpPr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A72CE3CA-1827-4CA5-AC2C-F87F6A9CFB5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84466" y="4331954"/>
              <a:ext cx="1900643" cy="903884"/>
              <a:chOff x="5536654" y="4365102"/>
              <a:chExt cx="2592290" cy="1232812"/>
            </a:xfrm>
          </p:grpSpPr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E92F01B9-49F2-4E2D-9EAE-6A216B7B33C0}"/>
                  </a:ext>
                </a:extLst>
              </p:cNvPr>
              <p:cNvSpPr/>
              <p:nvPr/>
            </p:nvSpPr>
            <p:spPr>
              <a:xfrm rot="10800000">
                <a:off x="5536657" y="4365102"/>
                <a:ext cx="2592287" cy="12328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9">
                <a:extLst>
                  <a:ext uri="{FF2B5EF4-FFF2-40B4-BE49-F238E27FC236}">
                    <a16:creationId xmlns:a16="http://schemas.microsoft.com/office/drawing/2014/main" id="{779A08F0-4AC4-4796-A6D4-820E4C74D113}"/>
                  </a:ext>
                </a:extLst>
              </p:cNvPr>
              <p:cNvSpPr/>
              <p:nvPr/>
            </p:nvSpPr>
            <p:spPr>
              <a:xfrm rot="10800000">
                <a:off x="6395071" y="5053146"/>
                <a:ext cx="864096" cy="43215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096C2C0D-CCD8-40EA-941B-1C64DAD11245}"/>
                  </a:ext>
                </a:extLst>
              </p:cNvPr>
              <p:cNvCxnSpPr/>
              <p:nvPr/>
            </p:nvCxnSpPr>
            <p:spPr>
              <a:xfrm rot="16200000">
                <a:off x="6832799" y="3074171"/>
                <a:ext cx="0" cy="2592289"/>
              </a:xfrm>
              <a:prstGeom prst="line">
                <a:avLst/>
              </a:prstGeom>
              <a:ln>
                <a:solidFill>
                  <a:srgbClr val="00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513EBC39-7DFB-4DE7-8D09-1853EEECC219}"/>
                  </a:ext>
                </a:extLst>
              </p:cNvPr>
              <p:cNvCxnSpPr/>
              <p:nvPr/>
            </p:nvCxnSpPr>
            <p:spPr>
              <a:xfrm rot="16200000">
                <a:off x="6832799" y="4301769"/>
                <a:ext cx="0" cy="2592289"/>
              </a:xfrm>
              <a:prstGeom prst="line">
                <a:avLst/>
              </a:prstGeom>
              <a:ln>
                <a:solidFill>
                  <a:srgbClr val="00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1A17444B-F49A-4C07-9B58-A8359BB618DB}"/>
                </a:ext>
              </a:extLst>
            </p:cNvPr>
            <p:cNvCxnSpPr/>
            <p:nvPr/>
          </p:nvCxnSpPr>
          <p:spPr>
            <a:xfrm rot="16200000">
              <a:off x="6138192" y="4995963"/>
              <a:ext cx="324000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17CE2E19-B502-4966-BB37-2F1D5ACC60A3}"/>
                </a:ext>
              </a:extLst>
            </p:cNvPr>
            <p:cNvCxnSpPr/>
            <p:nvPr/>
          </p:nvCxnSpPr>
          <p:spPr>
            <a:xfrm>
              <a:off x="5832184" y="5153354"/>
              <a:ext cx="504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1900744-3BF7-468F-B5C7-DF938492D0C0}"/>
                </a:ext>
              </a:extLst>
            </p:cNvPr>
            <p:cNvCxnSpPr/>
            <p:nvPr/>
          </p:nvCxnSpPr>
          <p:spPr>
            <a:xfrm>
              <a:off x="5832184" y="4836420"/>
              <a:ext cx="504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2CFC91C0-0189-4D1E-A6F4-67A3F77F438D}"/>
                </a:ext>
              </a:extLst>
            </p:cNvPr>
            <p:cNvSpPr txBox="1"/>
            <p:nvPr/>
          </p:nvSpPr>
          <p:spPr>
            <a:xfrm rot="16200000">
              <a:off x="6244855" y="4866885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2a</a:t>
              </a:r>
            </a:p>
          </p:txBody>
        </p:sp>
      </p:grpSp>
      <p:sp>
        <p:nvSpPr>
          <p:cNvPr id="62" name="円/楕円 9">
            <a:extLst>
              <a:ext uri="{FF2B5EF4-FFF2-40B4-BE49-F238E27FC236}">
                <a16:creationId xmlns:a16="http://schemas.microsoft.com/office/drawing/2014/main" id="{7F007978-10C0-4DCF-8D0E-0AAAB400D1E4}"/>
              </a:ext>
            </a:extLst>
          </p:cNvPr>
          <p:cNvSpPr/>
          <p:nvPr/>
        </p:nvSpPr>
        <p:spPr>
          <a:xfrm rot="10800000" flipV="1">
            <a:off x="2647310" y="3501064"/>
            <a:ext cx="633547" cy="424955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9">
            <a:extLst>
              <a:ext uri="{FF2B5EF4-FFF2-40B4-BE49-F238E27FC236}">
                <a16:creationId xmlns:a16="http://schemas.microsoft.com/office/drawing/2014/main" id="{D6EEC4CF-4E5D-4DAA-8BC6-EBE178CF6826}"/>
              </a:ext>
            </a:extLst>
          </p:cNvPr>
          <p:cNvSpPr/>
          <p:nvPr/>
        </p:nvSpPr>
        <p:spPr>
          <a:xfrm rot="10800000" flipV="1">
            <a:off x="2669491" y="5580463"/>
            <a:ext cx="633547" cy="424955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093B154F-0068-4607-AE2F-9D82ACF4F49F}"/>
              </a:ext>
            </a:extLst>
          </p:cNvPr>
          <p:cNvSpPr/>
          <p:nvPr/>
        </p:nvSpPr>
        <p:spPr>
          <a:xfrm>
            <a:off x="2476128" y="4651778"/>
            <a:ext cx="2757836" cy="308119"/>
          </a:xfrm>
          <a:custGeom>
            <a:avLst/>
            <a:gdLst>
              <a:gd name="connsiteX0" fmla="*/ 1213757 w 1213757"/>
              <a:gd name="connsiteY0" fmla="*/ 114300 h 343203"/>
              <a:gd name="connsiteX1" fmla="*/ 1159329 w 1213757"/>
              <a:gd name="connsiteY1" fmla="*/ 103415 h 343203"/>
              <a:gd name="connsiteX2" fmla="*/ 1012371 w 1213757"/>
              <a:gd name="connsiteY2" fmla="*/ 92529 h 343203"/>
              <a:gd name="connsiteX3" fmla="*/ 985157 w 1213757"/>
              <a:gd name="connsiteY3" fmla="*/ 87086 h 343203"/>
              <a:gd name="connsiteX4" fmla="*/ 892629 w 1213757"/>
              <a:gd name="connsiteY4" fmla="*/ 70757 h 343203"/>
              <a:gd name="connsiteX5" fmla="*/ 615043 w 1213757"/>
              <a:gd name="connsiteY5" fmla="*/ 76200 h 343203"/>
              <a:gd name="connsiteX6" fmla="*/ 566057 w 1213757"/>
              <a:gd name="connsiteY6" fmla="*/ 114300 h 343203"/>
              <a:gd name="connsiteX7" fmla="*/ 560614 w 1213757"/>
              <a:gd name="connsiteY7" fmla="*/ 136072 h 343203"/>
              <a:gd name="connsiteX8" fmla="*/ 620486 w 1213757"/>
              <a:gd name="connsiteY8" fmla="*/ 217715 h 343203"/>
              <a:gd name="connsiteX9" fmla="*/ 691243 w 1213757"/>
              <a:gd name="connsiteY9" fmla="*/ 277586 h 343203"/>
              <a:gd name="connsiteX10" fmla="*/ 707571 w 1213757"/>
              <a:gd name="connsiteY10" fmla="*/ 288472 h 343203"/>
              <a:gd name="connsiteX11" fmla="*/ 740229 w 1213757"/>
              <a:gd name="connsiteY11" fmla="*/ 299357 h 343203"/>
              <a:gd name="connsiteX12" fmla="*/ 762000 w 1213757"/>
              <a:gd name="connsiteY12" fmla="*/ 315686 h 343203"/>
              <a:gd name="connsiteX13" fmla="*/ 772886 w 1213757"/>
              <a:gd name="connsiteY13" fmla="*/ 332015 h 343203"/>
              <a:gd name="connsiteX14" fmla="*/ 794657 w 1213757"/>
              <a:gd name="connsiteY14" fmla="*/ 342900 h 343203"/>
              <a:gd name="connsiteX15" fmla="*/ 865414 w 1213757"/>
              <a:gd name="connsiteY15" fmla="*/ 321129 h 343203"/>
              <a:gd name="connsiteX16" fmla="*/ 870857 w 1213757"/>
              <a:gd name="connsiteY16" fmla="*/ 288472 h 343203"/>
              <a:gd name="connsiteX17" fmla="*/ 865414 w 1213757"/>
              <a:gd name="connsiteY17" fmla="*/ 223157 h 343203"/>
              <a:gd name="connsiteX18" fmla="*/ 843643 w 1213757"/>
              <a:gd name="connsiteY18" fmla="*/ 190500 h 343203"/>
              <a:gd name="connsiteX19" fmla="*/ 838200 w 1213757"/>
              <a:gd name="connsiteY19" fmla="*/ 174172 h 343203"/>
              <a:gd name="connsiteX20" fmla="*/ 816429 w 1213757"/>
              <a:gd name="connsiteY20" fmla="*/ 146957 h 343203"/>
              <a:gd name="connsiteX21" fmla="*/ 789214 w 1213757"/>
              <a:gd name="connsiteY21" fmla="*/ 108857 h 343203"/>
              <a:gd name="connsiteX22" fmla="*/ 691243 w 1213757"/>
              <a:gd name="connsiteY22" fmla="*/ 59872 h 343203"/>
              <a:gd name="connsiteX23" fmla="*/ 653143 w 1213757"/>
              <a:gd name="connsiteY23" fmla="*/ 48986 h 343203"/>
              <a:gd name="connsiteX24" fmla="*/ 593271 w 1213757"/>
              <a:gd name="connsiteY24" fmla="*/ 21772 h 343203"/>
              <a:gd name="connsiteX25" fmla="*/ 560614 w 1213757"/>
              <a:gd name="connsiteY25" fmla="*/ 16329 h 343203"/>
              <a:gd name="connsiteX26" fmla="*/ 527957 w 1213757"/>
              <a:gd name="connsiteY26" fmla="*/ 5443 h 343203"/>
              <a:gd name="connsiteX27" fmla="*/ 386443 w 1213757"/>
              <a:gd name="connsiteY27" fmla="*/ 0 h 343203"/>
              <a:gd name="connsiteX28" fmla="*/ 332014 w 1213757"/>
              <a:gd name="connsiteY28" fmla="*/ 10886 h 343203"/>
              <a:gd name="connsiteX29" fmla="*/ 277586 w 1213757"/>
              <a:gd name="connsiteY29" fmla="*/ 59872 h 343203"/>
              <a:gd name="connsiteX30" fmla="*/ 261257 w 1213757"/>
              <a:gd name="connsiteY30" fmla="*/ 70757 h 343203"/>
              <a:gd name="connsiteX31" fmla="*/ 212271 w 1213757"/>
              <a:gd name="connsiteY31" fmla="*/ 114300 h 343203"/>
              <a:gd name="connsiteX32" fmla="*/ 195943 w 1213757"/>
              <a:gd name="connsiteY32" fmla="*/ 174172 h 343203"/>
              <a:gd name="connsiteX33" fmla="*/ 152400 w 1213757"/>
              <a:gd name="connsiteY33" fmla="*/ 185057 h 343203"/>
              <a:gd name="connsiteX34" fmla="*/ 103414 w 1213757"/>
              <a:gd name="connsiteY34" fmla="*/ 195943 h 343203"/>
              <a:gd name="connsiteX35" fmla="*/ 81643 w 1213757"/>
              <a:gd name="connsiteY35" fmla="*/ 217715 h 343203"/>
              <a:gd name="connsiteX36" fmla="*/ 59871 w 1213757"/>
              <a:gd name="connsiteY36" fmla="*/ 255815 h 343203"/>
              <a:gd name="connsiteX37" fmla="*/ 21771 w 1213757"/>
              <a:gd name="connsiteY37" fmla="*/ 261257 h 343203"/>
              <a:gd name="connsiteX38" fmla="*/ 10886 w 1213757"/>
              <a:gd name="connsiteY38" fmla="*/ 277586 h 343203"/>
              <a:gd name="connsiteX39" fmla="*/ 0 w 1213757"/>
              <a:gd name="connsiteY39" fmla="*/ 326572 h 343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3757" h="343203">
                <a:moveTo>
                  <a:pt x="1213757" y="114300"/>
                </a:moveTo>
                <a:cubicBezTo>
                  <a:pt x="1195614" y="110672"/>
                  <a:pt x="1177661" y="105915"/>
                  <a:pt x="1159329" y="103415"/>
                </a:cubicBezTo>
                <a:cubicBezTo>
                  <a:pt x="1137209" y="100399"/>
                  <a:pt x="1027954" y="93568"/>
                  <a:pt x="1012371" y="92529"/>
                </a:cubicBezTo>
                <a:cubicBezTo>
                  <a:pt x="1003300" y="90715"/>
                  <a:pt x="994295" y="88529"/>
                  <a:pt x="985157" y="87086"/>
                </a:cubicBezTo>
                <a:cubicBezTo>
                  <a:pt x="896260" y="73049"/>
                  <a:pt x="934867" y="84837"/>
                  <a:pt x="892629" y="70757"/>
                </a:cubicBezTo>
                <a:cubicBezTo>
                  <a:pt x="800100" y="72571"/>
                  <a:pt x="706778" y="63969"/>
                  <a:pt x="615043" y="76200"/>
                </a:cubicBezTo>
                <a:cubicBezTo>
                  <a:pt x="594538" y="78934"/>
                  <a:pt x="566057" y="114300"/>
                  <a:pt x="566057" y="114300"/>
                </a:cubicBezTo>
                <a:cubicBezTo>
                  <a:pt x="564243" y="121557"/>
                  <a:pt x="560614" y="128591"/>
                  <a:pt x="560614" y="136072"/>
                </a:cubicBezTo>
                <a:cubicBezTo>
                  <a:pt x="560614" y="191320"/>
                  <a:pt x="571848" y="176757"/>
                  <a:pt x="620486" y="217715"/>
                </a:cubicBezTo>
                <a:cubicBezTo>
                  <a:pt x="670265" y="259634"/>
                  <a:pt x="654480" y="251326"/>
                  <a:pt x="691243" y="277586"/>
                </a:cubicBezTo>
                <a:cubicBezTo>
                  <a:pt x="696566" y="281388"/>
                  <a:pt x="701593" y="285815"/>
                  <a:pt x="707571" y="288472"/>
                </a:cubicBezTo>
                <a:cubicBezTo>
                  <a:pt x="718057" y="293132"/>
                  <a:pt x="729343" y="295729"/>
                  <a:pt x="740229" y="299357"/>
                </a:cubicBezTo>
                <a:cubicBezTo>
                  <a:pt x="747486" y="304800"/>
                  <a:pt x="755586" y="309271"/>
                  <a:pt x="762000" y="315686"/>
                </a:cubicBezTo>
                <a:cubicBezTo>
                  <a:pt x="766626" y="320312"/>
                  <a:pt x="767861" y="327827"/>
                  <a:pt x="772886" y="332015"/>
                </a:cubicBezTo>
                <a:cubicBezTo>
                  <a:pt x="779119" y="337209"/>
                  <a:pt x="787400" y="339272"/>
                  <a:pt x="794657" y="342900"/>
                </a:cubicBezTo>
                <a:cubicBezTo>
                  <a:pt x="826290" y="340024"/>
                  <a:pt x="854757" y="353100"/>
                  <a:pt x="865414" y="321129"/>
                </a:cubicBezTo>
                <a:cubicBezTo>
                  <a:pt x="868904" y="310659"/>
                  <a:pt x="869043" y="299358"/>
                  <a:pt x="870857" y="288472"/>
                </a:cubicBezTo>
                <a:cubicBezTo>
                  <a:pt x="869043" y="266700"/>
                  <a:pt x="871261" y="244207"/>
                  <a:pt x="865414" y="223157"/>
                </a:cubicBezTo>
                <a:cubicBezTo>
                  <a:pt x="861913" y="210551"/>
                  <a:pt x="849997" y="201936"/>
                  <a:pt x="843643" y="190500"/>
                </a:cubicBezTo>
                <a:cubicBezTo>
                  <a:pt x="840857" y="185485"/>
                  <a:pt x="841241" y="179037"/>
                  <a:pt x="838200" y="174172"/>
                </a:cubicBezTo>
                <a:cubicBezTo>
                  <a:pt x="832043" y="164321"/>
                  <a:pt x="823399" y="156251"/>
                  <a:pt x="816429" y="146957"/>
                </a:cubicBezTo>
                <a:cubicBezTo>
                  <a:pt x="807065" y="134471"/>
                  <a:pt x="801008" y="119079"/>
                  <a:pt x="789214" y="108857"/>
                </a:cubicBezTo>
                <a:cubicBezTo>
                  <a:pt x="762107" y="85364"/>
                  <a:pt x="724842" y="71071"/>
                  <a:pt x="691243" y="59872"/>
                </a:cubicBezTo>
                <a:cubicBezTo>
                  <a:pt x="678713" y="55695"/>
                  <a:pt x="665471" y="53728"/>
                  <a:pt x="653143" y="48986"/>
                </a:cubicBezTo>
                <a:cubicBezTo>
                  <a:pt x="623617" y="37630"/>
                  <a:pt x="622257" y="29677"/>
                  <a:pt x="593271" y="21772"/>
                </a:cubicBezTo>
                <a:cubicBezTo>
                  <a:pt x="582624" y="18868"/>
                  <a:pt x="571320" y="19006"/>
                  <a:pt x="560614" y="16329"/>
                </a:cubicBezTo>
                <a:cubicBezTo>
                  <a:pt x="549482" y="13546"/>
                  <a:pt x="539381" y="6514"/>
                  <a:pt x="527957" y="5443"/>
                </a:cubicBezTo>
                <a:cubicBezTo>
                  <a:pt x="480957" y="1037"/>
                  <a:pt x="433614" y="1814"/>
                  <a:pt x="386443" y="0"/>
                </a:cubicBezTo>
                <a:cubicBezTo>
                  <a:pt x="368300" y="3629"/>
                  <a:pt x="348226" y="1969"/>
                  <a:pt x="332014" y="10886"/>
                </a:cubicBezTo>
                <a:cubicBezTo>
                  <a:pt x="310627" y="22649"/>
                  <a:pt x="296219" y="44105"/>
                  <a:pt x="277586" y="59872"/>
                </a:cubicBezTo>
                <a:cubicBezTo>
                  <a:pt x="272592" y="64097"/>
                  <a:pt x="266490" y="66832"/>
                  <a:pt x="261257" y="70757"/>
                </a:cubicBezTo>
                <a:cubicBezTo>
                  <a:pt x="233081" y="91889"/>
                  <a:pt x="236028" y="90544"/>
                  <a:pt x="212271" y="114300"/>
                </a:cubicBezTo>
                <a:cubicBezTo>
                  <a:pt x="211681" y="119018"/>
                  <a:pt x="212410" y="165939"/>
                  <a:pt x="195943" y="174172"/>
                </a:cubicBezTo>
                <a:cubicBezTo>
                  <a:pt x="182561" y="180863"/>
                  <a:pt x="166593" y="180326"/>
                  <a:pt x="152400" y="185057"/>
                </a:cubicBezTo>
                <a:cubicBezTo>
                  <a:pt x="125601" y="193990"/>
                  <a:pt x="141730" y="189557"/>
                  <a:pt x="103414" y="195943"/>
                </a:cubicBezTo>
                <a:cubicBezTo>
                  <a:pt x="96157" y="203200"/>
                  <a:pt x="87801" y="209504"/>
                  <a:pt x="81643" y="217715"/>
                </a:cubicBezTo>
                <a:cubicBezTo>
                  <a:pt x="80137" y="219724"/>
                  <a:pt x="65337" y="253386"/>
                  <a:pt x="59871" y="255815"/>
                </a:cubicBezTo>
                <a:cubicBezTo>
                  <a:pt x="48148" y="261025"/>
                  <a:pt x="34471" y="259443"/>
                  <a:pt x="21771" y="261257"/>
                </a:cubicBezTo>
                <a:cubicBezTo>
                  <a:pt x="18143" y="266700"/>
                  <a:pt x="12472" y="271240"/>
                  <a:pt x="10886" y="277586"/>
                </a:cubicBezTo>
                <a:cubicBezTo>
                  <a:pt x="-1811" y="328375"/>
                  <a:pt x="22651" y="326572"/>
                  <a:pt x="0" y="326572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9">
            <a:extLst>
              <a:ext uri="{FF2B5EF4-FFF2-40B4-BE49-F238E27FC236}">
                <a16:creationId xmlns:a16="http://schemas.microsoft.com/office/drawing/2014/main" id="{ED262EE9-8488-4EB9-B554-9B7FA5BB4F4E}"/>
              </a:ext>
            </a:extLst>
          </p:cNvPr>
          <p:cNvSpPr/>
          <p:nvPr/>
        </p:nvSpPr>
        <p:spPr>
          <a:xfrm rot="10800000" flipV="1">
            <a:off x="2215674" y="4716847"/>
            <a:ext cx="633547" cy="424955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6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7B2FD-2405-460B-8F6A-E0A8FA7C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Proximity rule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9A9A41-001B-4F60-AC73-5A991B46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073437-DCF3-4ACE-9245-F6BA125AE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2800" y="6483600"/>
            <a:ext cx="2133600" cy="365125"/>
          </a:xfrm>
        </p:spPr>
        <p:txBody>
          <a:bodyPr/>
          <a:lstStyle/>
          <a:p>
            <a:fld id="{48EF1E89-6CBE-477C-AA16-DD7D3164DEFC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A1A5183-5214-4218-9220-778999940949}"/>
              </a:ext>
            </a:extLst>
          </p:cNvPr>
          <p:cNvSpPr txBox="1"/>
          <p:nvPr/>
        </p:nvSpPr>
        <p:spPr>
          <a:xfrm>
            <a:off x="251520" y="1265120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Deterministic proximity rule by JSME FFS code was employed.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en-US" altLang="ja-JP" sz="2000" dirty="0">
                <a:solidFill>
                  <a:srgbClr val="000000"/>
                </a:solidFill>
              </a:rPr>
              <a:t>If S &lt; 0.4 a, then embedded crack is transformed to surface crack.</a:t>
            </a: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C42CCA87-C97B-4DB8-84AD-0FDE93CC1F33}"/>
              </a:ext>
            </a:extLst>
          </p:cNvPr>
          <p:cNvGrpSpPr/>
          <p:nvPr/>
        </p:nvGrpSpPr>
        <p:grpSpPr>
          <a:xfrm rot="16200000">
            <a:off x="6184945" y="1671985"/>
            <a:ext cx="1238500" cy="2592291"/>
            <a:chOff x="5452619" y="1643218"/>
            <a:chExt cx="1238500" cy="2592291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ECD1E33F-82F2-4364-9D3C-0EA5560EE225}"/>
                </a:ext>
              </a:extLst>
            </p:cNvPr>
            <p:cNvGrpSpPr/>
            <p:nvPr/>
          </p:nvGrpSpPr>
          <p:grpSpPr>
            <a:xfrm rot="16200000">
              <a:off x="4775725" y="2320115"/>
              <a:ext cx="2592288" cy="1238500"/>
              <a:chOff x="6353588" y="3641112"/>
              <a:chExt cx="2592288" cy="1238500"/>
            </a:xfrm>
          </p:grpSpPr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043FC30B-CFC8-4743-8A26-77BBEFC510AC}"/>
                  </a:ext>
                </a:extLst>
              </p:cNvPr>
              <p:cNvSpPr/>
              <p:nvPr/>
            </p:nvSpPr>
            <p:spPr>
              <a:xfrm>
                <a:off x="6353588" y="3646803"/>
                <a:ext cx="2592288" cy="12328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円/楕円 9">
                <a:extLst>
                  <a:ext uri="{FF2B5EF4-FFF2-40B4-BE49-F238E27FC236}">
                    <a16:creationId xmlns:a16="http://schemas.microsoft.com/office/drawing/2014/main" id="{679609FE-83A4-4C4A-8B1D-5F01424ADB4F}"/>
                  </a:ext>
                </a:extLst>
              </p:cNvPr>
              <p:cNvSpPr/>
              <p:nvPr/>
            </p:nvSpPr>
            <p:spPr>
              <a:xfrm>
                <a:off x="7217684" y="3936736"/>
                <a:ext cx="864096" cy="28803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82723364-0FAC-4FEA-AA62-F0E175699809}"/>
                  </a:ext>
                </a:extLst>
              </p:cNvPr>
              <p:cNvCxnSpPr/>
              <p:nvPr/>
            </p:nvCxnSpPr>
            <p:spPr>
              <a:xfrm>
                <a:off x="7217734" y="4317200"/>
                <a:ext cx="864096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73A06C3D-4195-4262-9F0F-080F64798A6D}"/>
                  </a:ext>
                </a:extLst>
              </p:cNvPr>
              <p:cNvCxnSpPr/>
              <p:nvPr/>
            </p:nvCxnSpPr>
            <p:spPr>
              <a:xfrm rot="5400000">
                <a:off x="6785652" y="4080736"/>
                <a:ext cx="288000" cy="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E25C5BD0-1D75-4977-84A8-29999CCCFCCA}"/>
                  </a:ext>
                </a:extLst>
              </p:cNvPr>
              <p:cNvCxnSpPr/>
              <p:nvPr/>
            </p:nvCxnSpPr>
            <p:spPr>
              <a:xfrm>
                <a:off x="6929652" y="3646804"/>
                <a:ext cx="0" cy="288000"/>
              </a:xfrm>
              <a:prstGeom prst="line">
                <a:avLst/>
              </a:prstGeom>
              <a:ln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2DA789AD-A0BB-4092-B900-C5FC229B65AF}"/>
                  </a:ext>
                </a:extLst>
              </p:cNvPr>
              <p:cNvCxnSpPr/>
              <p:nvPr/>
            </p:nvCxnSpPr>
            <p:spPr>
              <a:xfrm>
                <a:off x="6857732" y="4224736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803EF7DF-1783-46F3-850C-88E30C7AFA96}"/>
                  </a:ext>
                </a:extLst>
              </p:cNvPr>
              <p:cNvCxnSpPr/>
              <p:nvPr/>
            </p:nvCxnSpPr>
            <p:spPr>
              <a:xfrm>
                <a:off x="6857732" y="3934804"/>
                <a:ext cx="792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4DD496BB-ED8D-4FD2-8671-43642432B8B2}"/>
                  </a:ext>
                </a:extLst>
              </p:cNvPr>
              <p:cNvCxnSpPr/>
              <p:nvPr/>
            </p:nvCxnSpPr>
            <p:spPr>
              <a:xfrm rot="5400000">
                <a:off x="7037684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EC49C2EC-3083-4BA2-9466-E5795C233083}"/>
                  </a:ext>
                </a:extLst>
              </p:cNvPr>
              <p:cNvCxnSpPr/>
              <p:nvPr/>
            </p:nvCxnSpPr>
            <p:spPr>
              <a:xfrm rot="5400000">
                <a:off x="7901780" y="4260736"/>
                <a:ext cx="360000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3E3D54AF-EA4F-4FAC-A2BB-CD6F4FBCACDA}"/>
                  </a:ext>
                </a:extLst>
              </p:cNvPr>
              <p:cNvSpPr txBox="1"/>
              <p:nvPr/>
            </p:nvSpPr>
            <p:spPr>
              <a:xfrm rot="5400000">
                <a:off x="6898117" y="3940304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2a</a:t>
                </a: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E6A4CE0-50AC-4CDF-B3FE-02AB99E98000}"/>
                  </a:ext>
                </a:extLst>
              </p:cNvPr>
              <p:cNvSpPr txBox="1"/>
              <p:nvPr/>
            </p:nvSpPr>
            <p:spPr>
              <a:xfrm rot="10800000">
                <a:off x="7472440" y="4263208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2c</a:t>
                </a: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B7C6CF56-6E08-4958-BADE-781F361C2D83}"/>
                  </a:ext>
                </a:extLst>
              </p:cNvPr>
              <p:cNvSpPr txBox="1"/>
              <p:nvPr/>
            </p:nvSpPr>
            <p:spPr>
              <a:xfrm rot="5400000">
                <a:off x="6931780" y="3646241"/>
                <a:ext cx="28725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ja-JP" sz="1200" dirty="0">
                    <a:solidFill>
                      <a:srgbClr val="000000"/>
                    </a:solidFill>
                  </a:rPr>
                  <a:t>S</a:t>
                </a:r>
              </a:p>
            </p:txBody>
          </p:sp>
        </p:grp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2B9346B6-BEF7-4700-B1F5-6993D9451775}"/>
                </a:ext>
              </a:extLst>
            </p:cNvPr>
            <p:cNvCxnSpPr/>
            <p:nvPr/>
          </p:nvCxnSpPr>
          <p:spPr>
            <a:xfrm>
              <a:off x="5458309" y="1643218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BF7584B6-4060-4A02-A720-44B640F3498C}"/>
              </a:ext>
            </a:extLst>
          </p:cNvPr>
          <p:cNvGrpSpPr/>
          <p:nvPr/>
        </p:nvGrpSpPr>
        <p:grpSpPr>
          <a:xfrm rot="16200000">
            <a:off x="5898941" y="3649636"/>
            <a:ext cx="1810609" cy="2592292"/>
            <a:chOff x="6874522" y="1643217"/>
            <a:chExt cx="1810609" cy="2592292"/>
          </a:xfrm>
        </p:grpSpPr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AD7E31DE-6DC7-4768-AD4C-0089FA4D2FF6}"/>
                </a:ext>
              </a:extLst>
            </p:cNvPr>
            <p:cNvSpPr/>
            <p:nvPr/>
          </p:nvSpPr>
          <p:spPr>
            <a:xfrm rot="16200000">
              <a:off x="6772583" y="2322960"/>
              <a:ext cx="2592288" cy="12328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8EF92E60-A833-47EF-AFE9-DA4AB3D4931D}"/>
                </a:ext>
              </a:extLst>
            </p:cNvPr>
            <p:cNvCxnSpPr/>
            <p:nvPr/>
          </p:nvCxnSpPr>
          <p:spPr>
            <a:xfrm rot="16200000">
              <a:off x="6837005" y="2939364"/>
              <a:ext cx="864096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F7EFA34A-F0C9-4659-917C-2138B4A13114}"/>
                </a:ext>
              </a:extLst>
            </p:cNvPr>
            <p:cNvCxnSpPr/>
            <p:nvPr/>
          </p:nvCxnSpPr>
          <p:spPr>
            <a:xfrm>
              <a:off x="7452322" y="3659444"/>
              <a:ext cx="577934" cy="0"/>
            </a:xfrm>
            <a:prstGeom prst="line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222039A1-84A9-42C5-B044-5CB8A278BCEF}"/>
                </a:ext>
              </a:extLst>
            </p:cNvPr>
            <p:cNvCxnSpPr/>
            <p:nvPr/>
          </p:nvCxnSpPr>
          <p:spPr>
            <a:xfrm rot="16200000">
              <a:off x="7634256" y="3335364"/>
              <a:ext cx="792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7CB07E97-3DE2-4314-B38D-23821E21C029}"/>
                </a:ext>
              </a:extLst>
            </p:cNvPr>
            <p:cNvCxnSpPr/>
            <p:nvPr/>
          </p:nvCxnSpPr>
          <p:spPr>
            <a:xfrm>
              <a:off x="7175036" y="3371413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E6DE0C86-B609-4E6C-9D33-0C89C6EA00CC}"/>
                </a:ext>
              </a:extLst>
            </p:cNvPr>
            <p:cNvCxnSpPr/>
            <p:nvPr/>
          </p:nvCxnSpPr>
          <p:spPr>
            <a:xfrm>
              <a:off x="7175048" y="2507317"/>
              <a:ext cx="396000" cy="0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62CBFA82-9CA7-4AF5-AD52-975AC3BC3780}"/>
                </a:ext>
              </a:extLst>
            </p:cNvPr>
            <p:cNvSpPr txBox="1"/>
            <p:nvPr/>
          </p:nvSpPr>
          <p:spPr>
            <a:xfrm rot="5400000">
              <a:off x="7183395" y="2809070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2c</a:t>
              </a: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C711E32E-04A9-429B-91F9-5858FEB138EE}"/>
                </a:ext>
              </a:extLst>
            </p:cNvPr>
            <p:cNvCxnSpPr/>
            <p:nvPr/>
          </p:nvCxnSpPr>
          <p:spPr>
            <a:xfrm>
              <a:off x="7459221" y="1643217"/>
              <a:ext cx="0" cy="2592289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円弧 80">
              <a:extLst>
                <a:ext uri="{FF2B5EF4-FFF2-40B4-BE49-F238E27FC236}">
                  <a16:creationId xmlns:a16="http://schemas.microsoft.com/office/drawing/2014/main" id="{27E331BC-5092-4C61-A645-F17D5EA05922}"/>
                </a:ext>
              </a:extLst>
            </p:cNvPr>
            <p:cNvSpPr/>
            <p:nvPr/>
          </p:nvSpPr>
          <p:spPr>
            <a:xfrm>
              <a:off x="6874522" y="2507312"/>
              <a:ext cx="1155600" cy="864000"/>
            </a:xfrm>
            <a:prstGeom prst="arc">
              <a:avLst>
                <a:gd name="adj1" fmla="val 16200000"/>
                <a:gd name="adj2" fmla="val 5433611"/>
              </a:avLst>
            </a:prstGeom>
            <a:solidFill>
              <a:schemeClr val="bg1"/>
            </a:solidFill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200D2D75-A332-4F3B-BD5B-596532F1AA1F}"/>
                </a:ext>
              </a:extLst>
            </p:cNvPr>
            <p:cNvSpPr txBox="1"/>
            <p:nvPr/>
          </p:nvSpPr>
          <p:spPr>
            <a:xfrm>
              <a:off x="7417715" y="3689663"/>
              <a:ext cx="92275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ja-JP" sz="1200" dirty="0">
                  <a:solidFill>
                    <a:srgbClr val="000000"/>
                  </a:solidFill>
                </a:rPr>
                <a:t>a’ = S + 2a</a:t>
              </a:r>
            </a:p>
          </p:txBody>
        </p:sp>
      </p:grpSp>
      <p:sp>
        <p:nvSpPr>
          <p:cNvPr id="83" name="右矢印 31">
            <a:extLst>
              <a:ext uri="{FF2B5EF4-FFF2-40B4-BE49-F238E27FC236}">
                <a16:creationId xmlns:a16="http://schemas.microsoft.com/office/drawing/2014/main" id="{ABF7B48A-E64B-4866-AF5B-3F57C671520B}"/>
              </a:ext>
            </a:extLst>
          </p:cNvPr>
          <p:cNvSpPr/>
          <p:nvPr/>
        </p:nvSpPr>
        <p:spPr>
          <a:xfrm rot="5400000">
            <a:off x="6644251" y="3570325"/>
            <a:ext cx="336402" cy="446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554AE99D-C85B-416E-8628-9413243AB9C2}"/>
              </a:ext>
            </a:extLst>
          </p:cNvPr>
          <p:cNvSpPr txBox="1"/>
          <p:nvPr/>
        </p:nvSpPr>
        <p:spPr>
          <a:xfrm>
            <a:off x="4852109" y="5628381"/>
            <a:ext cx="3765774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S: Distance between inner surface and </a:t>
            </a:r>
          </a:p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    crack front nearest to inner surface</a:t>
            </a:r>
          </a:p>
          <a:p>
            <a:pPr>
              <a:spcAft>
                <a:spcPts val="0"/>
              </a:spcAft>
            </a:pPr>
            <a:r>
              <a:rPr lang="en-US" altLang="ja-JP" sz="1600" dirty="0">
                <a:solidFill>
                  <a:srgbClr val="000000"/>
                </a:solidFill>
              </a:rPr>
              <a:t>a</a:t>
            </a:r>
            <a:r>
              <a:rPr lang="ja-JP" altLang="en-US" sz="1600" dirty="0">
                <a:solidFill>
                  <a:srgbClr val="000000"/>
                </a:solidFill>
              </a:rPr>
              <a:t>： </a:t>
            </a:r>
            <a:r>
              <a:rPr lang="en-US" altLang="ja-JP" sz="1600" dirty="0">
                <a:solidFill>
                  <a:srgbClr val="000000"/>
                </a:solidFill>
              </a:rPr>
              <a:t>Crack</a:t>
            </a:r>
            <a:r>
              <a:rPr lang="ja-JP" altLang="en-US" sz="1600" dirty="0">
                <a:solidFill>
                  <a:srgbClr val="000000"/>
                </a:solidFill>
              </a:rPr>
              <a:t> </a:t>
            </a:r>
            <a:r>
              <a:rPr lang="en-US" altLang="ja-JP" sz="1600" dirty="0">
                <a:solidFill>
                  <a:srgbClr val="000000"/>
                </a:solidFill>
              </a:rPr>
              <a:t>depth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07BD1FE-FF95-49DA-BB93-FF53B59C2BE1}"/>
              </a:ext>
            </a:extLst>
          </p:cNvPr>
          <p:cNvGrpSpPr/>
          <p:nvPr/>
        </p:nvGrpSpPr>
        <p:grpSpPr>
          <a:xfrm>
            <a:off x="565319" y="2817781"/>
            <a:ext cx="5911268" cy="3203746"/>
            <a:chOff x="565493" y="3140968"/>
            <a:chExt cx="5911268" cy="3203746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9EA48B8-55CE-436B-B114-2DC2EC216920}"/>
                </a:ext>
              </a:extLst>
            </p:cNvPr>
            <p:cNvGrpSpPr/>
            <p:nvPr/>
          </p:nvGrpSpPr>
          <p:grpSpPr>
            <a:xfrm>
              <a:off x="565493" y="3140968"/>
              <a:ext cx="3646467" cy="3203746"/>
              <a:chOff x="565493" y="3279854"/>
              <a:chExt cx="3646467" cy="3203746"/>
            </a:xfrm>
          </p:grpSpPr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34D049F8-8FBE-4C89-AFCE-43C98C890A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1560" y="3279854"/>
                <a:ext cx="3600400" cy="3203746"/>
              </a:xfrm>
              <a:prstGeom prst="rect">
                <a:avLst/>
              </a:prstGeom>
            </p:spPr>
          </p:pic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40948803-3774-4B4C-89D7-3171B068DCE5}"/>
                  </a:ext>
                </a:extLst>
              </p:cNvPr>
              <p:cNvSpPr txBox="1"/>
              <p:nvPr/>
            </p:nvSpPr>
            <p:spPr>
              <a:xfrm>
                <a:off x="1473448" y="6255766"/>
                <a:ext cx="2345129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ja-JP" sz="1400" dirty="0">
                    <a:solidFill>
                      <a:srgbClr val="000000"/>
                    </a:solidFill>
                  </a:rPr>
                  <a:t>Initial crack depth / Thickness</a:t>
                </a:r>
                <a:endParaRPr kumimoji="1" lang="ja-JP" altLang="en-US" sz="1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74BC232B-6ABD-4D7A-806F-86FBE33C01F3}"/>
                  </a:ext>
                </a:extLst>
              </p:cNvPr>
              <p:cNvSpPr txBox="1"/>
              <p:nvPr/>
            </p:nvSpPr>
            <p:spPr>
              <a:xfrm rot="16200000">
                <a:off x="-472612" y="4510472"/>
                <a:ext cx="2507097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ja-JP" sz="1400" dirty="0">
                    <a:solidFill>
                      <a:srgbClr val="000000"/>
                    </a:solidFill>
                  </a:rPr>
                  <a:t>Distance between inner surface</a:t>
                </a:r>
              </a:p>
              <a:p>
                <a:pPr algn="ctr"/>
                <a:r>
                  <a:rPr lang="en-US" altLang="ja-JP" sz="1400" dirty="0">
                    <a:solidFill>
                      <a:srgbClr val="000000"/>
                    </a:solidFill>
                  </a:rPr>
                  <a:t>and crack center / Thickness</a:t>
                </a:r>
                <a:endParaRPr kumimoji="1" lang="ja-JP" altLang="en-US" sz="14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A7982A94-B87E-4D2C-A66A-CF24B759C4C1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1246029" y="4467649"/>
                <a:ext cx="2331462" cy="1568438"/>
              </a:xfrm>
              <a:prstGeom prst="line">
                <a:avLst/>
              </a:prstGeom>
              <a:ln w="1905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9EEEB4F3-1954-40B9-B6EB-DC438322D600}"/>
                </a:ext>
              </a:extLst>
            </p:cNvPr>
            <p:cNvSpPr txBox="1"/>
            <p:nvPr/>
          </p:nvSpPr>
          <p:spPr>
            <a:xfrm>
              <a:off x="3931192" y="4001426"/>
              <a:ext cx="2545569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1600" b="1" dirty="0">
                  <a:solidFill>
                    <a:srgbClr val="FF0000"/>
                  </a:solidFill>
                </a:rPr>
                <a:t>Crack t</a:t>
              </a:r>
              <a:r>
                <a:rPr kumimoji="1" lang="en-US" altLang="ja-JP" sz="1600" b="1" dirty="0">
                  <a:solidFill>
                    <a:srgbClr val="FF0000"/>
                  </a:solidFill>
                </a:rPr>
                <a:t>ransformation line 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直線矢印コネクタ 86">
              <a:extLst>
                <a:ext uri="{FF2B5EF4-FFF2-40B4-BE49-F238E27FC236}">
                  <a16:creationId xmlns:a16="http://schemas.microsoft.com/office/drawing/2014/main" id="{26196826-DA5F-49F9-8977-15D209F6C0EA}"/>
                </a:ext>
              </a:extLst>
            </p:cNvPr>
            <p:cNvCxnSpPr>
              <a:cxnSpLocks/>
            </p:cNvCxnSpPr>
            <p:nvPr/>
          </p:nvCxnSpPr>
          <p:spPr>
            <a:xfrm rot="3600000">
              <a:off x="3745705" y="4044885"/>
              <a:ext cx="0" cy="3600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E5D621F-F5A6-487F-BC9B-F264F7FB706E}"/>
              </a:ext>
            </a:extLst>
          </p:cNvPr>
          <p:cNvSpPr txBox="1"/>
          <p:nvPr/>
        </p:nvSpPr>
        <p:spPr>
          <a:xfrm>
            <a:off x="1134834" y="6148795"/>
            <a:ext cx="316753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Initial crack sizes and locations</a:t>
            </a:r>
            <a:endParaRPr kumimoji="1" lang="ja-JP" altLang="en-US" u="sng" dirty="0">
              <a:solidFill>
                <a:srgbClr val="000000"/>
              </a:solidFill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6449E26-C64A-43A4-8358-F2654F0D2B61}"/>
              </a:ext>
            </a:extLst>
          </p:cNvPr>
          <p:cNvSpPr txBox="1"/>
          <p:nvPr/>
        </p:nvSpPr>
        <p:spPr>
          <a:xfrm>
            <a:off x="2849916" y="4939116"/>
            <a:ext cx="2148024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Surface crack transformed </a:t>
            </a:r>
          </a:p>
          <a:p>
            <a:r>
              <a:rPr lang="en-US" altLang="ja-JP" sz="1400" dirty="0">
                <a:solidFill>
                  <a:srgbClr val="000000"/>
                </a:solidFill>
              </a:rPr>
              <a:t>from </a:t>
            </a:r>
            <a:r>
              <a:rPr kumimoji="1" lang="en-US" altLang="ja-JP" sz="1400" dirty="0">
                <a:solidFill>
                  <a:srgbClr val="000000"/>
                </a:solidFill>
              </a:rPr>
              <a:t>embedded crack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8AED7A4-875E-4FBD-9D28-DF93F0D0091B}"/>
              </a:ext>
            </a:extLst>
          </p:cNvPr>
          <p:cNvSpPr txBox="1"/>
          <p:nvPr/>
        </p:nvSpPr>
        <p:spPr>
          <a:xfrm>
            <a:off x="2056515" y="3184034"/>
            <a:ext cx="13433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</a:rPr>
              <a:t>E</a:t>
            </a:r>
            <a:r>
              <a:rPr kumimoji="1" lang="en-US" altLang="ja-JP" sz="1400" dirty="0">
                <a:solidFill>
                  <a:srgbClr val="000000"/>
                </a:solidFill>
              </a:rPr>
              <a:t>mbedded crack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6A4E611F-7BAB-4132-B911-F5FEC51201DA}"/>
              </a:ext>
            </a:extLst>
          </p:cNvPr>
          <p:cNvCxnSpPr>
            <a:cxnSpLocks/>
          </p:cNvCxnSpPr>
          <p:nvPr/>
        </p:nvCxnSpPr>
        <p:spPr>
          <a:xfrm>
            <a:off x="2699792" y="3429000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6C0A814-E6D6-47E7-A119-6542B57BD519}"/>
              </a:ext>
            </a:extLst>
          </p:cNvPr>
          <p:cNvCxnSpPr>
            <a:cxnSpLocks noChangeAspect="1"/>
          </p:cNvCxnSpPr>
          <p:nvPr/>
        </p:nvCxnSpPr>
        <p:spPr>
          <a:xfrm rot="540000" flipV="1">
            <a:off x="1395613" y="4041596"/>
            <a:ext cx="2568651" cy="1728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5701C3C8-1278-4079-8C1A-7ED11EDCB9D1}"/>
              </a:ext>
            </a:extLst>
          </p:cNvPr>
          <p:cNvCxnSpPr>
            <a:cxnSpLocks noChangeAspect="1"/>
          </p:cNvCxnSpPr>
          <p:nvPr/>
        </p:nvCxnSpPr>
        <p:spPr>
          <a:xfrm rot="21060000">
            <a:off x="3595135" y="3961748"/>
            <a:ext cx="481622" cy="324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7F65DDB6-B48F-46EC-B8C0-12EA15377368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348199" y="4188598"/>
            <a:ext cx="321081" cy="216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276B1774-F440-44A3-99AF-3BB1C06B067B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208897" y="4274971"/>
            <a:ext cx="321081" cy="216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BDCBDF16-66F5-4DD9-9FF2-FFF63B5FDF0A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081703" y="4362692"/>
            <a:ext cx="294325" cy="198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DB00ACC5-3D20-4D77-B18F-F5AB7FDED4D6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947808" y="4442612"/>
            <a:ext cx="267568" cy="180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98E3D833-DFEA-4C5D-AC6A-E4E7E164B263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820369" y="4523359"/>
            <a:ext cx="251514" cy="1692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A0A6665C-806A-4062-9745-985F78A0ADBF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477816" y="4099577"/>
            <a:ext cx="347838" cy="234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D7DC745A-8C5E-49FF-84AB-8EDC8AFB709D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717140" y="4127234"/>
            <a:ext cx="240811" cy="162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8DE041B3-5408-4A18-B5E6-5D3379419A79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3975799" y="4200049"/>
            <a:ext cx="80271" cy="54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F70E0314-F379-4BB7-81F5-9F679F18AD8C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691599" y="4617964"/>
            <a:ext cx="251514" cy="1692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BD5F745D-2CA9-471B-8F9E-8BE152EBA17F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567372" y="4700359"/>
            <a:ext cx="198001" cy="1332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2569DEBF-79D2-4759-87E8-46833E65253B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446492" y="4794412"/>
            <a:ext cx="160541" cy="108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1AC84E5B-5E3A-4898-83D7-8FF83E7BD6F8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298030" y="4875359"/>
            <a:ext cx="160541" cy="108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14850C45-DC12-4834-A666-518E471C3E71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164578" y="4956544"/>
            <a:ext cx="160541" cy="108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A8A2EEEC-9A4A-45DC-8A4B-76B3E4C3830A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2041041" y="5055091"/>
            <a:ext cx="107027" cy="72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0DC3AB3A-609B-4647-849D-2AFAE0237F4E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1907149" y="5148880"/>
            <a:ext cx="96325" cy="648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CD1A6D80-47D0-478C-B9A0-54A9AD8C2162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1766511" y="5221538"/>
            <a:ext cx="80271" cy="54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E4D76FE9-5CA9-4C4C-BB39-3ECC5DC225EC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1650405" y="5315372"/>
            <a:ext cx="53514" cy="36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5539B700-BCF6-426A-8043-CBDA5817C554}"/>
              </a:ext>
            </a:extLst>
          </p:cNvPr>
          <p:cNvCxnSpPr>
            <a:cxnSpLocks noChangeAspect="1"/>
          </p:cNvCxnSpPr>
          <p:nvPr/>
        </p:nvCxnSpPr>
        <p:spPr>
          <a:xfrm rot="22800000">
            <a:off x="1514957" y="5389760"/>
            <a:ext cx="53514" cy="36000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AF31E459-FAE5-4A50-9696-1817337EB933}"/>
              </a:ext>
            </a:extLst>
          </p:cNvPr>
          <p:cNvCxnSpPr>
            <a:cxnSpLocks/>
          </p:cNvCxnSpPr>
          <p:nvPr/>
        </p:nvCxnSpPr>
        <p:spPr>
          <a:xfrm rot="8100000">
            <a:off x="3037682" y="4646668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5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DF882-8EEC-44F4-8B53-E0E71FC2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Other </a:t>
            </a:r>
            <a:r>
              <a:rPr lang="en-US" altLang="ja-JP" dirty="0"/>
              <a:t>deterministic conditions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CDBA14-7D1E-40F1-9A25-D9EEF2BD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1A1862-08D1-4AB7-A28F-1515F148E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EF1E89-6CBE-477C-AA16-DD7D3164DEFC}" type="slidenum">
              <a:rPr lang="ja-JP" altLang="en-US" smtClean="0"/>
              <a:pPr/>
              <a:t>9</a:t>
            </a:fld>
            <a:endParaRPr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865DD04-FA86-45F3-BB8C-297B9A3F1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85345"/>
              </p:ext>
            </p:extLst>
          </p:nvPr>
        </p:nvGraphicFramePr>
        <p:xfrm>
          <a:off x="251520" y="1268760"/>
          <a:ext cx="8640962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222989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136689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35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 geometry</a:t>
                      </a:r>
                      <a:endParaRPr kumimoji="1" lang="ja-JP" altLang="en-US" sz="1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Inner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</a:t>
                      </a:r>
                      <a:endParaRPr kumimoji="1" lang="ja-JP" altLang="en-US" sz="1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1,994 mm</a:t>
                      </a:r>
                      <a:endParaRPr kumimoji="1" lang="ja-JP" altLang="en-US" sz="1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Clad thickness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 mm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metal thickness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mm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Shell height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4,000 mm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35">
                <a:tc rowSpan="1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Chemical composition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0.0972 </a:t>
                      </a:r>
                      <a:r>
                        <a:rPr kumimoji="1" lang="en-US" altLang="ja-JP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kumimoji="1" lang="ja-JP" altLang="en-US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，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S.D.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 </a:t>
                      </a:r>
                      <a:r>
                        <a:rPr kumimoji="1" lang="en-US" altLang="ja-JP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180750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0.72 </a:t>
                      </a:r>
                      <a:r>
                        <a:rPr kumimoji="1" lang="en-US" altLang="ja-JP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kumimoji="1" lang="ja-JP" altLang="en-US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，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S.D.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 </a:t>
                      </a:r>
                      <a:r>
                        <a:rPr kumimoji="1" lang="en-US" altLang="ja-JP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wt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335234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 radiation 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9×10</a:t>
                      </a:r>
                      <a:r>
                        <a:rPr kumimoji="1" lang="en-US" altLang="ja-JP" sz="1400" baseline="30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n/cm</a:t>
                      </a:r>
                      <a:r>
                        <a:rPr kumimoji="1" lang="en-US" altLang="ja-JP" sz="1400" baseline="30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，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S.D.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 of median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968181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RT</a:t>
                      </a:r>
                      <a:r>
                        <a:rPr kumimoji="1" lang="en-US" altLang="ja-JP" sz="14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NDT</a:t>
                      </a:r>
                      <a:endParaRPr kumimoji="1" lang="ja-JP" altLang="en-US" sz="140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：－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℃，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S.D.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237187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D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1" lang="en-US" altLang="ja-JP" sz="14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NDT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S.D.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62071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Proximity rule to infinite crack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a/c &lt; 0.1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619148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Embrittlement trend curve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JEAC4201-2007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 Addendum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666035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 flux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5.1×10</a:t>
                      </a:r>
                      <a:r>
                        <a:rPr kumimoji="1" lang="en-US" altLang="ja-JP" sz="1400" baseline="30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n/(cm</a:t>
                      </a:r>
                      <a:r>
                        <a:rPr kumimoji="1" lang="en-US" altLang="ja-JP" sz="1400" baseline="30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s)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59722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Radiation temperature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287.8</a:t>
                      </a:r>
                      <a:r>
                        <a:rPr kumimoji="1" lang="ja-JP" altLang="en-US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742069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 stress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MPa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863435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Warm pre-stress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considered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46364"/>
                  </a:ext>
                </a:extLst>
              </a:tr>
              <a:tr h="2089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Residual stress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considered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806496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9F5CBA-7015-428B-B671-DB64F9CB60C2}"/>
              </a:ext>
            </a:extLst>
          </p:cNvPr>
          <p:cNvSpPr txBox="1"/>
          <p:nvPr/>
        </p:nvSpPr>
        <p:spPr>
          <a:xfrm>
            <a:off x="6450786" y="6165304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0000"/>
                </a:solidFill>
              </a:rPr>
              <a:t>S.D.: Standard Deviation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4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基調">
      <a:dk1>
        <a:srgbClr val="110E5D"/>
      </a:dk1>
      <a:lt1>
        <a:srgbClr val="FFFFFF"/>
      </a:lt1>
      <a:dk2>
        <a:srgbClr val="CDE6FF"/>
      </a:dk2>
      <a:lt2>
        <a:srgbClr val="FFFFFF"/>
      </a:lt2>
      <a:accent1>
        <a:srgbClr val="110E5D"/>
      </a:accent1>
      <a:accent2>
        <a:srgbClr val="0099CC"/>
      </a:accent2>
      <a:accent3>
        <a:srgbClr val="BBE0E3"/>
      </a:accent3>
      <a:accent4>
        <a:srgbClr val="BBB8F4"/>
      </a:accent4>
      <a:accent5>
        <a:srgbClr val="0033CC"/>
      </a:accent5>
      <a:accent6>
        <a:srgbClr val="006699"/>
      </a:accent6>
      <a:hlink>
        <a:srgbClr val="009999"/>
      </a:hlink>
      <a:folHlink>
        <a:srgbClr val="66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FF0000"/>
          </a:solidFill>
          <a:tailEnd type="arrow" w="lg" len="lg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CRIEPI-4_3-B</Template>
  <TotalTime>15197</TotalTime>
  <Words>1249</Words>
  <Application>Microsoft Office PowerPoint</Application>
  <PresentationFormat>画面に合わせる (4:3)</PresentationFormat>
  <Paragraphs>217</Paragraphs>
  <Slides>15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Symbol</vt:lpstr>
      <vt:lpstr>Wingdings</vt:lpstr>
      <vt:lpstr>Office テーマ</vt:lpstr>
      <vt:lpstr>Equation</vt:lpstr>
      <vt:lpstr>Effect of Proximity Rule on Conditional Probability of Failure Under PTS Events</vt:lpstr>
      <vt:lpstr>Motivation</vt:lpstr>
      <vt:lpstr>What is “deterministic proximity rule?”</vt:lpstr>
      <vt:lpstr>Outline of present study</vt:lpstr>
      <vt:lpstr>PTS transient</vt:lpstr>
      <vt:lpstr>Fracture toughness</vt:lpstr>
      <vt:lpstr>Initial crack size and location</vt:lpstr>
      <vt:lpstr>Proximity rule</vt:lpstr>
      <vt:lpstr>Other deterministic conditions</vt:lpstr>
      <vt:lpstr>Analysis results</vt:lpstr>
      <vt:lpstr>Analysis results（Non-failure samples）</vt:lpstr>
      <vt:lpstr>Analysis results（Failure samples）</vt:lpstr>
      <vt:lpstr>Analysis results（Cont’d）</vt:lpstr>
      <vt:lpstr>Effect of proximity rule on CPF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永井政貴</dc:creator>
  <cp:lastModifiedBy>Masaki Nagai (永井 政貴)</cp:lastModifiedBy>
  <cp:revision>1695</cp:revision>
  <cp:lastPrinted>2018-06-06T23:54:28Z</cp:lastPrinted>
  <dcterms:created xsi:type="dcterms:W3CDTF">2015-04-20T07:03:08Z</dcterms:created>
  <dcterms:modified xsi:type="dcterms:W3CDTF">2019-10-23T09:19:26Z</dcterms:modified>
</cp:coreProperties>
</file>