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316" r:id="rId2"/>
    <p:sldId id="442" r:id="rId3"/>
    <p:sldId id="369" r:id="rId4"/>
    <p:sldId id="454" r:id="rId5"/>
    <p:sldId id="456" r:id="rId6"/>
    <p:sldId id="445" r:id="rId7"/>
    <p:sldId id="455" r:id="rId8"/>
    <p:sldId id="458" r:id="rId9"/>
    <p:sldId id="446" r:id="rId10"/>
    <p:sldId id="451" r:id="rId11"/>
    <p:sldId id="453" r:id="rId12"/>
    <p:sldId id="452" r:id="rId13"/>
    <p:sldId id="448" r:id="rId14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0000"/>
    <a:srgbClr val="CC6600"/>
    <a:srgbClr val="15946E"/>
    <a:srgbClr val="FF7DA8"/>
    <a:srgbClr val="FF4583"/>
    <a:srgbClr val="FF91B6"/>
    <a:srgbClr val="9D1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0611" autoAdjust="0"/>
  </p:normalViewPr>
  <p:slideViewPr>
    <p:cSldViewPr snapToGrid="0" snapToObjects="1">
      <p:cViewPr varScale="1">
        <p:scale>
          <a:sx n="88" d="100"/>
          <a:sy n="88" d="100"/>
        </p:scale>
        <p:origin x="21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782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EEDEC2B-F402-48AF-A8EC-1CBD07B26A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64"/>
            <a:ext cx="2973616" cy="45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25" tIns="0" rIns="18725" bIns="0" numCol="1" anchor="t" anchorCtr="0" compatLnSpc="1">
            <a:prstTxWarp prst="textNoShape">
              <a:avLst/>
            </a:prstTxWarp>
          </a:bodyPr>
          <a:lstStyle>
            <a:lvl1pPr defTabSz="935128">
              <a:defRPr sz="1000" i="1">
                <a:solidFill>
                  <a:schemeClr val="bg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01B8509-3472-4849-9430-0EFE7C3DF77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384" y="-1564"/>
            <a:ext cx="2973616" cy="45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25" tIns="0" rIns="18725" bIns="0" numCol="1" anchor="t" anchorCtr="0" compatLnSpc="1">
            <a:prstTxWarp prst="textNoShape">
              <a:avLst/>
            </a:prstTxWarp>
          </a:bodyPr>
          <a:lstStyle>
            <a:lvl1pPr algn="r" defTabSz="935128">
              <a:defRPr sz="1000" i="1">
                <a:solidFill>
                  <a:schemeClr val="bg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7D18B8C-BD24-483E-B632-D5C9E83A31D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87191"/>
            <a:ext cx="2973616" cy="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25" tIns="0" rIns="18725" bIns="0" numCol="1" anchor="b" anchorCtr="0" compatLnSpc="1">
            <a:prstTxWarp prst="textNoShape">
              <a:avLst/>
            </a:prstTxWarp>
          </a:bodyPr>
          <a:lstStyle>
            <a:lvl1pPr defTabSz="935128">
              <a:defRPr sz="1000" i="1">
                <a:solidFill>
                  <a:schemeClr val="bg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FA95616-5951-42E8-B207-FF97AC70274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384" y="8687191"/>
            <a:ext cx="2973616" cy="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25" tIns="0" rIns="18725" bIns="0" numCol="1" anchor="b" anchorCtr="0" compatLnSpc="1">
            <a:prstTxWarp prst="textNoShape">
              <a:avLst/>
            </a:prstTxWarp>
          </a:bodyPr>
          <a:lstStyle>
            <a:lvl1pPr algn="r" defTabSz="935128">
              <a:defRPr sz="1000" i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fld id="{E62DF6C8-7986-480C-B80F-1D7FBEDE72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5E53E7FD-938B-4B50-806B-FF4E2FF00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495" y="8746535"/>
            <a:ext cx="413559" cy="30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7" tIns="45253" rIns="92067" bIns="45253" anchor="ctr">
            <a:spAutoFit/>
          </a:bodyPr>
          <a:lstStyle>
            <a:lvl1pPr defTabSz="947738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 defTabSz="947738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 defTabSz="947738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 defTabSz="947738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 defTabSz="947738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493A639-26EA-460F-87B9-2DE7ED1BF098}" type="slidenum">
              <a:rPr lang="en-US" altLang="en-US" sz="1400">
                <a:solidFill>
                  <a:schemeClr val="tx1"/>
                </a:solidFill>
                <a:latin typeface="Book Antiqua" panose="02040602050305030304" pitchFamily="18" charset="0"/>
              </a:rPr>
              <a:pPr algn="r"/>
              <a:t>‹#›</a:t>
            </a:fld>
            <a:endParaRPr lang="en-US" altLang="en-US" sz="140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A64DC6E-2450-450E-9A9D-DEB11260E8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64"/>
            <a:ext cx="2973616" cy="45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25" tIns="0" rIns="18725" bIns="0" numCol="1" anchor="t" anchorCtr="0" compatLnSpc="1">
            <a:prstTxWarp prst="textNoShape">
              <a:avLst/>
            </a:prstTxWarp>
          </a:bodyPr>
          <a:lstStyle>
            <a:lvl1pPr defTabSz="935128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ECDBC9F-978E-46DA-AB78-6A446803C23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384" y="-1564"/>
            <a:ext cx="2973616" cy="45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25" tIns="0" rIns="18725" bIns="0" numCol="1" anchor="t" anchorCtr="0" compatLnSpc="1">
            <a:prstTxWarp prst="textNoShape">
              <a:avLst/>
            </a:prstTxWarp>
          </a:bodyPr>
          <a:lstStyle>
            <a:lvl1pPr algn="r" defTabSz="935128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41915F8-6642-4154-8864-A3C5B8FD65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7191"/>
            <a:ext cx="2973616" cy="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25" tIns="0" rIns="18725" bIns="0" numCol="1" anchor="b" anchorCtr="0" compatLnSpc="1">
            <a:prstTxWarp prst="textNoShape">
              <a:avLst/>
            </a:prstTxWarp>
          </a:bodyPr>
          <a:lstStyle>
            <a:lvl1pPr defTabSz="935128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2C3FB52-F0F4-4D79-934A-5992700DD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384" y="8687191"/>
            <a:ext cx="2973616" cy="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25" tIns="0" rIns="18725" bIns="0" numCol="1" anchor="b" anchorCtr="0" compatLnSpc="1">
            <a:prstTxWarp prst="textNoShape">
              <a:avLst/>
            </a:prstTxWarp>
          </a:bodyPr>
          <a:lstStyle>
            <a:lvl1pPr algn="r" defTabSz="935128">
              <a:defRPr sz="1000" i="1">
                <a:solidFill>
                  <a:schemeClr val="tx1"/>
                </a:solidFill>
              </a:defRPr>
            </a:lvl1pPr>
          </a:lstStyle>
          <a:p>
            <a:fld id="{10580DD4-94D9-4EE0-820F-DBB6902EA36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66DAC2C-BCB6-4AE3-A458-17205A8BC2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82" y="4341249"/>
            <a:ext cx="5030237" cy="411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7" tIns="45253" rIns="9206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1E34131-9C7A-4759-A146-22949F5071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63550"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28688"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93825"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55788"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27F1BD3-FD52-4E57-BFC2-2370B5EEE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826" y="-1564"/>
            <a:ext cx="2976730" cy="45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22" tIns="44961" rIns="89922" bIns="44961" anchor="ctr"/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ED9F9E2-E40B-42AF-9D86-F770C1588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826" y="8688755"/>
            <a:ext cx="2976730" cy="4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34" tIns="0" rIns="19034" bIns="0" anchor="b"/>
          <a:lstStyle>
            <a:lvl1pPr defTabSz="930275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31FFE6B2-455D-49D1-9D92-7D52044C3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7" y="8688755"/>
            <a:ext cx="2975173" cy="4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22" tIns="44961" rIns="89922" bIns="44961" anchor="ctr"/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5E1F1A3-9C60-465D-8A1A-5FF3FAFDE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7" y="-1564"/>
            <a:ext cx="2975173" cy="45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22" tIns="44961" rIns="89922" bIns="44961" anchor="ctr"/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AD870902-9A24-4A15-A041-F5FA9DB41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324" y="4339684"/>
            <a:ext cx="5031794" cy="4117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14" tIns="44412" rIns="90414" bIns="44412"/>
          <a:lstStyle/>
          <a:p>
            <a:endParaRPr lang="en-US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263E888-1199-43F7-A070-A21E345C7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5650" cy="3424238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80DD4-94D9-4EE0-820F-DBB6902EA36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76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80DD4-94D9-4EE0-820F-DBB6902EA36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31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80DD4-94D9-4EE0-820F-DBB6902EA36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62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80DD4-94D9-4EE0-820F-DBB6902EA36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25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80DD4-94D9-4EE0-820F-DBB6902EA36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465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80DD4-94D9-4EE0-820F-DBB6902EA36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921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80DD4-94D9-4EE0-820F-DBB6902EA36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61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3C0AB06-3984-466D-9DC0-E05E1E4A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5338"/>
            <a:ext cx="1982788" cy="35099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D101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6403DC-8973-464D-B933-25613F904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5650"/>
            <a:ext cx="9131300" cy="38100"/>
          </a:xfrm>
          <a:prstGeom prst="rect">
            <a:avLst/>
          </a:prstGeom>
          <a:gradFill rotWithShape="1">
            <a:gsLst>
              <a:gs pos="0">
                <a:srgbClr val="49070A"/>
              </a:gs>
              <a:gs pos="50000">
                <a:srgbClr val="9D1015"/>
              </a:gs>
              <a:gs pos="100000">
                <a:srgbClr val="49070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0DD93D90-21E0-4E4C-9406-396E9665808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3350" y="5930900"/>
            <a:ext cx="17478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000">
                <a:solidFill>
                  <a:schemeClr val="bg1"/>
                </a:solidFill>
                <a:latin typeface="Arial Narrow" panose="020B0606020202030204" pitchFamily="34" charset="0"/>
              </a:rPr>
              <a:t>12100 Sunrise Valley Dr. #220</a:t>
            </a:r>
          </a:p>
          <a:p>
            <a:pPr>
              <a:spcBef>
                <a:spcPct val="20000"/>
              </a:spcBef>
            </a:pPr>
            <a:r>
              <a:rPr lang="en-US" altLang="en-US" sz="1000">
                <a:solidFill>
                  <a:schemeClr val="bg1"/>
                </a:solidFill>
                <a:latin typeface="Arial Narrow" panose="020B0606020202030204" pitchFamily="34" charset="0"/>
              </a:rPr>
              <a:t>Reston, VA 20191</a:t>
            </a:r>
          </a:p>
          <a:p>
            <a:pPr>
              <a:spcBef>
                <a:spcPct val="20000"/>
              </a:spcBef>
            </a:pPr>
            <a:r>
              <a:rPr lang="en-US" altLang="en-US" sz="1000">
                <a:solidFill>
                  <a:schemeClr val="bg1"/>
                </a:solidFill>
                <a:latin typeface="Arial Narrow" panose="020B0606020202030204" pitchFamily="34" charset="0"/>
              </a:rPr>
              <a:t>703.657.7300</a:t>
            </a:r>
          </a:p>
          <a:p>
            <a:pPr>
              <a:spcBef>
                <a:spcPct val="20000"/>
              </a:spcBef>
            </a:pPr>
            <a:r>
              <a:rPr lang="en-US" altLang="en-US" sz="1000">
                <a:solidFill>
                  <a:schemeClr val="bg1"/>
                </a:solidFill>
                <a:latin typeface="Arial Narrow" panose="020B0606020202030204" pitchFamily="34" charset="0"/>
              </a:rPr>
              <a:t>www.domeng.com</a:t>
            </a:r>
          </a:p>
        </p:txBody>
      </p:sp>
      <p:pic>
        <p:nvPicPr>
          <p:cNvPr id="7" name="Picture 8" descr="DEI Logo (2003) LZW Compressed trans">
            <a:extLst>
              <a:ext uri="{FF2B5EF4-FFF2-40B4-BE49-F238E27FC236}">
                <a16:creationId xmlns:a16="http://schemas.microsoft.com/office/drawing/2014/main" id="{9B0AB5DC-B985-489C-A30E-C68948E93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221163"/>
            <a:ext cx="17002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48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30413" y="3568700"/>
            <a:ext cx="6426200" cy="25685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  <a:lvl2pPr marL="114300" lvl="1" indent="0" algn="ctr">
              <a:buFont typeface="Times New Roman" pitchFamily="18" charset="0"/>
              <a:buNone/>
              <a:defRPr/>
            </a:lvl2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8800" y="595313"/>
            <a:ext cx="7902575" cy="2159000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276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869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98425"/>
            <a:ext cx="2114550" cy="5840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3225" y="98425"/>
            <a:ext cx="6191250" cy="5840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19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792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78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88" y="1504950"/>
            <a:ext cx="4075112" cy="4433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4950"/>
            <a:ext cx="4075113" cy="4433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6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77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475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17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03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95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>
            <a:extLst>
              <a:ext uri="{FF2B5EF4-FFF2-40B4-BE49-F238E27FC236}">
                <a16:creationId xmlns:a16="http://schemas.microsoft.com/office/drawing/2014/main" id="{DAD485CE-13F1-434F-8E93-8986C346F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6580188"/>
            <a:ext cx="19431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00" dirty="0">
                <a:solidFill>
                  <a:srgbClr val="000000"/>
                </a:solidFill>
                <a:latin typeface="Copperplate Gothic Light" panose="020E0507020206020404" pitchFamily="34" charset="0"/>
              </a:rPr>
              <a:t>October 22-24, 2019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A2E6CE-5FA4-42A8-B162-96DDFD9ED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98425"/>
            <a:ext cx="84582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1</a:t>
            </a:r>
            <a:br>
              <a:rPr lang="en-US" altLang="en-US"/>
            </a:br>
            <a:r>
              <a:rPr lang="en-US" altLang="en-US"/>
              <a:t>Title 2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DBF5CB3-168F-4764-8858-98C4E05AD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504950"/>
            <a:ext cx="8302625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F15936F-0799-425E-BDB0-7070F8E3C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554788"/>
            <a:ext cx="30702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PFM Assessment of PWR BMN PWSCC</a:t>
            </a: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BC31AAD2-C3D7-46FB-B571-45516179F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56375"/>
            <a:ext cx="9144000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C676D62-E3FD-4806-9967-7FB084703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6554788"/>
            <a:ext cx="5302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209D076E-2639-44C7-93E6-3125A8A72741}" type="slidenum">
              <a:rPr lang="en-US" altLang="en-US" sz="1000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50000"/>
                </a:spcBef>
              </a:pPr>
              <a:t>‹#›</a:t>
            </a:fld>
            <a:endParaRPr lang="en-US" altLang="en-US" sz="10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2" name="Picture 8" descr="DEI Logo (2003)a">
            <a:extLst>
              <a:ext uri="{FF2B5EF4-FFF2-40B4-BE49-F238E27FC236}">
                <a16:creationId xmlns:a16="http://schemas.microsoft.com/office/drawing/2014/main" id="{F65EABC4-7806-47B1-8177-B0383700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78" r="-7600" b="182"/>
          <a:stretch>
            <a:fillRect/>
          </a:stretch>
        </p:blipFill>
        <p:spPr bwMode="auto">
          <a:xfrm>
            <a:off x="7697788" y="6372225"/>
            <a:ext cx="1446212" cy="447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2">
            <a:extLst>
              <a:ext uri="{FF2B5EF4-FFF2-40B4-BE49-F238E27FC236}">
                <a16:creationId xmlns:a16="http://schemas.microsoft.com/office/drawing/2014/main" id="{7B82FCFF-3757-4ACB-997B-51C2061DD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6643688"/>
            <a:ext cx="61912" cy="61912"/>
          </a:xfrm>
          <a:prstGeom prst="rect">
            <a:avLst/>
          </a:prstGeom>
          <a:solidFill>
            <a:srgbClr val="981039"/>
          </a:solidFill>
          <a:ln w="9525">
            <a:solidFill>
              <a:srgbClr val="981039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34" name="Rectangle 14">
            <a:extLst>
              <a:ext uri="{FF2B5EF4-FFF2-40B4-BE49-F238E27FC236}">
                <a16:creationId xmlns:a16="http://schemas.microsoft.com/office/drawing/2014/main" id="{5DF677D6-554F-4B6D-924F-52ADFBE16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643688"/>
            <a:ext cx="61913" cy="61912"/>
          </a:xfrm>
          <a:prstGeom prst="rect">
            <a:avLst/>
          </a:prstGeom>
          <a:solidFill>
            <a:srgbClr val="981039"/>
          </a:solidFill>
          <a:ln w="9525">
            <a:solidFill>
              <a:srgbClr val="981039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35" name="Rectangle 18">
            <a:extLst>
              <a:ext uri="{FF2B5EF4-FFF2-40B4-BE49-F238E27FC236}">
                <a16:creationId xmlns:a16="http://schemas.microsoft.com/office/drawing/2014/main" id="{534AD7A6-BD39-452A-83F2-F36BC1497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31300" cy="38100"/>
          </a:xfrm>
          <a:prstGeom prst="rect">
            <a:avLst/>
          </a:prstGeom>
          <a:gradFill rotWithShape="1">
            <a:gsLst>
              <a:gs pos="0">
                <a:srgbClr val="49070A"/>
              </a:gs>
              <a:gs pos="50000">
                <a:srgbClr val="9D1015"/>
              </a:gs>
              <a:gs pos="100000">
                <a:srgbClr val="49070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Arial Narrow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Arial Narrow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Arial Narrow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Arial Narrow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Arial Narrow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Arial Narrow" pitchFamily="34" charset="0"/>
        </a:defRPr>
      </a:lvl9pPr>
    </p:titleStyle>
    <p:bodyStyle>
      <a:lvl1pPr marL="288925" indent="-288925" algn="l" rtl="0" eaLnBrk="1" fontAlgn="base" hangingPunct="1">
        <a:lnSpc>
          <a:spcPct val="87000"/>
        </a:lnSpc>
        <a:spcBef>
          <a:spcPct val="0"/>
        </a:spcBef>
        <a:spcAft>
          <a:spcPct val="15000"/>
        </a:spcAft>
        <a:buClr>
          <a:srgbClr val="981039"/>
        </a:buClr>
        <a:buSzPct val="100000"/>
        <a:buFont typeface="Wingdings" panose="05000000000000000000" pitchFamily="2" charset="2"/>
        <a:buChar char="§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682625" indent="-279400" algn="l" rtl="0" eaLnBrk="1" fontAlgn="base" hangingPunct="1">
        <a:lnSpc>
          <a:spcPct val="87000"/>
        </a:lnSpc>
        <a:spcBef>
          <a:spcPct val="0"/>
        </a:spcBef>
        <a:spcAft>
          <a:spcPct val="1500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2pPr>
      <a:lvl3pPr marL="1087438" indent="-290513" algn="l" rtl="0" eaLnBrk="1" fontAlgn="base" hangingPunct="1">
        <a:lnSpc>
          <a:spcPct val="87000"/>
        </a:lnSpc>
        <a:spcBef>
          <a:spcPct val="0"/>
        </a:spcBef>
        <a:spcAft>
          <a:spcPct val="15000"/>
        </a:spcAft>
        <a:buClr>
          <a:srgbClr val="000000"/>
        </a:buClr>
        <a:buSzPct val="100000"/>
        <a:buChar char="•"/>
        <a:defRPr sz="2400">
          <a:solidFill>
            <a:srgbClr val="000000"/>
          </a:solidFill>
          <a:latin typeface="+mn-lt"/>
        </a:defRPr>
      </a:lvl3pPr>
      <a:lvl4pPr marL="1481138" indent="-279400" algn="l" rtl="0" eaLnBrk="1" fontAlgn="base" hangingPunct="1">
        <a:lnSpc>
          <a:spcPct val="87000"/>
        </a:lnSpc>
        <a:spcBef>
          <a:spcPct val="0"/>
        </a:spcBef>
        <a:spcAft>
          <a:spcPct val="1500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600">
          <a:solidFill>
            <a:srgbClr val="000000"/>
          </a:solidFill>
          <a:latin typeface="+mn-lt"/>
        </a:defRPr>
      </a:lvl4pPr>
      <a:lvl5pPr marL="1885950" indent="-290513" algn="l" rtl="0" eaLnBrk="1" fontAlgn="base" hangingPunct="1">
        <a:lnSpc>
          <a:spcPct val="87000"/>
        </a:lnSpc>
        <a:spcBef>
          <a:spcPct val="0"/>
        </a:spcBef>
        <a:spcAft>
          <a:spcPct val="1500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400">
          <a:solidFill>
            <a:srgbClr val="000000"/>
          </a:solidFill>
          <a:latin typeface="+mn-lt"/>
        </a:defRPr>
      </a:lvl5pPr>
      <a:lvl6pPr marL="2343150" indent="-290513" algn="l" rtl="0" eaLnBrk="1" fontAlgn="base" hangingPunct="1">
        <a:lnSpc>
          <a:spcPct val="87000"/>
        </a:lnSpc>
        <a:spcBef>
          <a:spcPct val="0"/>
        </a:spcBef>
        <a:spcAft>
          <a:spcPct val="15000"/>
        </a:spcAft>
        <a:buClr>
          <a:srgbClr val="000000"/>
        </a:buClr>
        <a:buSzPct val="100000"/>
        <a:buFont typeface="Times New Roman" pitchFamily="18" charset="0"/>
        <a:buChar char="–"/>
        <a:defRPr sz="1400">
          <a:solidFill>
            <a:srgbClr val="000000"/>
          </a:solidFill>
          <a:latin typeface="+mn-lt"/>
        </a:defRPr>
      </a:lvl6pPr>
      <a:lvl7pPr marL="2800350" indent="-290513" algn="l" rtl="0" eaLnBrk="1" fontAlgn="base" hangingPunct="1">
        <a:lnSpc>
          <a:spcPct val="87000"/>
        </a:lnSpc>
        <a:spcBef>
          <a:spcPct val="0"/>
        </a:spcBef>
        <a:spcAft>
          <a:spcPct val="15000"/>
        </a:spcAft>
        <a:buClr>
          <a:srgbClr val="000000"/>
        </a:buClr>
        <a:buSzPct val="100000"/>
        <a:buFont typeface="Times New Roman" pitchFamily="18" charset="0"/>
        <a:buChar char="–"/>
        <a:defRPr sz="1400">
          <a:solidFill>
            <a:srgbClr val="000000"/>
          </a:solidFill>
          <a:latin typeface="+mn-lt"/>
        </a:defRPr>
      </a:lvl7pPr>
      <a:lvl8pPr marL="3257550" indent="-290513" algn="l" rtl="0" eaLnBrk="1" fontAlgn="base" hangingPunct="1">
        <a:lnSpc>
          <a:spcPct val="87000"/>
        </a:lnSpc>
        <a:spcBef>
          <a:spcPct val="0"/>
        </a:spcBef>
        <a:spcAft>
          <a:spcPct val="15000"/>
        </a:spcAft>
        <a:buClr>
          <a:srgbClr val="000000"/>
        </a:buClr>
        <a:buSzPct val="100000"/>
        <a:buFont typeface="Times New Roman" pitchFamily="18" charset="0"/>
        <a:buChar char="–"/>
        <a:defRPr sz="1400">
          <a:solidFill>
            <a:srgbClr val="000000"/>
          </a:solidFill>
          <a:latin typeface="+mn-lt"/>
        </a:defRPr>
      </a:lvl8pPr>
      <a:lvl9pPr marL="3714750" indent="-290513" algn="l" rtl="0" eaLnBrk="1" fontAlgn="base" hangingPunct="1">
        <a:lnSpc>
          <a:spcPct val="87000"/>
        </a:lnSpc>
        <a:spcBef>
          <a:spcPct val="0"/>
        </a:spcBef>
        <a:spcAft>
          <a:spcPct val="15000"/>
        </a:spcAft>
        <a:buClr>
          <a:srgbClr val="000000"/>
        </a:buClr>
        <a:buSzPct val="100000"/>
        <a:buFont typeface="Times New Roman" pitchFamily="18" charset="0"/>
        <a:buChar char="–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>
            <a:extLst>
              <a:ext uri="{FF2B5EF4-FFF2-40B4-BE49-F238E27FC236}">
                <a16:creationId xmlns:a16="http://schemas.microsoft.com/office/drawing/2014/main" id="{59D4DCDA-F356-45E7-97CC-07FD557F4F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8800" y="883547"/>
            <a:ext cx="7902575" cy="1580946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Probabilistic Fracture Mechanics (PFM) Assessment of PWR Reactor Vessel Bottom Mounted Nozzle (BMN) PWSCC</a:t>
            </a:r>
            <a:endParaRPr lang="en-US" altLang="en-US" sz="2000" dirty="0"/>
          </a:p>
        </p:txBody>
      </p:sp>
      <p:sp>
        <p:nvSpPr>
          <p:cNvPr id="3075" name="Rectangle 17">
            <a:extLst>
              <a:ext uri="{FF2B5EF4-FFF2-40B4-BE49-F238E27FC236}">
                <a16:creationId xmlns:a16="http://schemas.microsoft.com/office/drawing/2014/main" id="{316BC8C4-2C2A-4EF6-91CA-860AF21488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30413" y="3467100"/>
            <a:ext cx="6426200" cy="3167063"/>
          </a:xfrm>
        </p:spPr>
        <p:txBody>
          <a:bodyPr/>
          <a:lstStyle/>
          <a:p>
            <a:pPr eaLnBrk="1" hangingPunct="1"/>
            <a:r>
              <a:rPr lang="en-US" altLang="en-US" i="1" dirty="0"/>
              <a:t>Presented to:</a:t>
            </a:r>
          </a:p>
          <a:p>
            <a:pPr eaLnBrk="1" hangingPunct="1"/>
            <a:r>
              <a:rPr lang="en-US" altLang="en-US" sz="1400" dirty="0"/>
              <a:t>3</a:t>
            </a:r>
            <a:r>
              <a:rPr lang="en-US" altLang="en-US" sz="1400" baseline="30000" dirty="0"/>
              <a:t>rd</a:t>
            </a:r>
            <a:r>
              <a:rPr lang="en-US" altLang="en-US" sz="1400" dirty="0"/>
              <a:t> International Seminar on Probabilistic Methodologies for Nuclear Applications (ISPMNA)</a:t>
            </a:r>
          </a:p>
          <a:p>
            <a:pPr eaLnBrk="1" hangingPunct="1"/>
            <a:r>
              <a:rPr lang="en-US" altLang="en-US" sz="1400" dirty="0"/>
              <a:t>Rockville, MD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i="1" dirty="0"/>
              <a:t>Presented by:</a:t>
            </a:r>
          </a:p>
          <a:p>
            <a:pPr eaLnBrk="1" hangingPunct="1"/>
            <a:r>
              <a:rPr lang="en-US" altLang="en-US" sz="1400" dirty="0"/>
              <a:t>K. Fuhr</a:t>
            </a:r>
          </a:p>
          <a:p>
            <a:pPr eaLnBrk="1" hangingPunct="1"/>
            <a:r>
              <a:rPr lang="en-US" altLang="en-US" sz="1400" dirty="0"/>
              <a:t>G. Lenci, J. Kim, G. White, M. Burkardt</a:t>
            </a:r>
          </a:p>
          <a:p>
            <a:pPr eaLnBrk="1" hangingPunct="1"/>
            <a:r>
              <a:rPr lang="en-US" altLang="en-US" sz="1400" i="1" dirty="0"/>
              <a:t>Dominion Engineering, Inc.</a:t>
            </a:r>
          </a:p>
          <a:p>
            <a:pPr eaLnBrk="1" hangingPunct="1"/>
            <a:endParaRPr lang="en-US" altLang="en-US" sz="1400" i="1" dirty="0"/>
          </a:p>
          <a:p>
            <a:pPr eaLnBrk="1" hangingPunct="1"/>
            <a:r>
              <a:rPr lang="en-US" altLang="en-US" sz="1800" dirty="0"/>
              <a:t>October 22-24, 2019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4A4A0-00C3-4861-8692-B8AC5EE8E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5" y="1664820"/>
            <a:ext cx="7853670" cy="4654296"/>
          </a:xfrm>
          <a:prstGeom prst="rect">
            <a:avLst/>
          </a:prstGeom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FDA5E639-C78A-4B75-A069-556E5A4F1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Results</a:t>
            </a:r>
            <a:br>
              <a:rPr lang="en-US" altLang="en-US" dirty="0"/>
            </a:br>
            <a:r>
              <a:rPr lang="en-US" altLang="en-US" sz="2000" b="0" i="1" dirty="0"/>
              <a:t>Probability of Leakage</a:t>
            </a:r>
            <a:endParaRPr lang="en-US" altLang="en-US" sz="2000" b="0" i="1" dirty="0">
              <a:solidFill>
                <a:srgbClr val="9D1015"/>
              </a:solidFill>
            </a:endParaRP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E221309F-6234-4228-B3E2-59DD4ACD9110}"/>
              </a:ext>
            </a:extLst>
          </p:cNvPr>
          <p:cNvSpPr/>
          <p:nvPr/>
        </p:nvSpPr>
        <p:spPr bwMode="auto">
          <a:xfrm>
            <a:off x="5029200" y="5252319"/>
            <a:ext cx="2135080" cy="257905"/>
          </a:xfrm>
          <a:prstGeom prst="borderCallout1">
            <a:avLst>
              <a:gd name="adj1" fmla="val 51403"/>
              <a:gd name="adj2" fmla="val -3279"/>
              <a:gd name="adj3" fmla="val 120843"/>
              <a:gd name="adj4" fmla="val -40768"/>
            </a:avLst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lg"/>
            <a:tailEnd type="triangle" w="sm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Most Recent Visual Inspection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446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C82BB-5C64-4988-94DD-4DC1004B7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5" y="1562270"/>
            <a:ext cx="7853670" cy="4654296"/>
          </a:xfrm>
          <a:prstGeom prst="rect">
            <a:avLst/>
          </a:prstGeom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FDA5E639-C78A-4B75-A069-556E5A4F1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Results</a:t>
            </a:r>
            <a:br>
              <a:rPr lang="en-US" altLang="en-US" dirty="0"/>
            </a:br>
            <a:r>
              <a:rPr lang="en-US" altLang="en-US" sz="2000" b="0" i="1" dirty="0"/>
              <a:t>Probability of Detectable PWSCC</a:t>
            </a:r>
            <a:endParaRPr lang="en-US" altLang="en-US" sz="2000" b="0" i="1" dirty="0">
              <a:solidFill>
                <a:srgbClr val="9D1015"/>
              </a:solidFill>
            </a:endParaRP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52F08498-C7BC-4837-A870-279EC80E6436}"/>
              </a:ext>
            </a:extLst>
          </p:cNvPr>
          <p:cNvSpPr/>
          <p:nvPr/>
        </p:nvSpPr>
        <p:spPr bwMode="auto">
          <a:xfrm>
            <a:off x="1794503" y="4065692"/>
            <a:ext cx="1489587" cy="254603"/>
          </a:xfrm>
          <a:prstGeom prst="borderCallout1">
            <a:avLst>
              <a:gd name="adj1" fmla="val 126709"/>
              <a:gd name="adj2" fmla="val 53157"/>
              <a:gd name="adj3" fmla="val 308596"/>
              <a:gd name="adj4" fmla="val 80066"/>
            </a:avLst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lg"/>
            <a:tailEnd type="triangle" w="sm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Start of Zinc Injection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202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0499D59C-CE83-456E-ACA5-BF56BF116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98425"/>
            <a:ext cx="8458200" cy="1203325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Results</a:t>
            </a:r>
            <a:br>
              <a:rPr lang="en-US" altLang="en-US" dirty="0"/>
            </a:br>
            <a:r>
              <a:rPr lang="en-US" altLang="en-US" sz="2000" b="0" i="1" dirty="0"/>
              <a:t>Number of BMNs with Detectable PWSCC</a:t>
            </a:r>
            <a:endParaRPr lang="en-US" altLang="en-US" sz="2000" b="0" i="1" dirty="0">
              <a:solidFill>
                <a:srgbClr val="9D101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7AEA0-4469-408D-91DF-FD6E7AF22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49" y="1570815"/>
            <a:ext cx="7834503" cy="46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00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DA5E639-C78A-4B75-A069-556E5A4F1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Conclusions</a:t>
            </a:r>
            <a:endParaRPr lang="en-US" altLang="en-US" sz="2000" b="0" i="1" dirty="0">
              <a:solidFill>
                <a:srgbClr val="9D1015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0872437-4449-494F-9093-F58BA5C19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JASPER is a flexible PFM tool that can be applied for simulating PWSCC affecting a population of BMNs or other J-groove welded nozzles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PWSCC is inherently a stochastic process, so the PFM approach is key to strategic planning and economic decision-making</a:t>
            </a:r>
          </a:p>
          <a:p>
            <a:pPr lvl="1">
              <a:spcBef>
                <a:spcPct val="20000"/>
              </a:spcBef>
            </a:pPr>
            <a:r>
              <a:rPr lang="en-US" altLang="en-US" dirty="0"/>
              <a:t>JASPER output is appropriate for input to probabilistic or expected value economic assessments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Applying plant PWSCC experience is the best method to calibrate the PWSCC predictions</a:t>
            </a:r>
          </a:p>
          <a:p>
            <a:pPr>
              <a:spcBef>
                <a:spcPct val="20000"/>
              </a:spcBef>
            </a:pPr>
            <a:r>
              <a:rPr lang="en-US" altLang="en-US" sz="2400" dirty="0"/>
              <a:t>Results with and without crediting zinc injection generated considering that weld manufacturing flaws may promote PWSCC</a:t>
            </a:r>
          </a:p>
          <a:p>
            <a:pPr>
              <a:spcBef>
                <a:spcPct val="20000"/>
              </a:spcBef>
            </a:pPr>
            <a:r>
              <a:rPr lang="en-US" altLang="en-US" sz="2400" dirty="0"/>
              <a:t>Explicitly models the risk of pre-existing PWSCC at the start of zinc injection or the application peening, with separate handling of crack initiation in nozzle tube and weld materials</a:t>
            </a:r>
          </a:p>
        </p:txBody>
      </p:sp>
    </p:spTree>
    <p:extLst>
      <p:ext uri="{BB962C8B-B14F-4D97-AF65-F5344CB8AC3E}">
        <p14:creationId xmlns:p14="http://schemas.microsoft.com/office/powerpoint/2010/main" val="87892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DA5E639-C78A-4B75-A069-556E5A4F1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Outline</a:t>
            </a:r>
            <a:endParaRPr lang="en-US" altLang="en-US" sz="2000" b="0" i="1" dirty="0">
              <a:solidFill>
                <a:srgbClr val="9D1015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0872437-4449-494F-9093-F58BA5C19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0688" y="1504950"/>
            <a:ext cx="4994691" cy="443388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Introduction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JASPER approach</a:t>
            </a:r>
          </a:p>
          <a:p>
            <a:pPr lvl="1">
              <a:spcBef>
                <a:spcPct val="20000"/>
              </a:spcBef>
            </a:pPr>
            <a:r>
              <a:rPr lang="en-US" altLang="en-US" sz="1600" dirty="0"/>
              <a:t>PWSCC initiation</a:t>
            </a:r>
          </a:p>
          <a:p>
            <a:pPr lvl="1">
              <a:spcBef>
                <a:spcPct val="20000"/>
              </a:spcBef>
            </a:pPr>
            <a:r>
              <a:rPr lang="en-US" altLang="en-US" sz="1600" dirty="0"/>
              <a:t>PWSCC growth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Example results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Benefits of PFM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99551-D154-41AB-898D-AE8EDC215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95" y="1504950"/>
            <a:ext cx="3826995" cy="50017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2BE463-1658-4313-A920-4F34F7814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73" y="4121005"/>
            <a:ext cx="2999136" cy="21828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5766CEC7-F896-4A5E-B7F7-A0F38E7A5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361950"/>
            <a:ext cx="8458200" cy="676275"/>
          </a:xfrm>
        </p:spPr>
        <p:txBody>
          <a:bodyPr/>
          <a:lstStyle/>
          <a:p>
            <a:pPr eaLnBrk="1" hangingPunct="1"/>
            <a:r>
              <a:rPr lang="en-US" altLang="en-US" dirty="0"/>
              <a:t>Introduction</a:t>
            </a:r>
            <a:br>
              <a:rPr lang="en-US" altLang="en-US" dirty="0"/>
            </a:br>
            <a:r>
              <a:rPr lang="en-US" altLang="en-US" sz="2000" b="0" i="1" dirty="0"/>
              <a:t>BMN Operating Experience</a:t>
            </a:r>
          </a:p>
        </p:txBody>
      </p:sp>
      <p:sp>
        <p:nvSpPr>
          <p:cNvPr id="4099" name="Rectangle 7">
            <a:extLst>
              <a:ext uri="{FF2B5EF4-FFF2-40B4-BE49-F238E27FC236}">
                <a16:creationId xmlns:a16="http://schemas.microsoft.com/office/drawing/2014/main" id="{5782FA81-DD17-4184-BF55-DA1EA55F9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504950"/>
            <a:ext cx="5892800" cy="4691063"/>
          </a:xfrm>
        </p:spPr>
        <p:txBody>
          <a:bodyPr/>
          <a:lstStyle/>
          <a:p>
            <a:r>
              <a:rPr lang="en-US" altLang="en-US" sz="2400" dirty="0"/>
              <a:t>PWSCC indications reported in only 3 BMN penetrations in U.S. PWRs</a:t>
            </a:r>
          </a:p>
          <a:p>
            <a:pPr lvl="1"/>
            <a:r>
              <a:rPr lang="en-US" altLang="en-US" dirty="0"/>
              <a:t>Believed to have been promoted by subsurface fabrication defects that became wetted</a:t>
            </a:r>
          </a:p>
          <a:p>
            <a:r>
              <a:rPr lang="en-US" altLang="en-US" sz="2400" dirty="0"/>
              <a:t>5 additional confirmed or possible cases of PWSCC in BMNs in international PWRs</a:t>
            </a:r>
          </a:p>
          <a:p>
            <a:r>
              <a:rPr lang="en-US" altLang="en-US" sz="2400" dirty="0"/>
              <a:t>About a third of U.S. BMNs have been examined using non-visual non-destructive examination (NDE)</a:t>
            </a:r>
          </a:p>
          <a:p>
            <a:r>
              <a:rPr lang="en-US" altLang="en-US" sz="2400" dirty="0"/>
              <a:t>Plant and laboratory experience demonstrate a large benefit of reduced PWSCC susceptibility at cold-leg temperatures (</a:t>
            </a:r>
            <a:r>
              <a:rPr lang="en-US" altLang="en-US" sz="2400" dirty="0" err="1"/>
              <a:t>T</a:t>
            </a:r>
            <a:r>
              <a:rPr lang="en-US" altLang="en-US" sz="2400" baseline="-25000" dirty="0" err="1"/>
              <a:t>cold</a:t>
            </a:r>
            <a:r>
              <a:rPr lang="en-US" altLang="en-US" sz="2400" dirty="0"/>
              <a:t>), but some cases are expected as operating time increases</a:t>
            </a:r>
          </a:p>
          <a:p>
            <a:pPr lvl="1"/>
            <a:r>
              <a:rPr lang="en-US" altLang="en-US" dirty="0"/>
              <a:t>Some manufacturing defects promote PWSCC, but they are not necessary given sufficient operating time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8C1B5-42F8-4AEA-B7C6-B2033360E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002" y="1775071"/>
            <a:ext cx="3002462" cy="2976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2B303B-2613-4A8B-ADE3-B47AE2F3AB5B}"/>
              </a:ext>
            </a:extLst>
          </p:cNvPr>
          <p:cNvSpPr txBox="1"/>
          <p:nvPr/>
        </p:nvSpPr>
        <p:spPr>
          <a:xfrm>
            <a:off x="6105002" y="4751157"/>
            <a:ext cx="3002462" cy="8002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</a:rPr>
              <a:t>As-found deposits from leakage of BMN</a:t>
            </a:r>
          </a:p>
          <a:p>
            <a:pPr algn="ctr"/>
            <a:r>
              <a:rPr lang="en-US" sz="1000" dirty="0">
                <a:latin typeface="+mj-lt"/>
              </a:rPr>
              <a:t>[https://www.nrc.gov/reactors/operating/ops-experience/pressure-boundary-integrity/bottom-head-issues/bottom-head-files/penetration-dep-view6.pdf]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5766CEC7-F896-4A5E-B7F7-A0F38E7A5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361950"/>
            <a:ext cx="8458200" cy="676275"/>
          </a:xfrm>
        </p:spPr>
        <p:txBody>
          <a:bodyPr/>
          <a:lstStyle/>
          <a:p>
            <a:pPr eaLnBrk="1" hangingPunct="1"/>
            <a:r>
              <a:rPr lang="en-US" altLang="en-US" dirty="0"/>
              <a:t>Introduction</a:t>
            </a:r>
            <a:br>
              <a:rPr lang="en-US" altLang="en-US" dirty="0"/>
            </a:br>
            <a:r>
              <a:rPr lang="en-US" altLang="en-US" sz="2000" b="0" i="1" dirty="0"/>
              <a:t>Strategic Management</a:t>
            </a:r>
          </a:p>
        </p:txBody>
      </p:sp>
      <p:sp>
        <p:nvSpPr>
          <p:cNvPr id="4099" name="Rectangle 7">
            <a:extLst>
              <a:ext uri="{FF2B5EF4-FFF2-40B4-BE49-F238E27FC236}">
                <a16:creationId xmlns:a16="http://schemas.microsoft.com/office/drawing/2014/main" id="{5782FA81-DD17-4184-BF55-DA1EA55F9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504950"/>
            <a:ext cx="5582285" cy="46910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Strategic management options</a:t>
            </a:r>
          </a:p>
          <a:p>
            <a:pPr lvl="1"/>
            <a:r>
              <a:rPr lang="en-US" altLang="en-US" dirty="0"/>
              <a:t>Status quo periodic visual examinations for evidence of leakage with repairs as necessary</a:t>
            </a:r>
          </a:p>
          <a:p>
            <a:pPr lvl="1"/>
            <a:r>
              <a:rPr lang="en-US" altLang="en-US" dirty="0"/>
              <a:t>Zinc injection</a:t>
            </a:r>
          </a:p>
          <a:p>
            <a:pPr lvl="1"/>
            <a:r>
              <a:rPr lang="en-US" altLang="en-US" dirty="0"/>
              <a:t>Peening mitigation</a:t>
            </a:r>
          </a:p>
          <a:p>
            <a:pPr lvl="1"/>
            <a:r>
              <a:rPr lang="en-US" altLang="en-US" dirty="0"/>
              <a:t>Unlike the RPV closure head, replacement with PWSCC-resistant materials is not a feasible option</a:t>
            </a:r>
          </a:p>
          <a:p>
            <a:r>
              <a:rPr lang="en-US" altLang="en-US" sz="2400" dirty="0"/>
              <a:t>How zinc injection mitigates PWSCC</a:t>
            </a:r>
          </a:p>
          <a:p>
            <a:pPr lvl="1"/>
            <a:r>
              <a:rPr lang="en-US" altLang="en-US" dirty="0"/>
              <a:t>Addition of zinc to the primary coolant shown to notably increase the time to PWSCC initiation</a:t>
            </a:r>
          </a:p>
          <a:p>
            <a:pPr eaLnBrk="1" hangingPunct="1"/>
            <a:r>
              <a:rPr lang="en-US" altLang="en-US" sz="2400" dirty="0"/>
              <a:t>How peening mitigates PWSCC</a:t>
            </a:r>
          </a:p>
          <a:p>
            <a:pPr lvl="1"/>
            <a:r>
              <a:rPr lang="en-US" altLang="en-US" dirty="0"/>
              <a:t>Prevents future initiation</a:t>
            </a:r>
          </a:p>
          <a:p>
            <a:pPr lvl="1"/>
            <a:r>
              <a:rPr lang="en-US" altLang="en-US" dirty="0"/>
              <a:t>If stress layer developed by peening remains compressive when operating stresses are added, arrests shallow PWSCC flaws within compressive stress layer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04C68-14F4-47A4-964E-13FA3750B4DC}"/>
              </a:ext>
            </a:extLst>
          </p:cNvPr>
          <p:cNvSpPr txBox="1"/>
          <p:nvPr/>
        </p:nvSpPr>
        <p:spPr>
          <a:xfrm>
            <a:off x="5919066" y="4917043"/>
            <a:ext cx="300246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</a:rPr>
              <a:t>Illustrative Comparison of Stress Profiles with the Application of Peening</a:t>
            </a:r>
            <a:endParaRPr lang="en-US" sz="1000" dirty="0">
              <a:latin typeface="+mj-lt"/>
            </a:endParaRPr>
          </a:p>
        </p:txBody>
      </p:sp>
      <p:pic>
        <p:nvPicPr>
          <p:cNvPr id="1026" name="Picture 5">
            <a:extLst>
              <a:ext uri="{FF2B5EF4-FFF2-40B4-BE49-F238E27FC236}">
                <a16:creationId xmlns:a16="http://schemas.microsoft.com/office/drawing/2014/main" id="{B0953744-0CFA-4466-9AC7-8BBC0020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86" y="2017157"/>
            <a:ext cx="3338822" cy="297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7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DA5E639-C78A-4B75-A069-556E5A4F1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JASPER</a:t>
            </a:r>
            <a:br>
              <a:rPr lang="en-US" altLang="en-US" dirty="0"/>
            </a:br>
            <a:r>
              <a:rPr lang="en-US" altLang="en-US" sz="2000" b="0" i="1" u="sng" dirty="0"/>
              <a:t>J</a:t>
            </a:r>
            <a:r>
              <a:rPr lang="en-US" altLang="en-US" sz="2000" b="0" i="1" dirty="0"/>
              <a:t>-groove </a:t>
            </a:r>
            <a:r>
              <a:rPr lang="en-US" altLang="en-US" sz="2000" b="0" i="1" u="sng" dirty="0"/>
              <a:t>A</a:t>
            </a:r>
            <a:r>
              <a:rPr lang="en-US" altLang="en-US" sz="2000" b="0" i="1" dirty="0"/>
              <a:t>dapter </a:t>
            </a:r>
            <a:r>
              <a:rPr lang="en-US" altLang="en-US" sz="2000" b="0" i="1" u="sng" dirty="0"/>
              <a:t>S</a:t>
            </a:r>
            <a:r>
              <a:rPr lang="en-US" altLang="en-US" sz="2000" b="0" i="1" dirty="0"/>
              <a:t>CC </a:t>
            </a:r>
            <a:r>
              <a:rPr lang="en-US" altLang="en-US" sz="2000" b="0" i="1" u="sng" dirty="0"/>
              <a:t>P</a:t>
            </a:r>
            <a:r>
              <a:rPr lang="en-US" altLang="en-US" sz="2000" b="0" i="1" dirty="0"/>
              <a:t>robabilistic </a:t>
            </a:r>
            <a:r>
              <a:rPr lang="en-US" altLang="en-US" sz="2000" b="0" i="1" u="sng" dirty="0"/>
              <a:t>E</a:t>
            </a:r>
            <a:r>
              <a:rPr lang="en-US" altLang="en-US" sz="2000" b="0" i="1" dirty="0"/>
              <a:t>valuation for </a:t>
            </a:r>
            <a:r>
              <a:rPr lang="en-US" altLang="en-US" sz="2000" b="0" i="1" u="sng" dirty="0"/>
              <a:t>R</a:t>
            </a:r>
            <a:r>
              <a:rPr lang="en-US" altLang="en-US" sz="2000" b="0" i="1" dirty="0"/>
              <a:t>eactors</a:t>
            </a:r>
            <a:endParaRPr lang="en-US" altLang="en-US" sz="2000" b="0" i="1" dirty="0">
              <a:solidFill>
                <a:srgbClr val="9D1015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0872437-4449-494F-9093-F58BA5C19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0689" y="1504950"/>
            <a:ext cx="5980112" cy="443388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Assists utilities in economic decision-making process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Applies generally to any set of J-groove partial-penetration nozzles in a plant</a:t>
            </a:r>
          </a:p>
          <a:p>
            <a:pPr lvl="1">
              <a:spcBef>
                <a:spcPct val="20000"/>
              </a:spcBef>
            </a:pPr>
            <a:r>
              <a:rPr lang="en-US" altLang="en-US" dirty="0"/>
              <a:t>Bottom mounted nozzles (BMNs)</a:t>
            </a:r>
          </a:p>
          <a:p>
            <a:pPr lvl="1">
              <a:spcBef>
                <a:spcPct val="20000"/>
              </a:spcBef>
            </a:pPr>
            <a:r>
              <a:rPr lang="en-US" altLang="en-US" dirty="0"/>
              <a:t>Reactor pressure vessel closure head penetration nozzles (RPVHPNs)</a:t>
            </a:r>
          </a:p>
          <a:p>
            <a:pPr lvl="1">
              <a:spcBef>
                <a:spcPct val="20000"/>
              </a:spcBef>
            </a:pPr>
            <a:r>
              <a:rPr lang="en-US" altLang="en-US" dirty="0" err="1"/>
              <a:t>T</a:t>
            </a:r>
            <a:r>
              <a:rPr lang="en-US" altLang="en-US" baseline="-25000" dirty="0" err="1"/>
              <a:t>cold</a:t>
            </a:r>
            <a:r>
              <a:rPr lang="en-US" altLang="en-US" dirty="0"/>
              <a:t> instrumentation penetration nozzles</a:t>
            </a:r>
          </a:p>
          <a:p>
            <a:pPr>
              <a:spcBef>
                <a:spcPct val="20000"/>
              </a:spcBef>
            </a:pPr>
            <a:r>
              <a:rPr lang="en-US" altLang="en-US" sz="2400" dirty="0"/>
              <a:t>The JASPER code has three main components:</a:t>
            </a:r>
          </a:p>
          <a:p>
            <a:pPr lvl="1">
              <a:spcBef>
                <a:spcPct val="20000"/>
              </a:spcBef>
            </a:pPr>
            <a:r>
              <a:rPr lang="en-US" altLang="en-US" dirty="0"/>
              <a:t>Modeling of flaw initiation using Weibull distributions</a:t>
            </a:r>
          </a:p>
          <a:p>
            <a:pPr lvl="1">
              <a:spcBef>
                <a:spcPct val="20000"/>
              </a:spcBef>
            </a:pPr>
            <a:r>
              <a:rPr lang="en-US" altLang="en-US" dirty="0"/>
              <a:t>Fracture mechanics modeling of crack growth</a:t>
            </a:r>
          </a:p>
          <a:p>
            <a:pPr lvl="1">
              <a:spcBef>
                <a:spcPct val="20000"/>
              </a:spcBef>
            </a:pPr>
            <a:r>
              <a:rPr lang="en-US" altLang="en-US" dirty="0"/>
              <a:t>Monte Carlo routine wrapper to handle variability and uncertainty in inputs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BDBBC-0AF4-45FF-9378-86A65B50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89" y="2278745"/>
            <a:ext cx="2598736" cy="2351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25CA23-570B-480F-A2BF-EB32F7957A7D}"/>
              </a:ext>
            </a:extLst>
          </p:cNvPr>
          <p:cNvSpPr txBox="1"/>
          <p:nvPr/>
        </p:nvSpPr>
        <p:spPr>
          <a:xfrm>
            <a:off x="6178858" y="4629775"/>
            <a:ext cx="2962882" cy="7232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</a:rPr>
              <a:t>As-found deposits from leakage of RCS cold-leg instrument nozzle at CE Plant</a:t>
            </a:r>
          </a:p>
          <a:p>
            <a:pPr algn="ctr"/>
            <a:r>
              <a:rPr lang="en-US" sz="900" dirty="0">
                <a:latin typeface="+mj-lt"/>
              </a:rPr>
              <a:t>[https://lersearch.inl.gov/PDFView.ashx?DOC::3621997001R00.PDF]</a:t>
            </a:r>
          </a:p>
        </p:txBody>
      </p:sp>
    </p:spTree>
    <p:extLst>
      <p:ext uri="{BB962C8B-B14F-4D97-AF65-F5344CB8AC3E}">
        <p14:creationId xmlns:p14="http://schemas.microsoft.com/office/powerpoint/2010/main" val="277764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FB0C0BF-3414-4BB1-A124-2A06921C49B7}"/>
              </a:ext>
            </a:extLst>
          </p:cNvPr>
          <p:cNvGrpSpPr/>
          <p:nvPr/>
        </p:nvGrpSpPr>
        <p:grpSpPr>
          <a:xfrm>
            <a:off x="5778533" y="1776124"/>
            <a:ext cx="3222448" cy="4053176"/>
            <a:chOff x="5996445" y="2096164"/>
            <a:chExt cx="2953385" cy="37147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5FDCCF-2434-4D7F-858D-7819C668C863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45" y="2096164"/>
              <a:ext cx="2953385" cy="3714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1B89945-AB10-4DF3-9DC1-BF531F2AFD08}"/>
                </a:ext>
              </a:extLst>
            </p:cNvPr>
            <p:cNvSpPr txBox="1"/>
            <p:nvPr/>
          </p:nvSpPr>
          <p:spPr>
            <a:xfrm>
              <a:off x="7164774" y="3955771"/>
              <a:ext cx="9601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+mj-lt"/>
                </a:rPr>
                <a:t>Tube Material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A72CB50-5521-4F70-A470-3CE840CFED0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164775" y="3721895"/>
              <a:ext cx="165665" cy="233876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lg"/>
              <a:tailEnd type="oval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6FC022-6EFD-4D26-8F9E-327667884BB9}"/>
                </a:ext>
              </a:extLst>
            </p:cNvPr>
            <p:cNvSpPr txBox="1"/>
            <p:nvPr/>
          </p:nvSpPr>
          <p:spPr>
            <a:xfrm>
              <a:off x="6093316" y="2361632"/>
              <a:ext cx="9601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rgbClr val="000000"/>
                  </a:solidFill>
                  <a:latin typeface="+mj-lt"/>
                </a:rPr>
                <a:t>Weld Material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7354647-F849-4642-83FD-DB7E9799CC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35827" y="2546624"/>
              <a:ext cx="75513" cy="310876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lg"/>
              <a:tailEnd type="oval"/>
            </a:ln>
            <a:effectLst/>
          </p:spPr>
        </p:cxnSp>
      </p:grpSp>
      <p:sp>
        <p:nvSpPr>
          <p:cNvPr id="5122" name="Rectangle 2">
            <a:extLst>
              <a:ext uri="{FF2B5EF4-FFF2-40B4-BE49-F238E27FC236}">
                <a16:creationId xmlns:a16="http://schemas.microsoft.com/office/drawing/2014/main" id="{FDA5E639-C78A-4B75-A069-556E5A4F1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Modeling PWSCC Initiation</a:t>
            </a:r>
            <a:endParaRPr lang="en-US" altLang="en-US" sz="2000" b="0" i="1" dirty="0">
              <a:solidFill>
                <a:srgbClr val="9D1015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0872437-4449-494F-9093-F58BA5C19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0688" y="1504950"/>
            <a:ext cx="7907972" cy="443388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Multiple Weibull distributions are applied</a:t>
            </a:r>
          </a:p>
          <a:p>
            <a:pPr lvl="1">
              <a:spcBef>
                <a:spcPct val="20000"/>
              </a:spcBef>
            </a:pPr>
            <a:r>
              <a:rPr lang="en-US" altLang="en-US" dirty="0"/>
              <a:t>Initiation of first affected BMN in a vessel</a:t>
            </a:r>
          </a:p>
          <a:p>
            <a:pPr lvl="1">
              <a:spcBef>
                <a:spcPct val="20000"/>
              </a:spcBef>
            </a:pPr>
            <a:r>
              <a:rPr lang="en-US" altLang="en-US" dirty="0"/>
              <a:t>Initiation of successive affected penetrations</a:t>
            </a:r>
          </a:p>
          <a:p>
            <a:pPr>
              <a:spcBef>
                <a:spcPct val="20000"/>
              </a:spcBef>
            </a:pPr>
            <a:r>
              <a:rPr lang="en-US" altLang="en-US" sz="2400" dirty="0"/>
              <a:t>Weibull distributions are fit to plant data</a:t>
            </a:r>
            <a:br>
              <a:rPr lang="en-US" altLang="en-US" sz="2400" dirty="0"/>
            </a:br>
            <a:r>
              <a:rPr lang="en-US" altLang="en-US" sz="2400" dirty="0"/>
              <a:t>normalized for temperature and then</a:t>
            </a:r>
            <a:br>
              <a:rPr lang="en-US" altLang="en-US" sz="2400" dirty="0"/>
            </a:br>
            <a:r>
              <a:rPr lang="en-US" altLang="en-US" sz="2400" dirty="0"/>
              <a:t>further calibrated within the full PFM model</a:t>
            </a:r>
          </a:p>
          <a:p>
            <a:pPr>
              <a:spcBef>
                <a:spcPct val="20000"/>
              </a:spcBef>
            </a:pPr>
            <a:r>
              <a:rPr lang="en-US" altLang="en-US" sz="2400" dirty="0"/>
              <a:t>Separate initiation models applied to nozzle</a:t>
            </a:r>
            <a:br>
              <a:rPr lang="en-US" altLang="en-US" sz="2400" dirty="0"/>
            </a:br>
            <a:r>
              <a:rPr lang="en-US" altLang="en-US" sz="2400" dirty="0"/>
              <a:t>tube base metal and J-groove weld metal to</a:t>
            </a:r>
            <a:br>
              <a:rPr lang="en-US" altLang="en-US" sz="2400" dirty="0"/>
            </a:br>
            <a:r>
              <a:rPr lang="en-US" altLang="en-US" sz="2400" dirty="0"/>
              <a:t>consider relevant differences</a:t>
            </a:r>
          </a:p>
          <a:p>
            <a:pPr>
              <a:spcBef>
                <a:spcPct val="20000"/>
              </a:spcBef>
            </a:pPr>
            <a:r>
              <a:rPr lang="en-US" altLang="en-US" sz="2400" dirty="0"/>
              <a:t>Options to credit the benefits of:</a:t>
            </a:r>
          </a:p>
          <a:p>
            <a:pPr lvl="1">
              <a:spcBef>
                <a:spcPct val="20000"/>
              </a:spcBef>
            </a:pPr>
            <a:r>
              <a:rPr lang="en-US" altLang="en-US" dirty="0"/>
              <a:t>Zinc addition</a:t>
            </a:r>
          </a:p>
          <a:p>
            <a:pPr lvl="1">
              <a:spcBef>
                <a:spcPct val="20000"/>
              </a:spcBef>
            </a:pPr>
            <a:r>
              <a:rPr lang="en-US" altLang="en-US" dirty="0"/>
              <a:t>Peening</a:t>
            </a:r>
          </a:p>
          <a:p>
            <a:pPr lvl="1">
              <a:spcBef>
                <a:spcPct val="20000"/>
              </a:spcBef>
            </a:pPr>
            <a:r>
              <a:rPr lang="en-US" altLang="en-US" dirty="0"/>
              <a:t>Previous examinations showing lack of cracking or leakage</a:t>
            </a:r>
          </a:p>
        </p:txBody>
      </p:sp>
    </p:spTree>
    <p:extLst>
      <p:ext uri="{BB962C8B-B14F-4D97-AF65-F5344CB8AC3E}">
        <p14:creationId xmlns:p14="http://schemas.microsoft.com/office/powerpoint/2010/main" val="244705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DA5E639-C78A-4B75-A069-556E5A4F1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Overview of JASPER Code Structure</a:t>
            </a:r>
            <a:endParaRPr lang="en-US" altLang="en-US" sz="2000" b="0" i="1" dirty="0">
              <a:solidFill>
                <a:srgbClr val="9D101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C866B-1224-407A-9636-0932697149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9" y="1437322"/>
            <a:ext cx="5740098" cy="506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0DCBCF-4C95-4315-B3DE-8CC3770EB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26" y="2123943"/>
            <a:ext cx="2753894" cy="2915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F52003-62D1-4C23-92B5-0B73EC54214C}"/>
              </a:ext>
            </a:extLst>
          </p:cNvPr>
          <p:cNvSpPr txBox="1"/>
          <p:nvPr/>
        </p:nvSpPr>
        <p:spPr>
          <a:xfrm>
            <a:off x="5996582" y="5144003"/>
            <a:ext cx="300246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</a:rPr>
              <a:t>Typical BMN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98810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45346-0F7E-4935-8BCB-4E54E817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of Separate Crack Growth in Base and Weld Metals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E90B3-99B4-4588-A788-A9E338E95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9" y="1504950"/>
            <a:ext cx="4151311" cy="4926330"/>
          </a:xfrm>
        </p:spPr>
        <p:txBody>
          <a:bodyPr/>
          <a:lstStyle/>
          <a:p>
            <a:r>
              <a:rPr lang="en-US" sz="2400" dirty="0"/>
              <a:t>Applies MRP-420 R1 crack growth rate (CGR) equations</a:t>
            </a:r>
          </a:p>
          <a:p>
            <a:pPr lvl="1"/>
            <a:r>
              <a:rPr lang="en-US" dirty="0"/>
              <a:t>Consideration of hydrogen effect resulting in lower predicted CGRs at cold leg temperatures</a:t>
            </a:r>
          </a:p>
          <a:p>
            <a:r>
              <a:rPr lang="en-US" sz="2400" dirty="0"/>
              <a:t>Calculate stress intensity factor at key points</a:t>
            </a:r>
          </a:p>
          <a:p>
            <a:pPr lvl="1"/>
            <a:r>
              <a:rPr lang="en-US" dirty="0"/>
              <a:t>Applies detailed FEA modeling of operating and weld residual stresses</a:t>
            </a:r>
          </a:p>
          <a:p>
            <a:r>
              <a:rPr lang="en-US" sz="2400" dirty="0"/>
              <a:t>Crack propagation simulated until leakage occurs</a:t>
            </a:r>
          </a:p>
          <a:p>
            <a:r>
              <a:rPr lang="en-US" sz="2400" dirty="0"/>
              <a:t>Option to credit results of prior examinations (e.g., absence of leakage)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1AB11-2E40-4733-9AB4-70EAD5B8B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031045"/>
            <a:ext cx="4488180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6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DA5E639-C78A-4B75-A069-556E5A4F1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Key Outputs</a:t>
            </a:r>
            <a:endParaRPr lang="en-US" altLang="en-US" sz="2000" b="0" i="1" dirty="0">
              <a:solidFill>
                <a:srgbClr val="9D1015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0872437-4449-494F-9093-F58BA5C19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Probability over time of one or more nozzles developing leakage due to PWSCC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Probability over time of one or more nozzles on each head developing PWSCC of a size that is detectable by surface and/or volumetric NDE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Number of nozzles predicted to be affected by PWSCC over time at different confidence levels (i.e., percentiles)</a:t>
            </a:r>
          </a:p>
        </p:txBody>
      </p:sp>
    </p:spTree>
    <p:extLst>
      <p:ext uri="{BB962C8B-B14F-4D97-AF65-F5344CB8AC3E}">
        <p14:creationId xmlns:p14="http://schemas.microsoft.com/office/powerpoint/2010/main" val="33694945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279F"/>
      </a:dk1>
      <a:lt1>
        <a:srgbClr val="FFFFFF"/>
      </a:lt1>
      <a:dk2>
        <a:srgbClr val="FFFFFF"/>
      </a:dk2>
      <a:lt2>
        <a:srgbClr val="919191"/>
      </a:lt2>
      <a:accent1>
        <a:srgbClr val="FDE12D"/>
      </a:accent1>
      <a:accent2>
        <a:srgbClr val="FA9A00"/>
      </a:accent2>
      <a:accent3>
        <a:srgbClr val="FFFFFF"/>
      </a:accent3>
      <a:accent4>
        <a:srgbClr val="002087"/>
      </a:accent4>
      <a:accent5>
        <a:srgbClr val="FEEEAD"/>
      </a:accent5>
      <a:accent6>
        <a:srgbClr val="E38B00"/>
      </a:accent6>
      <a:hlink>
        <a:srgbClr val="E64934"/>
      </a:hlink>
      <a:folHlink>
        <a:srgbClr val="00B7A5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rgbClr val="000000"/>
          </a:solidFill>
          <a:prstDash val="solid"/>
          <a:round/>
          <a:headEnd type="none" w="sm" len="lg"/>
          <a:tailEnd type="triangle" w="sm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rgbClr val="000000"/>
          </a:solidFill>
          <a:prstDash val="solid"/>
          <a:round/>
          <a:headEnd type="none" w="sm" len="lg"/>
          <a:tailEnd type="triangle" w="sm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DEI Presentation Template</Template>
  <TotalTime>850</TotalTime>
  <Pages>33</Pages>
  <Words>722</Words>
  <Application>Microsoft Office PowerPoint</Application>
  <PresentationFormat>Letter Paper (8.5x11 in)</PresentationFormat>
  <Paragraphs>96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Narrow</vt:lpstr>
      <vt:lpstr>Book Antiqua</vt:lpstr>
      <vt:lpstr>Copperplate Gothic Light</vt:lpstr>
      <vt:lpstr>Times New Roman</vt:lpstr>
      <vt:lpstr>Wingdings</vt:lpstr>
      <vt:lpstr>Default Design</vt:lpstr>
      <vt:lpstr>Probabilistic Fracture Mechanics (PFM) Assessment of PWR Reactor Vessel Bottom Mounted Nozzle (BMN) PWSCC</vt:lpstr>
      <vt:lpstr>Outline</vt:lpstr>
      <vt:lpstr>Introduction BMN Operating Experience</vt:lpstr>
      <vt:lpstr>Introduction Strategic Management</vt:lpstr>
      <vt:lpstr>JASPER J-groove Adapter SCC Probabilistic Evaluation for Reactors</vt:lpstr>
      <vt:lpstr>Modeling PWSCC Initiation</vt:lpstr>
      <vt:lpstr>Overview of JASPER Code Structure</vt:lpstr>
      <vt:lpstr>Modeling of Separate Crack Growth in Base and Weld Metals</vt:lpstr>
      <vt:lpstr>Key Outputs</vt:lpstr>
      <vt:lpstr>Example Results Probability of Leakage</vt:lpstr>
      <vt:lpstr>Example Results Probability of Detectable PWSCC</vt:lpstr>
      <vt:lpstr>Example Results Number of BMNs with Detectable PWSCC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Fracture Mechanics Assessment of PWR Reactor Vessel Bottom Mounted Nozzle (BMN) PWSCC</dc:title>
  <dc:subject/>
  <dc:creator>Markus Burkardt</dc:creator>
  <cp:keywords/>
  <dc:description>v0.0 - 2008/01/02</dc:description>
  <cp:lastModifiedBy>Kevin Fuhr</cp:lastModifiedBy>
  <cp:revision>93</cp:revision>
  <cp:lastPrinted>2019-10-21T22:24:08Z</cp:lastPrinted>
  <dcterms:created xsi:type="dcterms:W3CDTF">2019-10-16T13:02:02Z</dcterms:created>
  <dcterms:modified xsi:type="dcterms:W3CDTF">2019-10-22T15:06:58Z</dcterms:modified>
</cp:coreProperties>
</file>