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67" r:id="rId4"/>
    <p:sldId id="268" r:id="rId5"/>
    <p:sldId id="1014" r:id="rId6"/>
    <p:sldId id="974" r:id="rId7"/>
    <p:sldId id="1111" r:id="rId8"/>
    <p:sldId id="1101" r:id="rId9"/>
    <p:sldId id="383" r:id="rId10"/>
    <p:sldId id="408" r:id="rId11"/>
    <p:sldId id="1103" r:id="rId12"/>
    <p:sldId id="1067" r:id="rId13"/>
    <p:sldId id="270" r:id="rId14"/>
    <p:sldId id="1104" r:id="rId15"/>
    <p:sldId id="1068" r:id="rId16"/>
    <p:sldId id="1112" r:id="rId17"/>
    <p:sldId id="1113" r:id="rId18"/>
    <p:sldId id="1114" r:id="rId19"/>
    <p:sldId id="1115" r:id="rId20"/>
    <p:sldId id="1116" r:id="rId21"/>
    <p:sldId id="1117" r:id="rId22"/>
    <p:sldId id="1070" r:id="rId23"/>
  </p:sldIdLst>
  <p:sldSz cx="9144000" cy="5143500" type="screen16x9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E6F1FE"/>
    <a:srgbClr val="110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81224"/>
  </p:normalViewPr>
  <p:slideViewPr>
    <p:cSldViewPr>
      <p:cViewPr varScale="1">
        <p:scale>
          <a:sx n="137" d="100"/>
          <a:sy n="137" d="100"/>
        </p:scale>
        <p:origin x="12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72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satoy:Desktop:&#12510;&#12473;&#12479;&#12540;&#12459;&#12540;&#12502;&#27861;:H25&#12521;&#12454;&#12531;&#12489;&#12525;&#12499;&#12531;:&#22577;&#21578;&#26360;201403:T0&#12414;&#12392;&#12417;&#22577;&#21578;&#26360;2014r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75052982504"/>
          <c:y val="7.2222222222222202E-2"/>
          <c:w val="0.78802157599901501"/>
          <c:h val="0.69313113708055196"/>
        </c:manualLayout>
      </c:layout>
      <c:lineChart>
        <c:grouping val="standard"/>
        <c:varyColors val="0"/>
        <c:ser>
          <c:idx val="0"/>
          <c:order val="0"/>
          <c:tx>
            <c:strRef>
              <c:f>Summary!$AC$56</c:f>
              <c:strCache>
                <c:ptCount val="1"/>
                <c:pt idx="0">
                  <c:v>Minimum dataset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Pt>
            <c:idx val="9"/>
            <c:marker>
              <c:symbol val="triangle"/>
              <c:size val="9"/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E72-FA47-B9EB-357A32EF53F6}"/>
              </c:ext>
            </c:extLst>
          </c:dPt>
          <c:dPt>
            <c:idx val="10"/>
            <c:marker>
              <c:symbol val="square"/>
              <c:size val="9"/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E72-FA47-B9EB-357A32EF53F6}"/>
              </c:ext>
            </c:extLst>
          </c:dPt>
          <c:dPt>
            <c:idx val="11"/>
            <c:marker>
              <c:symbol val="plus"/>
              <c:size val="9"/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E72-FA47-B9EB-357A32EF53F6}"/>
              </c:ext>
            </c:extLst>
          </c:dPt>
          <c:cat>
            <c:strRef>
              <c:f>Summary!$AB$57:$AB$81</c:f>
              <c:strCache>
                <c:ptCount val="2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B1</c:v>
                </c:pt>
                <c:pt idx="4">
                  <c:v>B2</c:v>
                </c:pt>
                <c:pt idx="5">
                  <c:v>B3</c:v>
                </c:pt>
                <c:pt idx="6">
                  <c:v>C1</c:v>
                </c:pt>
                <c:pt idx="7">
                  <c:v>C2</c:v>
                </c:pt>
                <c:pt idx="8">
                  <c:v>D1</c:v>
                </c:pt>
                <c:pt idx="9">
                  <c:v>D2</c:v>
                </c:pt>
                <c:pt idx="10">
                  <c:v>E1</c:v>
                </c:pt>
                <c:pt idx="11">
                  <c:v>E2</c:v>
                </c:pt>
                <c:pt idx="12">
                  <c:v>E3</c:v>
                </c:pt>
                <c:pt idx="13">
                  <c:v>F1</c:v>
                </c:pt>
                <c:pt idx="14">
                  <c:v>G1</c:v>
                </c:pt>
                <c:pt idx="15">
                  <c:v>G2</c:v>
                </c:pt>
                <c:pt idx="16">
                  <c:v>H1</c:v>
                </c:pt>
                <c:pt idx="17">
                  <c:v>H2</c:v>
                </c:pt>
                <c:pt idx="18">
                  <c:v>H3</c:v>
                </c:pt>
                <c:pt idx="19">
                  <c:v>H4</c:v>
                </c:pt>
                <c:pt idx="20">
                  <c:v>H5</c:v>
                </c:pt>
                <c:pt idx="21">
                  <c:v>I1</c:v>
                </c:pt>
                <c:pt idx="22">
                  <c:v>I2</c:v>
                </c:pt>
                <c:pt idx="23">
                  <c:v>I3</c:v>
                </c:pt>
              </c:strCache>
            </c:strRef>
          </c:cat>
          <c:val>
            <c:numRef>
              <c:f>Summary!$AC$57:$AC$81</c:f>
              <c:numCache>
                <c:formatCode>0_ </c:formatCode>
                <c:ptCount val="25"/>
                <c:pt idx="0">
                  <c:v>-106.7024326287724</c:v>
                </c:pt>
                <c:pt idx="1">
                  <c:v>-110.00394743137041</c:v>
                </c:pt>
                <c:pt idx="2">
                  <c:v>-106.9327246581674</c:v>
                </c:pt>
                <c:pt idx="3">
                  <c:v>-108.6755722323702</c:v>
                </c:pt>
                <c:pt idx="4">
                  <c:v>-103.4079381313467</c:v>
                </c:pt>
                <c:pt idx="5">
                  <c:v>-98.703259480077904</c:v>
                </c:pt>
                <c:pt idx="6">
                  <c:v>-110.5151376</c:v>
                </c:pt>
                <c:pt idx="7">
                  <c:v>-97.960404804112102</c:v>
                </c:pt>
                <c:pt idx="8">
                  <c:v>-95.085312973230572</c:v>
                </c:pt>
                <c:pt idx="9">
                  <c:v>-87.561856539972496</c:v>
                </c:pt>
                <c:pt idx="10">
                  <c:v>-117.5682157</c:v>
                </c:pt>
                <c:pt idx="11">
                  <c:v>-118.43105116545991</c:v>
                </c:pt>
                <c:pt idx="12">
                  <c:v>-99.666383434810783</c:v>
                </c:pt>
                <c:pt idx="13">
                  <c:v>-94.924097832489579</c:v>
                </c:pt>
                <c:pt idx="14">
                  <c:v>-101.55026689365231</c:v>
                </c:pt>
                <c:pt idx="15">
                  <c:v>-98.580642152412494</c:v>
                </c:pt>
                <c:pt idx="16" formatCode="General">
                  <c:v>-112.19741572793301</c:v>
                </c:pt>
                <c:pt idx="17" formatCode="General">
                  <c:v>-110.89152038864781</c:v>
                </c:pt>
                <c:pt idx="18" formatCode="General">
                  <c:v>-113.193120297013</c:v>
                </c:pt>
                <c:pt idx="19" formatCode="General">
                  <c:v>-105.4851506899435</c:v>
                </c:pt>
                <c:pt idx="20" formatCode="General">
                  <c:v>-101</c:v>
                </c:pt>
                <c:pt idx="21" formatCode="General">
                  <c:v>-95.254814906035534</c:v>
                </c:pt>
                <c:pt idx="22" formatCode="General">
                  <c:v>-99.844954530745255</c:v>
                </c:pt>
                <c:pt idx="23" formatCode="General">
                  <c:v>-101.5031835179647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72-FA47-B9EB-357A32EF5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239728"/>
        <c:axId val="473233848"/>
      </c:lineChart>
      <c:catAx>
        <c:axId val="47323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ja-JP" sz="600"/>
            </a:pPr>
            <a:endParaRPr lang="ja-JP"/>
          </a:p>
        </c:txPr>
        <c:crossAx val="473233848"/>
        <c:crossesAt val="-140"/>
        <c:auto val="1"/>
        <c:lblAlgn val="ctr"/>
        <c:lblOffset val="100"/>
        <c:noMultiLvlLbl val="0"/>
      </c:catAx>
      <c:valAx>
        <c:axId val="473233848"/>
        <c:scaling>
          <c:orientation val="minMax"/>
          <c:max val="-70"/>
          <c:min val="-1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600"/>
                </a:pPr>
                <a:r>
                  <a:rPr lang="en-US" altLang="ja-JP" sz="600" dirty="0"/>
                  <a:t>Reference temperature </a:t>
                </a:r>
                <a:r>
                  <a:rPr lang="en-US" altLang="ja-JP" sz="600" i="1" dirty="0"/>
                  <a:t>To</a:t>
                </a:r>
                <a:r>
                  <a:rPr lang="en-US" sz="600" dirty="0"/>
                  <a:t> , </a:t>
                </a:r>
                <a:r>
                  <a:rPr lang="en-US" sz="600" dirty="0" err="1"/>
                  <a:t>degC</a:t>
                </a:r>
                <a:r>
                  <a:rPr lang="en-US" sz="600" dirty="0"/>
                  <a:t> </a:t>
                </a:r>
                <a:endParaRPr lang="ja-JP" sz="600"/>
              </a:p>
            </c:rich>
          </c:tx>
          <c:overlay val="0"/>
        </c:title>
        <c:numFmt formatCode="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47323972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b="0" i="0">
          <a:latin typeface="Times New Roman"/>
          <a:cs typeface="Times New Roman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7E7A-8E6A-44FB-B598-A48D0B17C26A}" type="datetimeFigureOut">
              <a:rPr kumimoji="1" lang="ja-JP" altLang="en-US" smtClean="0"/>
              <a:pPr/>
              <a:t>2019/10/11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885279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D398C-E009-464E-829C-D9AEDEC23E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" name="図 5" descr="コピーライトグレ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89" y="9707730"/>
            <a:ext cx="761937" cy="1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14BEDE-A90C-4BC0-B377-A94EC6B612E5}" type="datetimeFigureOut">
              <a:rPr lang="ja-JP" altLang="en-US"/>
              <a:pPr>
                <a:defRPr/>
              </a:pPr>
              <a:t>2019/10/11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87DC591-074C-429E-ABE0-75906D5B43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705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985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385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009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2624F-DF13-4FB1-95E0-E2237AB195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04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18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829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451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1102519"/>
          </a:xfr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31640" y="2168300"/>
            <a:ext cx="6440760" cy="403449"/>
          </a:xfrm>
          <a:noFill/>
        </p:spPr>
        <p:txBody>
          <a:bodyPr/>
          <a:lstStyle>
            <a:lvl1pPr marL="0" indent="0" algn="ctr">
              <a:buNone/>
              <a:defRPr sz="2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XXXXXX Research Laboratory,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09868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7" name="テキスト プレースホルダ 2"/>
          <p:cNvSpPr>
            <a:spLocks noGrp="1"/>
          </p:cNvSpPr>
          <p:nvPr>
            <p:ph type="body" idx="15" hasCustomPrompt="1"/>
          </p:nvPr>
        </p:nvSpPr>
        <p:spPr>
          <a:xfrm>
            <a:off x="1403648" y="3651870"/>
            <a:ext cx="6336704" cy="324036"/>
          </a:xfrm>
        </p:spPr>
        <p:txBody>
          <a:bodyPr anchor="ctr" anchorCtr="1"/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Seminar</a:t>
            </a:r>
            <a:r>
              <a:rPr lang="ja-JP" altLang="en-US" dirty="0"/>
              <a:t>・</a:t>
            </a:r>
            <a:r>
              <a:rPr lang="en-US" altLang="ja-JP" dirty="0"/>
              <a:t>Event</a:t>
            </a:r>
            <a:endParaRPr lang="ja-JP" altLang="en-US" dirty="0"/>
          </a:p>
        </p:txBody>
      </p:sp>
      <p:sp>
        <p:nvSpPr>
          <p:cNvPr id="8" name="テキスト プレースホルダ 2"/>
          <p:cNvSpPr>
            <a:spLocks noGrp="1"/>
          </p:cNvSpPr>
          <p:nvPr>
            <p:ph type="body" idx="16" hasCustomPrompt="1"/>
          </p:nvPr>
        </p:nvSpPr>
        <p:spPr>
          <a:xfrm>
            <a:off x="1403648" y="3975906"/>
            <a:ext cx="6336704" cy="324036"/>
          </a:xfrm>
        </p:spPr>
        <p:txBody>
          <a:bodyPr anchor="ctr" anchorCtr="1"/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Month  Day,  Year</a:t>
            </a:r>
            <a:endParaRPr lang="ja-JP" altLang="en-US" dirty="0"/>
          </a:p>
        </p:txBody>
      </p:sp>
      <p:sp>
        <p:nvSpPr>
          <p:cNvPr id="9" name="テキスト プレースホルダ 2"/>
          <p:cNvSpPr>
            <a:spLocks noGrp="1"/>
          </p:cNvSpPr>
          <p:nvPr>
            <p:ph type="body" idx="13" hasCustomPrompt="1"/>
          </p:nvPr>
        </p:nvSpPr>
        <p:spPr>
          <a:xfrm>
            <a:off x="2411760" y="2884016"/>
            <a:ext cx="2160240" cy="479822"/>
          </a:xfrm>
        </p:spPr>
        <p:txBody>
          <a:bodyPr anchor="ctr" anchorCtr="1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Doctor</a:t>
            </a:r>
            <a:endParaRPr lang="ja-JP" altLang="en-US" dirty="0"/>
          </a:p>
        </p:txBody>
      </p:sp>
      <p:sp>
        <p:nvSpPr>
          <p:cNvPr id="10" name="テキスト プレースホルダ 2"/>
          <p:cNvSpPr>
            <a:spLocks noGrp="1"/>
          </p:cNvSpPr>
          <p:nvPr>
            <p:ph type="body" idx="14" hasCustomPrompt="1"/>
          </p:nvPr>
        </p:nvSpPr>
        <p:spPr>
          <a:xfrm>
            <a:off x="4572000" y="2884016"/>
            <a:ext cx="3168352" cy="479822"/>
          </a:xfrm>
        </p:spPr>
        <p:txBody>
          <a:bodyPr anchor="ctr" anchorCtr="0"/>
          <a:lstStyle>
            <a:lvl1pPr marL="0" indent="0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Taro  </a:t>
            </a:r>
            <a:r>
              <a:rPr lang="en-US" altLang="ja-JP" dirty="0" err="1"/>
              <a:t>Denchuken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1259633" y="2470125"/>
            <a:ext cx="6667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Central</a:t>
            </a:r>
            <a:r>
              <a:rPr kumimoji="1" lang="ja-JP" altLang="en-US" sz="2400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Research</a:t>
            </a:r>
            <a:r>
              <a:rPr kumimoji="1"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Institute</a:t>
            </a:r>
            <a:r>
              <a:rPr kumimoji="1"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of</a:t>
            </a:r>
            <a:r>
              <a:rPr kumimoji="1"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Electric</a:t>
            </a:r>
            <a:r>
              <a:rPr kumimoji="1"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Power</a:t>
            </a:r>
            <a:r>
              <a:rPr kumimoji="1"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+mn-lt"/>
              </a:rPr>
              <a:t>Industry</a:t>
            </a:r>
            <a:endParaRPr kumimoji="1"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6" name="図 45" descr="タイプB表紙ライン.png"/>
          <p:cNvPicPr>
            <a:picLocks noChangeAspect="1"/>
          </p:cNvPicPr>
          <p:nvPr userDrawn="1"/>
        </p:nvPicPr>
        <p:blipFill>
          <a:blip r:embed="rId2"/>
          <a:srcRect t="-275031" b="-275031"/>
          <a:stretch>
            <a:fillRect/>
          </a:stretch>
        </p:blipFill>
        <p:spPr>
          <a:xfrm>
            <a:off x="603832" y="1898357"/>
            <a:ext cx="7936336" cy="59435"/>
          </a:xfrm>
          <a:prstGeom prst="rect">
            <a:avLst/>
          </a:prstGeom>
        </p:spPr>
      </p:pic>
      <p:sp>
        <p:nvSpPr>
          <p:cNvPr id="17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244645" y="37720"/>
            <a:ext cx="8667750" cy="4982302"/>
            <a:chOff x="244645" y="37720"/>
            <a:chExt cx="8667750" cy="4982302"/>
          </a:xfrm>
        </p:grpSpPr>
        <p:pic>
          <p:nvPicPr>
            <p:cNvPr id="24" name="図 23" descr="e16_9B_title.gif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4645" y="37720"/>
              <a:ext cx="8667750" cy="20002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873488"/>
              <a:ext cx="691200" cy="146534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04" y="4445478"/>
              <a:ext cx="996696" cy="2865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8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241200" y="37720"/>
            <a:ext cx="8626008" cy="200025"/>
            <a:chOff x="241200" y="37720"/>
            <a:chExt cx="8626008" cy="200025"/>
          </a:xfrm>
        </p:grpSpPr>
        <p:grpSp>
          <p:nvGrpSpPr>
            <p:cNvPr id="18" name="グループ化 17"/>
            <p:cNvGrpSpPr/>
            <p:nvPr userDrawn="1"/>
          </p:nvGrpSpPr>
          <p:grpSpPr>
            <a:xfrm>
              <a:off x="241200" y="37720"/>
              <a:ext cx="7867650" cy="200025"/>
              <a:chOff x="241200" y="37720"/>
              <a:chExt cx="7867650" cy="200025"/>
            </a:xfrm>
          </p:grpSpPr>
          <p:sp>
            <p:nvSpPr>
              <p:cNvPr id="14" name="正方形/長方形 13"/>
              <p:cNvSpPr/>
              <p:nvPr userDrawn="1"/>
            </p:nvSpPr>
            <p:spPr>
              <a:xfrm>
                <a:off x="251520" y="44624"/>
                <a:ext cx="7848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" name="図 10" descr="e16_9B_bar.gif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41200" y="37720"/>
                <a:ext cx="7867650" cy="200025"/>
              </a:xfrm>
              <a:prstGeom prst="rect">
                <a:avLst/>
              </a:prstGeom>
            </p:spPr>
          </p:pic>
        </p:grpSp>
        <p:pic>
          <p:nvPicPr>
            <p:cNvPr id="20" name="図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1470"/>
              <a:ext cx="622800" cy="179031"/>
            </a:xfrm>
            <a:prstGeom prst="rect">
              <a:avLst/>
            </a:prstGeom>
          </p:spPr>
        </p:pic>
      </p:grp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5260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526012"/>
          </a:xfrm>
        </p:spPr>
        <p:txBody>
          <a:bodyPr vert="eaVert"/>
          <a:lstStyle>
            <a:lvl5pPr>
              <a:tabLst>
                <a:tab pos="3944938" algn="l"/>
              </a:tabLst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pic>
        <p:nvPicPr>
          <p:cNvPr id="16" name="図 15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1" y="4802400"/>
            <a:ext cx="8656215" cy="65381"/>
          </a:xfrm>
          <a:prstGeom prst="rect">
            <a:avLst/>
          </a:prstGeom>
        </p:spPr>
      </p:pic>
      <p:sp>
        <p:nvSpPr>
          <p:cNvPr id="17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9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73488"/>
            <a:ext cx="691200" cy="146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8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 userDrawn="1"/>
        </p:nvGrpSpPr>
        <p:grpSpPr>
          <a:xfrm>
            <a:off x="241200" y="37720"/>
            <a:ext cx="8626008" cy="200025"/>
            <a:chOff x="241200" y="37720"/>
            <a:chExt cx="8626008" cy="200025"/>
          </a:xfrm>
        </p:grpSpPr>
        <p:grpSp>
          <p:nvGrpSpPr>
            <p:cNvPr id="18" name="グループ化 17"/>
            <p:cNvGrpSpPr/>
            <p:nvPr userDrawn="1"/>
          </p:nvGrpSpPr>
          <p:grpSpPr>
            <a:xfrm>
              <a:off x="241200" y="37720"/>
              <a:ext cx="7867650" cy="200025"/>
              <a:chOff x="241200" y="37720"/>
              <a:chExt cx="7867650" cy="200025"/>
            </a:xfrm>
          </p:grpSpPr>
          <p:sp>
            <p:nvSpPr>
              <p:cNvPr id="14" name="正方形/長方形 13"/>
              <p:cNvSpPr/>
              <p:nvPr userDrawn="1"/>
            </p:nvSpPr>
            <p:spPr>
              <a:xfrm>
                <a:off x="251520" y="44624"/>
                <a:ext cx="7848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" name="図 11" descr="e16_9B_bar.gif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41200" y="37720"/>
                <a:ext cx="7867650" cy="200025"/>
              </a:xfrm>
              <a:prstGeom prst="rect">
                <a:avLst/>
              </a:prstGeom>
            </p:spPr>
          </p:pic>
        </p:grpSp>
        <p:pic>
          <p:nvPicPr>
            <p:cNvPr id="4" name="図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1470"/>
              <a:ext cx="622800" cy="179031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pic>
        <p:nvPicPr>
          <p:cNvPr id="16" name="図 15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1" y="4802400"/>
            <a:ext cx="8656215" cy="65381"/>
          </a:xfrm>
          <a:prstGeom prst="rect">
            <a:avLst/>
          </a:prstGeom>
        </p:spPr>
      </p:pic>
      <p:sp>
        <p:nvSpPr>
          <p:cNvPr id="17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9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73488"/>
            <a:ext cx="691200" cy="146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51570"/>
            <a:ext cx="4038600" cy="3780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51570"/>
            <a:ext cx="4038600" cy="3780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/>
          </a:p>
        </p:txBody>
      </p:sp>
      <p:sp>
        <p:nvSpPr>
          <p:cNvPr id="8" name="日付プレースホルダ 13"/>
          <p:cNvSpPr>
            <a:spLocks noGrp="1"/>
          </p:cNvSpPr>
          <p:nvPr>
            <p:ph type="dt" sz="half" idx="13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9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51570"/>
            <a:ext cx="4040188" cy="479822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437624"/>
            <a:ext cx="4040188" cy="32943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951570"/>
            <a:ext cx="4041775" cy="479822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437624"/>
            <a:ext cx="4041775" cy="32943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/>
          </a:p>
        </p:txBody>
      </p:sp>
      <p:sp>
        <p:nvSpPr>
          <p:cNvPr id="10" name="日付プレースホルダ 13"/>
          <p:cNvSpPr>
            <a:spLocks noGrp="1"/>
          </p:cNvSpPr>
          <p:nvPr>
            <p:ph type="dt" sz="half" idx="13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1" name="スライド番号プレースホルダ 14"/>
          <p:cNvSpPr>
            <a:spLocks noGrp="1"/>
          </p:cNvSpPr>
          <p:nvPr>
            <p:ph type="sldNum" sz="quarter" idx="1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/>
          </a:p>
        </p:txBody>
      </p:sp>
      <p:sp>
        <p:nvSpPr>
          <p:cNvPr id="6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7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41200" y="37720"/>
            <a:ext cx="8626008" cy="200025"/>
            <a:chOff x="241200" y="37720"/>
            <a:chExt cx="8626008" cy="200025"/>
          </a:xfrm>
        </p:grpSpPr>
        <p:grpSp>
          <p:nvGrpSpPr>
            <p:cNvPr id="16" name="グループ化 15"/>
            <p:cNvGrpSpPr/>
            <p:nvPr userDrawn="1"/>
          </p:nvGrpSpPr>
          <p:grpSpPr>
            <a:xfrm>
              <a:off x="241200" y="37720"/>
              <a:ext cx="7867650" cy="200025"/>
              <a:chOff x="241200" y="37720"/>
              <a:chExt cx="7867650" cy="200025"/>
            </a:xfrm>
          </p:grpSpPr>
          <p:sp>
            <p:nvSpPr>
              <p:cNvPr id="12" name="正方形/長方形 11"/>
              <p:cNvSpPr/>
              <p:nvPr userDrawn="1"/>
            </p:nvSpPr>
            <p:spPr>
              <a:xfrm>
                <a:off x="251520" y="44624"/>
                <a:ext cx="7848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 descr="e16_9B_bar.gif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41200" y="37720"/>
                <a:ext cx="7867650" cy="200025"/>
              </a:xfrm>
              <a:prstGeom prst="rect">
                <a:avLst/>
              </a:prstGeom>
            </p:spPr>
          </p:pic>
        </p:grpSp>
        <p:pic>
          <p:nvPicPr>
            <p:cNvPr id="18" name="図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1470"/>
              <a:ext cx="622800" cy="179031"/>
            </a:xfrm>
            <a:prstGeom prst="rect">
              <a:avLst/>
            </a:prstGeom>
          </p:spPr>
        </p:pic>
      </p:grp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pic>
        <p:nvPicPr>
          <p:cNvPr id="14" name="図 13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1" y="4802400"/>
            <a:ext cx="8656215" cy="65381"/>
          </a:xfrm>
          <a:prstGeom prst="rect">
            <a:avLst/>
          </a:prstGeom>
        </p:spPr>
      </p:pic>
      <p:sp>
        <p:nvSpPr>
          <p:cNvPr id="15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7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73488"/>
            <a:ext cx="691200" cy="146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241200" y="37720"/>
            <a:ext cx="8626008" cy="200025"/>
            <a:chOff x="241200" y="37720"/>
            <a:chExt cx="8626008" cy="200025"/>
          </a:xfrm>
        </p:grpSpPr>
        <p:grpSp>
          <p:nvGrpSpPr>
            <p:cNvPr id="19" name="グループ化 18"/>
            <p:cNvGrpSpPr/>
            <p:nvPr userDrawn="1"/>
          </p:nvGrpSpPr>
          <p:grpSpPr>
            <a:xfrm>
              <a:off x="241200" y="37720"/>
              <a:ext cx="7867650" cy="200025"/>
              <a:chOff x="241200" y="37720"/>
              <a:chExt cx="7867650" cy="200025"/>
            </a:xfrm>
          </p:grpSpPr>
          <p:sp>
            <p:nvSpPr>
              <p:cNvPr id="15" name="正方形/長方形 14"/>
              <p:cNvSpPr/>
              <p:nvPr userDrawn="1"/>
            </p:nvSpPr>
            <p:spPr>
              <a:xfrm>
                <a:off x="251520" y="44624"/>
                <a:ext cx="7848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" name="図 11" descr="e16_9B_bar.gif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41200" y="37720"/>
                <a:ext cx="7867650" cy="200025"/>
              </a:xfrm>
              <a:prstGeom prst="rect">
                <a:avLst/>
              </a:prstGeom>
            </p:spPr>
          </p:pic>
        </p:grpSp>
        <p:pic>
          <p:nvPicPr>
            <p:cNvPr id="21" name="図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1470"/>
              <a:ext cx="622800" cy="179031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7"/>
            <a:ext cx="5111750" cy="45272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65566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pic>
        <p:nvPicPr>
          <p:cNvPr id="17" name="図 16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1" y="4802400"/>
            <a:ext cx="8656215" cy="65381"/>
          </a:xfrm>
          <a:prstGeom prst="rect">
            <a:avLst/>
          </a:prstGeom>
        </p:spPr>
      </p:pic>
      <p:sp>
        <p:nvSpPr>
          <p:cNvPr id="18" name="日付プレースホルダ 13"/>
          <p:cNvSpPr>
            <a:spLocks noGrp="1"/>
          </p:cNvSpPr>
          <p:nvPr>
            <p:ph type="dt" sz="half" idx="13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20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73488"/>
            <a:ext cx="691200" cy="146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241200" y="37720"/>
            <a:ext cx="8626008" cy="200025"/>
            <a:chOff x="241200" y="37720"/>
            <a:chExt cx="8626008" cy="200025"/>
          </a:xfrm>
        </p:grpSpPr>
        <p:grpSp>
          <p:nvGrpSpPr>
            <p:cNvPr id="19" name="グループ化 18"/>
            <p:cNvGrpSpPr/>
            <p:nvPr userDrawn="1"/>
          </p:nvGrpSpPr>
          <p:grpSpPr>
            <a:xfrm>
              <a:off x="241200" y="37720"/>
              <a:ext cx="7867650" cy="200025"/>
              <a:chOff x="241200" y="37720"/>
              <a:chExt cx="7867650" cy="200025"/>
            </a:xfrm>
          </p:grpSpPr>
          <p:sp>
            <p:nvSpPr>
              <p:cNvPr id="15" name="正方形/長方形 14"/>
              <p:cNvSpPr/>
              <p:nvPr userDrawn="1"/>
            </p:nvSpPr>
            <p:spPr>
              <a:xfrm>
                <a:off x="251520" y="44624"/>
                <a:ext cx="7848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" name="図 11" descr="e16_9B_bar.gif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41200" y="37720"/>
                <a:ext cx="7867650" cy="200025"/>
              </a:xfrm>
              <a:prstGeom prst="rect">
                <a:avLst/>
              </a:prstGeom>
            </p:spPr>
          </p:pic>
        </p:grpSp>
        <p:pic>
          <p:nvPicPr>
            <p:cNvPr id="21" name="図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1470"/>
              <a:ext cx="622800" cy="179031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195487"/>
            <a:ext cx="5486400" cy="33501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6320" y="4811141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pic>
        <p:nvPicPr>
          <p:cNvPr id="17" name="図 16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1" y="4802400"/>
            <a:ext cx="8656215" cy="65381"/>
          </a:xfrm>
          <a:prstGeom prst="rect">
            <a:avLst/>
          </a:prstGeom>
        </p:spPr>
      </p:pic>
      <p:sp>
        <p:nvSpPr>
          <p:cNvPr id="18" name="日付プレースホルダ 13"/>
          <p:cNvSpPr>
            <a:spLocks noGrp="1"/>
          </p:cNvSpPr>
          <p:nvPr>
            <p:ph type="dt" sz="half" idx="13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20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73488"/>
            <a:ext cx="691200" cy="1465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195486"/>
            <a:ext cx="8229600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951570"/>
            <a:ext cx="822960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956320" y="481114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5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pic>
        <p:nvPicPr>
          <p:cNvPr id="23" name="図 22" descr="タイプB中ページライン.png"/>
          <p:cNvPicPr>
            <a:picLocks noChangeAspect="1"/>
          </p:cNvPicPr>
          <p:nvPr userDrawn="1"/>
        </p:nvPicPr>
        <p:blipFill>
          <a:blip r:embed="rId13"/>
          <a:srcRect t="-275031" b="-275031"/>
          <a:stretch>
            <a:fillRect/>
          </a:stretch>
        </p:blipFill>
        <p:spPr>
          <a:xfrm>
            <a:off x="251521" y="789552"/>
            <a:ext cx="8656215" cy="65381"/>
          </a:xfrm>
          <a:prstGeom prst="rect">
            <a:avLst/>
          </a:prstGeom>
        </p:spPr>
      </p:pic>
      <p:pic>
        <p:nvPicPr>
          <p:cNvPr id="24" name="図 23" descr="タイプB中ページライン.png"/>
          <p:cNvPicPr>
            <a:picLocks noChangeAspect="1"/>
          </p:cNvPicPr>
          <p:nvPr userDrawn="1"/>
        </p:nvPicPr>
        <p:blipFill>
          <a:blip r:embed="rId13"/>
          <a:srcRect t="-275031" b="-275031"/>
          <a:stretch>
            <a:fillRect/>
          </a:stretch>
        </p:blipFill>
        <p:spPr>
          <a:xfrm>
            <a:off x="251521" y="4802400"/>
            <a:ext cx="8656215" cy="65381"/>
          </a:xfrm>
          <a:prstGeom prst="rect">
            <a:avLst/>
          </a:prstGeom>
        </p:spPr>
      </p:pic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3491880" y="481034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6832800" y="48096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 b="1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fld id="{8FBF48BE-9F28-45EF-85A1-8FE8BAF59E2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239617" y="37720"/>
            <a:ext cx="8627591" cy="4982302"/>
            <a:chOff x="239617" y="37720"/>
            <a:chExt cx="8627591" cy="4982302"/>
          </a:xfrm>
        </p:grpSpPr>
        <p:pic>
          <p:nvPicPr>
            <p:cNvPr id="12" name="図 11" descr="e16_9B_bar.gif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239617" y="37720"/>
              <a:ext cx="7867650" cy="200025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873488"/>
              <a:ext cx="691200" cy="146534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51470"/>
              <a:ext cx="622800" cy="17903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kumimoji="1"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kumimoji="1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chart" Target="../charts/chart1.xml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55526"/>
            <a:ext cx="9144000" cy="1368152"/>
          </a:xfrm>
        </p:spPr>
        <p:txBody>
          <a:bodyPr/>
          <a:lstStyle/>
          <a:p>
            <a:r>
              <a:rPr lang="en-US" altLang="ja-JP" sz="2800" b="1" dirty="0"/>
              <a:t>Effect of through-wall toughness distribution on conditional failure probability assessment under PTS events</a:t>
            </a:r>
            <a:endParaRPr kumimoji="1" lang="ja-JP" altLang="en-US" sz="2800" b="1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Materials Science Research Laboratory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5"/>
          </p:nvPr>
        </p:nvSpPr>
        <p:spPr>
          <a:xfrm>
            <a:off x="701824" y="3651870"/>
            <a:ext cx="7740352" cy="324036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en-US" altLang="ja-JP" baseline="30000" dirty="0"/>
              <a:t>rd</a:t>
            </a:r>
            <a:r>
              <a:rPr kumimoji="1" lang="en-US" altLang="ja-JP" dirty="0"/>
              <a:t> International Seminar on Probabilistic Methodologies for Nuclear Applications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kumimoji="1" lang="en-US" altLang="ja-JP" dirty="0"/>
              <a:t>October 22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, 2019 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4"/>
          </p:nvPr>
        </p:nvSpPr>
        <p:spPr>
          <a:xfrm>
            <a:off x="1331640" y="2884016"/>
            <a:ext cx="6440760" cy="479822"/>
          </a:xfrm>
        </p:spPr>
        <p:txBody>
          <a:bodyPr/>
          <a:lstStyle/>
          <a:p>
            <a:pPr algn="ctr"/>
            <a:r>
              <a:rPr lang="en-US" altLang="ja-JP" sz="2000" dirty="0"/>
              <a:t>Dr. Masato Yamamoto and Dr. Masaki Nagai</a:t>
            </a:r>
            <a:endParaRPr kumimoji="1" lang="ja-JP" altLang="en-US" sz="200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D2F38748-2037-C540-9660-8EB0EE2E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77C9589-279E-884E-9090-DEBEAC9A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40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BC1EAB91-EC4F-5B49-87E9-53B9E560CC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71" y="831715"/>
            <a:ext cx="4039937" cy="30259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CF0400-BF11-F34D-9920-B9F82768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13" y="195486"/>
            <a:ext cx="6825278" cy="702078"/>
          </a:xfrm>
        </p:spPr>
        <p:txBody>
          <a:bodyPr/>
          <a:lstStyle/>
          <a:p>
            <a:r>
              <a:rPr lang="en-US" altLang="ja-JP" sz="2700" dirty="0"/>
              <a:t>Through wall </a:t>
            </a:r>
            <a:r>
              <a:rPr lang="en-US" altLang="ja-JP" sz="2700" i="1" dirty="0"/>
              <a:t>T</a:t>
            </a:r>
            <a:r>
              <a:rPr lang="en-US" altLang="ja-JP" sz="2700" i="1" baseline="-25000" dirty="0"/>
              <a:t>o</a:t>
            </a:r>
            <a:r>
              <a:rPr lang="en-US" altLang="ja-JP" sz="2700" dirty="0"/>
              <a:t> distribution</a:t>
            </a:r>
            <a:endParaRPr lang="ja-JP" altLang="en-US" sz="270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81CB237-A34C-094A-B05F-4D10FF6A97AB}"/>
              </a:ext>
            </a:extLst>
          </p:cNvPr>
          <p:cNvCxnSpPr>
            <a:cxnSpLocks/>
          </p:cNvCxnSpPr>
          <p:nvPr/>
        </p:nvCxnSpPr>
        <p:spPr>
          <a:xfrm flipV="1">
            <a:off x="5897281" y="3323863"/>
            <a:ext cx="0" cy="4391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FF8EDE-188D-6949-A5D1-3C0901A45A60}"/>
              </a:ext>
            </a:extLst>
          </p:cNvPr>
          <p:cNvSpPr txBox="1"/>
          <p:nvPr/>
        </p:nvSpPr>
        <p:spPr>
          <a:xfrm>
            <a:off x="5896215" y="3762987"/>
            <a:ext cx="195447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¼-T location for retrieval of surveillance specimens</a:t>
            </a:r>
            <a:endParaRPr lang="ja-JP" altLang="en-US" sz="12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CF56354-7117-3349-A3FD-A450A2086801}"/>
              </a:ext>
            </a:extLst>
          </p:cNvPr>
          <p:cNvCxnSpPr>
            <a:cxnSpLocks/>
          </p:cNvCxnSpPr>
          <p:nvPr/>
        </p:nvCxnSpPr>
        <p:spPr>
          <a:xfrm flipV="1">
            <a:off x="5410203" y="3313104"/>
            <a:ext cx="0" cy="4354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1FFBBC-43DD-5045-8F75-8012BCAA260D}"/>
              </a:ext>
            </a:extLst>
          </p:cNvPr>
          <p:cNvSpPr txBox="1"/>
          <p:nvPr/>
        </p:nvSpPr>
        <p:spPr>
          <a:xfrm>
            <a:off x="3059832" y="3766269"/>
            <a:ext cx="271099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Crack tip location for PTS evaluation </a:t>
            </a:r>
          </a:p>
          <a:p>
            <a:r>
              <a:rPr kumimoji="1" lang="en-US" altLang="ja-JP" sz="1200" dirty="0"/>
              <a:t>(with higher toughness than ¼-T)</a:t>
            </a:r>
            <a:endParaRPr kumimoji="1" lang="ja-JP" altLang="en-US" sz="120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1446707-BE60-644E-8E03-11216E7DC84F}"/>
              </a:ext>
            </a:extLst>
          </p:cNvPr>
          <p:cNvPicPr/>
          <p:nvPr/>
        </p:nvPicPr>
        <p:blipFill rotWithShape="1">
          <a:blip r:embed="rId4"/>
          <a:srcRect b="9825"/>
          <a:stretch/>
        </p:blipFill>
        <p:spPr>
          <a:xfrm>
            <a:off x="1472954" y="816483"/>
            <a:ext cx="2711063" cy="295400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240CDD-FD28-F249-9105-31DE90E09E98}"/>
              </a:ext>
            </a:extLst>
          </p:cNvPr>
          <p:cNvSpPr txBox="1"/>
          <p:nvPr/>
        </p:nvSpPr>
        <p:spPr>
          <a:xfrm>
            <a:off x="5870393" y="2301510"/>
            <a:ext cx="2292269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Initial toughness distribution</a:t>
            </a:r>
            <a:endParaRPr lang="ja-JP" altLang="en-US" sz="120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6C114CCF-CCF9-EA4E-B997-3E3B9C4A9DA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25948" y="4240812"/>
            <a:ext cx="6856943" cy="567047"/>
          </a:xfrm>
        </p:spPr>
        <p:txBody>
          <a:bodyPr/>
          <a:lstStyle/>
          <a:p>
            <a:r>
              <a:rPr lang="en-US" altLang="ja-JP" sz="1500" b="1" dirty="0"/>
              <a:t>Toughness difference of 40</a:t>
            </a:r>
            <a:r>
              <a:rPr lang="en-US" altLang="ja-JP" sz="1500" b="1" baseline="30000" dirty="0"/>
              <a:t>o</a:t>
            </a:r>
            <a:r>
              <a:rPr lang="en-US" altLang="ja-JP" sz="1500" b="1" dirty="0"/>
              <a:t>C in </a:t>
            </a:r>
            <a:r>
              <a:rPr lang="en-US" altLang="ja-JP" sz="1500" b="1" i="1" dirty="0"/>
              <a:t>T</a:t>
            </a:r>
            <a:r>
              <a:rPr lang="en-US" altLang="ja-JP" sz="1500" b="1" i="1" baseline="-25000" dirty="0"/>
              <a:t>o</a:t>
            </a:r>
            <a:r>
              <a:rPr lang="en-US" altLang="ja-JP" sz="1500" b="1" dirty="0"/>
              <a:t> between ¼-T and near surface was confirmed.</a:t>
            </a:r>
          </a:p>
          <a:p>
            <a:r>
              <a:rPr lang="en-US" altLang="ja-JP" sz="1500" b="1" dirty="0"/>
              <a:t>Location of PTS evaluation hold very high toughness even after the full service.</a:t>
            </a:r>
            <a:endParaRPr lang="ja-JP" altLang="en-US" sz="1500" b="1"/>
          </a:p>
        </p:txBody>
      </p:sp>
      <p:pic>
        <p:nvPicPr>
          <p:cNvPr id="26" name="Picture 992" descr="M:\Campbell\Zion\Block F2\cladding section with scale.JPG">
            <a:extLst>
              <a:ext uri="{FF2B5EF4-FFF2-40B4-BE49-F238E27FC236}">
                <a16:creationId xmlns:a16="http://schemas.microsoft.com/office/drawing/2014/main" id="{9FBA835F-884C-5A40-99A0-6DA453ABE4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13204" r="3926" b="16683"/>
          <a:stretch/>
        </p:blipFill>
        <p:spPr bwMode="auto">
          <a:xfrm rot="5400000">
            <a:off x="-438934" y="1747958"/>
            <a:ext cx="2458904" cy="1271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576959C-D012-FC4C-869D-8C5B913F2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85555E48-7BE8-D045-9A78-244B5EC4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C6BB9C1-0E17-A44A-9F0E-E0E2FC71F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39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EA7D0-B518-ED47-A71D-700BD07D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2" y="195486"/>
            <a:ext cx="9074032" cy="618506"/>
          </a:xfrm>
        </p:spPr>
        <p:txBody>
          <a:bodyPr/>
          <a:lstStyle/>
          <a:p>
            <a:r>
              <a:rPr kumimoji="1" lang="en-US" altLang="ja-JP" sz="3600" dirty="0"/>
              <a:t>How to estimate initial </a:t>
            </a:r>
            <a:r>
              <a:rPr kumimoji="1" lang="en-US" altLang="ja-JP" sz="3600" i="1" dirty="0"/>
              <a:t>RT</a:t>
            </a:r>
            <a:r>
              <a:rPr kumimoji="1" lang="en-US" altLang="ja-JP" sz="3600" i="1" baseline="-25000" dirty="0"/>
              <a:t>NDT</a:t>
            </a:r>
            <a:r>
              <a:rPr kumimoji="1" lang="en-US" altLang="ja-JP" sz="3600" dirty="0"/>
              <a:t> distribution ?</a:t>
            </a:r>
            <a:endParaRPr kumimoji="1"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CE3F37-E3D2-8643-B8F3-A19196B1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311" y="885930"/>
            <a:ext cx="4869972" cy="218421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1500" dirty="0" err="1">
                <a:latin typeface="Arial" panose="020B0604020202020204" pitchFamily="34" charset="0"/>
                <a:cs typeface="Arial" panose="020B0604020202020204" pitchFamily="34" charset="0"/>
              </a:rPr>
              <a:t>irrad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) distribution by Mini-C(T) MC</a:t>
            </a:r>
          </a:p>
          <a:p>
            <a:pPr>
              <a:buFont typeface="+mj-lt"/>
              <a:buAutoNum type="arabicPeriod"/>
            </a:pPr>
            <a:r>
              <a:rPr lang="en-US" altLang="ja-JP" sz="1500" i="1" dirty="0">
                <a:latin typeface="Symbol" pitchFamily="2" charset="2"/>
                <a:cs typeface="Arial" panose="020B0604020202020204" pitchFamily="34" charset="0"/>
              </a:rPr>
              <a:t>D</a:t>
            </a: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NDT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 by JEAC4201-2007(2013) and fluence value in surveillance report. Conversion to </a:t>
            </a:r>
            <a:r>
              <a:rPr lang="en-US" altLang="ja-JP" sz="1500" i="1" dirty="0" err="1">
                <a:latin typeface="Symbol" pitchFamily="2" charset="2"/>
                <a:cs typeface="Arial" panose="020B0604020202020204" pitchFamily="34" charset="0"/>
              </a:rPr>
              <a:t>D</a:t>
            </a:r>
            <a:r>
              <a:rPr lang="en-US" altLang="ja-JP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5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 using NUREG/CR-6609 relationship.</a:t>
            </a:r>
          </a:p>
          <a:p>
            <a:pPr>
              <a:buFont typeface="+mj-lt"/>
              <a:buAutoNum type="arabicPeriod"/>
            </a:pP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 (initial) distribution by </a:t>
            </a: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500" dirty="0" err="1">
                <a:latin typeface="Arial" panose="020B0604020202020204" pitchFamily="34" charset="0"/>
                <a:cs typeface="Arial" panose="020B0604020202020204" pitchFamily="34" charset="0"/>
              </a:rPr>
              <a:t>irrad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altLang="ja-JP" sz="1500" i="1" dirty="0" err="1">
                <a:latin typeface="Symbol" pitchFamily="2" charset="2"/>
                <a:cs typeface="Arial" panose="020B0604020202020204" pitchFamily="34" charset="0"/>
              </a:rPr>
              <a:t>D</a:t>
            </a:r>
            <a:r>
              <a:rPr lang="en-US" altLang="ja-JP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5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Set vertical axes</a:t>
            </a:r>
            <a:b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(initial) = </a:t>
            </a: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NDT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at 1/4-T.</a:t>
            </a:r>
          </a:p>
          <a:p>
            <a:pPr>
              <a:buFont typeface="+mj-lt"/>
              <a:buAutoNum type="arabicPeriod"/>
            </a:pP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Re-conversion to </a:t>
            </a:r>
            <a:r>
              <a:rPr lang="en-US" altLang="ja-JP" sz="1500" i="1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altLang="ja-JP" sz="15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NDT,0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 distribution for PFM input.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70F306F-918D-C14E-9D8B-B020C59A423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/>
          <a:stretch/>
        </p:blipFill>
        <p:spPr bwMode="auto">
          <a:xfrm>
            <a:off x="34472" y="1203598"/>
            <a:ext cx="3959919" cy="26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262EE6-5370-AC40-993B-6A9DBEED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2084"/>
            <a:ext cx="2514103" cy="174283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D7F963-DAE4-3A40-9AC8-99061F1E72E4}"/>
              </a:ext>
            </a:extLst>
          </p:cNvPr>
          <p:cNvSpPr/>
          <p:nvPr/>
        </p:nvSpPr>
        <p:spPr>
          <a:xfrm>
            <a:off x="6799616" y="4155926"/>
            <a:ext cx="1963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kern="700" dirty="0" err="1">
                <a:ea typeface="ＭＳ 明朝" panose="02020609040205080304" pitchFamily="49" charset="-128"/>
              </a:rPr>
              <a:t>Sokolov</a:t>
            </a:r>
            <a:r>
              <a:rPr lang="en-US" altLang="ja-JP" sz="1050" kern="700" dirty="0">
                <a:ea typeface="ＭＳ 明朝" panose="02020609040205080304" pitchFamily="49" charset="-128"/>
              </a:rPr>
              <a:t>, M. A., </a:t>
            </a:r>
            <a:r>
              <a:rPr lang="en-US" altLang="ja-JP" sz="1050" kern="700" dirty="0" err="1">
                <a:ea typeface="ＭＳ 明朝" panose="02020609040205080304" pitchFamily="49" charset="-128"/>
              </a:rPr>
              <a:t>Nanstad</a:t>
            </a:r>
            <a:r>
              <a:rPr lang="en-US" altLang="ja-JP" sz="1050" kern="700" dirty="0">
                <a:ea typeface="ＭＳ 明朝" panose="02020609040205080304" pitchFamily="49" charset="-128"/>
              </a:rPr>
              <a:t>, R. K., NUREG/CR-6609</a:t>
            </a:r>
            <a:endParaRPr lang="ja-JP" altLang="en-US" sz="105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04968041-2337-974A-A4DD-81BE252AA1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3E0A2D22-935A-A144-9BAC-C6982A85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E0CDFF9B-D80F-144B-B994-D8F0C5F47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548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458614-DCF0-B24F-83B1-3205CEF5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/>
              <a:t>Initial toughness estimation for Zion Unit 1</a:t>
            </a:r>
            <a:endParaRPr kumimoji="1" lang="ja-JP" altLang="en-US" sz="36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765381-53F4-5648-A8D3-B1DDE874B7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86" y="729066"/>
            <a:ext cx="2933700" cy="2209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44E595A-20DB-3240-B53C-7374FCF13D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2" y="772790"/>
            <a:ext cx="2882900" cy="215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2C3974-37F9-9743-81B7-44827F9FB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58" y="755133"/>
            <a:ext cx="2933700" cy="2209800"/>
          </a:xfrm>
          <a:prstGeom prst="rect">
            <a:avLst/>
          </a:prstGeom>
        </p:spPr>
      </p:pic>
      <p:pic>
        <p:nvPicPr>
          <p:cNvPr id="12" name="コンテンツ プレースホルダー 5">
            <a:extLst>
              <a:ext uri="{FF2B5EF4-FFF2-40B4-BE49-F238E27FC236}">
                <a16:creationId xmlns:a16="http://schemas.microsoft.com/office/drawing/2014/main" id="{9D90C313-825E-3E41-9448-86A2CD2BFFA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/>
          <a:stretch/>
        </p:blipFill>
        <p:spPr bwMode="auto">
          <a:xfrm>
            <a:off x="231244" y="3074546"/>
            <a:ext cx="2674662" cy="177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B043F5-CE60-D64E-88DF-D458D998D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0" y="2763088"/>
            <a:ext cx="2933700" cy="22098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35FC8A-9711-B94A-B81C-5E61C710F42D}"/>
              </a:ext>
            </a:extLst>
          </p:cNvPr>
          <p:cNvSpPr txBox="1"/>
          <p:nvPr/>
        </p:nvSpPr>
        <p:spPr>
          <a:xfrm>
            <a:off x="25922" y="820253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(1)</a:t>
            </a:r>
            <a:endParaRPr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E5070C-79CF-334C-8A26-C35A5487669E}"/>
              </a:ext>
            </a:extLst>
          </p:cNvPr>
          <p:cNvSpPr txBox="1"/>
          <p:nvPr/>
        </p:nvSpPr>
        <p:spPr>
          <a:xfrm>
            <a:off x="2952188" y="8434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(2)</a:t>
            </a:r>
            <a:endParaRPr lang="ja-JP" altLang="en-US" sz="2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2A2142-A70C-9D42-9A7C-C9868BC4A71B}"/>
              </a:ext>
            </a:extLst>
          </p:cNvPr>
          <p:cNvSpPr txBox="1"/>
          <p:nvPr/>
        </p:nvSpPr>
        <p:spPr>
          <a:xfrm>
            <a:off x="6052804" y="83274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(3)</a:t>
            </a:r>
            <a:endParaRPr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197B89-ADB0-7042-9B47-DA98D9D7A038}"/>
              </a:ext>
            </a:extLst>
          </p:cNvPr>
          <p:cNvSpPr txBox="1"/>
          <p:nvPr/>
        </p:nvSpPr>
        <p:spPr>
          <a:xfrm>
            <a:off x="6067859" y="284371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(5)</a:t>
            </a:r>
            <a:endParaRPr lang="ja-JP" altLang="en-US" sz="240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61628A7-CEFE-FC4D-87F3-4859D0570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37443"/>
              </p:ext>
            </p:extLst>
          </p:nvPr>
        </p:nvGraphicFramePr>
        <p:xfrm>
          <a:off x="3513560" y="3100113"/>
          <a:ext cx="2519998" cy="159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01">
                  <a:extLst>
                    <a:ext uri="{9D8B030D-6E8A-4147-A177-3AD203B41FA5}">
                      <a16:colId xmlns:a16="http://schemas.microsoft.com/office/drawing/2014/main" val="352029899"/>
                    </a:ext>
                  </a:extLst>
                </a:gridCol>
                <a:gridCol w="749618">
                  <a:extLst>
                    <a:ext uri="{9D8B030D-6E8A-4147-A177-3AD203B41FA5}">
                      <a16:colId xmlns:a16="http://schemas.microsoft.com/office/drawing/2014/main" val="2810426621"/>
                    </a:ext>
                  </a:extLst>
                </a:gridCol>
                <a:gridCol w="962279">
                  <a:extLst>
                    <a:ext uri="{9D8B030D-6E8A-4147-A177-3AD203B41FA5}">
                      <a16:colId xmlns:a16="http://schemas.microsoft.com/office/drawing/2014/main" val="16429526"/>
                    </a:ext>
                  </a:extLst>
                </a:gridCol>
              </a:tblGrid>
              <a:tr h="265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Item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Value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Source</a:t>
                      </a:r>
                      <a:endParaRPr kumimoji="1" lang="ja-JP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872419"/>
                  </a:ext>
                </a:extLst>
              </a:tr>
              <a:tr h="265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/>
                        <a:t>T</a:t>
                      </a:r>
                      <a:r>
                        <a:rPr kumimoji="1" lang="en-US" altLang="ja-JP" sz="1400" i="1" baseline="-25000" dirty="0"/>
                        <a:t>o</a:t>
                      </a:r>
                      <a:endParaRPr kumimoji="1" lang="ja-JP" altLang="en-US" sz="1400" i="1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-8.3</a:t>
                      </a:r>
                      <a:r>
                        <a:rPr kumimoji="1" lang="en-US" altLang="ja-JP" sz="1400" baseline="30000" dirty="0"/>
                        <a:t>o</a:t>
                      </a:r>
                      <a:r>
                        <a:rPr kumimoji="1" lang="en-US" altLang="ja-JP" sz="1400" dirty="0"/>
                        <a:t>C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Step (3)</a:t>
                      </a:r>
                      <a:endParaRPr kumimoji="1" lang="ja-JP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60818"/>
                  </a:ext>
                </a:extLst>
              </a:tr>
              <a:tr h="3986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/>
                        <a:t>RT</a:t>
                      </a:r>
                      <a:r>
                        <a:rPr kumimoji="1" lang="en-US" altLang="ja-JP" sz="1400" i="1" baseline="-25000" dirty="0"/>
                        <a:t>NDT</a:t>
                      </a:r>
                      <a:endParaRPr kumimoji="1" lang="ja-JP" altLang="en-US" sz="1400" i="1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-28.9</a:t>
                      </a:r>
                      <a:r>
                        <a:rPr kumimoji="1" lang="en-US" altLang="ja-JP" sz="1400" baseline="30000" dirty="0"/>
                        <a:t>o</a:t>
                      </a:r>
                      <a:r>
                        <a:rPr kumimoji="1" lang="en-US" altLang="ja-JP" sz="1400" dirty="0"/>
                        <a:t>C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Surveillance</a:t>
                      </a:r>
                    </a:p>
                    <a:p>
                      <a:pPr algn="ctr"/>
                      <a:r>
                        <a:rPr kumimoji="1" lang="en-US" altLang="ja-JP" sz="1200" dirty="0"/>
                        <a:t>report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189784"/>
                  </a:ext>
                </a:extLst>
              </a:tr>
              <a:tr h="5249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0" dirty="0"/>
                        <a:t>Shift </a:t>
                      </a:r>
                      <a:r>
                        <a:rPr kumimoji="1" lang="en-US" altLang="ja-JP" sz="1400" i="1" dirty="0"/>
                        <a:t>T</a:t>
                      </a:r>
                      <a:r>
                        <a:rPr kumimoji="1" lang="en-US" altLang="ja-JP" sz="1400" i="1" baseline="-25000" dirty="0"/>
                        <a:t>o</a:t>
                      </a:r>
                      <a:r>
                        <a:rPr kumimoji="1" lang="en-US" altLang="ja-JP" sz="1400" i="0" dirty="0"/>
                        <a:t> </a:t>
                      </a:r>
                    </a:p>
                    <a:p>
                      <a:pPr algn="ctr"/>
                      <a:r>
                        <a:rPr kumimoji="1" lang="en-US" altLang="ja-JP" sz="1400" i="0" dirty="0">
                          <a:sym typeface="Wingdings" pitchFamily="2" charset="2"/>
                        </a:rPr>
                        <a:t> </a:t>
                      </a:r>
                      <a:r>
                        <a:rPr kumimoji="1" lang="en-US" altLang="ja-JP" sz="1400" i="1" dirty="0">
                          <a:sym typeface="Wingdings" pitchFamily="2" charset="2"/>
                        </a:rPr>
                        <a:t>RT</a:t>
                      </a:r>
                      <a:r>
                        <a:rPr kumimoji="1" lang="en-US" altLang="ja-JP" sz="1400" i="1" baseline="-25000" dirty="0">
                          <a:sym typeface="Wingdings" pitchFamily="2" charset="2"/>
                        </a:rPr>
                        <a:t>NDT</a:t>
                      </a:r>
                      <a:endParaRPr kumimoji="1" lang="ja-JP" altLang="en-US" sz="1400" i="1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20.6</a:t>
                      </a:r>
                      <a:r>
                        <a:rPr kumimoji="1" lang="en-US" altLang="ja-JP" sz="1400" baseline="30000" dirty="0"/>
                        <a:t>o</a:t>
                      </a:r>
                      <a:r>
                        <a:rPr kumimoji="1" lang="en-US" altLang="ja-JP" sz="1400" dirty="0"/>
                        <a:t>C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i="1" dirty="0"/>
                        <a:t>T</a:t>
                      </a:r>
                      <a:r>
                        <a:rPr kumimoji="1" lang="en-US" altLang="ja-JP" sz="1200" i="1" baseline="-25000" dirty="0"/>
                        <a:t>o</a:t>
                      </a:r>
                      <a:r>
                        <a:rPr kumimoji="1" lang="en-US" altLang="ja-JP" sz="1200" i="1" dirty="0"/>
                        <a:t> - RT</a:t>
                      </a:r>
                      <a:r>
                        <a:rPr kumimoji="1" lang="en-US" altLang="ja-JP" sz="1200" i="1" baseline="-25000" dirty="0"/>
                        <a:t>NDT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33961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3BE239-F315-A04C-9BAB-C2F2A68470BE}"/>
              </a:ext>
            </a:extLst>
          </p:cNvPr>
          <p:cNvSpPr txBox="1"/>
          <p:nvPr/>
        </p:nvSpPr>
        <p:spPr>
          <a:xfrm>
            <a:off x="2982033" y="289041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(4)</a:t>
            </a:r>
            <a:endParaRPr lang="ja-JP" altLang="en-US" sz="240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F64DFF-6DF7-ED44-98C5-8C6E6D4E01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56D2D6-EE72-B443-B7E1-A4BAA8F4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9AB12B09-B55F-6040-8E7A-9B1199F7A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923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8EB534B-B66F-CB4B-AE41-464B2870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3200" dirty="0"/>
              <a:t>PFM analyses considering through-wall toughness distribution modeled after Zion Unit 1.</a:t>
            </a:r>
            <a:endParaRPr kumimoji="1" lang="ja-JP" altLang="en-US" sz="32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2882B0F5-2AE4-8D4F-80C8-518D9A71D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ja-JP" b="1" dirty="0"/>
              <a:t>How big the effect on crack initiation and failure is?</a:t>
            </a:r>
            <a:endParaRPr kumimoji="1"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C631E6-A166-0B41-BCBB-967E46456B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7595FBA1-A578-F447-A3D5-A428256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52F69E8-2AC7-734C-BB79-371D1757B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462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9740BB-9158-9E43-B309-16772422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 of PFM analysis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8E9DD1-44F8-0B45-8B5B-E283A034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64" y="987574"/>
            <a:ext cx="8642872" cy="3672408"/>
          </a:xfrm>
        </p:spPr>
        <p:txBody>
          <a:bodyPr/>
          <a:lstStyle/>
          <a:p>
            <a:r>
              <a:rPr kumimoji="1" lang="en-US" altLang="ja-JP" sz="2200" dirty="0"/>
              <a:t>Specialized version of PASCAL-4 software developed by JAEA was used. This version </a:t>
            </a:r>
            <a:r>
              <a:rPr lang="en-US" altLang="ja-JP" sz="2200" dirty="0"/>
              <a:t>accepts the input of distributed through-wall initial </a:t>
            </a:r>
            <a:r>
              <a:rPr lang="en-US" altLang="ja-JP" sz="2200" i="1" dirty="0"/>
              <a:t>RT</a:t>
            </a:r>
            <a:r>
              <a:rPr lang="en-US" altLang="ja-JP" sz="2200" i="1" baseline="-25000" dirty="0"/>
              <a:t>NDT</a:t>
            </a:r>
            <a:r>
              <a:rPr lang="en-US" altLang="ja-JP" sz="2200" dirty="0"/>
              <a:t>.</a:t>
            </a:r>
          </a:p>
          <a:p>
            <a:r>
              <a:rPr lang="en-US" altLang="ja-JP" sz="2200" dirty="0"/>
              <a:t>Actual base metal toughness distribution from Zion Unit 1 was given as initial toughness distribution (DIST cases). The results were compared with the cases, which employed single </a:t>
            </a:r>
            <a:r>
              <a:rPr lang="en-US" altLang="ja-JP" sz="2200" i="1" dirty="0"/>
              <a:t>RT</a:t>
            </a:r>
            <a:r>
              <a:rPr lang="en-US" altLang="ja-JP" sz="2200" i="1" baseline="-25000" dirty="0"/>
              <a:t>NDT </a:t>
            </a:r>
            <a:r>
              <a:rPr lang="en-US" altLang="ja-JP" sz="2200" dirty="0"/>
              <a:t>value for whole thickness (NODIST cases) .</a:t>
            </a:r>
          </a:p>
          <a:p>
            <a:r>
              <a:rPr lang="en-US" altLang="ja-JP" sz="2200" dirty="0"/>
              <a:t>13 PTS transients (4 LOCA, 8 SO-1 and 1 MSLB) out of 66 NUREG-1806 transients were selected for CPI and CPF calculation.</a:t>
            </a:r>
          </a:p>
          <a:p>
            <a:r>
              <a:rPr kumimoji="1" lang="en-US" altLang="ja-JP" sz="2200" dirty="0"/>
              <a:t>Vessel </a:t>
            </a:r>
            <a:r>
              <a:rPr lang="en-US" altLang="ja-JP" sz="2200" dirty="0"/>
              <a:t>failure probability (but still only base metal and without consideration of circumferential fluence distribution) was determined.</a:t>
            </a:r>
            <a:endParaRPr kumimoji="1" lang="ja-JP" altLang="en-US" sz="220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E757859-6C3E-584B-9B6A-FD9C687821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DED2B15B-744E-6549-8167-28679C00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A678218-0645-724F-8D71-8A454F4A3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381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E13ACD-C32B-4C4A-B3B7-38462357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583576"/>
          </a:xfrm>
        </p:spPr>
        <p:txBody>
          <a:bodyPr/>
          <a:lstStyle/>
          <a:p>
            <a:r>
              <a:rPr kumimoji="1" lang="en-US" altLang="ja-JP" dirty="0"/>
              <a:t>PFM analysis condition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3D820946-0EA3-134B-BD70-06485E612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68748"/>
              </p:ext>
            </p:extLst>
          </p:nvPr>
        </p:nvGraphicFramePr>
        <p:xfrm>
          <a:off x="177600" y="779062"/>
          <a:ext cx="8659918" cy="4037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786">
                  <a:extLst>
                    <a:ext uri="{9D8B030D-6E8A-4147-A177-3AD203B41FA5}">
                      <a16:colId xmlns:a16="http://schemas.microsoft.com/office/drawing/2014/main" val="1028789604"/>
                    </a:ext>
                  </a:extLst>
                </a:gridCol>
                <a:gridCol w="1654811">
                  <a:extLst>
                    <a:ext uri="{9D8B030D-6E8A-4147-A177-3AD203B41FA5}">
                      <a16:colId xmlns:a16="http://schemas.microsoft.com/office/drawing/2014/main" val="725634019"/>
                    </a:ext>
                  </a:extLst>
                </a:gridCol>
                <a:gridCol w="2208848">
                  <a:extLst>
                    <a:ext uri="{9D8B030D-6E8A-4147-A177-3AD203B41FA5}">
                      <a16:colId xmlns:a16="http://schemas.microsoft.com/office/drawing/2014/main" val="1581492539"/>
                    </a:ext>
                  </a:extLst>
                </a:gridCol>
                <a:gridCol w="2272348">
                  <a:extLst>
                    <a:ext uri="{9D8B030D-6E8A-4147-A177-3AD203B41FA5}">
                      <a16:colId xmlns:a16="http://schemas.microsoft.com/office/drawing/2014/main" val="2830498889"/>
                    </a:ext>
                  </a:extLst>
                </a:gridCol>
                <a:gridCol w="730886">
                  <a:extLst>
                    <a:ext uri="{9D8B030D-6E8A-4147-A177-3AD203B41FA5}">
                      <a16:colId xmlns:a16="http://schemas.microsoft.com/office/drawing/2014/main" val="3122987303"/>
                    </a:ext>
                  </a:extLst>
                </a:gridCol>
                <a:gridCol w="592239">
                  <a:extLst>
                    <a:ext uri="{9D8B030D-6E8A-4147-A177-3AD203B41FA5}">
                      <a16:colId xmlns:a16="http://schemas.microsoft.com/office/drawing/2014/main" val="3283680281"/>
                    </a:ext>
                  </a:extLst>
                </a:gridCol>
              </a:tblGrid>
              <a:tr h="37957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Category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Modeled after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Variable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Mean value / description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Std.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deviation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Remark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2702475868"/>
                  </a:ext>
                </a:extLst>
              </a:tr>
              <a:tr h="165377">
                <a:tc rowSpan="3"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RPV geometry</a:t>
                      </a:r>
                      <a:endParaRPr lang="ja-JP" sz="1200" kern="7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Zion spec.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RPV inner radius (to clad surface)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2192.3 mm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3714978260"/>
                  </a:ext>
                </a:extLst>
              </a:tr>
              <a:tr h="1653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Zion spec.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clad thickness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4.8 mm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2652410205"/>
                  </a:ext>
                </a:extLst>
              </a:tr>
              <a:tr h="1653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Zion spec.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base metal wall thickness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218.7 mm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3964144790"/>
                  </a:ext>
                </a:extLst>
              </a:tr>
              <a:tr h="330755">
                <a:tc rowSpan="3"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Material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property</a:t>
                      </a:r>
                      <a:endParaRPr lang="ja-JP" sz="1200" kern="7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Present study, JEAC4201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Zion Surveillance data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RT</a:t>
                      </a:r>
                      <a:r>
                        <a:rPr lang="en-US" sz="1200" kern="0" baseline="-25000">
                          <a:effectLst/>
                        </a:rPr>
                        <a:t>NDT,0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Fig. 1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9.4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*1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3545776268"/>
                  </a:ext>
                </a:extLst>
              </a:tr>
              <a:tr h="1653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Zion surveillance data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Cu content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0.11 mass%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0.01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*1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2424683602"/>
                  </a:ext>
                </a:extLst>
              </a:tr>
              <a:tr h="1653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Zion surveillance data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Ni content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0.50 mass%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*2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3052278611"/>
                  </a:ext>
                </a:extLst>
              </a:tr>
              <a:tr h="330755">
                <a:tc rowSpan="3"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Neutron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irradiation</a:t>
                      </a:r>
                      <a:endParaRPr lang="ja-JP" sz="1200" kern="7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Zion surveillance data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Full service (15EFPY) fluence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at clad inner surface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7.5E18 n/cm2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1997944087"/>
                  </a:ext>
                </a:extLst>
              </a:tr>
              <a:tr h="3307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Zion surveillance data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Flux at clad inner surface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altLang="ja-JP" sz="1200" kern="0" dirty="0">
                          <a:effectLst/>
                          <a:latin typeface="+mn-lt"/>
                          <a:ea typeface="ＭＳ 明朝" panose="02020609040205080304" pitchFamily="49" charset="-128"/>
                        </a:rPr>
                        <a:t>Neutron attenuation considered</a:t>
                      </a:r>
                      <a:endParaRPr lang="ja-JP" sz="1200" kern="700">
                        <a:effectLst/>
                        <a:latin typeface="+mn-lt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1.58E10 n/cm2/s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517565710"/>
                  </a:ext>
                </a:extLst>
              </a:tr>
              <a:tr h="3307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JEAC4201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DRT</a:t>
                      </a:r>
                      <a:r>
                        <a:rPr lang="en-US" sz="1200" kern="0" baseline="-25000" dirty="0">
                          <a:effectLst/>
                        </a:rPr>
                        <a:t>NDT</a:t>
                      </a:r>
                      <a:r>
                        <a:rPr lang="en-US" sz="1200" kern="0" dirty="0">
                          <a:effectLst/>
                        </a:rPr>
                        <a:t> for 32, 48, 64 and 80 EFPY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Neutron attenuation considered</a:t>
                      </a: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calculated value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0.0048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2484615219"/>
                  </a:ext>
                </a:extLst>
              </a:tr>
              <a:tr h="165377">
                <a:tc rowSpan="2"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Initial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cracks</a:t>
                      </a:r>
                      <a:endParaRPr lang="ja-JP" sz="1200" kern="700">
                        <a:effectLst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geometry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highlight>
                            <a:srgbClr val="FFFF00"/>
                          </a:highlight>
                        </a:rPr>
                        <a:t>surface braking semi-elliptical flaw</a:t>
                      </a:r>
                      <a:endParaRPr lang="ja-JP" sz="1200" kern="7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2447482008"/>
                  </a:ext>
                </a:extLst>
              </a:tr>
              <a:tr h="1653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LLNL report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distribution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Marshall distribution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411037861"/>
                  </a:ext>
                </a:extLst>
              </a:tr>
              <a:tr h="66150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Transient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FAVOR code transients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NUREG-1806</a:t>
                      </a: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transient number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LOCA: #003, #007, #056, #114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SO-1: #060, #071, #094, #097, 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#123, #126, #129, #130</a:t>
                      </a:r>
                    </a:p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MSLB: #103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3877036157"/>
                  </a:ext>
                </a:extLst>
              </a:tr>
              <a:tr h="16537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Other conditions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JAEA guideline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</a:rPr>
                        <a:t>　</a:t>
                      </a:r>
                      <a:endParaRPr lang="ja-JP" sz="1200" kern="700"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47149" marR="47149" marT="0" marB="0" anchor="ctr"/>
                </a:tc>
                <a:extLst>
                  <a:ext uri="{0D108BD9-81ED-4DB2-BD59-A6C34878D82A}">
                    <a16:rowId xmlns:a16="http://schemas.microsoft.com/office/drawing/2014/main" val="2305011372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60A061-527C-FD4C-9380-57F4B801C88B}"/>
              </a:ext>
            </a:extLst>
          </p:cNvPr>
          <p:cNvSpPr/>
          <p:nvPr/>
        </p:nvSpPr>
        <p:spPr>
          <a:xfrm>
            <a:off x="4139953" y="4774168"/>
            <a:ext cx="429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/>
              <a:t>*1: Std. deviation by JAEA guideline</a:t>
            </a:r>
          </a:p>
          <a:p>
            <a:r>
              <a:rPr lang="ja-JP" altLang="en-US" sz="900"/>
              <a:t>*2: Minimum Ni content in JEAC4201 is employed instead of Zion value (0.49%).</a:t>
            </a:r>
          </a:p>
        </p:txBody>
      </p:sp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45435F5C-058F-9247-9A41-9D9B38C19E0C}"/>
              </a:ext>
            </a:extLst>
          </p:cNvPr>
          <p:cNvSpPr/>
          <p:nvPr/>
        </p:nvSpPr>
        <p:spPr>
          <a:xfrm>
            <a:off x="6084727" y="1458081"/>
            <a:ext cx="1363216" cy="1080120"/>
          </a:xfrm>
          <a:prstGeom prst="wedgeRoundRectCallout">
            <a:avLst>
              <a:gd name="adj1" fmla="val -79660"/>
              <a:gd name="adj2" fmla="val -83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998210-DC1E-D34D-A958-AB6C5953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27" y="1481140"/>
            <a:ext cx="1363216" cy="1026838"/>
          </a:xfrm>
          <a:prstGeom prst="rect">
            <a:avLst/>
          </a:prstGeo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7D4FB8-E5E7-214A-B9E7-E5B99387A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2761" y="4809600"/>
            <a:ext cx="2133600" cy="274637"/>
          </a:xfrm>
        </p:spPr>
        <p:txBody>
          <a:bodyPr/>
          <a:lstStyle/>
          <a:p>
            <a:r>
              <a:rPr lang="en-US" altLang="ja-JP" dirty="0"/>
              <a:t>October 22nd, 2019</a:t>
            </a:r>
            <a:endParaRPr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69952851-AEAE-2F4D-A31D-77560458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E0FBFDC-8BC0-AE49-86F7-A4634D33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57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0CA0FFB-F847-4D47-A727-78A976B0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Loss of coolant accident transients</a:t>
            </a:r>
            <a:endParaRPr kumimoji="1"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7F586165-1848-7742-B0B5-4DD0D0D1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622" y="3363894"/>
            <a:ext cx="5472608" cy="1524000"/>
          </a:xfrm>
        </p:spPr>
        <p:txBody>
          <a:bodyPr/>
          <a:lstStyle/>
          <a:p>
            <a:r>
              <a:rPr lang="en-US" altLang="ja-JP" sz="1400" dirty="0"/>
              <a:t>One order or less CPI and CPF in DIST cases than NODIST cases.</a:t>
            </a:r>
          </a:p>
          <a:p>
            <a:r>
              <a:rPr lang="en-US" altLang="ja-JP" sz="1400" dirty="0"/>
              <a:t>Lower percentage of ”crack arrest after initiation” cases in DIST cases.</a:t>
            </a:r>
          </a:p>
          <a:p>
            <a:r>
              <a:rPr lang="en-US" altLang="ja-JP" sz="1400" dirty="0"/>
              <a:t>Smaller differences among 0.2EFPY cases, where small cracks are supposed not to contribute to failure in both of DIST / NODIST cases.</a:t>
            </a:r>
          </a:p>
          <a:p>
            <a:r>
              <a:rPr lang="en-US" altLang="ja-JP" sz="1400" dirty="0"/>
              <a:t>Similar trend in all four selected LOCA cases.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4ADBEA9-AC46-1744-8174-0AC57AC4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2811"/>
            <a:ext cx="2123440" cy="1595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F43D25C-AE7A-724F-9212-621FD59A9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4" y="2467728"/>
            <a:ext cx="2103120" cy="152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1C07A23-3138-194A-ACC7-553B0743E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57" y="822811"/>
            <a:ext cx="3317974" cy="254108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AB45CCC-3998-284C-94B7-ABD93F598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14" y="822811"/>
            <a:ext cx="1562100" cy="11963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8DD4A24-C63A-7C43-9B20-B8A75F73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14" y="2103611"/>
            <a:ext cx="1562100" cy="119634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2395529-EC49-4740-A694-F46AB9FC5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57" y="3384411"/>
            <a:ext cx="1562100" cy="119634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DAD560-D31C-1E4D-9DFA-32557EC3479A}"/>
              </a:ext>
            </a:extLst>
          </p:cNvPr>
          <p:cNvSpPr txBox="1"/>
          <p:nvPr/>
        </p:nvSpPr>
        <p:spPr>
          <a:xfrm>
            <a:off x="457200" y="4041525"/>
            <a:ext cx="1564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SB-LOCA #003, 114</a:t>
            </a:r>
          </a:p>
          <a:p>
            <a:r>
              <a:rPr lang="en-US" altLang="ja-JP" sz="1200" dirty="0"/>
              <a:t>MB-LOCA #056</a:t>
            </a:r>
          </a:p>
          <a:p>
            <a:r>
              <a:rPr lang="en-US" altLang="ja-JP" sz="1200" dirty="0"/>
              <a:t>LB-LOCA #007</a:t>
            </a:r>
            <a:endParaRPr kumimoji="1" lang="ja-JP" altLang="en-US" sz="1200"/>
          </a:p>
        </p:txBody>
      </p:sp>
      <p:sp>
        <p:nvSpPr>
          <p:cNvPr id="27" name="日付プレースホルダー 26">
            <a:extLst>
              <a:ext uri="{FF2B5EF4-FFF2-40B4-BE49-F238E27FC236}">
                <a16:creationId xmlns:a16="http://schemas.microsoft.com/office/drawing/2014/main" id="{E954A24D-2C0A-CA4A-9ABD-C7F21EDF75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28" name="フッター プレースホルダー 27">
            <a:extLst>
              <a:ext uri="{FF2B5EF4-FFF2-40B4-BE49-F238E27FC236}">
                <a16:creationId xmlns:a16="http://schemas.microsoft.com/office/drawing/2014/main" id="{3401C85E-DD8A-3143-A4CA-EB2B3C77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A0D1C1CE-D4D1-9340-A558-148C61B67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948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0CA0FFB-F847-4D47-A727-78A976B0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847"/>
            <a:ext cx="7236296" cy="702078"/>
          </a:xfrm>
        </p:spPr>
        <p:txBody>
          <a:bodyPr/>
          <a:lstStyle/>
          <a:p>
            <a:r>
              <a:rPr lang="en-US" altLang="ja-JP" sz="3200" dirty="0"/>
              <a:t>Stuck open valve primary side transients</a:t>
            </a:r>
            <a:endParaRPr kumimoji="1" lang="ja-JP" altLang="en-US" sz="320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7F586165-1848-7742-B0B5-4DD0D0D1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287" y="3635116"/>
            <a:ext cx="3011016" cy="453585"/>
          </a:xfrm>
        </p:spPr>
        <p:txBody>
          <a:bodyPr/>
          <a:lstStyle/>
          <a:p>
            <a:r>
              <a:rPr lang="en-US" altLang="ja-JP" sz="2000" dirty="0"/>
              <a:t>Similar trend to LOCA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A86C95-DE30-644D-881C-01859308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5420"/>
            <a:ext cx="2123440" cy="15951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2CF23FF-C678-3A45-96C2-853F151A4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4" y="2500880"/>
            <a:ext cx="2103120" cy="1524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042D910-1DCA-CF4F-B803-71B07544D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02" y="1456849"/>
            <a:ext cx="1562100" cy="11963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FD4B10-267D-614D-9B86-AC8B372A9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02" y="2671899"/>
            <a:ext cx="1562100" cy="11963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645717C-36F6-BD4A-9970-3B649947C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94" y="799734"/>
            <a:ext cx="1952625" cy="149542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86FAAF7-6530-3D4B-8BEE-4954EDBD2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02" y="3823682"/>
            <a:ext cx="1562100" cy="11963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F68668A-DBD2-2843-AF73-3B3095561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35" y="2665569"/>
            <a:ext cx="1562100" cy="119634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05E152C-BE6E-424B-AB4A-B70893FA1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08" y="1242736"/>
            <a:ext cx="3220176" cy="246618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ABDC6B3-B431-6D4A-9FFB-2BD1B220FF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35" y="290169"/>
            <a:ext cx="1562100" cy="119634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DE26FF6-7607-B34A-A81C-F80FCD514D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35" y="3823682"/>
            <a:ext cx="1562100" cy="119634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64927B-3193-704C-BBB1-219E53CDC9CB}"/>
              </a:ext>
            </a:extLst>
          </p:cNvPr>
          <p:cNvSpPr txBox="1"/>
          <p:nvPr/>
        </p:nvSpPr>
        <p:spPr>
          <a:xfrm>
            <a:off x="-58710" y="4019587"/>
            <a:ext cx="2771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Stuck open valve later reclosure</a:t>
            </a:r>
          </a:p>
          <a:p>
            <a:r>
              <a:rPr kumimoji="1" lang="en-US" altLang="ja-JP" sz="1400" dirty="0"/>
              <a:t>#60, 71, 97, 123, 126, 129, 130</a:t>
            </a:r>
          </a:p>
          <a:p>
            <a:r>
              <a:rPr kumimoji="1" lang="en-US" altLang="ja-JP" sz="1400" dirty="0"/>
              <a:t>Stuck open valve no closure #94</a:t>
            </a:r>
            <a:endParaRPr kumimoji="1" lang="ja-JP" altLang="en-US" sz="1400"/>
          </a:p>
        </p:txBody>
      </p:sp>
      <p:sp>
        <p:nvSpPr>
          <p:cNvPr id="31" name="日付プレースホルダー 30">
            <a:extLst>
              <a:ext uri="{FF2B5EF4-FFF2-40B4-BE49-F238E27FC236}">
                <a16:creationId xmlns:a16="http://schemas.microsoft.com/office/drawing/2014/main" id="{D2479E7C-7C3E-534C-8F12-BD37291252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A72566CA-34DA-DD4F-993F-21F871B6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6D898458-E8E1-A041-A42D-A469A664D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200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0CA0FFB-F847-4D47-A727-78A976B0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Main steam line break transient</a:t>
            </a:r>
            <a:endParaRPr kumimoji="1"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7F586165-1848-7742-B0B5-4DD0D0D1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994" y="3350714"/>
            <a:ext cx="2895600" cy="615195"/>
          </a:xfrm>
        </p:spPr>
        <p:txBody>
          <a:bodyPr/>
          <a:lstStyle/>
          <a:p>
            <a:r>
              <a:rPr lang="en-US" altLang="ja-JP" sz="1800" dirty="0"/>
              <a:t>Similar trend to LOCA and SO-1 cases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E62FA8-FB2A-6246-8BD1-8D261D45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60451"/>
            <a:ext cx="2123440" cy="15951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C6269A-07CB-4B42-9428-D96626E8E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" y="2571750"/>
            <a:ext cx="2103120" cy="1524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7B359DB-AC10-DA42-99BE-1601A6D4D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06" y="897564"/>
            <a:ext cx="3196788" cy="244827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5C3EF8-D55E-CD47-BDB3-54C8624EDAB3}"/>
              </a:ext>
            </a:extLst>
          </p:cNvPr>
          <p:cNvSpPr txBox="1"/>
          <p:nvPr/>
        </p:nvSpPr>
        <p:spPr>
          <a:xfrm>
            <a:off x="789966" y="419088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MSLB #103</a:t>
            </a:r>
            <a:endParaRPr kumimoji="1" lang="ja-JP" altLang="en-US" sz="1400"/>
          </a:p>
        </p:txBody>
      </p:sp>
      <p:sp>
        <p:nvSpPr>
          <p:cNvPr id="16" name="左カーブ矢印 15">
            <a:extLst>
              <a:ext uri="{FF2B5EF4-FFF2-40B4-BE49-F238E27FC236}">
                <a16:creationId xmlns:a16="http://schemas.microsoft.com/office/drawing/2014/main" id="{FEBC04DE-C9D3-B745-90DB-DAF5695EB7DD}"/>
              </a:ext>
            </a:extLst>
          </p:cNvPr>
          <p:cNvSpPr/>
          <p:nvPr/>
        </p:nvSpPr>
        <p:spPr>
          <a:xfrm>
            <a:off x="5364088" y="1059582"/>
            <a:ext cx="259596" cy="288032"/>
          </a:xfrm>
          <a:prstGeom prst="curvedLeftArrow">
            <a:avLst>
              <a:gd name="adj1" fmla="val 8871"/>
              <a:gd name="adj2" fmla="val 2200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8" name="左カーブ矢印 17">
            <a:extLst>
              <a:ext uri="{FF2B5EF4-FFF2-40B4-BE49-F238E27FC236}">
                <a16:creationId xmlns:a16="http://schemas.microsoft.com/office/drawing/2014/main" id="{04114C11-BE7F-2C4D-84BD-54973A7BDFD1}"/>
              </a:ext>
            </a:extLst>
          </p:cNvPr>
          <p:cNvSpPr/>
          <p:nvPr/>
        </p:nvSpPr>
        <p:spPr>
          <a:xfrm>
            <a:off x="5373527" y="1568136"/>
            <a:ext cx="259596" cy="152400"/>
          </a:xfrm>
          <a:prstGeom prst="curvedLeftArrow">
            <a:avLst>
              <a:gd name="adj1" fmla="val 8871"/>
              <a:gd name="adj2" fmla="val 2200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3F7403-4D17-7141-88D4-3B57CB27BB21}"/>
              </a:ext>
            </a:extLst>
          </p:cNvPr>
          <p:cNvSpPr txBox="1"/>
          <p:nvPr/>
        </p:nvSpPr>
        <p:spPr>
          <a:xfrm>
            <a:off x="5681669" y="860451"/>
            <a:ext cx="3371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/>
                </a:solidFill>
              </a:rPr>
              <a:t>For all types of transients, less chance of crack arrest is found in DIST cases.</a:t>
            </a:r>
          </a:p>
          <a:p>
            <a:r>
              <a:rPr kumimoji="1" lang="en-US" altLang="ja-JP" sz="1600" dirty="0">
                <a:solidFill>
                  <a:schemeClr val="accent2"/>
                </a:solidFill>
              </a:rPr>
              <a:t>This is understandable </a:t>
            </a:r>
            <a:r>
              <a:rPr lang="en-US" altLang="ja-JP" sz="1600" dirty="0">
                <a:solidFill>
                  <a:schemeClr val="accent2"/>
                </a:solidFill>
              </a:rPr>
              <a:t>because fracture toughness is decreasing (</a:t>
            </a:r>
            <a:r>
              <a:rPr lang="en-US" altLang="ja-JP" sz="1600" i="1" dirty="0">
                <a:solidFill>
                  <a:schemeClr val="accent2"/>
                </a:solidFill>
              </a:rPr>
              <a:t>T</a:t>
            </a:r>
            <a:r>
              <a:rPr lang="en-US" altLang="ja-JP" sz="1600" i="1" baseline="-25000" dirty="0">
                <a:solidFill>
                  <a:schemeClr val="accent2"/>
                </a:solidFill>
              </a:rPr>
              <a:t>o</a:t>
            </a:r>
            <a:r>
              <a:rPr lang="en-US" altLang="ja-JP" sz="1600" dirty="0">
                <a:solidFill>
                  <a:schemeClr val="accent2"/>
                </a:solidFill>
              </a:rPr>
              <a:t> or </a:t>
            </a:r>
            <a:r>
              <a:rPr lang="en-US" altLang="ja-JP" sz="1600" i="1" dirty="0">
                <a:solidFill>
                  <a:schemeClr val="accent2"/>
                </a:solidFill>
              </a:rPr>
              <a:t>RT</a:t>
            </a:r>
            <a:r>
              <a:rPr lang="en-US" altLang="ja-JP" sz="1600" i="1" baseline="-25000" dirty="0">
                <a:solidFill>
                  <a:schemeClr val="accent2"/>
                </a:solidFill>
              </a:rPr>
              <a:t>NDT</a:t>
            </a:r>
            <a:r>
              <a:rPr lang="en-US" altLang="ja-JP" sz="1600" dirty="0">
                <a:solidFill>
                  <a:schemeClr val="accent2"/>
                </a:solidFill>
              </a:rPr>
              <a:t> is increasing) with crack extension from surface to mid-thickness.</a:t>
            </a:r>
            <a:endParaRPr kumimoji="1" lang="en-US" altLang="ja-JP" sz="1600" dirty="0">
              <a:solidFill>
                <a:schemeClr val="accent2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E348443-E70B-AB4F-B930-E4F1B018A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6" y="2715766"/>
            <a:ext cx="2895600" cy="2181102"/>
          </a:xfrm>
          <a:prstGeom prst="rect">
            <a:avLst/>
          </a:prstGeom>
        </p:spPr>
      </p:pic>
      <p:sp>
        <p:nvSpPr>
          <p:cNvPr id="21" name="V 字形矢印 20">
            <a:extLst>
              <a:ext uri="{FF2B5EF4-FFF2-40B4-BE49-F238E27FC236}">
                <a16:creationId xmlns:a16="http://schemas.microsoft.com/office/drawing/2014/main" id="{AEBD4545-21AE-AE43-95BE-9A319EDCADA6}"/>
              </a:ext>
            </a:extLst>
          </p:cNvPr>
          <p:cNvSpPr/>
          <p:nvPr/>
        </p:nvSpPr>
        <p:spPr>
          <a:xfrm>
            <a:off x="6300192" y="3506639"/>
            <a:ext cx="288032" cy="12133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V 字形矢印 21">
            <a:extLst>
              <a:ext uri="{FF2B5EF4-FFF2-40B4-BE49-F238E27FC236}">
                <a16:creationId xmlns:a16="http://schemas.microsoft.com/office/drawing/2014/main" id="{F22D502D-5E4B-F045-B49C-27298FE171B3}"/>
              </a:ext>
            </a:extLst>
          </p:cNvPr>
          <p:cNvSpPr/>
          <p:nvPr/>
        </p:nvSpPr>
        <p:spPr>
          <a:xfrm rot="17685296">
            <a:off x="6300192" y="3905350"/>
            <a:ext cx="288032" cy="121338"/>
          </a:xfrm>
          <a:prstGeom prst="notch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C5E6795B-CF42-A04B-9BBD-4B70794E39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9BBC7CFA-7F72-9D4E-806E-ED46E2E5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809A2E50-B363-3D4D-85D9-E2C91AFB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528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7EBAC0-9DC8-904E-AA95-CBFE4B94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702078"/>
          </a:xfrm>
        </p:spPr>
        <p:txBody>
          <a:bodyPr/>
          <a:lstStyle/>
          <a:p>
            <a:r>
              <a:rPr kumimoji="1" lang="en-US" altLang="ja-JP" sz="3200" dirty="0"/>
              <a:t>Comparison of CPI between DIST and NODIST cases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322893-9AAD-8948-A8B5-0F0C130E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059582"/>
            <a:ext cx="4538416" cy="3361127"/>
          </a:xfrm>
        </p:spPr>
        <p:txBody>
          <a:bodyPr/>
          <a:lstStyle/>
          <a:p>
            <a:r>
              <a:rPr kumimoji="1" lang="en-US" altLang="ja-JP" sz="2000" dirty="0"/>
              <a:t>Lower CPI in DIST cases than NODIST cases</a:t>
            </a:r>
          </a:p>
          <a:p>
            <a:r>
              <a:rPr kumimoji="1" lang="en-US" altLang="ja-JP" sz="2000" dirty="0"/>
              <a:t>0.2EFPY conditions are closer to 1:1 line than high fluence data. </a:t>
            </a:r>
          </a:p>
          <a:p>
            <a:r>
              <a:rPr kumimoji="1" lang="en-US" altLang="ja-JP" sz="2000" dirty="0"/>
              <a:t>In fluence of 12 EFPY or greater, where smaller flaws wil</a:t>
            </a:r>
            <a:r>
              <a:rPr lang="en-US" altLang="ja-JP" sz="2000" dirty="0"/>
              <a:t>l also contribute to initiation, CPI in DIST cases are only 5 to 6% of those in NODIST cases.</a:t>
            </a:r>
            <a:endParaRPr kumimoji="1" lang="en-US" altLang="ja-JP" sz="2000" dirty="0"/>
          </a:p>
          <a:p>
            <a:r>
              <a:rPr kumimoji="1" lang="en-US" altLang="ja-JP" sz="2000" dirty="0"/>
              <a:t>No significant difference in different transition types observed.</a:t>
            </a:r>
            <a:endParaRPr kumimoji="1" lang="ja-JP" altLang="en-US" sz="20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5DBD8AC-174E-A240-A518-3E256EB9C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" y="722791"/>
            <a:ext cx="4400550" cy="440055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ED9F6D-CB75-3A48-BFE6-01AACA88C9F8}"/>
              </a:ext>
            </a:extLst>
          </p:cNvPr>
          <p:cNvSpPr txBox="1"/>
          <p:nvPr/>
        </p:nvSpPr>
        <p:spPr>
          <a:xfrm>
            <a:off x="1464172" y="3750300"/>
            <a:ext cx="75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B050"/>
                </a:solidFill>
              </a:rPr>
              <a:t>0.2EFPY</a:t>
            </a:r>
            <a:endParaRPr kumimoji="1" lang="ja-JP" altLang="en-US" sz="1100" b="1">
              <a:solidFill>
                <a:srgbClr val="00B05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86E07C-1DF8-4342-9389-08F096A4B562}"/>
              </a:ext>
            </a:extLst>
          </p:cNvPr>
          <p:cNvSpPr txBox="1"/>
          <p:nvPr/>
        </p:nvSpPr>
        <p:spPr>
          <a:xfrm>
            <a:off x="2616300" y="3003798"/>
            <a:ext cx="75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B050"/>
                </a:solidFill>
              </a:rPr>
              <a:t>12EFPY</a:t>
            </a:r>
            <a:endParaRPr kumimoji="1" lang="ja-JP" altLang="en-US" sz="1100" b="1">
              <a:solidFill>
                <a:srgbClr val="00B05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BC61CF-861A-AA4F-9E9F-F3C49CFFE379}"/>
              </a:ext>
            </a:extLst>
          </p:cNvPr>
          <p:cNvSpPr txBox="1"/>
          <p:nvPr/>
        </p:nvSpPr>
        <p:spPr>
          <a:xfrm>
            <a:off x="3563888" y="2207873"/>
            <a:ext cx="75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B050"/>
                </a:solidFill>
              </a:rPr>
              <a:t>24EFPY</a:t>
            </a:r>
            <a:endParaRPr kumimoji="1" lang="ja-JP" altLang="en-US" sz="1100" b="1">
              <a:solidFill>
                <a:srgbClr val="00B05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F0E4F3-F4F0-CE47-A761-794330E158F6}"/>
              </a:ext>
            </a:extLst>
          </p:cNvPr>
          <p:cNvSpPr txBox="1"/>
          <p:nvPr/>
        </p:nvSpPr>
        <p:spPr>
          <a:xfrm>
            <a:off x="3850811" y="1998899"/>
            <a:ext cx="75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B050"/>
                </a:solidFill>
              </a:rPr>
              <a:t>32EFPY</a:t>
            </a:r>
            <a:endParaRPr kumimoji="1" lang="ja-JP" altLang="en-US" sz="1100" b="1">
              <a:solidFill>
                <a:srgbClr val="00B05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1C2AF9-C961-D049-970C-26683F3C1009}"/>
              </a:ext>
            </a:extLst>
          </p:cNvPr>
          <p:cNvSpPr txBox="1"/>
          <p:nvPr/>
        </p:nvSpPr>
        <p:spPr>
          <a:xfrm>
            <a:off x="3739760" y="1603925"/>
            <a:ext cx="75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B050"/>
                </a:solidFill>
              </a:rPr>
              <a:t>48EFPY</a:t>
            </a:r>
            <a:endParaRPr kumimoji="1" lang="ja-JP" altLang="en-US" sz="1100" b="1">
              <a:solidFill>
                <a:srgbClr val="00B050"/>
              </a:solidFill>
            </a:endParaRPr>
          </a:p>
        </p:txBody>
      </p:sp>
      <p:sp>
        <p:nvSpPr>
          <p:cNvPr id="18" name="日付プレースホルダー 17">
            <a:extLst>
              <a:ext uri="{FF2B5EF4-FFF2-40B4-BE49-F238E27FC236}">
                <a16:creationId xmlns:a16="http://schemas.microsoft.com/office/drawing/2014/main" id="{BFBC5DA2-F967-E341-839C-1525C1DCDE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9" name="フッター プレースホルダー 18">
            <a:extLst>
              <a:ext uri="{FF2B5EF4-FFF2-40B4-BE49-F238E27FC236}">
                <a16:creationId xmlns:a16="http://schemas.microsoft.com/office/drawing/2014/main" id="{88C129EB-05AC-404D-B44E-DA544C9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3C0BD693-D929-2348-9868-614612C98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971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1669F-1D33-DA4C-A138-92ACF359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 and motivation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DFABBF-FD82-7F4A-99F7-9A0B95A9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904" y="844147"/>
            <a:ext cx="5124097" cy="41027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1600" dirty="0"/>
              <a:t>Most of the PFM codes assume equal initial </a:t>
            </a:r>
            <a:r>
              <a:rPr kumimoji="1" lang="en-US" altLang="ja-JP" sz="1600" i="1" dirty="0"/>
              <a:t>RT</a:t>
            </a:r>
            <a:r>
              <a:rPr kumimoji="1" lang="en-US" altLang="ja-JP" sz="1600" i="1" baseline="-25000" dirty="0"/>
              <a:t>NDT</a:t>
            </a:r>
            <a:r>
              <a:rPr kumimoji="1" lang="en-US" altLang="ja-JP" sz="1600" dirty="0"/>
              <a:t> through the RPV thickness based on surveillance data taken from ¼-T material.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1600" dirty="0"/>
              <a:t>After considering neutron irradiation, </a:t>
            </a:r>
            <a:r>
              <a:rPr lang="en-US" altLang="ja-JP" sz="1600" i="1" dirty="0"/>
              <a:t>RT</a:t>
            </a:r>
            <a:r>
              <a:rPr lang="en-US" altLang="ja-JP" sz="1600" i="1" baseline="-25000" dirty="0"/>
              <a:t>NDT</a:t>
            </a:r>
            <a:r>
              <a:rPr lang="en-US" altLang="ja-JP" sz="1600" i="1" dirty="0"/>
              <a:t> </a:t>
            </a:r>
            <a:r>
              <a:rPr lang="en-US" altLang="ja-JP" sz="1600" dirty="0"/>
              <a:t>near inner surface increases, which increase the initiation probability.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1600" dirty="0"/>
              <a:t>RPV material possibly has higher initial fracture toughness (lower </a:t>
            </a:r>
            <a:r>
              <a:rPr kumimoji="1" lang="en-US" altLang="ja-JP" sz="1600" i="1" dirty="0"/>
              <a:t>RT</a:t>
            </a:r>
            <a:r>
              <a:rPr kumimoji="1" lang="en-US" altLang="ja-JP" sz="1600" i="1" baseline="-25000" dirty="0"/>
              <a:t>NDT</a:t>
            </a:r>
            <a:r>
              <a:rPr kumimoji="1" lang="en-US" altLang="ja-JP" sz="1600" dirty="0"/>
              <a:t>) at near surface.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1600" dirty="0"/>
              <a:t>If we understand the through-wall toughness distribution and use it as PFM input, we </a:t>
            </a:r>
            <a:r>
              <a:rPr lang="en-US" altLang="ja-JP" sz="1600" dirty="0"/>
              <a:t>can perform more realistic and less overly conservative PFM analyses.</a:t>
            </a:r>
          </a:p>
          <a:p>
            <a:pPr marL="0" indent="0">
              <a:buNone/>
            </a:pPr>
            <a:r>
              <a:rPr kumimoji="1" lang="en-US" altLang="ja-JP" sz="1800" b="1" dirty="0"/>
              <a:t>How to determine the toughness distribution?</a:t>
            </a:r>
            <a:br>
              <a:rPr lang="en-US" altLang="ja-JP" sz="1800" b="1" dirty="0"/>
            </a:br>
            <a:r>
              <a:rPr lang="en-US" altLang="ja-JP" sz="1800" b="1" dirty="0"/>
              <a:t>How big is the effect on crack initiation and failure probabilities?</a:t>
            </a:r>
            <a:endParaRPr kumimoji="1" lang="ja-JP" altLang="en-US" sz="1800" b="1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302845F-F90E-FF40-A75D-4B6645D3D84D}"/>
              </a:ext>
            </a:extLst>
          </p:cNvPr>
          <p:cNvCxnSpPr>
            <a:cxnSpLocks/>
          </p:cNvCxnSpPr>
          <p:nvPr/>
        </p:nvCxnSpPr>
        <p:spPr>
          <a:xfrm flipV="1">
            <a:off x="348882" y="1131591"/>
            <a:ext cx="0" cy="30963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5A436A8-1331-ED45-9033-8110B3E6C77C}"/>
              </a:ext>
            </a:extLst>
          </p:cNvPr>
          <p:cNvCxnSpPr>
            <a:cxnSpLocks/>
          </p:cNvCxnSpPr>
          <p:nvPr/>
        </p:nvCxnSpPr>
        <p:spPr>
          <a:xfrm>
            <a:off x="348882" y="4227939"/>
            <a:ext cx="33376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8376B85-E8C1-134C-9D3D-29894383FF1D}"/>
              </a:ext>
            </a:extLst>
          </p:cNvPr>
          <p:cNvCxnSpPr>
            <a:cxnSpLocks/>
          </p:cNvCxnSpPr>
          <p:nvPr/>
        </p:nvCxnSpPr>
        <p:spPr>
          <a:xfrm flipV="1">
            <a:off x="611762" y="1275615"/>
            <a:ext cx="0" cy="29523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9490172-49C8-DB4E-A136-975B222805A5}"/>
              </a:ext>
            </a:extLst>
          </p:cNvPr>
          <p:cNvCxnSpPr>
            <a:cxnSpLocks/>
          </p:cNvCxnSpPr>
          <p:nvPr/>
        </p:nvCxnSpPr>
        <p:spPr>
          <a:xfrm flipV="1">
            <a:off x="1339404" y="1275615"/>
            <a:ext cx="0" cy="29523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D31588C-ECC3-8143-AD8A-6FAD700A3BD2}"/>
              </a:ext>
            </a:extLst>
          </p:cNvPr>
          <p:cNvCxnSpPr>
            <a:cxnSpLocks/>
          </p:cNvCxnSpPr>
          <p:nvPr/>
        </p:nvCxnSpPr>
        <p:spPr>
          <a:xfrm flipV="1">
            <a:off x="2067046" y="1275615"/>
            <a:ext cx="0" cy="29523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1C2291F-64D6-E744-BA73-88B841880E6D}"/>
              </a:ext>
            </a:extLst>
          </p:cNvPr>
          <p:cNvCxnSpPr>
            <a:cxnSpLocks/>
          </p:cNvCxnSpPr>
          <p:nvPr/>
        </p:nvCxnSpPr>
        <p:spPr>
          <a:xfrm flipV="1">
            <a:off x="3522332" y="1275615"/>
            <a:ext cx="0" cy="29523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CF03750-4315-2840-9760-E007148644A2}"/>
              </a:ext>
            </a:extLst>
          </p:cNvPr>
          <p:cNvCxnSpPr>
            <a:cxnSpLocks/>
          </p:cNvCxnSpPr>
          <p:nvPr/>
        </p:nvCxnSpPr>
        <p:spPr>
          <a:xfrm flipV="1">
            <a:off x="2794688" y="1275615"/>
            <a:ext cx="0" cy="29523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FB2DB08-A1BA-2444-84C4-2344BE2BDF40}"/>
              </a:ext>
            </a:extLst>
          </p:cNvPr>
          <p:cNvCxnSpPr>
            <a:cxnSpLocks/>
          </p:cNvCxnSpPr>
          <p:nvPr/>
        </p:nvCxnSpPr>
        <p:spPr>
          <a:xfrm>
            <a:off x="611762" y="2967794"/>
            <a:ext cx="28956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>
            <a:extLst>
              <a:ext uri="{FF2B5EF4-FFF2-40B4-BE49-F238E27FC236}">
                <a16:creationId xmlns:a16="http://schemas.microsoft.com/office/drawing/2014/main" id="{3BB8B762-C782-534F-9388-03DFB076E62E}"/>
              </a:ext>
            </a:extLst>
          </p:cNvPr>
          <p:cNvSpPr/>
          <p:nvPr/>
        </p:nvSpPr>
        <p:spPr>
          <a:xfrm>
            <a:off x="1259206" y="2881437"/>
            <a:ext cx="175261" cy="1709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7A1421E-1D3F-FD40-8A5C-BB5403CEEED3}"/>
              </a:ext>
            </a:extLst>
          </p:cNvPr>
          <p:cNvSpPr txBox="1"/>
          <p:nvPr/>
        </p:nvSpPr>
        <p:spPr>
          <a:xfrm>
            <a:off x="184207" y="4198859"/>
            <a:ext cx="8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Inner</a:t>
            </a:r>
          </a:p>
          <a:p>
            <a:pPr algn="ctr"/>
            <a:r>
              <a:rPr lang="en-US" altLang="ja-JP" sz="1400" dirty="0"/>
              <a:t>Surface</a:t>
            </a:r>
            <a:endParaRPr kumimoji="1" lang="ja-JP" altLang="en-US" sz="14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725422-47C6-4840-B29C-20D3D50CBE54}"/>
              </a:ext>
            </a:extLst>
          </p:cNvPr>
          <p:cNvSpPr txBox="1"/>
          <p:nvPr/>
        </p:nvSpPr>
        <p:spPr>
          <a:xfrm>
            <a:off x="1069485" y="4248224"/>
            <a:ext cx="53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¼-T</a:t>
            </a:r>
            <a:endParaRPr kumimoji="1" lang="ja-JP" altLang="en-US" sz="14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963B39B-A7E0-D847-B3C1-854B3CD36492}"/>
              </a:ext>
            </a:extLst>
          </p:cNvPr>
          <p:cNvSpPr txBox="1"/>
          <p:nvPr/>
        </p:nvSpPr>
        <p:spPr>
          <a:xfrm>
            <a:off x="1796446" y="4232225"/>
            <a:ext cx="53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½-T</a:t>
            </a:r>
            <a:endParaRPr kumimoji="1" lang="ja-JP" altLang="en-US" sz="1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16FD523-CB9B-C741-B96B-7FE791CB8195}"/>
              </a:ext>
            </a:extLst>
          </p:cNvPr>
          <p:cNvSpPr txBox="1"/>
          <p:nvPr/>
        </p:nvSpPr>
        <p:spPr>
          <a:xfrm>
            <a:off x="2546536" y="4232225"/>
            <a:ext cx="53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¾-T</a:t>
            </a:r>
            <a:endParaRPr kumimoji="1" lang="ja-JP" altLang="en-US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5B2C127-D305-9E41-8762-35305160696F}"/>
              </a:ext>
            </a:extLst>
          </p:cNvPr>
          <p:cNvSpPr txBox="1"/>
          <p:nvPr/>
        </p:nvSpPr>
        <p:spPr>
          <a:xfrm>
            <a:off x="3116028" y="4195298"/>
            <a:ext cx="8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Outer</a:t>
            </a:r>
          </a:p>
          <a:p>
            <a:pPr algn="ctr"/>
            <a:r>
              <a:rPr lang="en-US" altLang="ja-JP" sz="1400" dirty="0"/>
              <a:t>Surface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77D7E4E-E509-7A48-A892-9F64A15E53E5}"/>
              </a:ext>
            </a:extLst>
          </p:cNvPr>
          <p:cNvSpPr txBox="1"/>
          <p:nvPr/>
        </p:nvSpPr>
        <p:spPr>
          <a:xfrm rot="16200000">
            <a:off x="-144168" y="975921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i="1" dirty="0"/>
              <a:t>RT</a:t>
            </a:r>
            <a:r>
              <a:rPr kumimoji="1" lang="en-US" altLang="ja-JP" sz="1400" i="1" baseline="-25000" dirty="0"/>
              <a:t>NDT</a:t>
            </a:r>
            <a:endParaRPr kumimoji="1" lang="ja-JP" altLang="en-US" sz="1400" i="1" baseline="-25000"/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1B902FBC-F761-214A-9848-F5C591C7E63A}"/>
              </a:ext>
            </a:extLst>
          </p:cNvPr>
          <p:cNvGrpSpPr/>
          <p:nvPr/>
        </p:nvGrpSpPr>
        <p:grpSpPr>
          <a:xfrm>
            <a:off x="425148" y="1360739"/>
            <a:ext cx="3089750" cy="1083836"/>
            <a:chOff x="425148" y="1360739"/>
            <a:chExt cx="3089750" cy="1083836"/>
          </a:xfrm>
        </p:grpSpPr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EFE3E9FF-29EA-814C-8D3B-11B3E6283AE2}"/>
                </a:ext>
              </a:extLst>
            </p:cNvPr>
            <p:cNvSpPr/>
            <p:nvPr/>
          </p:nvSpPr>
          <p:spPr>
            <a:xfrm>
              <a:off x="619298" y="1363139"/>
              <a:ext cx="2895600" cy="1081436"/>
            </a:xfrm>
            <a:custGeom>
              <a:avLst/>
              <a:gdLst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  <a:gd name="connsiteX0" fmla="*/ 0 w 3553522"/>
                <a:gd name="connsiteY0" fmla="*/ 0 h 981307"/>
                <a:gd name="connsiteX1" fmla="*/ 3553522 w 3553522"/>
                <a:gd name="connsiteY1" fmla="*/ 981307 h 981307"/>
                <a:gd name="connsiteX2" fmla="*/ 3553522 w 3553522"/>
                <a:gd name="connsiteY2" fmla="*/ 981307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3522" h="981307">
                  <a:moveTo>
                    <a:pt x="0" y="0"/>
                  </a:moveTo>
                  <a:cubicBezTo>
                    <a:pt x="574907" y="803850"/>
                    <a:pt x="778108" y="717395"/>
                    <a:pt x="3553522" y="981307"/>
                  </a:cubicBezTo>
                  <a:lnTo>
                    <a:pt x="3553522" y="981307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B8FDA561-B0AD-3445-8E6E-CFE382CF6148}"/>
                </a:ext>
              </a:extLst>
            </p:cNvPr>
            <p:cNvSpPr/>
            <p:nvPr/>
          </p:nvSpPr>
          <p:spPr>
            <a:xfrm rot="2281850">
              <a:off x="425148" y="1360739"/>
              <a:ext cx="779366" cy="497325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05C96A2-B230-7245-BED1-11CAA64E5F8B}"/>
              </a:ext>
            </a:extLst>
          </p:cNvPr>
          <p:cNvSpPr/>
          <p:nvPr/>
        </p:nvSpPr>
        <p:spPr>
          <a:xfrm>
            <a:off x="611761" y="2966912"/>
            <a:ext cx="2901658" cy="840285"/>
          </a:xfrm>
          <a:custGeom>
            <a:avLst/>
            <a:gdLst>
              <a:gd name="connsiteX0" fmla="*/ 0 w 3560956"/>
              <a:gd name="connsiteY0" fmla="*/ 936467 h 936467"/>
              <a:gd name="connsiteX1" fmla="*/ 877230 w 3560956"/>
              <a:gd name="connsiteY1" fmla="*/ 111277 h 936467"/>
              <a:gd name="connsiteX2" fmla="*/ 2653991 w 3560956"/>
              <a:gd name="connsiteY2" fmla="*/ 96409 h 936467"/>
              <a:gd name="connsiteX3" fmla="*/ 3560956 w 3560956"/>
              <a:gd name="connsiteY3" fmla="*/ 929033 h 936467"/>
              <a:gd name="connsiteX0" fmla="*/ 0 w 3560956"/>
              <a:gd name="connsiteY0" fmla="*/ 899830 h 899830"/>
              <a:gd name="connsiteX1" fmla="*/ 877230 w 3560956"/>
              <a:gd name="connsiteY1" fmla="*/ 74640 h 899830"/>
              <a:gd name="connsiteX2" fmla="*/ 2653991 w 3560956"/>
              <a:gd name="connsiteY2" fmla="*/ 59772 h 899830"/>
              <a:gd name="connsiteX3" fmla="*/ 3560956 w 3560956"/>
              <a:gd name="connsiteY3" fmla="*/ 892396 h 899830"/>
              <a:gd name="connsiteX0" fmla="*/ 0 w 3560956"/>
              <a:gd name="connsiteY0" fmla="*/ 840775 h 840775"/>
              <a:gd name="connsiteX1" fmla="*/ 877230 w 3560956"/>
              <a:gd name="connsiteY1" fmla="*/ 15585 h 840775"/>
              <a:gd name="connsiteX2" fmla="*/ 2653991 w 3560956"/>
              <a:gd name="connsiteY2" fmla="*/ 717 h 840775"/>
              <a:gd name="connsiteX3" fmla="*/ 3560956 w 3560956"/>
              <a:gd name="connsiteY3" fmla="*/ 833341 h 840775"/>
              <a:gd name="connsiteX0" fmla="*/ 0 w 3560956"/>
              <a:gd name="connsiteY0" fmla="*/ 840412 h 840412"/>
              <a:gd name="connsiteX1" fmla="*/ 877230 w 3560956"/>
              <a:gd name="connsiteY1" fmla="*/ 15222 h 840412"/>
              <a:gd name="connsiteX2" fmla="*/ 2653991 w 3560956"/>
              <a:gd name="connsiteY2" fmla="*/ 354 h 840412"/>
              <a:gd name="connsiteX3" fmla="*/ 3560956 w 3560956"/>
              <a:gd name="connsiteY3" fmla="*/ 832978 h 840412"/>
              <a:gd name="connsiteX0" fmla="*/ 0 w 3560956"/>
              <a:gd name="connsiteY0" fmla="*/ 842913 h 842913"/>
              <a:gd name="connsiteX1" fmla="*/ 877230 w 3560956"/>
              <a:gd name="connsiteY1" fmla="*/ 17723 h 842913"/>
              <a:gd name="connsiteX2" fmla="*/ 2653991 w 3560956"/>
              <a:gd name="connsiteY2" fmla="*/ 2855 h 842913"/>
              <a:gd name="connsiteX3" fmla="*/ 3560956 w 3560956"/>
              <a:gd name="connsiteY3" fmla="*/ 835479 h 842913"/>
              <a:gd name="connsiteX0" fmla="*/ 0 w 3560956"/>
              <a:gd name="connsiteY0" fmla="*/ 840096 h 840096"/>
              <a:gd name="connsiteX1" fmla="*/ 877230 w 3560956"/>
              <a:gd name="connsiteY1" fmla="*/ 14906 h 840096"/>
              <a:gd name="connsiteX2" fmla="*/ 2653991 w 3560956"/>
              <a:gd name="connsiteY2" fmla="*/ 38 h 840096"/>
              <a:gd name="connsiteX3" fmla="*/ 3560956 w 3560956"/>
              <a:gd name="connsiteY3" fmla="*/ 832662 h 840096"/>
              <a:gd name="connsiteX0" fmla="*/ 0 w 3560956"/>
              <a:gd name="connsiteY0" fmla="*/ 840285 h 840285"/>
              <a:gd name="connsiteX1" fmla="*/ 877230 w 3560956"/>
              <a:gd name="connsiteY1" fmla="*/ 15095 h 840285"/>
              <a:gd name="connsiteX2" fmla="*/ 2653991 w 3560956"/>
              <a:gd name="connsiteY2" fmla="*/ 227 h 840285"/>
              <a:gd name="connsiteX3" fmla="*/ 3560956 w 3560956"/>
              <a:gd name="connsiteY3" fmla="*/ 832851 h 8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956" h="840285">
                <a:moveTo>
                  <a:pt x="0" y="840285"/>
                </a:moveTo>
                <a:cubicBezTo>
                  <a:pt x="217449" y="497695"/>
                  <a:pt x="553845" y="21290"/>
                  <a:pt x="877230" y="15095"/>
                </a:cubicBezTo>
                <a:cubicBezTo>
                  <a:pt x="1200615" y="8900"/>
                  <a:pt x="2355386" y="12618"/>
                  <a:pt x="2653991" y="227"/>
                </a:cubicBezTo>
                <a:cubicBezTo>
                  <a:pt x="2952596" y="-12164"/>
                  <a:pt x="3331117" y="484685"/>
                  <a:pt x="3560956" y="83285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EAF6CC8-89F3-DE4B-A6D5-7EE6FB384BCB}"/>
              </a:ext>
            </a:extLst>
          </p:cNvPr>
          <p:cNvGrpSpPr/>
          <p:nvPr/>
        </p:nvGrpSpPr>
        <p:grpSpPr>
          <a:xfrm>
            <a:off x="503510" y="2004293"/>
            <a:ext cx="3003874" cy="1261088"/>
            <a:chOff x="503510" y="2004293"/>
            <a:chExt cx="3003874" cy="1261088"/>
          </a:xfrm>
        </p:grpSpPr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412C99F-22CA-0749-B16D-ED4E0E378FC6}"/>
                </a:ext>
              </a:extLst>
            </p:cNvPr>
            <p:cNvSpPr/>
            <p:nvPr/>
          </p:nvSpPr>
          <p:spPr>
            <a:xfrm>
              <a:off x="611784" y="2055591"/>
              <a:ext cx="2895600" cy="1022580"/>
            </a:xfrm>
            <a:custGeom>
              <a:avLst/>
              <a:gdLst>
                <a:gd name="connsiteX0" fmla="*/ 0 w 3560956"/>
                <a:gd name="connsiteY0" fmla="*/ 936467 h 936467"/>
                <a:gd name="connsiteX1" fmla="*/ 877230 w 3560956"/>
                <a:gd name="connsiteY1" fmla="*/ 111277 h 936467"/>
                <a:gd name="connsiteX2" fmla="*/ 2653991 w 3560956"/>
                <a:gd name="connsiteY2" fmla="*/ 96409 h 936467"/>
                <a:gd name="connsiteX3" fmla="*/ 3560956 w 3560956"/>
                <a:gd name="connsiteY3" fmla="*/ 929033 h 936467"/>
                <a:gd name="connsiteX0" fmla="*/ 0 w 3560956"/>
                <a:gd name="connsiteY0" fmla="*/ 899830 h 899830"/>
                <a:gd name="connsiteX1" fmla="*/ 877230 w 3560956"/>
                <a:gd name="connsiteY1" fmla="*/ 74640 h 899830"/>
                <a:gd name="connsiteX2" fmla="*/ 2653991 w 3560956"/>
                <a:gd name="connsiteY2" fmla="*/ 59772 h 899830"/>
                <a:gd name="connsiteX3" fmla="*/ 3560956 w 3560956"/>
                <a:gd name="connsiteY3" fmla="*/ 892396 h 899830"/>
                <a:gd name="connsiteX0" fmla="*/ 0 w 3560956"/>
                <a:gd name="connsiteY0" fmla="*/ 840775 h 840775"/>
                <a:gd name="connsiteX1" fmla="*/ 877230 w 3560956"/>
                <a:gd name="connsiteY1" fmla="*/ 15585 h 840775"/>
                <a:gd name="connsiteX2" fmla="*/ 2653991 w 3560956"/>
                <a:gd name="connsiteY2" fmla="*/ 717 h 840775"/>
                <a:gd name="connsiteX3" fmla="*/ 3560956 w 3560956"/>
                <a:gd name="connsiteY3" fmla="*/ 833341 h 840775"/>
                <a:gd name="connsiteX0" fmla="*/ 0 w 3560956"/>
                <a:gd name="connsiteY0" fmla="*/ 840412 h 840412"/>
                <a:gd name="connsiteX1" fmla="*/ 877230 w 3560956"/>
                <a:gd name="connsiteY1" fmla="*/ 15222 h 840412"/>
                <a:gd name="connsiteX2" fmla="*/ 2653991 w 3560956"/>
                <a:gd name="connsiteY2" fmla="*/ 354 h 840412"/>
                <a:gd name="connsiteX3" fmla="*/ 3560956 w 3560956"/>
                <a:gd name="connsiteY3" fmla="*/ 832978 h 840412"/>
                <a:gd name="connsiteX0" fmla="*/ 0 w 3560956"/>
                <a:gd name="connsiteY0" fmla="*/ 842913 h 842913"/>
                <a:gd name="connsiteX1" fmla="*/ 877230 w 3560956"/>
                <a:gd name="connsiteY1" fmla="*/ 17723 h 842913"/>
                <a:gd name="connsiteX2" fmla="*/ 2653991 w 3560956"/>
                <a:gd name="connsiteY2" fmla="*/ 2855 h 842913"/>
                <a:gd name="connsiteX3" fmla="*/ 3560956 w 3560956"/>
                <a:gd name="connsiteY3" fmla="*/ 835479 h 842913"/>
                <a:gd name="connsiteX0" fmla="*/ 0 w 3560956"/>
                <a:gd name="connsiteY0" fmla="*/ 840096 h 840096"/>
                <a:gd name="connsiteX1" fmla="*/ 877230 w 3560956"/>
                <a:gd name="connsiteY1" fmla="*/ 14906 h 840096"/>
                <a:gd name="connsiteX2" fmla="*/ 2653991 w 3560956"/>
                <a:gd name="connsiteY2" fmla="*/ 38 h 840096"/>
                <a:gd name="connsiteX3" fmla="*/ 3560956 w 3560956"/>
                <a:gd name="connsiteY3" fmla="*/ 832662 h 840096"/>
                <a:gd name="connsiteX0" fmla="*/ 0 w 3560956"/>
                <a:gd name="connsiteY0" fmla="*/ 840285 h 840285"/>
                <a:gd name="connsiteX1" fmla="*/ 877230 w 3560956"/>
                <a:gd name="connsiteY1" fmla="*/ 15095 h 840285"/>
                <a:gd name="connsiteX2" fmla="*/ 2653991 w 3560956"/>
                <a:gd name="connsiteY2" fmla="*/ 227 h 840285"/>
                <a:gd name="connsiteX3" fmla="*/ 3560956 w 3560956"/>
                <a:gd name="connsiteY3" fmla="*/ 832851 h 840285"/>
                <a:gd name="connsiteX0" fmla="*/ 0 w 3553522"/>
                <a:gd name="connsiteY0" fmla="*/ 265825 h 838255"/>
                <a:gd name="connsiteX1" fmla="*/ 869796 w 3553522"/>
                <a:gd name="connsiteY1" fmla="*/ 20499 h 838255"/>
                <a:gd name="connsiteX2" fmla="*/ 2646557 w 3553522"/>
                <a:gd name="connsiteY2" fmla="*/ 5631 h 838255"/>
                <a:gd name="connsiteX3" fmla="*/ 3553522 w 3553522"/>
                <a:gd name="connsiteY3" fmla="*/ 838255 h 838255"/>
                <a:gd name="connsiteX0" fmla="*/ 0 w 3553522"/>
                <a:gd name="connsiteY0" fmla="*/ 258632 h 831062"/>
                <a:gd name="connsiteX1" fmla="*/ 869796 w 3553522"/>
                <a:gd name="connsiteY1" fmla="*/ 13306 h 831062"/>
                <a:gd name="connsiteX2" fmla="*/ 2661425 w 3553522"/>
                <a:gd name="connsiteY2" fmla="*/ 266067 h 831062"/>
                <a:gd name="connsiteX3" fmla="*/ 3553522 w 3553522"/>
                <a:gd name="connsiteY3" fmla="*/ 831062 h 831062"/>
                <a:gd name="connsiteX0" fmla="*/ 0 w 3553522"/>
                <a:gd name="connsiteY0" fmla="*/ 258632 h 979745"/>
                <a:gd name="connsiteX1" fmla="*/ 869796 w 3553522"/>
                <a:gd name="connsiteY1" fmla="*/ 13306 h 979745"/>
                <a:gd name="connsiteX2" fmla="*/ 2661425 w 3553522"/>
                <a:gd name="connsiteY2" fmla="*/ 266067 h 979745"/>
                <a:gd name="connsiteX3" fmla="*/ 3553522 w 3553522"/>
                <a:gd name="connsiteY3" fmla="*/ 979745 h 979745"/>
                <a:gd name="connsiteX0" fmla="*/ 0 w 3553522"/>
                <a:gd name="connsiteY0" fmla="*/ 301467 h 1022580"/>
                <a:gd name="connsiteX1" fmla="*/ 869796 w 3553522"/>
                <a:gd name="connsiteY1" fmla="*/ 56141 h 1022580"/>
                <a:gd name="connsiteX2" fmla="*/ 2661425 w 3553522"/>
                <a:gd name="connsiteY2" fmla="*/ 308902 h 1022580"/>
                <a:gd name="connsiteX3" fmla="*/ 3553522 w 3553522"/>
                <a:gd name="connsiteY3" fmla="*/ 1022580 h 1022580"/>
                <a:gd name="connsiteX0" fmla="*/ 0 w 3553522"/>
                <a:gd name="connsiteY0" fmla="*/ 301467 h 1022580"/>
                <a:gd name="connsiteX1" fmla="*/ 869796 w 3553522"/>
                <a:gd name="connsiteY1" fmla="*/ 56141 h 1022580"/>
                <a:gd name="connsiteX2" fmla="*/ 2661425 w 3553522"/>
                <a:gd name="connsiteY2" fmla="*/ 308902 h 1022580"/>
                <a:gd name="connsiteX3" fmla="*/ 3553522 w 3553522"/>
                <a:gd name="connsiteY3" fmla="*/ 1022580 h 102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3522" h="1022580">
                  <a:moveTo>
                    <a:pt x="0" y="301467"/>
                  </a:moveTo>
                  <a:cubicBezTo>
                    <a:pt x="217449" y="-41123"/>
                    <a:pt x="418791" y="-41741"/>
                    <a:pt x="869796" y="56141"/>
                  </a:cubicBezTo>
                  <a:cubicBezTo>
                    <a:pt x="1320801" y="154023"/>
                    <a:pt x="2176967" y="266775"/>
                    <a:pt x="2661425" y="308902"/>
                  </a:cubicBezTo>
                  <a:cubicBezTo>
                    <a:pt x="3145883" y="351029"/>
                    <a:pt x="3323683" y="674414"/>
                    <a:pt x="3553522" y="10225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>
              <a:extLst>
                <a:ext uri="{FF2B5EF4-FFF2-40B4-BE49-F238E27FC236}">
                  <a16:creationId xmlns:a16="http://schemas.microsoft.com/office/drawing/2014/main" id="{B06EE29C-CA0C-BE4B-AE73-BE3735AF2E24}"/>
                </a:ext>
              </a:extLst>
            </p:cNvPr>
            <p:cNvSpPr/>
            <p:nvPr/>
          </p:nvSpPr>
          <p:spPr>
            <a:xfrm rot="19885137">
              <a:off x="503510" y="2004293"/>
              <a:ext cx="779366" cy="497325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>
              <a:extLst>
                <a:ext uri="{FF2B5EF4-FFF2-40B4-BE49-F238E27FC236}">
                  <a16:creationId xmlns:a16="http://schemas.microsoft.com/office/drawing/2014/main" id="{E01A21B3-2AED-1048-9800-C8052BF8338A}"/>
                </a:ext>
              </a:extLst>
            </p:cNvPr>
            <p:cNvSpPr/>
            <p:nvPr/>
          </p:nvSpPr>
          <p:spPr>
            <a:xfrm rot="2999963">
              <a:off x="2648463" y="2467051"/>
              <a:ext cx="1099335" cy="497325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1063635-1ADF-EC43-8FD8-F8BB8F4F83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866B59EC-6D92-554F-B0B4-F14CF38B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3rd ISPMNA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5ED530-5C8C-8A47-8CD4-E0CC753EA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85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7EBAC0-9DC8-904E-AA95-CBFE4B94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702078"/>
          </a:xfrm>
        </p:spPr>
        <p:txBody>
          <a:bodyPr/>
          <a:lstStyle/>
          <a:p>
            <a:r>
              <a:rPr kumimoji="1" lang="en-US" altLang="ja-JP" sz="3200" dirty="0"/>
              <a:t>Comparison of CPF between DIST and NODIST cases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322893-9AAD-8948-A8B5-0F0C130E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987574"/>
            <a:ext cx="4746824" cy="1944216"/>
          </a:xfrm>
        </p:spPr>
        <p:txBody>
          <a:bodyPr/>
          <a:lstStyle/>
          <a:p>
            <a:r>
              <a:rPr lang="en-US" altLang="ja-JP" sz="1800" dirty="0"/>
              <a:t>Lower CPF in DIST cases than NODIST cases</a:t>
            </a:r>
          </a:p>
          <a:p>
            <a:r>
              <a:rPr lang="en-US" altLang="ja-JP" sz="1800" dirty="0"/>
              <a:t>Transient sensitivity can be seen in higher fluence region. SO-1(</a:t>
            </a:r>
            <a:r>
              <a:rPr lang="en-US" altLang="ja-JP" sz="1800" b="1" dirty="0"/>
              <a:t>black</a:t>
            </a:r>
            <a:r>
              <a:rPr lang="en-US" altLang="ja-JP" sz="1800" dirty="0"/>
              <a:t>) are located to the right of LOCA(</a:t>
            </a:r>
            <a:r>
              <a:rPr lang="en-US" altLang="ja-JP" sz="1800" b="1" dirty="0">
                <a:solidFill>
                  <a:srgbClr val="FF0000"/>
                </a:solidFill>
              </a:rPr>
              <a:t>red</a:t>
            </a:r>
            <a:r>
              <a:rPr lang="en-US" altLang="ja-JP" sz="1800" dirty="0"/>
              <a:t>) and MSLB(</a:t>
            </a:r>
            <a:r>
              <a:rPr lang="en-US" altLang="ja-JP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blue</a:t>
            </a:r>
            <a:r>
              <a:rPr lang="en-US" altLang="ja-JP" sz="1800" dirty="0"/>
              <a:t>) symbols.</a:t>
            </a:r>
          </a:p>
          <a:p>
            <a:pPr marL="0" indent="0">
              <a:buNone/>
            </a:pPr>
            <a:r>
              <a:rPr lang="en-US" altLang="ja-JP" sz="1800" b="1" dirty="0">
                <a:sym typeface="Wingdings" pitchFamily="2" charset="2"/>
              </a:rPr>
              <a:t> </a:t>
            </a:r>
            <a:r>
              <a:rPr lang="en-US" altLang="ja-JP" sz="1800" b="1" dirty="0"/>
              <a:t>Some cracks in SO-1 might be arrested at near outer surface location.</a:t>
            </a:r>
            <a:endParaRPr lang="ja-JP" altLang="en-US" sz="1800" b="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6AFC92-1444-9C4A-B494-E56B53D5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" y="746546"/>
            <a:ext cx="4400550" cy="4400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C73EA2-5FB1-204D-8185-DFE742DB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44" y="2841461"/>
            <a:ext cx="2895600" cy="2181102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9B1D604-7D14-E843-819C-04DB35955893}"/>
              </a:ext>
            </a:extLst>
          </p:cNvPr>
          <p:cNvCxnSpPr>
            <a:cxnSpLocks/>
          </p:cNvCxnSpPr>
          <p:nvPr/>
        </p:nvCxnSpPr>
        <p:spPr>
          <a:xfrm>
            <a:off x="7380312" y="3057485"/>
            <a:ext cx="0" cy="1584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0C22AB-E972-BC49-B3CE-F5E68341D71F}"/>
              </a:ext>
            </a:extLst>
          </p:cNvPr>
          <p:cNvSpPr txBox="1"/>
          <p:nvPr/>
        </p:nvSpPr>
        <p:spPr>
          <a:xfrm>
            <a:off x="7254829" y="2626598"/>
            <a:ext cx="1133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</a:rPr>
              <a:t>TWCF criterion</a:t>
            </a:r>
          </a:p>
          <a:p>
            <a:r>
              <a:rPr kumimoji="1" lang="en-US" altLang="ja-JP" sz="1100" dirty="0">
                <a:solidFill>
                  <a:srgbClr val="FF0000"/>
                </a:solidFill>
              </a:rPr>
              <a:t>0.8 thickness</a:t>
            </a:r>
            <a:endParaRPr kumimoji="1" lang="ja-JP" altLang="en-US" sz="1100">
              <a:solidFill>
                <a:srgbClr val="FF0000"/>
              </a:solidFill>
            </a:endParaRPr>
          </a:p>
        </p:txBody>
      </p:sp>
      <p:sp>
        <p:nvSpPr>
          <p:cNvPr id="16" name="V 字形矢印 15">
            <a:extLst>
              <a:ext uri="{FF2B5EF4-FFF2-40B4-BE49-F238E27FC236}">
                <a16:creationId xmlns:a16="http://schemas.microsoft.com/office/drawing/2014/main" id="{B396DDF4-AC51-2049-88B4-459C3B9BEC88}"/>
              </a:ext>
            </a:extLst>
          </p:cNvPr>
          <p:cNvSpPr/>
          <p:nvPr/>
        </p:nvSpPr>
        <p:spPr>
          <a:xfrm rot="815211">
            <a:off x="6939944" y="3772911"/>
            <a:ext cx="432031" cy="122436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545AC447-5949-3A4B-8B90-FD40723BD6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8" name="フッター プレースホルダー 17">
            <a:extLst>
              <a:ext uri="{FF2B5EF4-FFF2-40B4-BE49-F238E27FC236}">
                <a16:creationId xmlns:a16="http://schemas.microsoft.com/office/drawing/2014/main" id="{0381EB86-67DC-1E40-AAEA-DFABA08A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8F389C65-7517-524A-BFD6-BB73212CE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00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0A6558-FA07-E241-BEDB-0C0DD29B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4056"/>
          </a:xfrm>
        </p:spPr>
        <p:txBody>
          <a:bodyPr/>
          <a:lstStyle/>
          <a:p>
            <a:r>
              <a:rPr kumimoji="1" lang="en-US" altLang="ja-JP" dirty="0"/>
              <a:t>Vessel failure probability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2B9201-7538-5D4B-97F6-0F87238C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059" y="1093543"/>
            <a:ext cx="3105453" cy="2747668"/>
          </a:xfrm>
        </p:spPr>
        <p:txBody>
          <a:bodyPr/>
          <a:lstStyle/>
          <a:p>
            <a:pPr marL="0" indent="0">
              <a:buNone/>
            </a:pPr>
            <a:r>
              <a:rPr lang="en" altLang="ja-JP" sz="2400" dirty="0"/>
              <a:t>The difference between DIST and NODIST cases is large (approximately one order of magnitude) in high fluence conditions of more than 24EFPY.</a:t>
            </a:r>
            <a:endParaRPr kumimoji="1" lang="ja-JP" altLang="en-US" sz="240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EEF34CB-8D30-9B4B-819E-84A912A31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08945"/>
              </p:ext>
            </p:extLst>
          </p:nvPr>
        </p:nvGraphicFramePr>
        <p:xfrm>
          <a:off x="158404" y="1059582"/>
          <a:ext cx="1668197" cy="28155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58838">
                  <a:extLst>
                    <a:ext uri="{9D8B030D-6E8A-4147-A177-3AD203B41FA5}">
                      <a16:colId xmlns:a16="http://schemas.microsoft.com/office/drawing/2014/main" val="1931349438"/>
                    </a:ext>
                  </a:extLst>
                </a:gridCol>
                <a:gridCol w="809359">
                  <a:extLst>
                    <a:ext uri="{9D8B030D-6E8A-4147-A177-3AD203B41FA5}">
                      <a16:colId xmlns:a16="http://schemas.microsoft.com/office/drawing/2014/main" val="520386092"/>
                    </a:ext>
                  </a:extLst>
                </a:gridCol>
              </a:tblGrid>
              <a:tr h="381813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 dirty="0">
                          <a:effectLst/>
                        </a:rPr>
                        <a:t>Transient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 dirty="0">
                          <a:effectLst/>
                        </a:rPr>
                        <a:t>Probability of</a:t>
                      </a:r>
                    </a:p>
                    <a:p>
                      <a:pPr algn="ctr" fontAlgn="ctr"/>
                      <a:r>
                        <a:rPr lang="en" sz="1100" u="none" strike="noStrike" dirty="0">
                          <a:effectLst/>
                        </a:rPr>
                        <a:t>occurrence</a:t>
                      </a:r>
                    </a:p>
                    <a:p>
                      <a:pPr algn="ctr" fontAlgn="ctr"/>
                      <a:r>
                        <a:rPr lang="en" sz="1100" u="none" strike="noStrike" dirty="0">
                          <a:effectLst/>
                        </a:rPr>
                        <a:t>(1/year)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6357643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SB-LOCA(003)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1.21E-04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6094355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LB-LOCA(007)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1.10E-06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0749215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LB-LOCA(056)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1.52E-04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098344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SO-1(060)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4.68E-05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5944682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SO-1(071)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8.15E-06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304974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SO-1(094)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8.33E-05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6810552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SO-1(097)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8.15E-06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232766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MSLB(103)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1.17E-05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65170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SB-LOCA(114)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1.21E-04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573630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SO-1(123)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3.83E-07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923899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SO-1(126)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3.71E-04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788428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SO-1(129)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6.25E-05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189418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>
                          <a:effectLst/>
                        </a:rPr>
                        <a:t>SO-1(130)</a:t>
                      </a:r>
                      <a:endParaRPr lang="en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u="none" strike="noStrike" dirty="0">
                          <a:effectLst/>
                        </a:rPr>
                        <a:t>6.25E-05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0284147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31143AEF-34C0-CF41-868B-191E1E405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6" y="914400"/>
            <a:ext cx="4400550" cy="3314700"/>
          </a:xfrm>
          <a:prstGeom prst="rect">
            <a:avLst/>
          </a:prstGeom>
        </p:spPr>
      </p:pic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00D298E2-701C-B341-83DA-458004A4B8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8D967750-E647-6846-8496-BC9301C1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8F129DDD-A796-274F-8C11-C4C7771C3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74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10EEE-B8A4-8A4C-AC2E-6E583061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963B6-A98B-7B42-B898-F8B2E03B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3558"/>
            <a:ext cx="9144000" cy="3888432"/>
          </a:xfrm>
        </p:spPr>
        <p:txBody>
          <a:bodyPr/>
          <a:lstStyle/>
          <a:p>
            <a:r>
              <a:rPr lang="en-US" altLang="ja-JP" sz="2400" dirty="0"/>
              <a:t>A procedure of how to experimentally assess the through-wall initial toughness distribution, and how to use it as PFM input is proposed.</a:t>
            </a:r>
            <a:endParaRPr lang="en-US" altLang="ja-JP" sz="900" dirty="0"/>
          </a:p>
          <a:p>
            <a:r>
              <a:rPr lang="en-US" altLang="ja-JP" sz="2400" dirty="0"/>
              <a:t>PFM calculation on 13 transients suggests that consideration of through-wall toughness distribution will result in around one order smaller CPI, CPF and vessel failure probability in the present case.</a:t>
            </a:r>
            <a:endParaRPr lang="en-US" altLang="ja-JP" sz="900" dirty="0"/>
          </a:p>
          <a:p>
            <a:r>
              <a:rPr lang="en" altLang="ja-JP" sz="2400" dirty="0"/>
              <a:t>It is suggested that the combination of experimental fracture toughness characterization using the Mini-C(T) Master Curve method and analytical refinement of PFM codes to consider the toughness distribution may provide a more realistic plant by plant assessment of PTS events using a PFM analyses.</a:t>
            </a:r>
            <a:endParaRPr lang="ja-JP" altLang="en-US" sz="24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181F66-1473-B94E-9337-0F017D646D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71A7C6-C788-7A40-AB18-B025353F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BACB8BB-EAC7-3049-8FD1-1D91F9B5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14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A10B6-368D-5B49-BAC2-3BEC08B8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3A8E7-EC3D-754A-A197-7248D5D2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97564"/>
            <a:ext cx="8424936" cy="3834426"/>
          </a:xfrm>
        </p:spPr>
        <p:txBody>
          <a:bodyPr/>
          <a:lstStyle/>
          <a:p>
            <a:r>
              <a:rPr lang="en" altLang="ja-JP" sz="2800" b="1" dirty="0"/>
              <a:t>How to determine the toughness distribution?</a:t>
            </a:r>
          </a:p>
          <a:p>
            <a:pPr lvl="1"/>
            <a:r>
              <a:rPr lang="en" altLang="ja-JP" dirty="0"/>
              <a:t>Outline of Mini-C(T) Master Curve tests</a:t>
            </a:r>
          </a:p>
          <a:p>
            <a:pPr lvl="1"/>
            <a:r>
              <a:rPr lang="en" altLang="ja-JP" dirty="0"/>
              <a:t>Through-wall toughness distribution of decommissioned Zion Unit 1 RPV (PVP2019-93964)</a:t>
            </a:r>
          </a:p>
          <a:p>
            <a:r>
              <a:rPr lang="en" altLang="ja-JP" sz="2800" b="1" dirty="0"/>
              <a:t>How big is the effect on crack initiation and failure probabilities?</a:t>
            </a:r>
          </a:p>
          <a:p>
            <a:pPr lvl="1"/>
            <a:r>
              <a:rPr kumimoji="1" lang="en" altLang="ja-JP" dirty="0"/>
              <a:t>PFM analys</a:t>
            </a:r>
            <a:r>
              <a:rPr lang="en" altLang="ja-JP" dirty="0"/>
              <a:t>es considering through-wall toughness distribution modeled after Zion Unit 1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2A4A3E-D62A-4A4E-8FA5-E7E7771995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53D4B8E5-59D3-C441-83FA-C4702D8E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002FC8D-DBB5-CA42-A2F9-645EA1999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880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B4BF11E-6CA4-884B-AEFD-0BCA2FC7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Outline of Mini-C(T) Master Curve tests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432191-1B73-B44F-97E6-003A0D420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ja-JP" b="1" dirty="0"/>
              <a:t>How to determine the toughness distribution? Part 1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3F56017-821C-574E-904D-7E4673A77B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B34DEC-5E19-2348-9347-B9A874E5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3AF6D2D-AAF2-624A-8320-90A5D6AD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5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5204"/>
            <a:ext cx="8229600" cy="578738"/>
          </a:xfrm>
        </p:spPr>
        <p:txBody>
          <a:bodyPr/>
          <a:lstStyle/>
          <a:p>
            <a:r>
              <a:rPr lang="en-US" altLang="ja-JP" sz="2700" dirty="0"/>
              <a:t>Mini-C(T) Master Curve tests</a:t>
            </a:r>
            <a:endParaRPr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998" y="872108"/>
            <a:ext cx="4556010" cy="38239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Existing surveillance program employs Charpy specimens.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Master Curve (MC) method enabled the specimen size correction.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If we can use below Charpy size fracture toughness specimens (Mini-C(T)) for MC evaluation, we can </a:t>
            </a:r>
            <a:r>
              <a:rPr lang="en-US" altLang="ja-JP" sz="1800" b="1" dirty="0"/>
              <a:t>directory evaluate the fracture toughness </a:t>
            </a:r>
            <a:r>
              <a:rPr lang="en-US" altLang="ja-JP" sz="1800" dirty="0"/>
              <a:t>using the material as small as the volume of </a:t>
            </a:r>
            <a:r>
              <a:rPr lang="en-US" altLang="ja-JP" sz="1800" b="1" dirty="0"/>
              <a:t>less than two Charpy specimens</a:t>
            </a:r>
            <a:r>
              <a:rPr lang="en-US" altLang="ja-JP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rgbClr val="FF0000"/>
                </a:solidFill>
              </a:rPr>
              <a:t>Mini-C(T) MC also enables detailed characterization of location by location toughness distribution.</a:t>
            </a:r>
          </a:p>
        </p:txBody>
      </p:sp>
      <p:pic>
        <p:nvPicPr>
          <p:cNvPr id="6" name="図 5" descr="IMG_034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21653" r="38303" b="4502"/>
          <a:stretch/>
        </p:blipFill>
        <p:spPr>
          <a:xfrm>
            <a:off x="6455103" y="1101015"/>
            <a:ext cx="2549750" cy="3376247"/>
          </a:xfrm>
          <a:prstGeom prst="rect">
            <a:avLst/>
          </a:prstGeom>
        </p:spPr>
      </p:pic>
      <p:cxnSp>
        <p:nvCxnSpPr>
          <p:cNvPr id="9" name="直線矢印コネクタ 8"/>
          <p:cNvCxnSpPr>
            <a:cxnSpLocks/>
          </p:cNvCxnSpPr>
          <p:nvPr/>
        </p:nvCxnSpPr>
        <p:spPr>
          <a:xfrm>
            <a:off x="6372200" y="1060096"/>
            <a:ext cx="458688" cy="93885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13210" y="753804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1T-C(T)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6660232" y="2817353"/>
            <a:ext cx="470266" cy="7138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03781" y="249815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Charpy</a:t>
            </a:r>
            <a:endParaRPr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>
            <a:cxnSpLocks/>
          </p:cNvCxnSpPr>
          <p:nvPr/>
        </p:nvCxnSpPr>
        <p:spPr>
          <a:xfrm flipV="1">
            <a:off x="7380312" y="4324563"/>
            <a:ext cx="216024" cy="2208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42069" y="447726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Mini-C(T)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pic>
        <p:nvPicPr>
          <p:cNvPr id="18" name="コンテンツ プレースホルダー 4">
            <a:extLst>
              <a:ext uri="{FF2B5EF4-FFF2-40B4-BE49-F238E27FC236}">
                <a16:creationId xmlns:a16="http://schemas.microsoft.com/office/drawing/2014/main" id="{8985DFB0-D9C1-F248-ACDE-AD26D7B47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7436" r="23116" b="346"/>
          <a:stretch/>
        </p:blipFill>
        <p:spPr bwMode="auto">
          <a:xfrm>
            <a:off x="4333181" y="2653278"/>
            <a:ext cx="2182204" cy="2190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9" name="コンテンツ プレースホルダー 5" descr="F2-3C(T).ai">
            <a:extLst>
              <a:ext uri="{FF2B5EF4-FFF2-40B4-BE49-F238E27FC236}">
                <a16:creationId xmlns:a16="http://schemas.microsoft.com/office/drawing/2014/main" id="{B89740D1-E150-3242-8E97-C50491C0D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21" b="-5144"/>
          <a:stretch/>
        </p:blipFill>
        <p:spPr bwMode="auto">
          <a:xfrm>
            <a:off x="4443471" y="846523"/>
            <a:ext cx="1766587" cy="169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A41182-9835-8247-913E-5235308C5E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34755462-9494-0A46-BB1A-12E0EB53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4B033818-DEBA-BB47-BDBD-4D4DDA5EE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908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雲 45"/>
          <p:cNvSpPr/>
          <p:nvPr/>
        </p:nvSpPr>
        <p:spPr>
          <a:xfrm rot="299224">
            <a:off x="4221093" y="809394"/>
            <a:ext cx="4810014" cy="2263742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2922624" y="3147814"/>
            <a:ext cx="2266138" cy="1468087"/>
            <a:chOff x="4052461" y="710183"/>
            <a:chExt cx="6965705" cy="4512639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20" b="58551"/>
            <a:stretch/>
          </p:blipFill>
          <p:spPr>
            <a:xfrm>
              <a:off x="4052461" y="2618513"/>
              <a:ext cx="4095621" cy="19768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061" y="4686596"/>
              <a:ext cx="4901206" cy="5362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5097362" y="3482139"/>
              <a:ext cx="2860081" cy="1740683"/>
              <a:chOff x="5130735" y="3503005"/>
              <a:chExt cx="2860081" cy="1740683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735" y="3503005"/>
                <a:ext cx="2860081" cy="174068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6513683" y="5011921"/>
                <a:ext cx="267247" cy="1393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8651557" y="4877446"/>
              <a:ext cx="492443" cy="1323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8098939" y="710183"/>
              <a:ext cx="2919227" cy="4036858"/>
              <a:chOff x="8086813" y="642330"/>
              <a:chExt cx="2919227" cy="4036858"/>
            </a:xfrm>
          </p:grpSpPr>
          <p:pic>
            <p:nvPicPr>
              <p:cNvPr id="20" name="図 19" descr="20170523114203.pd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6813" y="642330"/>
                <a:ext cx="2794129" cy="3954043"/>
              </a:xfrm>
              <a:prstGeom prst="rect">
                <a:avLst/>
              </a:prstGeom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20" t="11894"/>
              <a:stretch/>
            </p:blipFill>
            <p:spPr>
              <a:xfrm rot="5400000">
                <a:off x="8748744" y="2421892"/>
                <a:ext cx="1855506" cy="26590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8" name="円/楕円 27"/>
              <p:cNvSpPr/>
              <p:nvPr/>
            </p:nvSpPr>
            <p:spPr>
              <a:xfrm rot="20700000">
                <a:off x="8668219" y="3655369"/>
                <a:ext cx="2088323" cy="8123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1348981" y="813461"/>
            <a:ext cx="2359016" cy="1211079"/>
            <a:chOff x="4592691" y="1150154"/>
            <a:chExt cx="4493360" cy="2306818"/>
          </a:xfrm>
        </p:grpSpPr>
        <p:pic>
          <p:nvPicPr>
            <p:cNvPr id="6" name="コンテンツ プレースホルダー 10" descr="スクリーンショット 2013-06-27 21.42.30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6" t="-1687" r="786" b="-2065"/>
            <a:stretch/>
          </p:blipFill>
          <p:spPr bwMode="auto">
            <a:xfrm>
              <a:off x="5122003" y="1150154"/>
              <a:ext cx="3776133" cy="230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7189487" y="1392958"/>
              <a:ext cx="1799025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b="1" dirty="0">
                  <a:latin typeface="Helvetica"/>
                  <a:cs typeface="Helvetica"/>
                </a:rPr>
                <a:t>RPV forging material</a:t>
              </a:r>
              <a:endParaRPr lang="ja-JP" altLang="en-US" sz="600" b="1" dirty="0">
                <a:latin typeface="Helvetica"/>
                <a:cs typeface="Helvetic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4141853" y="1660088"/>
              <a:ext cx="1693100" cy="791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700" dirty="0"/>
                <a:t>Master Curve reference temperature, To</a:t>
              </a:r>
              <a:endParaRPr lang="ja-JP" altLang="en-US" sz="700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169504" y="1226118"/>
              <a:ext cx="29165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50" dirty="0"/>
                <a:t>Miura, </a:t>
              </a:r>
              <a:r>
                <a:rPr lang="en-US" altLang="ja-JP" sz="450" dirty="0" err="1"/>
                <a:t>Soneda</a:t>
              </a:r>
              <a:r>
                <a:rPr lang="en-US" altLang="ja-JP" sz="450" dirty="0"/>
                <a:t>, ASME J. of PVT 134-021402,</a:t>
              </a:r>
              <a:r>
                <a:rPr lang="ja-JP" altLang="en-US" sz="450" dirty="0"/>
                <a:t> </a:t>
              </a:r>
              <a:r>
                <a:rPr lang="en-US" altLang="ja-JP" sz="450" dirty="0"/>
                <a:t>(2010)</a:t>
              </a:r>
              <a:endParaRPr lang="ja-JP" altLang="en-US" sz="45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382660" y="1756491"/>
              <a:ext cx="269394" cy="9174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5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608824"/>
          </a:xfrm>
        </p:spPr>
        <p:txBody>
          <a:bodyPr/>
          <a:lstStyle/>
          <a:p>
            <a:r>
              <a:rPr lang="en-US" altLang="ja-JP" sz="2800" dirty="0"/>
              <a:t>Development steps of Mini-C(T) MC methodology</a:t>
            </a:r>
            <a:endParaRPr kumimoji="1" lang="ja-JP" altLang="en-US" sz="28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7436" r="23116" b="346"/>
          <a:stretch/>
        </p:blipFill>
        <p:spPr>
          <a:xfrm>
            <a:off x="3276647" y="1733364"/>
            <a:ext cx="1820587" cy="1827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グループ化 17"/>
          <p:cNvGrpSpPr/>
          <p:nvPr/>
        </p:nvGrpSpPr>
        <p:grpSpPr>
          <a:xfrm>
            <a:off x="156402" y="2414621"/>
            <a:ext cx="2931628" cy="1481730"/>
            <a:chOff x="202488" y="3657980"/>
            <a:chExt cx="2620939" cy="1499797"/>
          </a:xfrm>
        </p:grpSpPr>
        <p:graphicFrame>
          <p:nvGraphicFramePr>
            <p:cNvPr id="12" name="コンテンツ プレースホルダー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8179825"/>
                </p:ext>
              </p:extLst>
            </p:nvPr>
          </p:nvGraphicFramePr>
          <p:xfrm>
            <a:off x="202488" y="3657980"/>
            <a:ext cx="2620939" cy="1499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4" name="テキスト ボックス 13"/>
            <p:cNvSpPr txBox="1"/>
            <p:nvPr/>
          </p:nvSpPr>
          <p:spPr>
            <a:xfrm>
              <a:off x="2211997" y="3680203"/>
              <a:ext cx="457060" cy="302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450" dirty="0"/>
                <a:t>○</a:t>
              </a:r>
              <a:r>
                <a:rPr lang="en-US" altLang="ja-JP" sz="450" dirty="0"/>
                <a:t>: Valid</a:t>
              </a:r>
            </a:p>
            <a:p>
              <a:r>
                <a:rPr lang="ja-JP" altLang="en-US" sz="450">
                  <a:solidFill>
                    <a:srgbClr val="FF0000"/>
                  </a:solidFill>
                </a:rPr>
                <a:t>▲</a:t>
              </a:r>
              <a:r>
                <a:rPr lang="ja-JP" altLang="en-US" sz="450"/>
                <a:t>：</a:t>
              </a:r>
              <a:r>
                <a:rPr lang="en-US" altLang="ja-JP" sz="450" dirty="0"/>
                <a:t>Rejected</a:t>
              </a:r>
            </a:p>
            <a:p>
              <a:r>
                <a:rPr lang="ja-JP" altLang="en-US" sz="450">
                  <a:solidFill>
                    <a:srgbClr val="7030A0"/>
                  </a:solidFill>
                </a:rPr>
                <a:t>■</a:t>
              </a:r>
              <a:r>
                <a:rPr lang="ja-JP" altLang="en-US" sz="450"/>
                <a:t>：</a:t>
              </a:r>
              <a:r>
                <a:rPr lang="en-US" altLang="ja-JP" sz="450" dirty="0"/>
                <a:t>Invalid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22568" y="897542"/>
            <a:ext cx="1209332" cy="911275"/>
            <a:chOff x="3120424" y="1334172"/>
            <a:chExt cx="3960503" cy="2984383"/>
          </a:xfrm>
        </p:grpSpPr>
        <p:pic>
          <p:nvPicPr>
            <p:cNvPr id="13" name="コンテンツ プレースホルダー 5"/>
            <p:cNvPicPr>
              <a:picLocks noChangeAspect="1"/>
            </p:cNvPicPr>
            <p:nvPr/>
          </p:nvPicPr>
          <p:blipFill rotWithShape="1">
            <a:blip r:embed="rId10"/>
            <a:srcRect l="140" r="-1330"/>
            <a:stretch/>
          </p:blipFill>
          <p:spPr>
            <a:xfrm>
              <a:off x="3403151" y="1339309"/>
              <a:ext cx="3427076" cy="2741693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3557289" y="3789378"/>
              <a:ext cx="3523638" cy="5291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450" dirty="0"/>
                <a:t>Fracture toughness</a:t>
              </a:r>
              <a:r>
                <a:rPr lang="ja-JP" altLang="en-US" sz="450" dirty="0"/>
                <a:t>　</a:t>
              </a:r>
              <a:r>
                <a:rPr lang="ja-JP" altLang="ja-JP" sz="450" i="1" dirty="0"/>
                <a:t>l</a:t>
              </a:r>
              <a:r>
                <a:rPr lang="en-US" altLang="ja-JP" sz="450" i="1" dirty="0"/>
                <a:t>n</a:t>
              </a:r>
              <a:r>
                <a:rPr lang="en-US" altLang="ja-JP" sz="450" dirty="0"/>
                <a:t>(</a:t>
              </a:r>
              <a:r>
                <a:rPr lang="en-US" altLang="ja-JP" sz="450" i="1" dirty="0" err="1"/>
                <a:t>K</a:t>
              </a:r>
              <a:r>
                <a:rPr lang="en-US" altLang="ja-JP" sz="450" baseline="-25000" dirty="0" err="1"/>
                <a:t>Jc</a:t>
              </a:r>
              <a:r>
                <a:rPr lang="en-US" altLang="ja-JP" sz="450" baseline="-25000" dirty="0"/>
                <a:t>(1Teq)</a:t>
              </a:r>
              <a:r>
                <a:rPr lang="en-US" altLang="ja-JP" sz="450" dirty="0"/>
                <a:t>-20)</a:t>
              </a:r>
              <a:endParaRPr lang="ja-JP" altLang="en-US" sz="45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2043735" y="2410861"/>
              <a:ext cx="2682555" cy="5291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ja-JP" sz="450" i="1"/>
                <a:t>l</a:t>
              </a:r>
              <a:r>
                <a:rPr lang="en-US" altLang="ja-JP" sz="450" i="1" dirty="0"/>
                <a:t>n</a:t>
              </a:r>
              <a:r>
                <a:rPr lang="en-US" altLang="ja-JP" sz="450" dirty="0"/>
                <a:t>(</a:t>
              </a:r>
              <a:r>
                <a:rPr lang="en-US" altLang="en-US" sz="450" dirty="0"/>
                <a:t> </a:t>
              </a:r>
              <a:r>
                <a:rPr lang="en-US" altLang="en-US" sz="450" i="1" dirty="0"/>
                <a:t>ln</a:t>
              </a:r>
              <a:r>
                <a:rPr lang="en-US" altLang="en-US" sz="450" dirty="0"/>
                <a:t> (1/(1-</a:t>
              </a:r>
              <a:r>
                <a:rPr lang="en-US" altLang="en-US" sz="450" i="1" dirty="0"/>
                <a:t>p</a:t>
              </a:r>
              <a:r>
                <a:rPr lang="en-US" altLang="en-US" sz="450" dirty="0"/>
                <a:t>)))</a:t>
              </a:r>
              <a:endParaRPr lang="ja-JP" altLang="en-US" sz="450" dirty="0"/>
            </a:p>
          </p:txBody>
        </p:sp>
      </p:grpSp>
      <p:sp>
        <p:nvSpPr>
          <p:cNvPr id="35" name="環状矢印 34"/>
          <p:cNvSpPr/>
          <p:nvPr/>
        </p:nvSpPr>
        <p:spPr>
          <a:xfrm rot="14082225" flipH="1">
            <a:off x="1472591" y="2007191"/>
            <a:ext cx="1185193" cy="1091057"/>
          </a:xfrm>
          <a:prstGeom prst="circularArrow">
            <a:avLst>
              <a:gd name="adj1" fmla="val 6379"/>
              <a:gd name="adj2" fmla="val 1142319"/>
              <a:gd name="adj3" fmla="val 12509997"/>
              <a:gd name="adj4" fmla="val 10800000"/>
              <a:gd name="adj5" fmla="val 9797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環状矢印 35"/>
          <p:cNvSpPr/>
          <p:nvPr/>
        </p:nvSpPr>
        <p:spPr>
          <a:xfrm rot="9900000" flipH="1">
            <a:off x="1589728" y="3575339"/>
            <a:ext cx="1220223" cy="927118"/>
          </a:xfrm>
          <a:prstGeom prst="circularArrow">
            <a:avLst>
              <a:gd name="adj1" fmla="val 8820"/>
              <a:gd name="adj2" fmla="val 1142319"/>
              <a:gd name="adj3" fmla="val 13997933"/>
              <a:gd name="adj4" fmla="val 10800000"/>
              <a:gd name="adj5" fmla="val 9797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8572" y="1884269"/>
            <a:ext cx="28185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Step 1: Development of test technique</a:t>
            </a:r>
            <a:endParaRPr lang="ja-JP" altLang="en-US" sz="105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0261" y="3757994"/>
            <a:ext cx="2373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Step 2: Confirmation of robustness (Round robin tests)</a:t>
            </a:r>
            <a:endParaRPr lang="ja-JP" altLang="en-US" sz="105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087598" y="4614916"/>
            <a:ext cx="38261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Step 3: Revision of testing standards E1921 and JEAC4216</a:t>
            </a:r>
            <a:endParaRPr lang="ja-JP" altLang="en-US" sz="1050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11225" r="2567" b="6930"/>
          <a:stretch/>
        </p:blipFill>
        <p:spPr>
          <a:xfrm rot="10800000">
            <a:off x="4501919" y="1042275"/>
            <a:ext cx="1443051" cy="9511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テキスト ボックス 40"/>
          <p:cNvSpPr txBox="1"/>
          <p:nvPr/>
        </p:nvSpPr>
        <p:spPr>
          <a:xfrm>
            <a:off x="4634161" y="1996165"/>
            <a:ext cx="12499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Future surveillance program</a:t>
            </a:r>
            <a:endParaRPr lang="ja-JP" altLang="en-US" sz="1050" dirty="0"/>
          </a:p>
        </p:txBody>
      </p:sp>
      <p:pic>
        <p:nvPicPr>
          <p:cNvPr id="42" name="Picture 992" descr="M:\Campbell\Zion\Block F2\cladding section with scale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13204" r="3926" b="16683"/>
          <a:stretch/>
        </p:blipFill>
        <p:spPr bwMode="auto">
          <a:xfrm>
            <a:off x="5919877" y="3271837"/>
            <a:ext cx="2063549" cy="10673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環状矢印 42"/>
          <p:cNvSpPr/>
          <p:nvPr/>
        </p:nvSpPr>
        <p:spPr>
          <a:xfrm rot="5400000" flipH="1">
            <a:off x="4786387" y="3469536"/>
            <a:ext cx="1220223" cy="927118"/>
          </a:xfrm>
          <a:prstGeom prst="circularArrow">
            <a:avLst>
              <a:gd name="adj1" fmla="val 9840"/>
              <a:gd name="adj2" fmla="val 1142319"/>
              <a:gd name="adj3" fmla="val 12489078"/>
              <a:gd name="adj4" fmla="val 10800000"/>
              <a:gd name="adj5" fmla="val 9797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08787" y="4386285"/>
            <a:ext cx="1992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Step 4: Confirmatory study with irradiated materials</a:t>
            </a:r>
            <a:endParaRPr lang="ja-JP" altLang="en-US" sz="1050" dirty="0"/>
          </a:p>
        </p:txBody>
      </p:sp>
      <p:sp>
        <p:nvSpPr>
          <p:cNvPr id="45" name="環状矢印 44"/>
          <p:cNvSpPr/>
          <p:nvPr/>
        </p:nvSpPr>
        <p:spPr>
          <a:xfrm rot="21388911" flipH="1">
            <a:off x="5038557" y="2644774"/>
            <a:ext cx="1185193" cy="1259950"/>
          </a:xfrm>
          <a:prstGeom prst="circularArrow">
            <a:avLst>
              <a:gd name="adj1" fmla="val 6379"/>
              <a:gd name="adj2" fmla="val 1142319"/>
              <a:gd name="adj3" fmla="val 12509997"/>
              <a:gd name="adj4" fmla="val 10800000"/>
              <a:gd name="adj5" fmla="val 9797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環状矢印 46">
            <a:extLst>
              <a:ext uri="{FF2B5EF4-FFF2-40B4-BE49-F238E27FC236}">
                <a16:creationId xmlns:a16="http://schemas.microsoft.com/office/drawing/2014/main" id="{B9EAAE05-E908-1B4F-BFF8-5C2C069277C9}"/>
              </a:ext>
            </a:extLst>
          </p:cNvPr>
          <p:cNvSpPr/>
          <p:nvPr/>
        </p:nvSpPr>
        <p:spPr>
          <a:xfrm rot="21388911">
            <a:off x="7545839" y="2678365"/>
            <a:ext cx="1260454" cy="1091057"/>
          </a:xfrm>
          <a:prstGeom prst="circularArrow">
            <a:avLst>
              <a:gd name="adj1" fmla="val 6379"/>
              <a:gd name="adj2" fmla="val 1142319"/>
              <a:gd name="adj3" fmla="val 12509997"/>
              <a:gd name="adj4" fmla="val 10800000"/>
              <a:gd name="adj5" fmla="val 9797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C48E668E-6F1B-3E46-8997-9E3E97419B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3831" y="977361"/>
            <a:ext cx="1654673" cy="1074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F95BBA4-DD4E-0249-AB2C-6ECE419DC9A8}"/>
              </a:ext>
            </a:extLst>
          </p:cNvPr>
          <p:cNvSpPr txBox="1"/>
          <p:nvPr/>
        </p:nvSpPr>
        <p:spPr>
          <a:xfrm>
            <a:off x="7649935" y="2028912"/>
            <a:ext cx="12499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Utilization of Mini-C(T) for ductile crack evaluation</a:t>
            </a:r>
            <a:endParaRPr lang="ja-JP" altLang="en-US" sz="1050" dirty="0"/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83B6F3D1-9080-8B4B-BE13-6874ED8CCD2C}"/>
              </a:ext>
            </a:extLst>
          </p:cNvPr>
          <p:cNvSpPr/>
          <p:nvPr/>
        </p:nvSpPr>
        <p:spPr>
          <a:xfrm rot="16200000">
            <a:off x="6615378" y="3004186"/>
            <a:ext cx="312209" cy="19952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E7F736B4-BC09-EF4C-8709-7BB70EFE85BD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31590"/>
            <a:ext cx="1508141" cy="112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064332-19DB-9049-8BA0-42E9EFCB90FC}"/>
              </a:ext>
            </a:extLst>
          </p:cNvPr>
          <p:cNvSpPr txBox="1"/>
          <p:nvPr/>
        </p:nvSpPr>
        <p:spPr>
          <a:xfrm>
            <a:off x="5756809" y="2220420"/>
            <a:ext cx="19298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Application to characterization of actual / decommissioned materials</a:t>
            </a:r>
            <a:endParaRPr lang="ja-JP" altLang="en-US" sz="105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7B27F-D5F8-1F4F-A235-49F8EE1485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48806097-471F-0F4B-97C7-7EE6543F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7EC07D66-0AD3-C345-AD5F-F2C9D1B52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850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9E4DB-0C7A-6B4E-9A69-FE31E40C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576063"/>
          </a:xfrm>
        </p:spPr>
        <p:txBody>
          <a:bodyPr/>
          <a:lstStyle/>
          <a:p>
            <a:r>
              <a:rPr kumimoji="1" lang="en-US" altLang="ja-JP" sz="2400" dirty="0"/>
              <a:t>Procedure</a:t>
            </a:r>
            <a:r>
              <a:rPr lang="en-US" altLang="ja-JP" sz="2400" dirty="0"/>
              <a:t> to characterize through-wall toughness distribution</a:t>
            </a:r>
            <a:r>
              <a:rPr kumimoji="1" lang="en-US" altLang="ja-JP" sz="2400" dirty="0"/>
              <a:t> </a:t>
            </a:r>
            <a:endParaRPr kumimoji="1" lang="ja-JP" altLang="en-US" sz="24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7F7DE0B-31FD-9344-923C-38D3E96C3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380126"/>
            <a:ext cx="1677263" cy="172162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84444F-94C6-594E-A650-47084FCCAE55}"/>
              </a:ext>
            </a:extLst>
          </p:cNvPr>
          <p:cNvSpPr txBox="1"/>
          <p:nvPr/>
        </p:nvSpPr>
        <p:spPr>
          <a:xfrm>
            <a:off x="59826" y="3049799"/>
            <a:ext cx="1485098" cy="161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Unirradiated</a:t>
            </a:r>
          </a:p>
          <a:p>
            <a:pPr algn="ctr"/>
            <a:r>
              <a:rPr lang="en-US" altLang="ja-JP" sz="1400" dirty="0"/>
              <a:t>archive block</a:t>
            </a:r>
          </a:p>
          <a:p>
            <a:pPr algn="ctr"/>
            <a:r>
              <a:rPr kumimoji="1" lang="en-US" altLang="ja-JP" sz="1400" dirty="0"/>
              <a:t>or ultrasonic testing block</a:t>
            </a:r>
          </a:p>
          <a:p>
            <a:pPr algn="ctr"/>
            <a:r>
              <a:rPr kumimoji="1" lang="en-US" altLang="ja-JP" sz="1400" dirty="0"/>
              <a:t>of </a:t>
            </a:r>
            <a:r>
              <a:rPr lang="en-US" altLang="ja-JP" sz="1400" dirty="0"/>
              <a:t>reactor pressure vessels</a:t>
            </a:r>
            <a:endParaRPr kumimoji="1" lang="ja-JP" altLang="en-US" sz="1400"/>
          </a:p>
        </p:txBody>
      </p:sp>
      <p:sp>
        <p:nvSpPr>
          <p:cNvPr id="14" name="直方体 13">
            <a:extLst>
              <a:ext uri="{FF2B5EF4-FFF2-40B4-BE49-F238E27FC236}">
                <a16:creationId xmlns:a16="http://schemas.microsoft.com/office/drawing/2014/main" id="{11D70C6A-F4DF-2A4B-8789-2CDE3892ECA8}"/>
              </a:ext>
            </a:extLst>
          </p:cNvPr>
          <p:cNvSpPr/>
          <p:nvPr/>
        </p:nvSpPr>
        <p:spPr>
          <a:xfrm>
            <a:off x="2051720" y="1203598"/>
            <a:ext cx="288032" cy="365694"/>
          </a:xfrm>
          <a:prstGeom prst="cube">
            <a:avLst>
              <a:gd name="adj" fmla="val 7309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B2E88F9-3D53-204C-8DF3-E6F87A9797DE}"/>
              </a:ext>
            </a:extLst>
          </p:cNvPr>
          <p:cNvGrpSpPr/>
          <p:nvPr/>
        </p:nvGrpSpPr>
        <p:grpSpPr>
          <a:xfrm>
            <a:off x="979015" y="2043418"/>
            <a:ext cx="606298" cy="96374"/>
            <a:chOff x="3491880" y="2829694"/>
            <a:chExt cx="906016" cy="144016"/>
          </a:xfrm>
        </p:grpSpPr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D5A2AF74-7AAD-3D47-9D6A-9775773F9437}"/>
                </a:ext>
              </a:extLst>
            </p:cNvPr>
            <p:cNvSpPr/>
            <p:nvPr/>
          </p:nvSpPr>
          <p:spPr>
            <a:xfrm>
              <a:off x="3491880" y="2829694"/>
              <a:ext cx="144016" cy="144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EE6A0621-4F82-164D-A0C0-DFEFC0F99A0C}"/>
                </a:ext>
              </a:extLst>
            </p:cNvPr>
            <p:cNvSpPr/>
            <p:nvPr/>
          </p:nvSpPr>
          <p:spPr>
            <a:xfrm>
              <a:off x="3644280" y="2829694"/>
              <a:ext cx="144016" cy="144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175B9026-EB27-314E-8084-CE9828E6D84B}"/>
                </a:ext>
              </a:extLst>
            </p:cNvPr>
            <p:cNvSpPr/>
            <p:nvPr/>
          </p:nvSpPr>
          <p:spPr>
            <a:xfrm>
              <a:off x="3796680" y="2829694"/>
              <a:ext cx="144016" cy="144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37D6FF07-8D2F-3740-96B1-E1403D3D85A9}"/>
                </a:ext>
              </a:extLst>
            </p:cNvPr>
            <p:cNvSpPr/>
            <p:nvPr/>
          </p:nvSpPr>
          <p:spPr>
            <a:xfrm>
              <a:off x="3949080" y="2829694"/>
              <a:ext cx="144016" cy="144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258BA765-387F-564D-81D6-10A95A48D7A7}"/>
                </a:ext>
              </a:extLst>
            </p:cNvPr>
            <p:cNvSpPr/>
            <p:nvPr/>
          </p:nvSpPr>
          <p:spPr>
            <a:xfrm>
              <a:off x="4101480" y="2829694"/>
              <a:ext cx="144016" cy="144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70E5B814-8DAD-9E40-80C9-2D01ADB795E7}"/>
                </a:ext>
              </a:extLst>
            </p:cNvPr>
            <p:cNvSpPr/>
            <p:nvPr/>
          </p:nvSpPr>
          <p:spPr>
            <a:xfrm>
              <a:off x="4253880" y="2829694"/>
              <a:ext cx="144016" cy="144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直方体 21">
            <a:extLst>
              <a:ext uri="{FF2B5EF4-FFF2-40B4-BE49-F238E27FC236}">
                <a16:creationId xmlns:a16="http://schemas.microsoft.com/office/drawing/2014/main" id="{F343CDC2-DAA7-184D-9A73-822FA9B04ABD}"/>
              </a:ext>
            </a:extLst>
          </p:cNvPr>
          <p:cNvSpPr/>
          <p:nvPr/>
        </p:nvSpPr>
        <p:spPr>
          <a:xfrm>
            <a:off x="2051720" y="1464027"/>
            <a:ext cx="288032" cy="365694"/>
          </a:xfrm>
          <a:prstGeom prst="cube">
            <a:avLst>
              <a:gd name="adj" fmla="val 7309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方体 22">
            <a:extLst>
              <a:ext uri="{FF2B5EF4-FFF2-40B4-BE49-F238E27FC236}">
                <a16:creationId xmlns:a16="http://schemas.microsoft.com/office/drawing/2014/main" id="{042EBA74-3941-8947-9812-0AB331AE6C55}"/>
              </a:ext>
            </a:extLst>
          </p:cNvPr>
          <p:cNvSpPr/>
          <p:nvPr/>
        </p:nvSpPr>
        <p:spPr>
          <a:xfrm>
            <a:off x="2056149" y="2629016"/>
            <a:ext cx="288032" cy="365694"/>
          </a:xfrm>
          <a:prstGeom prst="cube">
            <a:avLst>
              <a:gd name="adj" fmla="val 7309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0BAFA75-295B-C147-AFE4-94047AF6CF56}"/>
              </a:ext>
            </a:extLst>
          </p:cNvPr>
          <p:cNvCxnSpPr>
            <a:cxnSpLocks/>
            <a:stCxn id="15" idx="7"/>
            <a:endCxn id="14" idx="2"/>
          </p:cNvCxnSpPr>
          <p:nvPr/>
        </p:nvCxnSpPr>
        <p:spPr>
          <a:xfrm flipV="1">
            <a:off x="1061275" y="1491709"/>
            <a:ext cx="990445" cy="565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E3421A4-EF5E-AF47-8FBD-3F57EEE8D2E4}"/>
              </a:ext>
            </a:extLst>
          </p:cNvPr>
          <p:cNvCxnSpPr>
            <a:cxnSpLocks/>
            <a:stCxn id="16" idx="7"/>
            <a:endCxn id="22" idx="2"/>
          </p:cNvCxnSpPr>
          <p:nvPr/>
        </p:nvCxnSpPr>
        <p:spPr>
          <a:xfrm flipV="1">
            <a:off x="1163260" y="1752138"/>
            <a:ext cx="888460" cy="305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3103710-B3FA-B94B-9061-98DB08F7CF90}"/>
              </a:ext>
            </a:extLst>
          </p:cNvPr>
          <p:cNvCxnSpPr>
            <a:cxnSpLocks/>
            <a:stCxn id="20" idx="5"/>
            <a:endCxn id="23" idx="1"/>
          </p:cNvCxnSpPr>
          <p:nvPr/>
        </p:nvCxnSpPr>
        <p:spPr>
          <a:xfrm>
            <a:off x="1571199" y="2125678"/>
            <a:ext cx="523702" cy="713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1D0EBFB-C05F-2544-9798-C57DB5CF8693}"/>
              </a:ext>
            </a:extLst>
          </p:cNvPr>
          <p:cNvCxnSpPr>
            <a:cxnSpLocks/>
          </p:cNvCxnSpPr>
          <p:nvPr/>
        </p:nvCxnSpPr>
        <p:spPr>
          <a:xfrm>
            <a:off x="2195736" y="1904835"/>
            <a:ext cx="0" cy="68684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B4EA8F1-F35C-9C46-B482-AAC164B01AE1}"/>
              </a:ext>
            </a:extLst>
          </p:cNvPr>
          <p:cNvSpPr txBox="1"/>
          <p:nvPr/>
        </p:nvSpPr>
        <p:spPr>
          <a:xfrm>
            <a:off x="1343978" y="3129436"/>
            <a:ext cx="1903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Small cutout</a:t>
            </a:r>
          </a:p>
          <a:p>
            <a:pPr algn="ctr"/>
            <a:r>
              <a:rPr lang="en-US" altLang="ja-JP" sz="1400" dirty="0"/>
              <a:t>of each layer less than the volume of two Charpy specimens</a:t>
            </a:r>
          </a:p>
          <a:p>
            <a:pPr algn="ctr"/>
            <a:r>
              <a:rPr kumimoji="1" lang="en-US" altLang="ja-JP" sz="1400" dirty="0"/>
              <a:t>(10 (S) </a:t>
            </a:r>
            <a:r>
              <a:rPr lang="en-US" altLang="ja-JP" sz="1400" dirty="0"/>
              <a:t>x 20 x 40 mm)</a:t>
            </a:r>
            <a:endParaRPr kumimoji="1" lang="ja-JP" altLang="en-US" sz="1400"/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5E3AF764-5F20-8540-B3A1-8486045647B4}"/>
              </a:ext>
            </a:extLst>
          </p:cNvPr>
          <p:cNvGrpSpPr/>
          <p:nvPr/>
        </p:nvGrpSpPr>
        <p:grpSpPr>
          <a:xfrm>
            <a:off x="2699792" y="1203598"/>
            <a:ext cx="2806030" cy="241300"/>
            <a:chOff x="3677551" y="825879"/>
            <a:chExt cx="2806030" cy="241300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82B903B7-0212-9743-A5E7-0F7AA7E45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7551" y="825879"/>
              <a:ext cx="190500" cy="241300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A65DA723-C967-414B-BD40-F48ACA970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1920" y="825879"/>
              <a:ext cx="190500" cy="241300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552E61A0-1FB5-E64A-8210-CD09B1C0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6289" y="825879"/>
              <a:ext cx="190500" cy="241300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6E6580C4-2061-974E-9E73-1AFE291EE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0658" y="825879"/>
              <a:ext cx="190500" cy="241300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B3C7D7B7-F3CD-9549-B46E-2587ADD04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027" y="825879"/>
              <a:ext cx="190500" cy="241300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FAF1C213-5C8C-2046-A938-40E8D4799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9396" y="825879"/>
              <a:ext cx="190500" cy="241300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B8CFB69-92BD-3840-AD12-839CEC96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3765" y="825879"/>
              <a:ext cx="190500" cy="241300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423CCD16-CEF6-D64C-961C-74DF9660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8134" y="825879"/>
              <a:ext cx="190500" cy="241300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955D30DB-97D6-AD46-AAC2-018FFEAD8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503" y="825879"/>
              <a:ext cx="190500" cy="241300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F9F8245E-C92F-574F-B6D9-63C582A36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872" y="825879"/>
              <a:ext cx="190500" cy="241300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DF5AC2C4-F4FA-DB41-8956-39414E87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1241" y="825879"/>
              <a:ext cx="190500" cy="241300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F8FA200D-2C62-BA43-B15B-3FD890A1F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5610" y="825879"/>
              <a:ext cx="190500" cy="241300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3763255C-284A-8643-82FE-64D2B8B96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9979" y="825879"/>
              <a:ext cx="190500" cy="241300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239A951C-EFBF-A240-99B5-19C146382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4348" y="825879"/>
              <a:ext cx="190500" cy="241300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B0465360-F10C-6645-BCDE-6402664BF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8717" y="825879"/>
              <a:ext cx="190500" cy="241300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E73372F8-82A9-9F44-8DA5-18BFFDE8D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3081" y="825879"/>
              <a:ext cx="190500" cy="241300"/>
            </a:xfrm>
            <a:prstGeom prst="rect">
              <a:avLst/>
            </a:prstGeom>
          </p:spPr>
        </p:pic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4CC2C363-1B06-E34A-B597-5AB716E26C29}"/>
              </a:ext>
            </a:extLst>
          </p:cNvPr>
          <p:cNvGrpSpPr/>
          <p:nvPr/>
        </p:nvGrpSpPr>
        <p:grpSpPr>
          <a:xfrm>
            <a:off x="2707860" y="1533320"/>
            <a:ext cx="2806030" cy="241300"/>
            <a:chOff x="3677551" y="825879"/>
            <a:chExt cx="2806030" cy="241300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03ECEB99-139B-F74D-B9BA-89B08A53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7551" y="825879"/>
              <a:ext cx="190500" cy="241300"/>
            </a:xfrm>
            <a:prstGeom prst="rect">
              <a:avLst/>
            </a:prstGeom>
          </p:spPr>
        </p:pic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5A617921-0A48-7640-94F8-911F0395B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1920" y="825879"/>
              <a:ext cx="190500" cy="241300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8542B40A-5888-384B-B408-C9FED93A2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6289" y="825879"/>
              <a:ext cx="190500" cy="241300"/>
            </a:xfrm>
            <a:prstGeom prst="rect">
              <a:avLst/>
            </a:prstGeom>
          </p:spPr>
        </p:pic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85E09049-A57F-FD43-B954-12C3B43FF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0658" y="825879"/>
              <a:ext cx="190500" cy="241300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9AC7469A-862D-7E46-8852-579ED83A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027" y="825879"/>
              <a:ext cx="190500" cy="241300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0369734C-07B7-3641-9BC9-6FFA615E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9396" y="825879"/>
              <a:ext cx="190500" cy="241300"/>
            </a:xfrm>
            <a:prstGeom prst="rect">
              <a:avLst/>
            </a:prstGeom>
          </p:spPr>
        </p:pic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FAA23A0F-22A5-D440-AEB5-35293AFE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3765" y="825879"/>
              <a:ext cx="190500" cy="241300"/>
            </a:xfrm>
            <a:prstGeom prst="rect">
              <a:avLst/>
            </a:prstGeom>
          </p:spPr>
        </p:pic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672A6AD3-3F92-7B48-92E8-2F61667B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8134" y="825879"/>
              <a:ext cx="190500" cy="241300"/>
            </a:xfrm>
            <a:prstGeom prst="rect">
              <a:avLst/>
            </a:prstGeom>
          </p:spPr>
        </p:pic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102535B6-1542-B842-B974-20545663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503" y="825879"/>
              <a:ext cx="190500" cy="241300"/>
            </a:xfrm>
            <a:prstGeom prst="rect">
              <a:avLst/>
            </a:prstGeom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415298BA-5147-E048-ABE1-45E791B17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872" y="825879"/>
              <a:ext cx="190500" cy="241300"/>
            </a:xfrm>
            <a:prstGeom prst="rect">
              <a:avLst/>
            </a:prstGeom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C74A48A4-0CDE-F94C-B98F-BB8CA025D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1241" y="825879"/>
              <a:ext cx="190500" cy="241300"/>
            </a:xfrm>
            <a:prstGeom prst="rect">
              <a:avLst/>
            </a:prstGeom>
          </p:spPr>
        </p:pic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26CD8313-6DFB-6241-A755-5B773F4D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5610" y="825879"/>
              <a:ext cx="190500" cy="241300"/>
            </a:xfrm>
            <a:prstGeom prst="rect">
              <a:avLst/>
            </a:prstGeom>
          </p:spPr>
        </p:pic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B86435F5-7015-9841-811A-9CB3E564F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9979" y="825879"/>
              <a:ext cx="190500" cy="241300"/>
            </a:xfrm>
            <a:prstGeom prst="rect">
              <a:avLst/>
            </a:prstGeom>
          </p:spPr>
        </p:pic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AE3601F9-D265-9F42-9769-DFCCE0EA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4348" y="825879"/>
              <a:ext cx="190500" cy="241300"/>
            </a:xfrm>
            <a:prstGeom prst="rect">
              <a:avLst/>
            </a:prstGeom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37025D76-E59D-244F-8C65-ADE213899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8717" y="825879"/>
              <a:ext cx="190500" cy="241300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AD88F3DF-20C0-DD4A-A4B3-36CC83401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3081" y="825879"/>
              <a:ext cx="190500" cy="241300"/>
            </a:xfrm>
            <a:prstGeom prst="rect">
              <a:avLst/>
            </a:prstGeom>
          </p:spPr>
        </p:pic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EBB29E8D-988F-6146-A569-81D18ACF8639}"/>
              </a:ext>
            </a:extLst>
          </p:cNvPr>
          <p:cNvGrpSpPr/>
          <p:nvPr/>
        </p:nvGrpSpPr>
        <p:grpSpPr>
          <a:xfrm>
            <a:off x="2699797" y="2655870"/>
            <a:ext cx="2806030" cy="241300"/>
            <a:chOff x="3677551" y="825879"/>
            <a:chExt cx="2806030" cy="241300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BEC67367-97A3-474E-A3BD-A6DF7ED94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7551" y="825879"/>
              <a:ext cx="190500" cy="241300"/>
            </a:xfrm>
            <a:prstGeom prst="rect">
              <a:avLst/>
            </a:prstGeom>
          </p:spPr>
        </p:pic>
        <p:pic>
          <p:nvPicPr>
            <p:cNvPr id="117" name="図 116">
              <a:extLst>
                <a:ext uri="{FF2B5EF4-FFF2-40B4-BE49-F238E27FC236}">
                  <a16:creationId xmlns:a16="http://schemas.microsoft.com/office/drawing/2014/main" id="{B5D755B5-1597-2E4E-A5A2-2A798026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1920" y="825879"/>
              <a:ext cx="190500" cy="241300"/>
            </a:xfrm>
            <a:prstGeom prst="rect">
              <a:avLst/>
            </a:prstGeom>
          </p:spPr>
        </p:pic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25D783E6-4303-E54A-9650-BFB74B52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6289" y="825879"/>
              <a:ext cx="190500" cy="241300"/>
            </a:xfrm>
            <a:prstGeom prst="rect">
              <a:avLst/>
            </a:prstGeom>
          </p:spPr>
        </p:pic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EA3123A8-F85B-E241-A2DA-EA93F6408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0658" y="825879"/>
              <a:ext cx="190500" cy="241300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6491FEC2-CF9C-6E47-9A3A-8EEA406B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027" y="825879"/>
              <a:ext cx="190500" cy="241300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275CB955-190A-4046-A1B3-2EF7C923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9396" y="825879"/>
              <a:ext cx="190500" cy="241300"/>
            </a:xfrm>
            <a:prstGeom prst="rect">
              <a:avLst/>
            </a:prstGeom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09B04CC1-9FDC-F24B-A78E-6F8F36BD8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3765" y="825879"/>
              <a:ext cx="190500" cy="241300"/>
            </a:xfrm>
            <a:prstGeom prst="rect">
              <a:avLst/>
            </a:prstGeom>
          </p:spPr>
        </p:pic>
        <p:pic>
          <p:nvPicPr>
            <p:cNvPr id="123" name="図 122">
              <a:extLst>
                <a:ext uri="{FF2B5EF4-FFF2-40B4-BE49-F238E27FC236}">
                  <a16:creationId xmlns:a16="http://schemas.microsoft.com/office/drawing/2014/main" id="{2CBCAD74-496C-0646-892E-DECE4F810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8134" y="825879"/>
              <a:ext cx="190500" cy="241300"/>
            </a:xfrm>
            <a:prstGeom prst="rect">
              <a:avLst/>
            </a:prstGeom>
          </p:spPr>
        </p:pic>
        <p:pic>
          <p:nvPicPr>
            <p:cNvPr id="124" name="図 123">
              <a:extLst>
                <a:ext uri="{FF2B5EF4-FFF2-40B4-BE49-F238E27FC236}">
                  <a16:creationId xmlns:a16="http://schemas.microsoft.com/office/drawing/2014/main" id="{ECF27BCA-DD79-2D45-A2C1-CAAB6CB6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503" y="825879"/>
              <a:ext cx="190500" cy="241300"/>
            </a:xfrm>
            <a:prstGeom prst="rect">
              <a:avLst/>
            </a:prstGeom>
          </p:spPr>
        </p:pic>
        <p:pic>
          <p:nvPicPr>
            <p:cNvPr id="125" name="図 124">
              <a:extLst>
                <a:ext uri="{FF2B5EF4-FFF2-40B4-BE49-F238E27FC236}">
                  <a16:creationId xmlns:a16="http://schemas.microsoft.com/office/drawing/2014/main" id="{E81CC09C-9BD6-EC43-B1B7-A293BABE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872" y="825879"/>
              <a:ext cx="190500" cy="241300"/>
            </a:xfrm>
            <a:prstGeom prst="rect">
              <a:avLst/>
            </a:prstGeom>
          </p:spPr>
        </p:pic>
        <p:pic>
          <p:nvPicPr>
            <p:cNvPr id="126" name="図 125">
              <a:extLst>
                <a:ext uri="{FF2B5EF4-FFF2-40B4-BE49-F238E27FC236}">
                  <a16:creationId xmlns:a16="http://schemas.microsoft.com/office/drawing/2014/main" id="{65C9D5F8-38A1-AA40-B045-6A59E1DEC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1241" y="825879"/>
              <a:ext cx="190500" cy="241300"/>
            </a:xfrm>
            <a:prstGeom prst="rect">
              <a:avLst/>
            </a:prstGeom>
          </p:spPr>
        </p:pic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53CD9B15-2E42-E042-85DB-B375BC3B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5610" y="825879"/>
              <a:ext cx="190500" cy="241300"/>
            </a:xfrm>
            <a:prstGeom prst="rect">
              <a:avLst/>
            </a:prstGeom>
          </p:spPr>
        </p:pic>
        <p:pic>
          <p:nvPicPr>
            <p:cNvPr id="128" name="図 127">
              <a:extLst>
                <a:ext uri="{FF2B5EF4-FFF2-40B4-BE49-F238E27FC236}">
                  <a16:creationId xmlns:a16="http://schemas.microsoft.com/office/drawing/2014/main" id="{DA1CEC3E-AB12-9F4F-928E-1602738B5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9979" y="825879"/>
              <a:ext cx="190500" cy="241300"/>
            </a:xfrm>
            <a:prstGeom prst="rect">
              <a:avLst/>
            </a:prstGeom>
          </p:spPr>
        </p:pic>
        <p:pic>
          <p:nvPicPr>
            <p:cNvPr id="129" name="図 128">
              <a:extLst>
                <a:ext uri="{FF2B5EF4-FFF2-40B4-BE49-F238E27FC236}">
                  <a16:creationId xmlns:a16="http://schemas.microsoft.com/office/drawing/2014/main" id="{FF78D6AD-DF42-C442-BCF2-D098B098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4348" y="825879"/>
              <a:ext cx="190500" cy="241300"/>
            </a:xfrm>
            <a:prstGeom prst="rect">
              <a:avLst/>
            </a:prstGeom>
          </p:spPr>
        </p:pic>
        <p:pic>
          <p:nvPicPr>
            <p:cNvPr id="130" name="図 129">
              <a:extLst>
                <a:ext uri="{FF2B5EF4-FFF2-40B4-BE49-F238E27FC236}">
                  <a16:creationId xmlns:a16="http://schemas.microsoft.com/office/drawing/2014/main" id="{893D80D1-DA93-6449-8DF7-E63A4D63F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8717" y="825879"/>
              <a:ext cx="190500" cy="241300"/>
            </a:xfrm>
            <a:prstGeom prst="rect">
              <a:avLst/>
            </a:prstGeom>
          </p:spPr>
        </p:pic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4EA68D4D-152C-F34B-A6E8-B3BAD0048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3081" y="825879"/>
              <a:ext cx="190500" cy="241300"/>
            </a:xfrm>
            <a:prstGeom prst="rect">
              <a:avLst/>
            </a:prstGeom>
          </p:spPr>
        </p:pic>
      </p:grp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85032844-0029-EB40-A594-992609F7536B}"/>
              </a:ext>
            </a:extLst>
          </p:cNvPr>
          <p:cNvCxnSpPr>
            <a:cxnSpLocks/>
          </p:cNvCxnSpPr>
          <p:nvPr/>
        </p:nvCxnSpPr>
        <p:spPr>
          <a:xfrm>
            <a:off x="4089176" y="1891380"/>
            <a:ext cx="0" cy="68684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D812CF62-2CC2-5448-8349-AAF72802AC56}"/>
              </a:ext>
            </a:extLst>
          </p:cNvPr>
          <p:cNvCxnSpPr>
            <a:cxnSpLocks/>
          </p:cNvCxnSpPr>
          <p:nvPr/>
        </p:nvCxnSpPr>
        <p:spPr>
          <a:xfrm>
            <a:off x="2430219" y="1667322"/>
            <a:ext cx="197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E56B1697-4AA8-A54B-ABC4-B31DAC284304}"/>
              </a:ext>
            </a:extLst>
          </p:cNvPr>
          <p:cNvSpPr txBox="1"/>
          <p:nvPr/>
        </p:nvSpPr>
        <p:spPr>
          <a:xfrm>
            <a:off x="3151848" y="3193644"/>
            <a:ext cx="20296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16 Mini-C(T) specimens in each layer to evaluate Master Curve </a:t>
            </a:r>
            <a:r>
              <a:rPr kumimoji="1" lang="en-US" altLang="ja-JP" sz="1400" i="1" dirty="0"/>
              <a:t>T</a:t>
            </a:r>
            <a:r>
              <a:rPr kumimoji="1" lang="en-US" altLang="ja-JP" sz="1400" i="1" baseline="-25000" dirty="0"/>
              <a:t>o</a:t>
            </a:r>
            <a:r>
              <a:rPr kumimoji="1" lang="en-US" altLang="ja-JP" sz="1400" dirty="0"/>
              <a:t> values</a:t>
            </a:r>
          </a:p>
          <a:p>
            <a:pPr algn="ctr"/>
            <a:r>
              <a:rPr lang="en-US" altLang="ja-JP" sz="1400" dirty="0"/>
              <a:t>(T-L or L-S orientation)</a:t>
            </a:r>
            <a:endParaRPr kumimoji="1" lang="ja-JP" altLang="en-US" sz="1400"/>
          </a:p>
        </p:txBody>
      </p: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45397F19-E8E8-2543-AEAF-BC3367BF5308}"/>
              </a:ext>
            </a:extLst>
          </p:cNvPr>
          <p:cNvGrpSpPr/>
          <p:nvPr/>
        </p:nvGrpSpPr>
        <p:grpSpPr>
          <a:xfrm>
            <a:off x="6454218" y="1239653"/>
            <a:ext cx="2605656" cy="1547092"/>
            <a:chOff x="6538900" y="1625258"/>
            <a:chExt cx="2605656" cy="1547092"/>
          </a:xfrm>
        </p:grpSpPr>
        <p:cxnSp>
          <p:nvCxnSpPr>
            <p:cNvPr id="162" name="直線矢印コネクタ 161">
              <a:extLst>
                <a:ext uri="{FF2B5EF4-FFF2-40B4-BE49-F238E27FC236}">
                  <a16:creationId xmlns:a16="http://schemas.microsoft.com/office/drawing/2014/main" id="{6A9D043F-4AE0-4445-AB0C-82FBC614C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6601" y="1625258"/>
              <a:ext cx="0" cy="11945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矢印コネクタ 162">
              <a:extLst>
                <a:ext uri="{FF2B5EF4-FFF2-40B4-BE49-F238E27FC236}">
                  <a16:creationId xmlns:a16="http://schemas.microsoft.com/office/drawing/2014/main" id="{DBC2249C-E66E-294A-AE5B-DBC48D943727}"/>
                </a:ext>
              </a:extLst>
            </p:cNvPr>
            <p:cNvCxnSpPr>
              <a:cxnSpLocks/>
            </p:cNvCxnSpPr>
            <p:nvPr/>
          </p:nvCxnSpPr>
          <p:spPr>
            <a:xfrm>
              <a:off x="7046601" y="2819772"/>
              <a:ext cx="19230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59798E52-8B4C-3B4B-9405-208A1BB4C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929" y="1751523"/>
              <a:ext cx="0" cy="108000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75E66953-A77D-3140-BDF4-05EFC492C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9157" y="1751523"/>
              <a:ext cx="0" cy="108000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767BA450-A3A8-634E-A3C1-A307FA4190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8384" y="1751523"/>
              <a:ext cx="0" cy="108000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59D7B8B3-2D06-DB4B-8716-C0DF6082D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6841" y="1751523"/>
              <a:ext cx="0" cy="108000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4625CB02-9B00-A64E-AC08-BAF6BE4DA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612" y="1751523"/>
              <a:ext cx="0" cy="108000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87F55CE3-2340-8248-AF3C-BA7E022F7F5B}"/>
                </a:ext>
              </a:extLst>
            </p:cNvPr>
            <p:cNvSpPr txBox="1"/>
            <p:nvPr/>
          </p:nvSpPr>
          <p:spPr>
            <a:xfrm>
              <a:off x="6832800" y="2803018"/>
              <a:ext cx="615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/>
                <a:t>Inner</a:t>
              </a:r>
            </a:p>
            <a:p>
              <a:pPr algn="ctr"/>
              <a:r>
                <a:rPr lang="en-US" altLang="ja-JP" sz="900" dirty="0"/>
                <a:t>Surface</a:t>
              </a:r>
              <a:endParaRPr kumimoji="1" lang="ja-JP" altLang="en-US" sz="900"/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7EFBC074-1899-B54A-ACE6-8434F1B5C43A}"/>
                </a:ext>
              </a:extLst>
            </p:cNvPr>
            <p:cNvSpPr txBox="1"/>
            <p:nvPr/>
          </p:nvSpPr>
          <p:spPr>
            <a:xfrm>
              <a:off x="7369151" y="2831791"/>
              <a:ext cx="4970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/>
                <a:t>¼-T</a:t>
              </a:r>
              <a:endParaRPr kumimoji="1" lang="ja-JP" altLang="en-US" sz="900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4CB09B70-481F-A048-9EA3-AB0D489A019A}"/>
                </a:ext>
              </a:extLst>
            </p:cNvPr>
            <p:cNvSpPr txBox="1"/>
            <p:nvPr/>
          </p:nvSpPr>
          <p:spPr>
            <a:xfrm>
              <a:off x="7787985" y="2822575"/>
              <a:ext cx="4970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/>
                <a:t>½-T</a:t>
              </a:r>
              <a:endParaRPr kumimoji="1" lang="ja-JP" altLang="en-US" sz="900"/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18461469-03A8-9343-8E3F-C35632C5A9AC}"/>
                </a:ext>
              </a:extLst>
            </p:cNvPr>
            <p:cNvSpPr txBox="1"/>
            <p:nvPr/>
          </p:nvSpPr>
          <p:spPr>
            <a:xfrm>
              <a:off x="8220147" y="2822575"/>
              <a:ext cx="4970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/>
                <a:t>¾-T</a:t>
              </a:r>
              <a:endParaRPr kumimoji="1" lang="ja-JP" altLang="en-US" sz="900"/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9D477975-3475-6648-83FB-34116EE2ED4B}"/>
                </a:ext>
              </a:extLst>
            </p:cNvPr>
            <p:cNvSpPr txBox="1"/>
            <p:nvPr/>
          </p:nvSpPr>
          <p:spPr>
            <a:xfrm>
              <a:off x="8520292" y="2800967"/>
              <a:ext cx="624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/>
                <a:t>Outer</a:t>
              </a:r>
            </a:p>
            <a:p>
              <a:pPr algn="ctr"/>
              <a:r>
                <a:rPr lang="en-US" altLang="ja-JP" sz="900" dirty="0"/>
                <a:t>Surface</a:t>
              </a:r>
              <a:endParaRPr kumimoji="1" lang="ja-JP" altLang="en-US" sz="900"/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322D7EE1-652B-AC43-AFCD-39D0510B7ACA}"/>
                </a:ext>
              </a:extLst>
            </p:cNvPr>
            <p:cNvSpPr txBox="1"/>
            <p:nvPr/>
          </p:nvSpPr>
          <p:spPr>
            <a:xfrm rot="16200000">
              <a:off x="6152256" y="2017327"/>
              <a:ext cx="12041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/>
                <a:t>Initial toughness</a:t>
              </a:r>
            </a:p>
            <a:p>
              <a:pPr algn="ctr"/>
              <a:r>
                <a:rPr kumimoji="1" lang="en-US" altLang="ja-JP" sz="1100" dirty="0"/>
                <a:t>(</a:t>
              </a:r>
              <a:r>
                <a:rPr kumimoji="1" lang="en-US" altLang="ja-JP" sz="1100" i="1" dirty="0"/>
                <a:t>T</a:t>
              </a:r>
              <a:r>
                <a:rPr kumimoji="1" lang="en-US" altLang="ja-JP" sz="1100" i="1" baseline="-25000" dirty="0"/>
                <a:t>o</a:t>
              </a:r>
              <a:r>
                <a:rPr kumimoji="1" lang="en-US" altLang="ja-JP" sz="1100" dirty="0"/>
                <a:t>) distribution</a:t>
              </a:r>
              <a:endParaRPr kumimoji="1" lang="ja-JP" altLang="en-US" sz="1100" i="1" baseline="-25000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76738C84-7AAF-2B4F-A804-51F827E14137}"/>
                </a:ext>
              </a:extLst>
            </p:cNvPr>
            <p:cNvSpPr/>
            <p:nvPr/>
          </p:nvSpPr>
          <p:spPr>
            <a:xfrm>
              <a:off x="7198057" y="1875527"/>
              <a:ext cx="1671777" cy="840239"/>
            </a:xfrm>
            <a:custGeom>
              <a:avLst/>
              <a:gdLst>
                <a:gd name="connsiteX0" fmla="*/ 0 w 3560956"/>
                <a:gd name="connsiteY0" fmla="*/ 936467 h 936467"/>
                <a:gd name="connsiteX1" fmla="*/ 877230 w 3560956"/>
                <a:gd name="connsiteY1" fmla="*/ 111277 h 936467"/>
                <a:gd name="connsiteX2" fmla="*/ 2653991 w 3560956"/>
                <a:gd name="connsiteY2" fmla="*/ 96409 h 936467"/>
                <a:gd name="connsiteX3" fmla="*/ 3560956 w 3560956"/>
                <a:gd name="connsiteY3" fmla="*/ 929033 h 936467"/>
                <a:gd name="connsiteX0" fmla="*/ 0 w 3560956"/>
                <a:gd name="connsiteY0" fmla="*/ 899830 h 899830"/>
                <a:gd name="connsiteX1" fmla="*/ 877230 w 3560956"/>
                <a:gd name="connsiteY1" fmla="*/ 74640 h 899830"/>
                <a:gd name="connsiteX2" fmla="*/ 2653991 w 3560956"/>
                <a:gd name="connsiteY2" fmla="*/ 59772 h 899830"/>
                <a:gd name="connsiteX3" fmla="*/ 3560956 w 3560956"/>
                <a:gd name="connsiteY3" fmla="*/ 892396 h 899830"/>
                <a:gd name="connsiteX0" fmla="*/ 0 w 3560956"/>
                <a:gd name="connsiteY0" fmla="*/ 840775 h 840775"/>
                <a:gd name="connsiteX1" fmla="*/ 877230 w 3560956"/>
                <a:gd name="connsiteY1" fmla="*/ 15585 h 840775"/>
                <a:gd name="connsiteX2" fmla="*/ 2653991 w 3560956"/>
                <a:gd name="connsiteY2" fmla="*/ 717 h 840775"/>
                <a:gd name="connsiteX3" fmla="*/ 3560956 w 3560956"/>
                <a:gd name="connsiteY3" fmla="*/ 833341 h 840775"/>
                <a:gd name="connsiteX0" fmla="*/ 0 w 3560956"/>
                <a:gd name="connsiteY0" fmla="*/ 840412 h 840412"/>
                <a:gd name="connsiteX1" fmla="*/ 877230 w 3560956"/>
                <a:gd name="connsiteY1" fmla="*/ 15222 h 840412"/>
                <a:gd name="connsiteX2" fmla="*/ 2653991 w 3560956"/>
                <a:gd name="connsiteY2" fmla="*/ 354 h 840412"/>
                <a:gd name="connsiteX3" fmla="*/ 3560956 w 3560956"/>
                <a:gd name="connsiteY3" fmla="*/ 832978 h 840412"/>
                <a:gd name="connsiteX0" fmla="*/ 0 w 3560956"/>
                <a:gd name="connsiteY0" fmla="*/ 842913 h 842913"/>
                <a:gd name="connsiteX1" fmla="*/ 877230 w 3560956"/>
                <a:gd name="connsiteY1" fmla="*/ 17723 h 842913"/>
                <a:gd name="connsiteX2" fmla="*/ 2653991 w 3560956"/>
                <a:gd name="connsiteY2" fmla="*/ 2855 h 842913"/>
                <a:gd name="connsiteX3" fmla="*/ 3560956 w 3560956"/>
                <a:gd name="connsiteY3" fmla="*/ 835479 h 842913"/>
                <a:gd name="connsiteX0" fmla="*/ 0 w 3560956"/>
                <a:gd name="connsiteY0" fmla="*/ 840096 h 840096"/>
                <a:gd name="connsiteX1" fmla="*/ 877230 w 3560956"/>
                <a:gd name="connsiteY1" fmla="*/ 14906 h 840096"/>
                <a:gd name="connsiteX2" fmla="*/ 2653991 w 3560956"/>
                <a:gd name="connsiteY2" fmla="*/ 38 h 840096"/>
                <a:gd name="connsiteX3" fmla="*/ 3560956 w 3560956"/>
                <a:gd name="connsiteY3" fmla="*/ 832662 h 840096"/>
                <a:gd name="connsiteX0" fmla="*/ 0 w 3560956"/>
                <a:gd name="connsiteY0" fmla="*/ 840285 h 840285"/>
                <a:gd name="connsiteX1" fmla="*/ 877230 w 3560956"/>
                <a:gd name="connsiteY1" fmla="*/ 15095 h 840285"/>
                <a:gd name="connsiteX2" fmla="*/ 2653991 w 3560956"/>
                <a:gd name="connsiteY2" fmla="*/ 227 h 840285"/>
                <a:gd name="connsiteX3" fmla="*/ 3560956 w 3560956"/>
                <a:gd name="connsiteY3" fmla="*/ 832851 h 8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956" h="840285">
                  <a:moveTo>
                    <a:pt x="0" y="840285"/>
                  </a:moveTo>
                  <a:cubicBezTo>
                    <a:pt x="217449" y="497695"/>
                    <a:pt x="553845" y="21290"/>
                    <a:pt x="877230" y="15095"/>
                  </a:cubicBezTo>
                  <a:cubicBezTo>
                    <a:pt x="1200615" y="8900"/>
                    <a:pt x="2355386" y="12618"/>
                    <a:pt x="2653991" y="227"/>
                  </a:cubicBezTo>
                  <a:cubicBezTo>
                    <a:pt x="2952596" y="-12164"/>
                    <a:pt x="3331117" y="484685"/>
                    <a:pt x="3560956" y="83285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D20D58AB-32DD-9743-AABC-B3A0F5ACCE76}"/>
              </a:ext>
            </a:extLst>
          </p:cNvPr>
          <p:cNvCxnSpPr>
            <a:cxnSpLocks/>
          </p:cNvCxnSpPr>
          <p:nvPr/>
        </p:nvCxnSpPr>
        <p:spPr>
          <a:xfrm>
            <a:off x="2450795" y="2796350"/>
            <a:ext cx="176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>
            <a:extLst>
              <a:ext uri="{FF2B5EF4-FFF2-40B4-BE49-F238E27FC236}">
                <a16:creationId xmlns:a16="http://schemas.microsoft.com/office/drawing/2014/main" id="{51FF2419-27C2-A546-8565-E465C7AF6F54}"/>
              </a:ext>
            </a:extLst>
          </p:cNvPr>
          <p:cNvCxnSpPr>
            <a:cxnSpLocks/>
          </p:cNvCxnSpPr>
          <p:nvPr/>
        </p:nvCxnSpPr>
        <p:spPr>
          <a:xfrm>
            <a:off x="2423077" y="1324248"/>
            <a:ext cx="2047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右矢印 200">
            <a:extLst>
              <a:ext uri="{FF2B5EF4-FFF2-40B4-BE49-F238E27FC236}">
                <a16:creationId xmlns:a16="http://schemas.microsoft.com/office/drawing/2014/main" id="{B6FD4BA0-8DD3-784B-9659-612A276555DA}"/>
              </a:ext>
            </a:extLst>
          </p:cNvPr>
          <p:cNvSpPr/>
          <p:nvPr/>
        </p:nvSpPr>
        <p:spPr>
          <a:xfrm>
            <a:off x="6176505" y="1850952"/>
            <a:ext cx="256016" cy="3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590F4934-A91E-A94D-B21B-61DB4533C3AC}"/>
              </a:ext>
            </a:extLst>
          </p:cNvPr>
          <p:cNvSpPr txBox="1"/>
          <p:nvPr/>
        </p:nvSpPr>
        <p:spPr>
          <a:xfrm>
            <a:off x="6718088" y="3044913"/>
            <a:ext cx="224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Through-wall fracture toughness distribution for plant by plant PFM input</a:t>
            </a:r>
            <a:endParaRPr kumimoji="1" lang="ja-JP" altLang="en-US" sz="1600" b="1"/>
          </a:p>
        </p:txBody>
      </p: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FD2F9BE5-E6F4-324F-A109-4687E9BD0693}"/>
              </a:ext>
            </a:extLst>
          </p:cNvPr>
          <p:cNvCxnSpPr>
            <a:cxnSpLocks/>
          </p:cNvCxnSpPr>
          <p:nvPr/>
        </p:nvCxnSpPr>
        <p:spPr>
          <a:xfrm>
            <a:off x="5580112" y="1667322"/>
            <a:ext cx="197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792D3E17-0253-3548-842F-FA5CE4366057}"/>
              </a:ext>
            </a:extLst>
          </p:cNvPr>
          <p:cNvCxnSpPr>
            <a:cxnSpLocks/>
          </p:cNvCxnSpPr>
          <p:nvPr/>
        </p:nvCxnSpPr>
        <p:spPr>
          <a:xfrm>
            <a:off x="5600688" y="2796350"/>
            <a:ext cx="176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9025910B-890B-BD4F-8F1B-2431F22E79B0}"/>
              </a:ext>
            </a:extLst>
          </p:cNvPr>
          <p:cNvCxnSpPr>
            <a:cxnSpLocks/>
          </p:cNvCxnSpPr>
          <p:nvPr/>
        </p:nvCxnSpPr>
        <p:spPr>
          <a:xfrm>
            <a:off x="5572970" y="1324248"/>
            <a:ext cx="2047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65489A2-3B75-0647-94E1-7588CB871C14}"/>
              </a:ext>
            </a:extLst>
          </p:cNvPr>
          <p:cNvSpPr/>
          <p:nvPr/>
        </p:nvSpPr>
        <p:spPr>
          <a:xfrm>
            <a:off x="5699637" y="1157930"/>
            <a:ext cx="572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/>
              <a:t>T</a:t>
            </a:r>
            <a:r>
              <a:rPr lang="en-US" altLang="ja-JP" sz="1400" i="1" baseline="-25000" dirty="0"/>
              <a:t>o</a:t>
            </a:r>
            <a:r>
              <a:rPr lang="en-US" altLang="ja-JP" sz="1400" baseline="-25000" dirty="0"/>
              <a:t> (IS)</a:t>
            </a:r>
            <a:endParaRPr lang="ja-JP" altLang="en-US" sz="1400" baseline="-25000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90A96FFB-FAF2-D041-9DEE-5F9AA9DABB4D}"/>
              </a:ext>
            </a:extLst>
          </p:cNvPr>
          <p:cNvSpPr/>
          <p:nvPr/>
        </p:nvSpPr>
        <p:spPr>
          <a:xfrm>
            <a:off x="5701904" y="2629016"/>
            <a:ext cx="631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/>
              <a:t>T</a:t>
            </a:r>
            <a:r>
              <a:rPr lang="en-US" altLang="ja-JP" sz="1400" i="1" baseline="-25000" dirty="0"/>
              <a:t>o</a:t>
            </a:r>
            <a:r>
              <a:rPr lang="en-US" altLang="ja-JP" sz="1400" baseline="-25000" dirty="0"/>
              <a:t> (OS)</a:t>
            </a:r>
            <a:endParaRPr lang="ja-JP" altLang="en-US" sz="1400" baseline="-25000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00CF084A-4861-494F-8273-DF194541D1D0}"/>
              </a:ext>
            </a:extLst>
          </p:cNvPr>
          <p:cNvSpPr/>
          <p:nvPr/>
        </p:nvSpPr>
        <p:spPr>
          <a:xfrm>
            <a:off x="5686866" y="1504441"/>
            <a:ext cx="592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/>
              <a:t>T</a:t>
            </a:r>
            <a:r>
              <a:rPr lang="en-US" altLang="ja-JP" sz="1400" i="1" baseline="-25000" dirty="0"/>
              <a:t>o</a:t>
            </a:r>
            <a:r>
              <a:rPr lang="en-US" altLang="ja-JP" sz="1400" baseline="-25000" dirty="0"/>
              <a:t> (L2)</a:t>
            </a:r>
            <a:endParaRPr lang="ja-JP" altLang="en-US" sz="1400" baseline="-25000"/>
          </a:p>
        </p:txBody>
      </p:sp>
      <p:sp>
        <p:nvSpPr>
          <p:cNvPr id="31" name="日付プレースホルダー 30">
            <a:extLst>
              <a:ext uri="{FF2B5EF4-FFF2-40B4-BE49-F238E27FC236}">
                <a16:creationId xmlns:a16="http://schemas.microsoft.com/office/drawing/2014/main" id="{283FD1FA-ADD3-5642-9B3E-B02DEC86D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3E02BEF3-2DCF-DE4A-BB13-BD746B09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64B989C1-DFD4-0C40-BF57-601383F56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25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D1FB29A-9380-8D4A-B1A3-0CBA41AD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Through-wall toughness distribution of decommissioned Zion Unit 1 RPV </a:t>
            </a:r>
            <a:br>
              <a:rPr lang="en-US" altLang="ja-JP" sz="2800" dirty="0"/>
            </a:br>
            <a:r>
              <a:rPr lang="en-US" altLang="ja-JP" sz="2800" dirty="0"/>
              <a:t>(PVP2019-93964)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264647B-7218-7F47-9D02-BCF695E2A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ja-JP" b="1" dirty="0"/>
              <a:t>How to determine the toughness distribution? Part 2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A343C6-FC40-AA4F-8C88-C5789351F5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C01F8BB-B5CF-5946-AA19-0572C2D5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976C127-93D6-9A4E-AFE4-FEDE54752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281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1255" y="326506"/>
            <a:ext cx="6858000" cy="444023"/>
          </a:xfrm>
        </p:spPr>
        <p:txBody>
          <a:bodyPr/>
          <a:lstStyle/>
          <a:p>
            <a:r>
              <a:rPr lang="en-US" altLang="ja-JP" sz="2700" b="1" dirty="0"/>
              <a:t>Zion Unit 1 beltline base metal</a:t>
            </a:r>
            <a:endParaRPr lang="ja-JP" altLang="en-US" sz="27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96042" y="2686514"/>
            <a:ext cx="2913587" cy="1589394"/>
          </a:xfrm>
        </p:spPr>
        <p:txBody>
          <a:bodyPr/>
          <a:lstStyle/>
          <a:p>
            <a:r>
              <a:rPr lang="en-US" altLang="ja-JP" sz="1600" dirty="0"/>
              <a:t>Zion Unit 1 block F02</a:t>
            </a:r>
            <a:br>
              <a:rPr lang="en-US" altLang="ja-JP" sz="1600" dirty="0"/>
            </a:br>
            <a:r>
              <a:rPr lang="en-US" altLang="ja-JP" sz="1600" dirty="0"/>
              <a:t> (L216 x T73 x S216 mm)</a:t>
            </a:r>
          </a:p>
          <a:p>
            <a:r>
              <a:rPr lang="en-US" altLang="ja-JP" sz="1600" dirty="0"/>
              <a:t>A533B Cl.1 plate base metal</a:t>
            </a:r>
          </a:p>
          <a:p>
            <a:r>
              <a:rPr lang="en-US" altLang="ja-JP" sz="1600" dirty="0"/>
              <a:t>Fluence at clad – base metal interface (CBMI)</a:t>
            </a:r>
            <a:r>
              <a:rPr lang="ja-JP" altLang="en-US" sz="1600"/>
              <a:t> </a:t>
            </a:r>
            <a:r>
              <a:rPr lang="en-US" altLang="ja-JP" sz="1600" dirty="0"/>
              <a:t>: </a:t>
            </a:r>
            <a:br>
              <a:rPr lang="en-US" altLang="ja-JP" sz="1600" dirty="0"/>
            </a:br>
            <a:r>
              <a:rPr lang="en-US" altLang="ja-JP" sz="1600" dirty="0"/>
              <a:t>7x10</a:t>
            </a:r>
            <a:r>
              <a:rPr lang="en-US" altLang="ja-JP" sz="1600" baseline="30000" dirty="0"/>
              <a:t>18</a:t>
            </a:r>
            <a:r>
              <a:rPr lang="en-US" altLang="ja-JP" sz="1600" dirty="0"/>
              <a:t> n/cm</a:t>
            </a:r>
            <a:r>
              <a:rPr lang="en-US" altLang="ja-JP" sz="1600" baseline="30000" dirty="0"/>
              <a:t>2</a:t>
            </a:r>
            <a:r>
              <a:rPr lang="en-US" altLang="ja-JP" sz="1600" dirty="0"/>
              <a:t>(E &gt; 1MeV)</a:t>
            </a:r>
            <a:endParaRPr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b="7512"/>
          <a:stretch/>
        </p:blipFill>
        <p:spPr>
          <a:xfrm rot="5400000">
            <a:off x="-325811" y="1831071"/>
            <a:ext cx="2838537" cy="18632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73" y="1194105"/>
            <a:ext cx="1806602" cy="181165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4227934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View from outside of vessel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cxnSpLocks/>
            <a:endCxn id="8" idx="1"/>
          </p:cNvCxnSpPr>
          <p:nvPr/>
        </p:nvCxnSpPr>
        <p:spPr>
          <a:xfrm flipV="1">
            <a:off x="899592" y="2099933"/>
            <a:ext cx="1727581" cy="471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539007" y="4018525"/>
            <a:ext cx="324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1539007" y="3694489"/>
            <a:ext cx="0" cy="32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437746" y="3502401"/>
            <a:ext cx="2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42791" y="3914650"/>
            <a:ext cx="2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</a:t>
            </a:r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235B62E-6646-4A45-A437-D24A67340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568" y="3914280"/>
            <a:ext cx="6510762" cy="1001656"/>
          </a:xfrm>
          <a:prstGeom prst="rect">
            <a:avLst/>
          </a:prstGeom>
        </p:spPr>
      </p:pic>
      <p:pic>
        <p:nvPicPr>
          <p:cNvPr id="15" name="Picture 992" descr="M:\Campbell\Zion\Block F2\cladding section with scale.JPG">
            <a:extLst>
              <a:ext uri="{FF2B5EF4-FFF2-40B4-BE49-F238E27FC236}">
                <a16:creationId xmlns:a16="http://schemas.microsoft.com/office/drawing/2014/main" id="{25EA79AA-7651-8844-8B46-D53B9C8381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13204" r="3926" b="16683"/>
          <a:stretch/>
        </p:blipFill>
        <p:spPr bwMode="auto">
          <a:xfrm rot="5400000">
            <a:off x="4125927" y="1450300"/>
            <a:ext cx="2458904" cy="127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コンテンツ プレースホルダー 5" descr="F2-3C(T).ai">
            <a:extLst>
              <a:ext uri="{FF2B5EF4-FFF2-40B4-BE49-F238E27FC236}">
                <a16:creationId xmlns:a16="http://schemas.microsoft.com/office/drawing/2014/main" id="{631E27C1-375D-0B4A-B08D-8F131B630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21" b="-5144"/>
          <a:stretch/>
        </p:blipFill>
        <p:spPr bwMode="auto">
          <a:xfrm>
            <a:off x="6617987" y="589593"/>
            <a:ext cx="2232248" cy="213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>
            <a:extLst>
              <a:ext uri="{FF2B5EF4-FFF2-40B4-BE49-F238E27FC236}">
                <a16:creationId xmlns:a16="http://schemas.microsoft.com/office/drawing/2014/main" id="{C4A353EF-22BB-AD49-A533-2B1A8343F3DE}"/>
              </a:ext>
            </a:extLst>
          </p:cNvPr>
          <p:cNvSpPr/>
          <p:nvPr/>
        </p:nvSpPr>
        <p:spPr>
          <a:xfrm>
            <a:off x="5772380" y="950355"/>
            <a:ext cx="170671" cy="18123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79EF08A-BD36-D646-A4EB-314870B40C73}"/>
              </a:ext>
            </a:extLst>
          </p:cNvPr>
          <p:cNvCxnSpPr/>
          <p:nvPr/>
        </p:nvCxnSpPr>
        <p:spPr>
          <a:xfrm>
            <a:off x="5943051" y="1059582"/>
            <a:ext cx="573165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867E66-03FD-0043-8182-1CA27AA88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October 22nd, 2019</a:t>
            </a:r>
            <a:endParaRPr lang="ja-JP" altLang="en-US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C608B0ED-BD0B-3748-B4AA-E77AF27A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3rd ISPMNA</a:t>
            </a:r>
            <a:endParaRPr lang="ja-JP" altLang="en-US" dirty="0"/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C592CB91-D2FF-334E-9464-5521BF5D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BF48BE-9F28-45EF-85A1-8FE8BAF59E26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583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基調">
      <a:dk1>
        <a:srgbClr val="110E5D"/>
      </a:dk1>
      <a:lt1>
        <a:srgbClr val="FFFFFF"/>
      </a:lt1>
      <a:dk2>
        <a:srgbClr val="CDE6FF"/>
      </a:dk2>
      <a:lt2>
        <a:srgbClr val="FFFFFF"/>
      </a:lt2>
      <a:accent1>
        <a:srgbClr val="110E5D"/>
      </a:accent1>
      <a:accent2>
        <a:srgbClr val="0099CC"/>
      </a:accent2>
      <a:accent3>
        <a:srgbClr val="BBE0E3"/>
      </a:accent3>
      <a:accent4>
        <a:srgbClr val="BBB8F4"/>
      </a:accent4>
      <a:accent5>
        <a:srgbClr val="0033CC"/>
      </a:accent5>
      <a:accent6>
        <a:srgbClr val="006699"/>
      </a:accent6>
      <a:hlink>
        <a:srgbClr val="009999"/>
      </a:hlink>
      <a:folHlink>
        <a:srgbClr val="66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243385F-B677-431D-AE19-4E30788776CD}" vid="{4CB5DCBC-31EF-41CE-BB21-5CD8293677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1562</TotalTime>
  <Words>1755</Words>
  <Application>Microsoft Macintosh PowerPoint</Application>
  <PresentationFormat>画面に合わせる (16:9)</PresentationFormat>
  <Paragraphs>364</Paragraphs>
  <Slides>22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游ゴシック</vt:lpstr>
      <vt:lpstr>Arial</vt:lpstr>
      <vt:lpstr>Calibri</vt:lpstr>
      <vt:lpstr>Century Gothic</vt:lpstr>
      <vt:lpstr>Helvetica</vt:lpstr>
      <vt:lpstr>Symbol</vt:lpstr>
      <vt:lpstr>Times New Roman</vt:lpstr>
      <vt:lpstr>Wingdings</vt:lpstr>
      <vt:lpstr>Office テーマ</vt:lpstr>
      <vt:lpstr>Effect of through-wall toughness distribution on conditional failure probability assessment under PTS events</vt:lpstr>
      <vt:lpstr>Background and motivation</vt:lpstr>
      <vt:lpstr>Contents</vt:lpstr>
      <vt:lpstr>Outline of Mini-C(T) Master Curve tests</vt:lpstr>
      <vt:lpstr>Mini-C(T) Master Curve tests</vt:lpstr>
      <vt:lpstr>Development steps of Mini-C(T) MC methodology</vt:lpstr>
      <vt:lpstr>Procedure to characterize through-wall toughness distribution </vt:lpstr>
      <vt:lpstr>Through-wall toughness distribution of decommissioned Zion Unit 1 RPV  (PVP2019-93964)</vt:lpstr>
      <vt:lpstr>Zion Unit 1 beltline base metal</vt:lpstr>
      <vt:lpstr>Through wall To distribution</vt:lpstr>
      <vt:lpstr>How to estimate initial RTNDT distribution ?</vt:lpstr>
      <vt:lpstr>Initial toughness estimation for Zion Unit 1</vt:lpstr>
      <vt:lpstr>PFM analyses considering through-wall toughness distribution modeled after Zion Unit 1.</vt:lpstr>
      <vt:lpstr>Outline of PFM analysis</vt:lpstr>
      <vt:lpstr>PFM analysis condition</vt:lpstr>
      <vt:lpstr>Loss of coolant accident transients</vt:lpstr>
      <vt:lpstr>Stuck open valve primary side transients</vt:lpstr>
      <vt:lpstr>Main steam line break transient</vt:lpstr>
      <vt:lpstr>Comparison of CPI between DIST and NODIST cases</vt:lpstr>
      <vt:lpstr>Comparison of CPF between DIST and NODIST cases</vt:lpstr>
      <vt:lpstr>Vessel failure probability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Masato Yamamoto (山本 真人)</dc:creator>
  <cp:lastModifiedBy>Masato Yamamoto (山本 真人)</cp:lastModifiedBy>
  <cp:revision>88</cp:revision>
  <dcterms:created xsi:type="dcterms:W3CDTF">2019-06-11T00:50:30Z</dcterms:created>
  <dcterms:modified xsi:type="dcterms:W3CDTF">2019-10-11T01:42:14Z</dcterms:modified>
</cp:coreProperties>
</file>