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0" r:id="rId1"/>
  </p:sldMasterIdLst>
  <p:notesMasterIdLst>
    <p:notesMasterId r:id="rId40"/>
  </p:notesMasterIdLst>
  <p:handoutMasterIdLst>
    <p:handoutMasterId r:id="rId41"/>
  </p:handoutMasterIdLst>
  <p:sldIdLst>
    <p:sldId id="1208" r:id="rId2"/>
    <p:sldId id="1117" r:id="rId3"/>
    <p:sldId id="1175" r:id="rId4"/>
    <p:sldId id="1135" r:id="rId5"/>
    <p:sldId id="1186" r:id="rId6"/>
    <p:sldId id="1177" r:id="rId7"/>
    <p:sldId id="1187" r:id="rId8"/>
    <p:sldId id="1180" r:id="rId9"/>
    <p:sldId id="1205" r:id="rId10"/>
    <p:sldId id="1206" r:id="rId11"/>
    <p:sldId id="1188" r:id="rId12"/>
    <p:sldId id="1189" r:id="rId13"/>
    <p:sldId id="1190" r:id="rId14"/>
    <p:sldId id="1191" r:id="rId15"/>
    <p:sldId id="1192" r:id="rId16"/>
    <p:sldId id="1193" r:id="rId17"/>
    <p:sldId id="1209" r:id="rId18"/>
    <p:sldId id="1194" r:id="rId19"/>
    <p:sldId id="1195" r:id="rId20"/>
    <p:sldId id="1196" r:id="rId21"/>
    <p:sldId id="1197" r:id="rId22"/>
    <p:sldId id="1203" r:id="rId23"/>
    <p:sldId id="1198" r:id="rId24"/>
    <p:sldId id="1200" r:id="rId25"/>
    <p:sldId id="1201" r:id="rId26"/>
    <p:sldId id="1202" r:id="rId27"/>
    <p:sldId id="1123" r:id="rId28"/>
    <p:sldId id="1182" r:id="rId29"/>
    <p:sldId id="1185" r:id="rId30"/>
    <p:sldId id="1164" r:id="rId31"/>
    <p:sldId id="1131" r:id="rId32"/>
    <p:sldId id="1132" r:id="rId33"/>
    <p:sldId id="1133" r:id="rId34"/>
    <p:sldId id="1134" r:id="rId35"/>
    <p:sldId id="1183" r:id="rId36"/>
    <p:sldId id="432" r:id="rId37"/>
    <p:sldId id="1207" r:id="rId38"/>
    <p:sldId id="1204" r:id="rId39"/>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Tahoma" pitchFamily="34"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Tahoma" pitchFamily="34"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Tahoma" pitchFamily="34"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Tahoma" pitchFamily="34"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Tahoma" pitchFamily="34" charset="0"/>
        <a:ea typeface="ＭＳ Ｐゴシック" pitchFamily="34" charset="-128"/>
        <a:cs typeface="+mn-cs"/>
      </a:defRPr>
    </a:lvl5pPr>
    <a:lvl6pPr marL="2286000" algn="l" defTabSz="914400" rtl="0" eaLnBrk="1" latinLnBrk="0" hangingPunct="1">
      <a:defRPr b="1" kern="1200">
        <a:solidFill>
          <a:schemeClr val="tx1"/>
        </a:solidFill>
        <a:latin typeface="Tahoma" pitchFamily="34" charset="0"/>
        <a:ea typeface="ＭＳ Ｐゴシック" pitchFamily="34" charset="-128"/>
        <a:cs typeface="+mn-cs"/>
      </a:defRPr>
    </a:lvl6pPr>
    <a:lvl7pPr marL="2743200" algn="l" defTabSz="914400" rtl="0" eaLnBrk="1" latinLnBrk="0" hangingPunct="1">
      <a:defRPr b="1" kern="1200">
        <a:solidFill>
          <a:schemeClr val="tx1"/>
        </a:solidFill>
        <a:latin typeface="Tahoma" pitchFamily="34" charset="0"/>
        <a:ea typeface="ＭＳ Ｐゴシック" pitchFamily="34" charset="-128"/>
        <a:cs typeface="+mn-cs"/>
      </a:defRPr>
    </a:lvl7pPr>
    <a:lvl8pPr marL="3200400" algn="l" defTabSz="914400" rtl="0" eaLnBrk="1" latinLnBrk="0" hangingPunct="1">
      <a:defRPr b="1" kern="1200">
        <a:solidFill>
          <a:schemeClr val="tx1"/>
        </a:solidFill>
        <a:latin typeface="Tahoma" pitchFamily="34" charset="0"/>
        <a:ea typeface="ＭＳ Ｐゴシック" pitchFamily="34" charset="-128"/>
        <a:cs typeface="+mn-cs"/>
      </a:defRPr>
    </a:lvl8pPr>
    <a:lvl9pPr marL="3657600" algn="l" defTabSz="914400" rtl="0" eaLnBrk="1" latinLnBrk="0" hangingPunct="1">
      <a:defRPr b="1" kern="1200">
        <a:solidFill>
          <a:schemeClr val="tx1"/>
        </a:solidFill>
        <a:latin typeface="Tahom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85">
          <p15:clr>
            <a:srgbClr val="A4A3A4"/>
          </p15:clr>
        </p15:guide>
        <p15:guide id="2" pos="562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FF"/>
    <a:srgbClr val="F6BB00"/>
    <a:srgbClr val="99FF99"/>
    <a:srgbClr val="66FF66"/>
    <a:srgbClr val="FFCCCC"/>
    <a:srgbClr val="CCFFCC"/>
    <a:srgbClr val="00FF00"/>
    <a:srgbClr val="33CC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94598" autoAdjust="0"/>
  </p:normalViewPr>
  <p:slideViewPr>
    <p:cSldViewPr snapToGrid="0">
      <p:cViewPr varScale="1">
        <p:scale>
          <a:sx n="106" d="100"/>
          <a:sy n="106" d="100"/>
        </p:scale>
        <p:origin x="192" y="114"/>
      </p:cViewPr>
      <p:guideLst>
        <p:guide orient="horz" pos="1085"/>
        <p:guide pos="562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8" d="100"/>
          <a:sy n="58" d="100"/>
        </p:scale>
        <p:origin x="-246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b="0"/>
            </a:lvl1pPr>
          </a:lstStyle>
          <a:p>
            <a:pPr>
              <a:defRPr/>
            </a:pPr>
            <a:endParaRPr lang="en-CA" altLang="en-US"/>
          </a:p>
        </p:txBody>
      </p:sp>
      <p:sp>
        <p:nvSpPr>
          <p:cNvPr id="394243"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b="0"/>
            </a:lvl1pPr>
          </a:lstStyle>
          <a:p>
            <a:pPr>
              <a:defRPr/>
            </a:pPr>
            <a:endParaRPr lang="en-CA" altLang="en-US"/>
          </a:p>
        </p:txBody>
      </p:sp>
      <p:sp>
        <p:nvSpPr>
          <p:cNvPr id="39424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b="0"/>
            </a:lvl1pPr>
          </a:lstStyle>
          <a:p>
            <a:pPr>
              <a:defRPr/>
            </a:pPr>
            <a:endParaRPr lang="en-CA" altLang="en-US"/>
          </a:p>
        </p:txBody>
      </p:sp>
      <p:sp>
        <p:nvSpPr>
          <p:cNvPr id="39424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b="0"/>
            </a:lvl1pPr>
          </a:lstStyle>
          <a:p>
            <a:pPr>
              <a:defRPr/>
            </a:pPr>
            <a:fld id="{ACBA1D61-3E0A-4491-9B6D-3FC5F2A1F138}" type="slidenum">
              <a:rPr lang="en-CA" altLang="en-US"/>
              <a:pPr>
                <a:defRPr/>
              </a:pPr>
              <a:t>‹#›</a:t>
            </a:fld>
            <a:endParaRPr lang="en-CA" altLang="en-US"/>
          </a:p>
        </p:txBody>
      </p:sp>
    </p:spTree>
    <p:extLst>
      <p:ext uri="{BB962C8B-B14F-4D97-AF65-F5344CB8AC3E}">
        <p14:creationId xmlns:p14="http://schemas.microsoft.com/office/powerpoint/2010/main" val="3421044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2432" tIns="46216" rIns="92432" bIns="46216" numCol="1" anchor="t" anchorCtr="0" compatLnSpc="1">
            <a:prstTxWarp prst="textNoShape">
              <a:avLst/>
            </a:prstTxWarp>
          </a:bodyPr>
          <a:lstStyle>
            <a:lvl1pPr defTabSz="923789">
              <a:defRPr sz="1200" b="0"/>
            </a:lvl1pPr>
          </a:lstStyle>
          <a:p>
            <a:pPr>
              <a:defRPr/>
            </a:pPr>
            <a:endParaRPr lang="en-US" altLang="en-US"/>
          </a:p>
        </p:txBody>
      </p:sp>
      <p:sp>
        <p:nvSpPr>
          <p:cNvPr id="3993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2432" tIns="46216" rIns="92432" bIns="46216" numCol="1" anchor="t" anchorCtr="0" compatLnSpc="1">
            <a:prstTxWarp prst="textNoShape">
              <a:avLst/>
            </a:prstTxWarp>
          </a:bodyPr>
          <a:lstStyle>
            <a:lvl1pPr algn="r" defTabSz="923789">
              <a:defRPr sz="1200" b="0"/>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6426"/>
            <a:ext cx="5608638" cy="4183063"/>
          </a:xfrm>
          <a:prstGeom prst="rect">
            <a:avLst/>
          </a:prstGeom>
          <a:noFill/>
          <a:ln w="9525">
            <a:noFill/>
            <a:miter lim="800000"/>
            <a:headEnd/>
            <a:tailEnd/>
          </a:ln>
          <a:effectLst/>
        </p:spPr>
        <p:txBody>
          <a:bodyPr vert="horz" wrap="square" lIns="92432" tIns="46216" rIns="92432" bIns="462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432" tIns="46216" rIns="92432" bIns="46216" numCol="1" anchor="b" anchorCtr="0" compatLnSpc="1">
            <a:prstTxWarp prst="textNoShape">
              <a:avLst/>
            </a:prstTxWarp>
          </a:bodyPr>
          <a:lstStyle>
            <a:lvl1pPr defTabSz="923789">
              <a:defRPr sz="1200" b="0"/>
            </a:lvl1pPr>
          </a:lstStyle>
          <a:p>
            <a:pPr>
              <a:defRPr/>
            </a:pPr>
            <a:endParaRPr lang="en-US" altLang="en-US"/>
          </a:p>
        </p:txBody>
      </p:sp>
      <p:sp>
        <p:nvSpPr>
          <p:cNvPr id="3994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432" tIns="46216" rIns="92432" bIns="46216" numCol="1" anchor="b" anchorCtr="0" compatLnSpc="1">
            <a:prstTxWarp prst="textNoShape">
              <a:avLst/>
            </a:prstTxWarp>
          </a:bodyPr>
          <a:lstStyle>
            <a:lvl1pPr algn="r" defTabSz="923789">
              <a:defRPr sz="1200" b="0"/>
            </a:lvl1pPr>
          </a:lstStyle>
          <a:p>
            <a:pPr>
              <a:defRPr/>
            </a:pPr>
            <a:fld id="{A5484093-EACA-40FC-BAA7-706D41138267}" type="slidenum">
              <a:rPr lang="en-US" altLang="en-US"/>
              <a:pPr>
                <a:defRPr/>
              </a:pPr>
              <a:t>‹#›</a:t>
            </a:fld>
            <a:endParaRPr lang="en-US" altLang="en-US"/>
          </a:p>
        </p:txBody>
      </p:sp>
    </p:spTree>
    <p:extLst>
      <p:ext uri="{BB962C8B-B14F-4D97-AF65-F5344CB8AC3E}">
        <p14:creationId xmlns:p14="http://schemas.microsoft.com/office/powerpoint/2010/main" val="39519275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ahoma"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ahoma"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ahoma"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ahoma"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ahoma"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CA">
              <a:latin typeface="Tahoma" pitchFamily="-108" charset="-52"/>
              <a:ea typeface="ＭＳ Ｐゴシック" pitchFamily="-108" charset="-128"/>
            </a:endParaRPr>
          </a:p>
        </p:txBody>
      </p:sp>
      <p:sp>
        <p:nvSpPr>
          <p:cNvPr id="8196" name="Slide Number Placeholder 3"/>
          <p:cNvSpPr>
            <a:spLocks noGrp="1"/>
          </p:cNvSpPr>
          <p:nvPr>
            <p:ph type="sldNum" sz="quarter" idx="5"/>
          </p:nvPr>
        </p:nvSpPr>
        <p:spPr>
          <a:noFill/>
        </p:spPr>
        <p:txBody>
          <a:bodyPr/>
          <a:lstStyle/>
          <a:p>
            <a:fld id="{3539D2D8-FB4B-41DD-8BCA-1900E7F4C10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10</a:t>
            </a:fld>
            <a:endParaRPr lang="en-US" altLang="en-US"/>
          </a:p>
        </p:txBody>
      </p:sp>
    </p:spTree>
    <p:extLst>
      <p:ext uri="{BB962C8B-B14F-4D97-AF65-F5344CB8AC3E}">
        <p14:creationId xmlns:p14="http://schemas.microsoft.com/office/powerpoint/2010/main" val="2531627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11</a:t>
            </a:fld>
            <a:endParaRPr lang="en-US" altLang="en-US"/>
          </a:p>
        </p:txBody>
      </p:sp>
    </p:spTree>
    <p:extLst>
      <p:ext uri="{BB962C8B-B14F-4D97-AF65-F5344CB8AC3E}">
        <p14:creationId xmlns:p14="http://schemas.microsoft.com/office/powerpoint/2010/main" val="289659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12</a:t>
            </a:fld>
            <a:endParaRPr lang="en-US" altLang="en-US"/>
          </a:p>
        </p:txBody>
      </p:sp>
    </p:spTree>
    <p:extLst>
      <p:ext uri="{BB962C8B-B14F-4D97-AF65-F5344CB8AC3E}">
        <p14:creationId xmlns:p14="http://schemas.microsoft.com/office/powerpoint/2010/main" val="406097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13</a:t>
            </a:fld>
            <a:endParaRPr lang="en-US" altLang="en-US"/>
          </a:p>
        </p:txBody>
      </p:sp>
    </p:spTree>
    <p:extLst>
      <p:ext uri="{BB962C8B-B14F-4D97-AF65-F5344CB8AC3E}">
        <p14:creationId xmlns:p14="http://schemas.microsoft.com/office/powerpoint/2010/main" val="167436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14</a:t>
            </a:fld>
            <a:endParaRPr lang="en-US" altLang="en-US"/>
          </a:p>
        </p:txBody>
      </p:sp>
    </p:spTree>
    <p:extLst>
      <p:ext uri="{BB962C8B-B14F-4D97-AF65-F5344CB8AC3E}">
        <p14:creationId xmlns:p14="http://schemas.microsoft.com/office/powerpoint/2010/main" val="226421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15</a:t>
            </a:fld>
            <a:endParaRPr lang="en-US" altLang="en-US"/>
          </a:p>
        </p:txBody>
      </p:sp>
    </p:spTree>
    <p:extLst>
      <p:ext uri="{BB962C8B-B14F-4D97-AF65-F5344CB8AC3E}">
        <p14:creationId xmlns:p14="http://schemas.microsoft.com/office/powerpoint/2010/main" val="273840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16</a:t>
            </a:fld>
            <a:endParaRPr lang="en-US" altLang="en-US"/>
          </a:p>
        </p:txBody>
      </p:sp>
    </p:spTree>
    <p:extLst>
      <p:ext uri="{BB962C8B-B14F-4D97-AF65-F5344CB8AC3E}">
        <p14:creationId xmlns:p14="http://schemas.microsoft.com/office/powerpoint/2010/main" val="26986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17</a:t>
            </a:fld>
            <a:endParaRPr lang="en-US" altLang="en-US"/>
          </a:p>
        </p:txBody>
      </p:sp>
    </p:spTree>
    <p:extLst>
      <p:ext uri="{BB962C8B-B14F-4D97-AF65-F5344CB8AC3E}">
        <p14:creationId xmlns:p14="http://schemas.microsoft.com/office/powerpoint/2010/main" val="175323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18</a:t>
            </a:fld>
            <a:endParaRPr lang="en-US" altLang="en-US"/>
          </a:p>
        </p:txBody>
      </p:sp>
    </p:spTree>
    <p:extLst>
      <p:ext uri="{BB962C8B-B14F-4D97-AF65-F5344CB8AC3E}">
        <p14:creationId xmlns:p14="http://schemas.microsoft.com/office/powerpoint/2010/main" val="386589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19</a:t>
            </a:fld>
            <a:endParaRPr lang="en-US" altLang="en-US"/>
          </a:p>
        </p:txBody>
      </p:sp>
    </p:spTree>
    <p:extLst>
      <p:ext uri="{BB962C8B-B14F-4D97-AF65-F5344CB8AC3E}">
        <p14:creationId xmlns:p14="http://schemas.microsoft.com/office/powerpoint/2010/main" val="351510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a:t>
            </a:fld>
            <a:endParaRPr lang="en-US" altLang="en-US"/>
          </a:p>
        </p:txBody>
      </p:sp>
    </p:spTree>
    <p:extLst>
      <p:ext uri="{BB962C8B-B14F-4D97-AF65-F5344CB8AC3E}">
        <p14:creationId xmlns:p14="http://schemas.microsoft.com/office/powerpoint/2010/main" val="162050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20</a:t>
            </a:fld>
            <a:endParaRPr lang="en-US" altLang="en-US"/>
          </a:p>
        </p:txBody>
      </p:sp>
    </p:spTree>
    <p:extLst>
      <p:ext uri="{BB962C8B-B14F-4D97-AF65-F5344CB8AC3E}">
        <p14:creationId xmlns:p14="http://schemas.microsoft.com/office/powerpoint/2010/main" val="644224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21</a:t>
            </a:fld>
            <a:endParaRPr lang="en-US" altLang="en-US"/>
          </a:p>
        </p:txBody>
      </p:sp>
    </p:spTree>
    <p:extLst>
      <p:ext uri="{BB962C8B-B14F-4D97-AF65-F5344CB8AC3E}">
        <p14:creationId xmlns:p14="http://schemas.microsoft.com/office/powerpoint/2010/main" val="2374155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22</a:t>
            </a:fld>
            <a:endParaRPr lang="en-US" altLang="en-US"/>
          </a:p>
        </p:txBody>
      </p:sp>
    </p:spTree>
    <p:extLst>
      <p:ext uri="{BB962C8B-B14F-4D97-AF65-F5344CB8AC3E}">
        <p14:creationId xmlns:p14="http://schemas.microsoft.com/office/powerpoint/2010/main" val="143494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23</a:t>
            </a:fld>
            <a:endParaRPr lang="en-US" altLang="en-US"/>
          </a:p>
        </p:txBody>
      </p:sp>
    </p:spTree>
    <p:extLst>
      <p:ext uri="{BB962C8B-B14F-4D97-AF65-F5344CB8AC3E}">
        <p14:creationId xmlns:p14="http://schemas.microsoft.com/office/powerpoint/2010/main" val="117222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24</a:t>
            </a:fld>
            <a:endParaRPr lang="en-US" altLang="en-US"/>
          </a:p>
        </p:txBody>
      </p:sp>
    </p:spTree>
    <p:extLst>
      <p:ext uri="{BB962C8B-B14F-4D97-AF65-F5344CB8AC3E}">
        <p14:creationId xmlns:p14="http://schemas.microsoft.com/office/powerpoint/2010/main" val="25640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25</a:t>
            </a:fld>
            <a:endParaRPr lang="en-US" altLang="en-US"/>
          </a:p>
        </p:txBody>
      </p:sp>
    </p:spTree>
    <p:extLst>
      <p:ext uri="{BB962C8B-B14F-4D97-AF65-F5344CB8AC3E}">
        <p14:creationId xmlns:p14="http://schemas.microsoft.com/office/powerpoint/2010/main" val="230127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26</a:t>
            </a:fld>
            <a:endParaRPr lang="en-US" altLang="en-US"/>
          </a:p>
        </p:txBody>
      </p:sp>
    </p:spTree>
    <p:extLst>
      <p:ext uri="{BB962C8B-B14F-4D97-AF65-F5344CB8AC3E}">
        <p14:creationId xmlns:p14="http://schemas.microsoft.com/office/powerpoint/2010/main" val="2577845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27</a:t>
            </a:fld>
            <a:endParaRPr lang="en-US" altLang="en-US"/>
          </a:p>
        </p:txBody>
      </p:sp>
    </p:spTree>
    <p:extLst>
      <p:ext uri="{BB962C8B-B14F-4D97-AF65-F5344CB8AC3E}">
        <p14:creationId xmlns:p14="http://schemas.microsoft.com/office/powerpoint/2010/main" val="1888326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28</a:t>
            </a:fld>
            <a:endParaRPr lang="en-US" altLang="en-US"/>
          </a:p>
        </p:txBody>
      </p:sp>
    </p:spTree>
    <p:extLst>
      <p:ext uri="{BB962C8B-B14F-4D97-AF65-F5344CB8AC3E}">
        <p14:creationId xmlns:p14="http://schemas.microsoft.com/office/powerpoint/2010/main" val="1429984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29</a:t>
            </a:fld>
            <a:endParaRPr lang="en-US" altLang="en-US"/>
          </a:p>
        </p:txBody>
      </p:sp>
    </p:spTree>
    <p:extLst>
      <p:ext uri="{BB962C8B-B14F-4D97-AF65-F5344CB8AC3E}">
        <p14:creationId xmlns:p14="http://schemas.microsoft.com/office/powerpoint/2010/main" val="393596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a:t>
            </a:fld>
            <a:endParaRPr lang="en-US" altLang="en-US"/>
          </a:p>
        </p:txBody>
      </p:sp>
    </p:spTree>
    <p:extLst>
      <p:ext uri="{BB962C8B-B14F-4D97-AF65-F5344CB8AC3E}">
        <p14:creationId xmlns:p14="http://schemas.microsoft.com/office/powerpoint/2010/main" val="3580549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30</a:t>
            </a:fld>
            <a:endParaRPr lang="en-US" altLang="en-US"/>
          </a:p>
        </p:txBody>
      </p:sp>
    </p:spTree>
    <p:extLst>
      <p:ext uri="{BB962C8B-B14F-4D97-AF65-F5344CB8AC3E}">
        <p14:creationId xmlns:p14="http://schemas.microsoft.com/office/powerpoint/2010/main" val="1986383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31</a:t>
            </a:fld>
            <a:endParaRPr lang="en-US" altLang="en-US"/>
          </a:p>
        </p:txBody>
      </p:sp>
    </p:spTree>
    <p:extLst>
      <p:ext uri="{BB962C8B-B14F-4D97-AF65-F5344CB8AC3E}">
        <p14:creationId xmlns:p14="http://schemas.microsoft.com/office/powerpoint/2010/main" val="278116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32</a:t>
            </a:fld>
            <a:endParaRPr lang="en-US" altLang="en-US"/>
          </a:p>
        </p:txBody>
      </p:sp>
    </p:spTree>
    <p:extLst>
      <p:ext uri="{BB962C8B-B14F-4D97-AF65-F5344CB8AC3E}">
        <p14:creationId xmlns:p14="http://schemas.microsoft.com/office/powerpoint/2010/main" val="3151659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33</a:t>
            </a:fld>
            <a:endParaRPr lang="en-US" altLang="en-US"/>
          </a:p>
        </p:txBody>
      </p:sp>
    </p:spTree>
    <p:extLst>
      <p:ext uri="{BB962C8B-B14F-4D97-AF65-F5344CB8AC3E}">
        <p14:creationId xmlns:p14="http://schemas.microsoft.com/office/powerpoint/2010/main" val="4133503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34</a:t>
            </a:fld>
            <a:endParaRPr lang="en-US" altLang="en-US"/>
          </a:p>
        </p:txBody>
      </p:sp>
    </p:spTree>
    <p:extLst>
      <p:ext uri="{BB962C8B-B14F-4D97-AF65-F5344CB8AC3E}">
        <p14:creationId xmlns:p14="http://schemas.microsoft.com/office/powerpoint/2010/main" val="2547422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35</a:t>
            </a:fld>
            <a:endParaRPr lang="en-US" altLang="en-US"/>
          </a:p>
        </p:txBody>
      </p:sp>
    </p:spTree>
    <p:extLst>
      <p:ext uri="{BB962C8B-B14F-4D97-AF65-F5344CB8AC3E}">
        <p14:creationId xmlns:p14="http://schemas.microsoft.com/office/powerpoint/2010/main" val="1441357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F89123-BD94-4FFE-911F-8DBB97508D3B}" type="slidenum">
              <a:rPr lang="en-CA" smtClean="0"/>
              <a:pPr/>
              <a:t>36</a:t>
            </a:fld>
            <a:endParaRPr lang="en-CA" dirty="0"/>
          </a:p>
        </p:txBody>
      </p:sp>
    </p:spTree>
    <p:extLst>
      <p:ext uri="{BB962C8B-B14F-4D97-AF65-F5344CB8AC3E}">
        <p14:creationId xmlns:p14="http://schemas.microsoft.com/office/powerpoint/2010/main" val="135001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0F89123-BD94-4FFE-911F-8DBB97508D3B}" type="slidenum">
              <a:rPr lang="en-CA" smtClean="0"/>
              <a:pPr/>
              <a:t>37</a:t>
            </a:fld>
            <a:endParaRPr lang="en-CA" dirty="0"/>
          </a:p>
        </p:txBody>
      </p:sp>
    </p:spTree>
    <p:extLst>
      <p:ext uri="{BB962C8B-B14F-4D97-AF65-F5344CB8AC3E}">
        <p14:creationId xmlns:p14="http://schemas.microsoft.com/office/powerpoint/2010/main" val="1711528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38</a:t>
            </a:fld>
            <a:endParaRPr lang="en-US" altLang="en-US"/>
          </a:p>
        </p:txBody>
      </p:sp>
    </p:spTree>
    <p:extLst>
      <p:ext uri="{BB962C8B-B14F-4D97-AF65-F5344CB8AC3E}">
        <p14:creationId xmlns:p14="http://schemas.microsoft.com/office/powerpoint/2010/main" val="369129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4</a:t>
            </a:fld>
            <a:endParaRPr lang="en-US" altLang="en-US"/>
          </a:p>
        </p:txBody>
      </p:sp>
    </p:spTree>
    <p:extLst>
      <p:ext uri="{BB962C8B-B14F-4D97-AF65-F5344CB8AC3E}">
        <p14:creationId xmlns:p14="http://schemas.microsoft.com/office/powerpoint/2010/main" val="358054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5</a:t>
            </a:fld>
            <a:endParaRPr lang="en-US" altLang="en-US"/>
          </a:p>
        </p:txBody>
      </p:sp>
    </p:spTree>
    <p:extLst>
      <p:ext uri="{BB962C8B-B14F-4D97-AF65-F5344CB8AC3E}">
        <p14:creationId xmlns:p14="http://schemas.microsoft.com/office/powerpoint/2010/main" val="19068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6</a:t>
            </a:fld>
            <a:endParaRPr lang="en-US" altLang="en-US"/>
          </a:p>
        </p:txBody>
      </p:sp>
    </p:spTree>
    <p:extLst>
      <p:ext uri="{BB962C8B-B14F-4D97-AF65-F5344CB8AC3E}">
        <p14:creationId xmlns:p14="http://schemas.microsoft.com/office/powerpoint/2010/main" val="253162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7</a:t>
            </a:fld>
            <a:endParaRPr lang="en-US" altLang="en-US"/>
          </a:p>
        </p:txBody>
      </p:sp>
    </p:spTree>
    <p:extLst>
      <p:ext uri="{BB962C8B-B14F-4D97-AF65-F5344CB8AC3E}">
        <p14:creationId xmlns:p14="http://schemas.microsoft.com/office/powerpoint/2010/main" val="249836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8</a:t>
            </a:fld>
            <a:endParaRPr lang="en-US" altLang="en-US"/>
          </a:p>
        </p:txBody>
      </p:sp>
    </p:spTree>
    <p:extLst>
      <p:ext uri="{BB962C8B-B14F-4D97-AF65-F5344CB8AC3E}">
        <p14:creationId xmlns:p14="http://schemas.microsoft.com/office/powerpoint/2010/main" val="253162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5484093-EACA-40FC-BAA7-706D41138267}" type="slidenum">
              <a:rPr lang="en-US" altLang="en-US" smtClean="0"/>
              <a:pPr>
                <a:defRPr/>
              </a:pPr>
              <a:t>9</a:t>
            </a:fld>
            <a:endParaRPr lang="en-US" altLang="en-US"/>
          </a:p>
        </p:txBody>
      </p:sp>
    </p:spTree>
    <p:extLst>
      <p:ext uri="{BB962C8B-B14F-4D97-AF65-F5344CB8AC3E}">
        <p14:creationId xmlns:p14="http://schemas.microsoft.com/office/powerpoint/2010/main" val="3246194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4799013" y="531813"/>
            <a:ext cx="3962400" cy="346075"/>
          </a:xfrm>
          <a:prstGeom prst="rect">
            <a:avLst/>
          </a:prstGeom>
          <a:noFill/>
          <a:ln>
            <a:noFill/>
          </a:ln>
          <a:extLst/>
        </p:spPr>
        <p:txBody>
          <a:bodyPr>
            <a:spAutoFit/>
          </a:bodyP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algn="r">
              <a:lnSpc>
                <a:spcPct val="90000"/>
              </a:lnSpc>
              <a:spcBef>
                <a:spcPct val="15000"/>
              </a:spcBef>
              <a:spcAft>
                <a:spcPct val="15000"/>
              </a:spcAft>
              <a:buClr>
                <a:srgbClr val="DE8400"/>
              </a:buClr>
              <a:buSzPct val="60000"/>
              <a:defRPr/>
            </a:pPr>
            <a:r>
              <a:rPr lang="en-US" altLang="en-US" b="0" i="1" dirty="0">
                <a:solidFill>
                  <a:schemeClr val="bg1"/>
                </a:solidFill>
                <a:latin typeface="Arial" charset="0"/>
                <a:cs typeface="Arial" charset="0"/>
              </a:rPr>
              <a:t>Excellence through Collaboration</a:t>
            </a:r>
          </a:p>
        </p:txBody>
      </p:sp>
      <p:grpSp>
        <p:nvGrpSpPr>
          <p:cNvPr id="5" name="Group 5"/>
          <p:cNvGrpSpPr>
            <a:grpSpLocks/>
          </p:cNvGrpSpPr>
          <p:nvPr userDrawn="1"/>
        </p:nvGrpSpPr>
        <p:grpSpPr bwMode="auto">
          <a:xfrm>
            <a:off x="0" y="0"/>
            <a:ext cx="9144000" cy="6888163"/>
            <a:chOff x="0" y="0"/>
            <a:chExt cx="9144000" cy="6888163"/>
          </a:xfrm>
        </p:grpSpPr>
        <p:sp>
          <p:nvSpPr>
            <p:cNvPr id="6" name="Rectangle 35"/>
            <p:cNvSpPr>
              <a:spLocks noChangeArrowheads="1"/>
            </p:cNvSpPr>
            <p:nvPr userDrawn="1"/>
          </p:nvSpPr>
          <p:spPr bwMode="auto">
            <a:xfrm>
              <a:off x="0" y="6754813"/>
              <a:ext cx="9144000" cy="103187"/>
            </a:xfrm>
            <a:prstGeom prst="rect">
              <a:avLst/>
            </a:prstGeom>
            <a:gradFill rotWithShape="1">
              <a:gsLst>
                <a:gs pos="0">
                  <a:srgbClr val="FFFFFF"/>
                </a:gs>
                <a:gs pos="100000">
                  <a:srgbClr val="005CAB"/>
                </a:gs>
              </a:gsLst>
              <a:lin ang="0" scaled="1"/>
            </a:gradFill>
            <a:ln>
              <a:noFill/>
            </a:ln>
            <a:extLst/>
          </p:spPr>
          <p:txBody>
            <a:bodyPr wrap="none" anchor="ct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eaLnBrk="1" hangingPunct="1">
                <a:defRPr/>
              </a:pPr>
              <a:endParaRPr lang="en-US" altLang="en-US"/>
            </a:p>
          </p:txBody>
        </p:sp>
        <p:pic>
          <p:nvPicPr>
            <p:cNvPr id="7" name="Picture 8" descr="abstract_free_vector_4.jpg"/>
            <p:cNvPicPr>
              <a:picLocks noChangeAspect="1"/>
            </p:cNvPicPr>
            <p:nvPr userDrawn="1"/>
          </p:nvPicPr>
          <p:blipFill>
            <a:blip r:embed="rId2"/>
            <a:srcRect/>
            <a:stretch>
              <a:fillRect/>
            </a:stretch>
          </p:blipFill>
          <p:spPr bwMode="auto">
            <a:xfrm>
              <a:off x="0" y="0"/>
              <a:ext cx="9144000" cy="6076950"/>
            </a:xfrm>
            <a:prstGeom prst="rect">
              <a:avLst/>
            </a:prstGeom>
            <a:noFill/>
            <a:ln w="9525">
              <a:noFill/>
              <a:miter lim="800000"/>
              <a:headEnd/>
              <a:tailEnd/>
            </a:ln>
          </p:spPr>
        </p:pic>
        <p:sp>
          <p:nvSpPr>
            <p:cNvPr id="8" name="Rectangle 35"/>
            <p:cNvSpPr>
              <a:spLocks noChangeArrowheads="1"/>
            </p:cNvSpPr>
            <p:nvPr userDrawn="1"/>
          </p:nvSpPr>
          <p:spPr bwMode="auto">
            <a:xfrm flipH="1">
              <a:off x="0" y="0"/>
              <a:ext cx="9144000" cy="103188"/>
            </a:xfrm>
            <a:prstGeom prst="rect">
              <a:avLst/>
            </a:prstGeom>
            <a:gradFill rotWithShape="1">
              <a:gsLst>
                <a:gs pos="0">
                  <a:srgbClr val="FFFFFF"/>
                </a:gs>
                <a:gs pos="100000">
                  <a:srgbClr val="005CAB"/>
                </a:gs>
              </a:gsLst>
              <a:lin ang="0" scaled="1"/>
            </a:gradFill>
            <a:ln>
              <a:noFill/>
            </a:ln>
            <a:extLst/>
          </p:spPr>
          <p:txBody>
            <a:bodyPr wrap="none" anchor="ct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eaLnBrk="1" hangingPunct="1">
                <a:defRPr/>
              </a:pPr>
              <a:endParaRPr lang="en-US" altLang="en-US"/>
            </a:p>
          </p:txBody>
        </p:sp>
        <p:sp>
          <p:nvSpPr>
            <p:cNvPr id="9" name="Text Box 29"/>
            <p:cNvSpPr txBox="1">
              <a:spLocks noChangeArrowheads="1"/>
            </p:cNvSpPr>
            <p:nvPr userDrawn="1"/>
          </p:nvSpPr>
          <p:spPr bwMode="auto">
            <a:xfrm>
              <a:off x="134938" y="6659563"/>
              <a:ext cx="3917950" cy="228600"/>
            </a:xfrm>
            <a:prstGeom prst="rect">
              <a:avLst/>
            </a:prstGeom>
            <a:noFill/>
            <a:ln>
              <a:noFill/>
            </a:ln>
            <a:extLst/>
          </p:spPr>
          <p:txBody>
            <a:bodyPr>
              <a:spAutoFit/>
            </a:bodyP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eaLnBrk="1" hangingPunct="1">
                <a:spcBef>
                  <a:spcPct val="50000"/>
                </a:spcBef>
                <a:defRPr/>
              </a:pPr>
              <a:r>
                <a:rPr lang="en-US" altLang="en-US" sz="900" b="0" dirty="0">
                  <a:latin typeface="Arial" charset="0"/>
                </a:rPr>
                <a:t>COG Official Use Only</a:t>
              </a:r>
            </a:p>
          </p:txBody>
        </p:sp>
        <p:pic>
          <p:nvPicPr>
            <p:cNvPr id="10" name="Picture 11" descr="COG-Logo-xpar"/>
            <p:cNvPicPr>
              <a:picLocks noChangeAspect="1" noChangeArrowheads="1"/>
            </p:cNvPicPr>
            <p:nvPr userDrawn="1"/>
          </p:nvPicPr>
          <p:blipFill>
            <a:blip r:embed="rId3"/>
            <a:srcRect/>
            <a:stretch>
              <a:fillRect/>
            </a:stretch>
          </p:blipFill>
          <p:spPr bwMode="auto">
            <a:xfrm>
              <a:off x="690563" y="211138"/>
              <a:ext cx="2124075" cy="904875"/>
            </a:xfrm>
            <a:prstGeom prst="rect">
              <a:avLst/>
            </a:prstGeom>
            <a:noFill/>
            <a:ln w="9525">
              <a:noFill/>
              <a:miter lim="800000"/>
              <a:headEnd/>
              <a:tailEnd/>
            </a:ln>
          </p:spPr>
        </p:pic>
        <p:sp>
          <p:nvSpPr>
            <p:cNvPr id="11" name="Rectangle 13"/>
            <p:cNvSpPr>
              <a:spLocks noChangeArrowheads="1"/>
            </p:cNvSpPr>
            <p:nvPr userDrawn="1"/>
          </p:nvSpPr>
          <p:spPr bwMode="auto">
            <a:xfrm>
              <a:off x="4799013" y="531813"/>
              <a:ext cx="3962400" cy="346075"/>
            </a:xfrm>
            <a:prstGeom prst="rect">
              <a:avLst/>
            </a:prstGeom>
            <a:noFill/>
            <a:ln>
              <a:noFill/>
            </a:ln>
            <a:extLst/>
          </p:spPr>
          <p:txBody>
            <a:bodyPr>
              <a:spAutoFit/>
            </a:bodyP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algn="r">
                <a:lnSpc>
                  <a:spcPct val="90000"/>
                </a:lnSpc>
                <a:spcBef>
                  <a:spcPct val="15000"/>
                </a:spcBef>
                <a:spcAft>
                  <a:spcPct val="15000"/>
                </a:spcAft>
                <a:buClr>
                  <a:srgbClr val="DE8400"/>
                </a:buClr>
                <a:buSzPct val="60000"/>
                <a:defRPr/>
              </a:pPr>
              <a:r>
                <a:rPr lang="en-US" altLang="en-US" b="0" i="1" dirty="0">
                  <a:solidFill>
                    <a:schemeClr val="bg1"/>
                  </a:solidFill>
                  <a:latin typeface="Arial" charset="0"/>
                  <a:cs typeface="Arial" charset="0"/>
                </a:rPr>
                <a:t>Excellence through Collaboration</a:t>
              </a:r>
            </a:p>
          </p:txBody>
        </p:sp>
        <p:pic>
          <p:nvPicPr>
            <p:cNvPr id="12" name="Picture 16"/>
            <p:cNvPicPr>
              <a:picLocks noChangeAspect="1" noChangeArrowheads="1"/>
            </p:cNvPicPr>
            <p:nvPr userDrawn="1"/>
          </p:nvPicPr>
          <p:blipFill>
            <a:blip r:embed="rId4">
              <a:lum bright="-20000" contrast="40000"/>
            </a:blip>
            <a:srcRect/>
            <a:stretch>
              <a:fillRect/>
            </a:stretch>
          </p:blipFill>
          <p:spPr bwMode="auto">
            <a:xfrm>
              <a:off x="6491288" y="3660775"/>
              <a:ext cx="2652712" cy="3119438"/>
            </a:xfrm>
            <a:prstGeom prst="rect">
              <a:avLst/>
            </a:prstGeom>
            <a:noFill/>
            <a:ln w="9525">
              <a:noFill/>
              <a:miter lim="800000"/>
              <a:headEnd/>
              <a:tailEnd/>
            </a:ln>
          </p:spPr>
        </p:pic>
      </p:grpSp>
      <p:sp>
        <p:nvSpPr>
          <p:cNvPr id="1026" name="Rectangle 2"/>
          <p:cNvSpPr>
            <a:spLocks noGrp="1" noChangeArrowheads="1"/>
          </p:cNvSpPr>
          <p:nvPr>
            <p:ph type="title"/>
          </p:nvPr>
        </p:nvSpPr>
        <p:spPr>
          <a:xfrm>
            <a:off x="685800" y="2708275"/>
            <a:ext cx="7772400" cy="1470025"/>
          </a:xfrm>
        </p:spPr>
        <p:txBody>
          <a:bodyPr/>
          <a:lstStyle>
            <a:lvl1pPr algn="l">
              <a:defRPr smtClean="0">
                <a:solidFill>
                  <a:srgbClr val="193B85"/>
                </a:solidFill>
                <a:effectLst/>
                <a:ea typeface="ＭＳ Ｐゴシック" charset="-128"/>
              </a:defRPr>
            </a:lvl1pPr>
          </a:lstStyle>
          <a:p>
            <a:r>
              <a:rPr lang="en-US" dirty="0"/>
              <a:t>Click to edit Master title style</a:t>
            </a:r>
          </a:p>
        </p:txBody>
      </p:sp>
      <p:sp>
        <p:nvSpPr>
          <p:cNvPr id="22536" name="Rectangle 3"/>
          <p:cNvSpPr>
            <a:spLocks noGrp="1" noChangeArrowheads="1"/>
          </p:cNvSpPr>
          <p:nvPr>
            <p:ph type="subTitle" idx="1"/>
          </p:nvPr>
        </p:nvSpPr>
        <p:spPr>
          <a:xfrm>
            <a:off x="750888" y="3886200"/>
            <a:ext cx="7021512" cy="1752600"/>
          </a:xfrm>
        </p:spPr>
        <p:txBody>
          <a:bodyPr/>
          <a:lstStyle>
            <a:lvl1pPr marL="0" indent="0">
              <a:buFontTx/>
              <a:buNone/>
              <a:defRPr sz="1800" b="1" smtClean="0">
                <a:solidFill>
                  <a:srgbClr val="193B85"/>
                </a:solidFill>
                <a:ea typeface="ＭＳ Ｐゴシック" charset="-128"/>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185738"/>
            <a:ext cx="1979613" cy="591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7650" y="185738"/>
            <a:ext cx="5788025" cy="5910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flipH="1">
            <a:off x="0" y="0"/>
            <a:ext cx="9144000" cy="103188"/>
          </a:xfrm>
          <a:prstGeom prst="rect">
            <a:avLst/>
          </a:prstGeom>
          <a:gradFill rotWithShape="1">
            <a:gsLst>
              <a:gs pos="0">
                <a:srgbClr val="FFFFFF"/>
              </a:gs>
              <a:gs pos="100000">
                <a:srgbClr val="005CAB"/>
              </a:gs>
            </a:gsLst>
            <a:lin ang="0" scaled="1"/>
          </a:gradFill>
          <a:ln>
            <a:noFill/>
          </a:ln>
          <a:extLst/>
        </p:spPr>
        <p:txBody>
          <a:bodyPr wrap="none" anchor="ct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eaLnBrk="1" hangingPunct="1">
              <a:defRPr/>
            </a:pPr>
            <a:endParaRPr lang="en-US" altLang="en-US"/>
          </a:p>
        </p:txBody>
      </p:sp>
      <p:sp>
        <p:nvSpPr>
          <p:cNvPr id="412674" name="Rectangle 2"/>
          <p:cNvSpPr>
            <a:spLocks noGrp="1" noChangeArrowheads="1"/>
          </p:cNvSpPr>
          <p:nvPr>
            <p:ph type="ctrTitle"/>
          </p:nvPr>
        </p:nvSpPr>
        <p:spPr>
          <a:xfrm>
            <a:off x="709670" y="2651699"/>
            <a:ext cx="7357303" cy="1363195"/>
          </a:xfrm>
        </p:spPr>
        <p:txBody>
          <a:bodyPr/>
          <a:lstStyle>
            <a:lvl1pPr algn="l">
              <a:defRPr sz="4000" b="1">
                <a:solidFill>
                  <a:srgbClr val="193B85"/>
                </a:solidFill>
                <a:effectLst>
                  <a:outerShdw blurRad="38100" dist="38100" dir="2700000" algn="tl">
                    <a:srgbClr val="000000">
                      <a:alpha val="43137"/>
                    </a:srgbClr>
                  </a:outerShdw>
                </a:effectLst>
              </a:defRPr>
            </a:lvl1pPr>
          </a:lstStyle>
          <a:p>
            <a:r>
              <a:rPr lang="en-US" dirty="0"/>
              <a:t>Click to edit Master title style</a:t>
            </a:r>
          </a:p>
        </p:txBody>
      </p:sp>
      <p:sp>
        <p:nvSpPr>
          <p:cNvPr id="412675" name="Rectangle 3"/>
          <p:cNvSpPr>
            <a:spLocks noGrp="1" noChangeArrowheads="1"/>
          </p:cNvSpPr>
          <p:nvPr>
            <p:ph type="subTitle" idx="1"/>
          </p:nvPr>
        </p:nvSpPr>
        <p:spPr>
          <a:xfrm>
            <a:off x="690538" y="3886835"/>
            <a:ext cx="6400800" cy="823912"/>
          </a:xfrm>
        </p:spPr>
        <p:txBody>
          <a:bodyPr/>
          <a:lstStyle>
            <a:lvl1pPr marL="0" indent="0" algn="l">
              <a:buFontTx/>
              <a:buNone/>
              <a:defRPr sz="2000">
                <a:solidFill>
                  <a:schemeClr val="tx1"/>
                </a:solidFill>
              </a:defRPr>
            </a:lvl1pPr>
          </a:lstStyle>
          <a:p>
            <a:r>
              <a:rPr lang="en-US" dirty="0"/>
              <a:t>Click to edit Master subtitle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1981200"/>
            <a:ext cx="3810000" cy="4114800"/>
          </a:xfrm>
        </p:spPr>
        <p:txBody>
          <a:bodyPr/>
          <a:lstStyle>
            <a:lvl1pPr>
              <a:defRPr sz="18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57688" y="1981200"/>
            <a:ext cx="3810000" cy="4114800"/>
          </a:xfrm>
        </p:spPr>
        <p:txBody>
          <a:bodyPr/>
          <a:lstStyle>
            <a:lvl1pPr>
              <a:defRPr sz="18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5"/>
          <p:cNvSpPr>
            <a:spLocks noGrp="1" noChangeArrowheads="1"/>
          </p:cNvSpPr>
          <p:nvPr>
            <p:ph type="sldNum" sz="quarter" idx="10"/>
          </p:nvPr>
        </p:nvSpPr>
        <p:spPr>
          <a:xfrm>
            <a:off x="4303713" y="6586538"/>
            <a:ext cx="444500" cy="2841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sldNum" sz="quarter" idx="10"/>
          </p:nvPr>
        </p:nvSpPr>
        <p:spPr>
          <a:xfrm>
            <a:off x="4303713" y="6586538"/>
            <a:ext cx="444500" cy="2841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D87FE5E-93DA-4E56-8981-6AAB2EC961D5}" type="slidenum">
              <a:rPr lang="en-US" altLang="en-US"/>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sldNum" sz="quarter" idx="10"/>
          </p:nvPr>
        </p:nvSpPr>
        <p:spPr>
          <a:xfrm>
            <a:off x="4303713" y="6586538"/>
            <a:ext cx="444500" cy="2841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46DC3D-506E-4A54-96BD-6E3677FF06EA}" type="slidenum">
              <a:rPr lang="en-US" altLang="en-US"/>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8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COG-PPTconcepts_11marFINAL2.png"/>
          <p:cNvPicPr>
            <a:picLocks noChangeAspect="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0" y="-3175"/>
            <a:ext cx="8934450" cy="938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81000" y="1377950"/>
            <a:ext cx="7772400" cy="4899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5"/>
          <p:cNvSpPr txBox="1">
            <a:spLocks noChangeArrowheads="1"/>
          </p:cNvSpPr>
          <p:nvPr userDrawn="1"/>
        </p:nvSpPr>
        <p:spPr bwMode="auto">
          <a:xfrm>
            <a:off x="4189413" y="6611938"/>
            <a:ext cx="450850" cy="246062"/>
          </a:xfrm>
          <a:prstGeom prst="rect">
            <a:avLst/>
          </a:prstGeom>
          <a:noFill/>
          <a:ln>
            <a:noFill/>
          </a:ln>
          <a:extLst/>
        </p:spPr>
        <p:txBody>
          <a:bodyPr>
            <a:spAutoFit/>
          </a:bodyPr>
          <a:lstStyle>
            <a:lvl1pPr eaLnBrk="0" hangingPunct="0">
              <a:defRPr b="1">
                <a:solidFill>
                  <a:schemeClr val="tx1"/>
                </a:solidFill>
                <a:latin typeface="Tahoma" pitchFamily="34" charset="0"/>
                <a:ea typeface="ＭＳ Ｐゴシック" pitchFamily="34" charset="-128"/>
              </a:defRPr>
            </a:lvl1pPr>
            <a:lvl2pPr marL="742950" indent="-285750" eaLnBrk="0" hangingPunct="0">
              <a:defRPr b="1">
                <a:solidFill>
                  <a:schemeClr val="tx1"/>
                </a:solidFill>
                <a:latin typeface="Tahoma" pitchFamily="34" charset="0"/>
                <a:ea typeface="ＭＳ Ｐゴシック" pitchFamily="34" charset="-128"/>
              </a:defRPr>
            </a:lvl2pPr>
            <a:lvl3pPr marL="1143000" indent="-228600" eaLnBrk="0" hangingPunct="0">
              <a:defRPr b="1">
                <a:solidFill>
                  <a:schemeClr val="tx1"/>
                </a:solidFill>
                <a:latin typeface="Tahoma" pitchFamily="34" charset="0"/>
                <a:ea typeface="ＭＳ Ｐゴシック" pitchFamily="34" charset="-128"/>
              </a:defRPr>
            </a:lvl3pPr>
            <a:lvl4pPr marL="1600200" indent="-228600" eaLnBrk="0" hangingPunct="0">
              <a:defRPr b="1">
                <a:solidFill>
                  <a:schemeClr val="tx1"/>
                </a:solidFill>
                <a:latin typeface="Tahoma" pitchFamily="34" charset="0"/>
                <a:ea typeface="ＭＳ Ｐゴシック" pitchFamily="34" charset="-128"/>
              </a:defRPr>
            </a:lvl4pPr>
            <a:lvl5pPr marL="2057400" indent="-228600" eaLnBrk="0" hangingPunct="0">
              <a:defRPr b="1">
                <a:solidFill>
                  <a:schemeClr val="tx1"/>
                </a:solidFill>
                <a:latin typeface="Tahoma"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Tahoma"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Tahoma"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Tahoma"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Tahoma" pitchFamily="34" charset="0"/>
                <a:ea typeface="ＭＳ Ｐゴシック" pitchFamily="34" charset="-128"/>
              </a:defRPr>
            </a:lvl9pPr>
          </a:lstStyle>
          <a:p>
            <a:pPr eaLnBrk="1" hangingPunct="1">
              <a:defRPr/>
            </a:pPr>
            <a:fld id="{0BA06E9A-472C-43D9-A66A-18D53720417D}" type="slidenum">
              <a:rPr lang="en-CA" altLang="en-US" sz="1000" smtClean="0">
                <a:solidFill>
                  <a:srgbClr val="193B85"/>
                </a:solidFill>
              </a:rPr>
              <a:pPr eaLnBrk="1" hangingPunct="1">
                <a:defRPr/>
              </a:pPr>
              <a:t>‹#›</a:t>
            </a:fld>
            <a:endParaRPr lang="en-CA" altLang="en-US" sz="1000">
              <a:solidFill>
                <a:srgbClr val="193B85"/>
              </a:solidFill>
            </a:endParaRPr>
          </a:p>
        </p:txBody>
      </p:sp>
    </p:spTree>
  </p:cSld>
  <p:clrMap bg1="lt1" tx1="dk1" bg2="lt2" tx2="dk2" accent1="accent1" accent2="accent2" accent3="accent3" accent4="accent4" accent5="accent5" accent6="accent6" hlink="hlink" folHlink="folHlink"/>
  <p:sldLayoutIdLst>
    <p:sldLayoutId id="2147487569" r:id="rId1"/>
    <p:sldLayoutId id="2147487570" r:id="rId2"/>
    <p:sldLayoutId id="2147487561" r:id="rId3"/>
    <p:sldLayoutId id="2147487562" r:id="rId4"/>
    <p:sldLayoutId id="2147487571" r:id="rId5"/>
    <p:sldLayoutId id="2147487572" r:id="rId6"/>
    <p:sldLayoutId id="2147487573" r:id="rId7"/>
    <p:sldLayoutId id="2147487563" r:id="rId8"/>
    <p:sldLayoutId id="2147487564" r:id="rId9"/>
    <p:sldLayoutId id="2147487565" r:id="rId10"/>
    <p:sldLayoutId id="2147487566" r:id="rId11"/>
    <p:sldLayoutId id="2147487567" r:id="rId12"/>
    <p:sldLayoutId id="2147487568" r:id="rId13"/>
  </p:sldLayoutIdLst>
  <p:transition/>
  <p:hf hdr="0" ftr="0" dt="0"/>
  <p:txStyles>
    <p:titleStyle>
      <a:lvl1pPr algn="ctr" rtl="0" eaLnBrk="0" fontAlgn="base" hangingPunct="0">
        <a:lnSpc>
          <a:spcPct val="85000"/>
        </a:lnSpc>
        <a:spcBef>
          <a:spcPct val="0"/>
        </a:spcBef>
        <a:spcAft>
          <a:spcPct val="0"/>
        </a:spcAft>
        <a:defRPr sz="2800" b="1">
          <a:solidFill>
            <a:schemeClr val="bg1"/>
          </a:solidFill>
          <a:effectLst>
            <a:outerShdw blurRad="38100" dist="38100" dir="2700000" algn="tl">
              <a:schemeClr val="bg2"/>
            </a:outerShdw>
          </a:effectLst>
          <a:latin typeface="+mj-lt"/>
          <a:ea typeface="ＭＳ Ｐゴシック" pitchFamily="-65" charset="-128"/>
          <a:cs typeface="ＭＳ Ｐゴシック" pitchFamily="-65" charset="-128"/>
        </a:defRPr>
      </a:lvl1pPr>
      <a:lvl2pPr algn="ctr" rtl="0" eaLnBrk="0" fontAlgn="base" hangingPunct="0">
        <a:lnSpc>
          <a:spcPct val="85000"/>
        </a:lnSpc>
        <a:spcBef>
          <a:spcPct val="0"/>
        </a:spcBef>
        <a:spcAft>
          <a:spcPct val="0"/>
        </a:spcAft>
        <a:defRPr sz="2800" b="1">
          <a:solidFill>
            <a:schemeClr val="bg1"/>
          </a:solidFill>
          <a:effectLst>
            <a:outerShdw blurRad="38100" dist="38100" dir="2700000" algn="tl">
              <a:srgbClr val="C0C0C0"/>
            </a:outerShdw>
          </a:effectLst>
          <a:latin typeface="Tahoma" pitchFamily="-65" charset="0"/>
          <a:ea typeface="ＭＳ Ｐゴシック" pitchFamily="-65" charset="-128"/>
          <a:cs typeface="ＭＳ Ｐゴシック" pitchFamily="-65" charset="-128"/>
        </a:defRPr>
      </a:lvl2pPr>
      <a:lvl3pPr algn="ctr" rtl="0" eaLnBrk="0" fontAlgn="base" hangingPunct="0">
        <a:lnSpc>
          <a:spcPct val="85000"/>
        </a:lnSpc>
        <a:spcBef>
          <a:spcPct val="0"/>
        </a:spcBef>
        <a:spcAft>
          <a:spcPct val="0"/>
        </a:spcAft>
        <a:defRPr sz="2800" b="1">
          <a:solidFill>
            <a:schemeClr val="bg1"/>
          </a:solidFill>
          <a:effectLst>
            <a:outerShdw blurRad="38100" dist="38100" dir="2700000" algn="tl">
              <a:srgbClr val="C0C0C0"/>
            </a:outerShdw>
          </a:effectLst>
          <a:latin typeface="Tahoma" pitchFamily="-65" charset="0"/>
          <a:ea typeface="ＭＳ Ｐゴシック" pitchFamily="-65" charset="-128"/>
          <a:cs typeface="ＭＳ Ｐゴシック" pitchFamily="-65" charset="-128"/>
        </a:defRPr>
      </a:lvl3pPr>
      <a:lvl4pPr algn="ctr" rtl="0" eaLnBrk="0" fontAlgn="base" hangingPunct="0">
        <a:lnSpc>
          <a:spcPct val="85000"/>
        </a:lnSpc>
        <a:spcBef>
          <a:spcPct val="0"/>
        </a:spcBef>
        <a:spcAft>
          <a:spcPct val="0"/>
        </a:spcAft>
        <a:defRPr sz="2800" b="1">
          <a:solidFill>
            <a:schemeClr val="bg1"/>
          </a:solidFill>
          <a:effectLst>
            <a:outerShdw blurRad="38100" dist="38100" dir="2700000" algn="tl">
              <a:srgbClr val="C0C0C0"/>
            </a:outerShdw>
          </a:effectLst>
          <a:latin typeface="Tahoma" pitchFamily="-65" charset="0"/>
          <a:ea typeface="ＭＳ Ｐゴシック" pitchFamily="-65" charset="-128"/>
          <a:cs typeface="ＭＳ Ｐゴシック" pitchFamily="-65" charset="-128"/>
        </a:defRPr>
      </a:lvl4pPr>
      <a:lvl5pPr algn="ctr" rtl="0" eaLnBrk="0" fontAlgn="base" hangingPunct="0">
        <a:lnSpc>
          <a:spcPct val="85000"/>
        </a:lnSpc>
        <a:spcBef>
          <a:spcPct val="0"/>
        </a:spcBef>
        <a:spcAft>
          <a:spcPct val="0"/>
        </a:spcAft>
        <a:defRPr sz="2800" b="1">
          <a:solidFill>
            <a:schemeClr val="bg1"/>
          </a:solidFill>
          <a:effectLst>
            <a:outerShdw blurRad="38100" dist="38100" dir="2700000" algn="tl">
              <a:srgbClr val="C0C0C0"/>
            </a:outerShdw>
          </a:effectLst>
          <a:latin typeface="Tahoma" pitchFamily="-65" charset="0"/>
          <a:ea typeface="ＭＳ Ｐゴシック" pitchFamily="-65" charset="-128"/>
          <a:cs typeface="ＭＳ Ｐゴシック" pitchFamily="-65" charset="-128"/>
        </a:defRPr>
      </a:lvl5pPr>
      <a:lvl6pPr marL="457200" algn="l" rtl="0" fontAlgn="base">
        <a:lnSpc>
          <a:spcPct val="85000"/>
        </a:lnSpc>
        <a:spcBef>
          <a:spcPct val="0"/>
        </a:spcBef>
        <a:spcAft>
          <a:spcPct val="0"/>
        </a:spcAft>
        <a:defRPr sz="3000" b="1">
          <a:solidFill>
            <a:srgbClr val="D67F00"/>
          </a:solidFill>
          <a:latin typeface="Tahoma" pitchFamily="-65" charset="0"/>
        </a:defRPr>
      </a:lvl6pPr>
      <a:lvl7pPr marL="914400" algn="l" rtl="0" fontAlgn="base">
        <a:lnSpc>
          <a:spcPct val="85000"/>
        </a:lnSpc>
        <a:spcBef>
          <a:spcPct val="0"/>
        </a:spcBef>
        <a:spcAft>
          <a:spcPct val="0"/>
        </a:spcAft>
        <a:defRPr sz="3000" b="1">
          <a:solidFill>
            <a:srgbClr val="D67F00"/>
          </a:solidFill>
          <a:latin typeface="Tahoma" pitchFamily="-65" charset="0"/>
        </a:defRPr>
      </a:lvl7pPr>
      <a:lvl8pPr marL="1371600" algn="l" rtl="0" fontAlgn="base">
        <a:lnSpc>
          <a:spcPct val="85000"/>
        </a:lnSpc>
        <a:spcBef>
          <a:spcPct val="0"/>
        </a:spcBef>
        <a:spcAft>
          <a:spcPct val="0"/>
        </a:spcAft>
        <a:defRPr sz="3000" b="1">
          <a:solidFill>
            <a:srgbClr val="D67F00"/>
          </a:solidFill>
          <a:latin typeface="Tahoma" pitchFamily="-65" charset="0"/>
        </a:defRPr>
      </a:lvl8pPr>
      <a:lvl9pPr marL="1828800" algn="l" rtl="0" fontAlgn="base">
        <a:lnSpc>
          <a:spcPct val="85000"/>
        </a:lnSpc>
        <a:spcBef>
          <a:spcPct val="0"/>
        </a:spcBef>
        <a:spcAft>
          <a:spcPct val="0"/>
        </a:spcAft>
        <a:defRPr sz="3000" b="1">
          <a:solidFill>
            <a:srgbClr val="D67F00"/>
          </a:solidFill>
          <a:latin typeface="Tahoma" pitchFamily="-65" charset="0"/>
        </a:defRPr>
      </a:lvl9pPr>
    </p:titleStyle>
    <p:bodyStyle>
      <a:lvl1pPr marL="227013" indent="-227013" algn="l" rtl="0" eaLnBrk="0" fontAlgn="base" hangingPunct="0">
        <a:lnSpc>
          <a:spcPct val="90000"/>
        </a:lnSpc>
        <a:spcBef>
          <a:spcPct val="15000"/>
        </a:spcBef>
        <a:spcAft>
          <a:spcPct val="15000"/>
        </a:spcAft>
        <a:buClr>
          <a:srgbClr val="DE8400"/>
        </a:buClr>
        <a:buSzPct val="60000"/>
        <a:buBlip>
          <a:blip r:embed="rId16"/>
        </a:buBlip>
        <a:defRPr>
          <a:solidFill>
            <a:schemeClr val="tx1"/>
          </a:solidFill>
          <a:latin typeface="+mn-lt"/>
          <a:ea typeface="ＭＳ Ｐゴシック" pitchFamily="-65" charset="-128"/>
          <a:cs typeface="ＭＳ Ｐゴシック" pitchFamily="-65" charset="-128"/>
        </a:defRPr>
      </a:lvl1pPr>
      <a:lvl2pPr marL="569913" indent="-171450" algn="l" rtl="0" eaLnBrk="0" fontAlgn="base" hangingPunct="0">
        <a:lnSpc>
          <a:spcPct val="90000"/>
        </a:lnSpc>
        <a:spcBef>
          <a:spcPct val="15000"/>
        </a:spcBef>
        <a:spcAft>
          <a:spcPct val="15000"/>
        </a:spcAft>
        <a:buClr>
          <a:schemeClr val="accent2"/>
        </a:buClr>
        <a:buSzPct val="50000"/>
        <a:buFont typeface="Wingdings" pitchFamily="2" charset="2"/>
        <a:buBlip>
          <a:blip r:embed="rId17"/>
        </a:buBlip>
        <a:defRPr sz="1600">
          <a:solidFill>
            <a:schemeClr val="tx1"/>
          </a:solidFill>
          <a:latin typeface="+mn-lt"/>
          <a:ea typeface="ＭＳ Ｐゴシック" pitchFamily="-65" charset="-128"/>
        </a:defRPr>
      </a:lvl2pPr>
      <a:lvl3pPr marL="968375" indent="-171450" algn="l" rtl="0" eaLnBrk="0" fontAlgn="base" hangingPunct="0">
        <a:lnSpc>
          <a:spcPct val="90000"/>
        </a:lnSpc>
        <a:spcBef>
          <a:spcPct val="15000"/>
        </a:spcBef>
        <a:spcAft>
          <a:spcPct val="15000"/>
        </a:spcAft>
        <a:buClr>
          <a:srgbClr val="1F54BF"/>
        </a:buClr>
        <a:buSzPct val="65000"/>
        <a:buBlip>
          <a:blip r:embed="rId17"/>
        </a:buBlip>
        <a:defRPr sz="1600">
          <a:solidFill>
            <a:schemeClr val="tx1"/>
          </a:solidFill>
          <a:latin typeface="+mn-lt"/>
          <a:ea typeface="ＭＳ Ｐゴシック" pitchFamily="-65" charset="-128"/>
        </a:defRPr>
      </a:lvl3pPr>
      <a:lvl4pPr marL="1312863" indent="-171450" algn="l" rtl="0" eaLnBrk="0" fontAlgn="base" hangingPunct="0">
        <a:lnSpc>
          <a:spcPct val="90000"/>
        </a:lnSpc>
        <a:spcBef>
          <a:spcPct val="15000"/>
        </a:spcBef>
        <a:spcAft>
          <a:spcPct val="15000"/>
        </a:spcAft>
        <a:buClr>
          <a:srgbClr val="DE8400"/>
        </a:buClr>
        <a:buSzPct val="65000"/>
        <a:buBlip>
          <a:blip r:embed="rId17"/>
        </a:buBlip>
        <a:defRPr sz="1400">
          <a:solidFill>
            <a:schemeClr val="tx1"/>
          </a:solidFill>
          <a:latin typeface="+mn-lt"/>
          <a:ea typeface="ＭＳ Ｐゴシック" pitchFamily="-65" charset="-128"/>
        </a:defRPr>
      </a:lvl4pPr>
      <a:lvl5pPr marL="1711325" indent="-171450" algn="l" rtl="0" eaLnBrk="0" fontAlgn="base" hangingPunct="0">
        <a:lnSpc>
          <a:spcPct val="90000"/>
        </a:lnSpc>
        <a:spcBef>
          <a:spcPct val="15000"/>
        </a:spcBef>
        <a:spcAft>
          <a:spcPct val="15000"/>
        </a:spcAft>
        <a:buClr>
          <a:srgbClr val="DE8400"/>
        </a:buClr>
        <a:buSzPct val="65000"/>
        <a:buBlip>
          <a:blip r:embed="rId17"/>
        </a:buBlip>
        <a:defRPr sz="1200">
          <a:solidFill>
            <a:schemeClr val="tx1"/>
          </a:solidFill>
          <a:latin typeface="+mn-lt"/>
          <a:ea typeface="ＭＳ Ｐゴシック" pitchFamily="-65" charset="-128"/>
        </a:defRPr>
      </a:lvl5pPr>
      <a:lvl6pPr marL="2168525" indent="-171450" algn="l" rtl="0" fontAlgn="base">
        <a:lnSpc>
          <a:spcPct val="90000"/>
        </a:lnSpc>
        <a:spcBef>
          <a:spcPct val="15000"/>
        </a:spcBef>
        <a:spcAft>
          <a:spcPct val="15000"/>
        </a:spcAft>
        <a:buClr>
          <a:srgbClr val="DE8400"/>
        </a:buClr>
        <a:buSzPct val="65000"/>
        <a:buBlip>
          <a:blip r:embed="rId17"/>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17"/>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17"/>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17"/>
        </a:buBlip>
        <a:defRPr sz="12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3.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2.wm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31.xml"/><Relationship Id="rId7"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10.bin"/><Relationship Id="rId10" Type="http://schemas.openxmlformats.org/officeDocument/2006/relationships/image" Target="../media/image25.wmf"/><Relationship Id="rId4" Type="http://schemas.openxmlformats.org/officeDocument/2006/relationships/image" Target="../media/image3.png"/><Relationship Id="rId9"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7.bin"/><Relationship Id="rId18" Type="http://schemas.openxmlformats.org/officeDocument/2006/relationships/image" Target="../media/image32.wmf"/><Relationship Id="rId3" Type="http://schemas.openxmlformats.org/officeDocument/2006/relationships/notesSlide" Target="../notesSlides/notesSlide32.xml"/><Relationship Id="rId7" Type="http://schemas.openxmlformats.org/officeDocument/2006/relationships/oleObject" Target="../embeddings/oleObject14.bin"/><Relationship Id="rId12" Type="http://schemas.openxmlformats.org/officeDocument/2006/relationships/image" Target="../media/image29.wmf"/><Relationship Id="rId17" Type="http://schemas.openxmlformats.org/officeDocument/2006/relationships/oleObject" Target="../embeddings/oleObject19.bin"/><Relationship Id="rId2" Type="http://schemas.openxmlformats.org/officeDocument/2006/relationships/slideLayout" Target="../slideLayouts/slideLayout8.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8.wmf"/><Relationship Id="rId19" Type="http://schemas.openxmlformats.org/officeDocument/2006/relationships/oleObject" Target="../embeddings/oleObject20.bin"/><Relationship Id="rId4" Type="http://schemas.openxmlformats.org/officeDocument/2006/relationships/image" Target="../media/image3.png"/><Relationship Id="rId9" Type="http://schemas.openxmlformats.org/officeDocument/2006/relationships/oleObject" Target="../embeddings/oleObject15.bin"/><Relationship Id="rId14" Type="http://schemas.openxmlformats.org/officeDocument/2006/relationships/image" Target="../media/image30.wmf"/></Relationships>
</file>

<file path=ppt/slides/_rels/slide3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33.xml"/><Relationship Id="rId7"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21.bin"/><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7.bin"/><Relationship Id="rId18" Type="http://schemas.openxmlformats.org/officeDocument/2006/relationships/image" Target="../media/image42.wmf"/><Relationship Id="rId3" Type="http://schemas.openxmlformats.org/officeDocument/2006/relationships/notesSlide" Target="../notesSlides/notesSlide34.xml"/><Relationship Id="rId7" Type="http://schemas.openxmlformats.org/officeDocument/2006/relationships/oleObject" Target="../embeddings/oleObject24.bin"/><Relationship Id="rId12" Type="http://schemas.openxmlformats.org/officeDocument/2006/relationships/image" Target="../media/image39.wmf"/><Relationship Id="rId17" Type="http://schemas.openxmlformats.org/officeDocument/2006/relationships/oleObject" Target="../embeddings/oleObject29.bin"/><Relationship Id="rId2" Type="http://schemas.openxmlformats.org/officeDocument/2006/relationships/slideLayout" Target="../slideLayouts/slideLayout8.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8.wmf"/><Relationship Id="rId19" Type="http://schemas.openxmlformats.org/officeDocument/2006/relationships/oleObject" Target="../embeddings/oleObject30.bin"/><Relationship Id="rId4" Type="http://schemas.openxmlformats.org/officeDocument/2006/relationships/image" Target="../media/image3.png"/><Relationship Id="rId9" Type="http://schemas.openxmlformats.org/officeDocument/2006/relationships/oleObject" Target="../embeddings/oleObject25.bin"/><Relationship Id="rId14" Type="http://schemas.openxmlformats.org/officeDocument/2006/relationships/image" Target="../media/image40.wmf"/></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5.xml"/><Relationship Id="rId7"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31.bin"/><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37.xml"/><Relationship Id="rId7"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47.wmf"/><Relationship Id="rId5" Type="http://schemas.openxmlformats.org/officeDocument/2006/relationships/oleObject" Target="../embeddings/oleObject33.bin"/><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8.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oleObject" Target="../embeddings/oleObject3.bin"/><Relationship Id="rId1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ctrTitle"/>
          </p:nvPr>
        </p:nvSpPr>
        <p:spPr>
          <a:xfrm>
            <a:off x="685800" y="1766714"/>
            <a:ext cx="7772400" cy="1470025"/>
          </a:xfrm>
          <a:noFill/>
        </p:spPr>
        <p:txBody>
          <a:bodyPr/>
          <a:lstStyle/>
          <a:p>
            <a:pPr algn="ctr"/>
            <a:r>
              <a:rPr lang="en-CA" altLang="en-US" sz="2400" dirty="0">
                <a:ea typeface="ＭＳ Ｐゴシック" pitchFamily="34" charset="-128"/>
              </a:rPr>
              <a:t>Uncertainty Analysis in Probabilistic Fitness-for-Service Evaluations of Zr-2.5Nb Pressure Tubes: Pilot Study on Probabilistic Leak-Before-Break</a:t>
            </a:r>
            <a:endParaRPr lang="en-US" sz="2400" dirty="0">
              <a:ea typeface="ＭＳ Ｐゴシック" pitchFamily="-108" charset="-128"/>
            </a:endParaRPr>
          </a:p>
        </p:txBody>
      </p:sp>
      <p:sp>
        <p:nvSpPr>
          <p:cNvPr id="4099" name="Rectangle 13"/>
          <p:cNvSpPr>
            <a:spLocks noGrp="1" noChangeArrowheads="1"/>
          </p:cNvSpPr>
          <p:nvPr>
            <p:ph type="subTitle" idx="1"/>
          </p:nvPr>
        </p:nvSpPr>
        <p:spPr>
          <a:xfrm>
            <a:off x="750888" y="3361099"/>
            <a:ext cx="5640859" cy="1192794"/>
          </a:xfrm>
        </p:spPr>
        <p:txBody>
          <a:bodyPr/>
          <a:lstStyle/>
          <a:p>
            <a:r>
              <a:rPr lang="en-US" dirty="0">
                <a:ea typeface="ＭＳ Ｐゴシック" pitchFamily="-108" charset="-128"/>
              </a:rPr>
              <a:t>Christopher Manu, Leonid </a:t>
            </a:r>
            <a:r>
              <a:rPr lang="en-US" dirty="0" err="1">
                <a:ea typeface="ＭＳ Ｐゴシック" pitchFamily="-108" charset="-128"/>
              </a:rPr>
              <a:t>Gutkin</a:t>
            </a:r>
            <a:r>
              <a:rPr lang="en-US" dirty="0">
                <a:ea typeface="ＭＳ Ｐゴシック" pitchFamily="-108" charset="-128"/>
              </a:rPr>
              <a:t>, Suresh </a:t>
            </a:r>
            <a:r>
              <a:rPr lang="en-US" dirty="0" err="1">
                <a:ea typeface="ＭＳ Ｐゴシック" pitchFamily="-108" charset="-128"/>
              </a:rPr>
              <a:t>Datla</a:t>
            </a:r>
            <a:endParaRPr lang="en-US" dirty="0">
              <a:ea typeface="ＭＳ Ｐゴシック" pitchFamily="-108" charset="-128"/>
            </a:endParaRPr>
          </a:p>
          <a:p>
            <a:pPr algn="ctr"/>
            <a:r>
              <a:rPr lang="en-US" dirty="0">
                <a:ea typeface="ＭＳ Ｐゴシック" pitchFamily="-108" charset="-128"/>
              </a:rPr>
              <a:t>Kinectrics Inc.</a:t>
            </a:r>
          </a:p>
        </p:txBody>
      </p:sp>
      <p:sp>
        <p:nvSpPr>
          <p:cNvPr id="2" name="Rectangle 1">
            <a:extLst>
              <a:ext uri="{FF2B5EF4-FFF2-40B4-BE49-F238E27FC236}">
                <a16:creationId xmlns:a16="http://schemas.microsoft.com/office/drawing/2014/main" id="{86D76894-AB47-4D8F-9DD5-1463F5EA1CA0}"/>
              </a:ext>
            </a:extLst>
          </p:cNvPr>
          <p:cNvSpPr/>
          <p:nvPr/>
        </p:nvSpPr>
        <p:spPr>
          <a:xfrm>
            <a:off x="1006922" y="4429532"/>
            <a:ext cx="5128789" cy="646331"/>
          </a:xfrm>
          <a:prstGeom prst="rect">
            <a:avLst/>
          </a:prstGeom>
        </p:spPr>
        <p:txBody>
          <a:bodyPr wrap="square">
            <a:spAutoFit/>
          </a:bodyPr>
          <a:lstStyle/>
          <a:p>
            <a:r>
              <a:rPr lang="en-CA" altLang="en-US" dirty="0"/>
              <a:t>3</a:t>
            </a:r>
            <a:r>
              <a:rPr lang="en-CA" altLang="en-US" baseline="30000" dirty="0"/>
              <a:t>rd</a:t>
            </a:r>
            <a:r>
              <a:rPr lang="en-CA" altLang="en-US" dirty="0"/>
              <a:t> International Seminar on Probabilistic Methodologies for Nuclear Applications</a:t>
            </a:r>
          </a:p>
        </p:txBody>
      </p:sp>
      <p:sp>
        <p:nvSpPr>
          <p:cNvPr id="3" name="Rectangle 2">
            <a:extLst>
              <a:ext uri="{FF2B5EF4-FFF2-40B4-BE49-F238E27FC236}">
                <a16:creationId xmlns:a16="http://schemas.microsoft.com/office/drawing/2014/main" id="{BC4FF7BD-A100-4F6E-A2EC-13A1B9382E66}"/>
              </a:ext>
            </a:extLst>
          </p:cNvPr>
          <p:cNvSpPr/>
          <p:nvPr/>
        </p:nvSpPr>
        <p:spPr>
          <a:xfrm>
            <a:off x="4572000" y="6069852"/>
            <a:ext cx="4572000" cy="646331"/>
          </a:xfrm>
          <a:prstGeom prst="rect">
            <a:avLst/>
          </a:prstGeom>
        </p:spPr>
        <p:txBody>
          <a:bodyPr>
            <a:spAutoFit/>
          </a:bodyPr>
          <a:lstStyle/>
          <a:p>
            <a:pPr algn="r"/>
            <a:r>
              <a:rPr lang="en-CA" altLang="en-US" dirty="0"/>
              <a:t>October 22-24, 2019</a:t>
            </a:r>
          </a:p>
          <a:p>
            <a:pPr algn="r"/>
            <a:r>
              <a:rPr lang="en-CA" altLang="en-US" dirty="0"/>
              <a:t>Rockville, MD, USA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1247775" y="1240967"/>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Methodology (III)</a:t>
            </a:r>
          </a:p>
        </p:txBody>
      </p:sp>
      <p:sp>
        <p:nvSpPr>
          <p:cNvPr id="4" name="Rectangle 3"/>
          <p:cNvSpPr txBox="1">
            <a:spLocks noChangeArrowheads="1"/>
          </p:cNvSpPr>
          <p:nvPr/>
        </p:nvSpPr>
        <p:spPr bwMode="auto">
          <a:xfrm>
            <a:off x="467087" y="1960750"/>
            <a:ext cx="7983417" cy="15544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9000"/>
              </a:spcBef>
              <a:spcAft>
                <a:spcPts val="0"/>
              </a:spcAft>
              <a:buClr>
                <a:srgbClr val="DE8400"/>
              </a:buClr>
              <a:buSzPct val="70000"/>
              <a:buBlip>
                <a:blip r:embed="rId4"/>
              </a:buBlip>
              <a:tabLst>
                <a:tab pos="1662113" algn="l"/>
              </a:tabLst>
            </a:pPr>
            <a:r>
              <a:rPr lang="en-CA" altLang="en-US" sz="2300" kern="0" spc="-20" dirty="0">
                <a:solidFill>
                  <a:srgbClr val="7030A0"/>
                </a:solidFill>
                <a:latin typeface="Arial" pitchFamily="34" charset="0"/>
                <a:cs typeface="Arial" pitchFamily="34" charset="0"/>
              </a:rPr>
              <a:t>Stage</a:t>
            </a:r>
            <a:r>
              <a:rPr lang="en-CA" altLang="en-US" sz="2000" kern="0" spc="-20" dirty="0">
                <a:solidFill>
                  <a:srgbClr val="7030A0"/>
                </a:solidFill>
                <a:latin typeface="Arial" pitchFamily="34" charset="0"/>
                <a:cs typeface="Arial" pitchFamily="34" charset="0"/>
              </a:rPr>
              <a:t> </a:t>
            </a:r>
            <a:r>
              <a:rPr lang="en-CA" altLang="en-US" sz="2300" kern="0" spc="-20" dirty="0">
                <a:solidFill>
                  <a:srgbClr val="7030A0"/>
                </a:solidFill>
                <a:latin typeface="Arial" pitchFamily="34" charset="0"/>
                <a:cs typeface="Arial" pitchFamily="34" charset="0"/>
              </a:rPr>
              <a:t>III:  </a:t>
            </a:r>
            <a:r>
              <a:rPr lang="en-CA" altLang="en-US" sz="2300" kern="0" spc="-20" dirty="0">
                <a:latin typeface="Arial" pitchFamily="34" charset="0"/>
                <a:cs typeface="Arial" pitchFamily="34" charset="0"/>
              </a:rPr>
              <a:t>Incorporation of uncertainty characterization </a:t>
            </a:r>
            <a:r>
              <a:rPr lang="en-CA" altLang="en-US" sz="2300" kern="0" dirty="0">
                <a:latin typeface="Arial" pitchFamily="34" charset="0"/>
                <a:cs typeface="Arial" pitchFamily="34" charset="0"/>
              </a:rPr>
              <a:t>	results into probabilistic evaluation</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Monte Carlo simulation method</a:t>
            </a:r>
          </a:p>
          <a:p>
            <a:pPr marL="690563" lvl="1" indent="-233363">
              <a:spcBef>
                <a:spcPts val="100"/>
              </a:spcBef>
              <a:spcAft>
                <a:spcPts val="0"/>
              </a:spcAft>
              <a:buClr>
                <a:schemeClr val="accent2"/>
              </a:buClr>
              <a:buSzPct val="100000"/>
              <a:buFont typeface="Wingdings" pitchFamily="2" charset="2"/>
              <a:buChar char="§"/>
            </a:pPr>
            <a:r>
              <a:rPr lang="en-CA" altLang="en-US" sz="2200" kern="0" spc="-20" dirty="0">
                <a:solidFill>
                  <a:srgbClr val="0000FF"/>
                </a:solidFill>
                <a:latin typeface="Arial" pitchFamily="34" charset="0"/>
                <a:cs typeface="Arial" pitchFamily="34" charset="0"/>
                <a:sym typeface="Symbol" pitchFamily="18" charset="2"/>
              </a:rPr>
              <a:t>Other appropriate methods of uncertainty propagation</a:t>
            </a:r>
          </a:p>
          <a:p>
            <a:pPr marL="339725" marR="0" lvl="0" indent="-339725" algn="l" defTabSz="914400" rtl="0" eaLnBrk="1" fontAlgn="base" latinLnBrk="0" hangingPunct="1">
              <a:spcBef>
                <a:spcPts val="0"/>
              </a:spcBef>
              <a:spcAft>
                <a:spcPts val="0"/>
              </a:spcAft>
              <a:buClr>
                <a:srgbClr val="DE8400"/>
              </a:buClr>
              <a:buSzPct val="70000"/>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8" name="Rectangle 3"/>
          <p:cNvSpPr txBox="1">
            <a:spLocks noChangeArrowheads="1"/>
          </p:cNvSpPr>
          <p:nvPr/>
        </p:nvSpPr>
        <p:spPr bwMode="auto">
          <a:xfrm>
            <a:off x="403784" y="3965950"/>
            <a:ext cx="8046720" cy="822960"/>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solidFill>
                  <a:srgbClr val="660066"/>
                </a:solidFill>
                <a:latin typeface="Arial" pitchFamily="34" charset="0"/>
                <a:cs typeface="Arial" pitchFamily="34" charset="0"/>
              </a:rPr>
              <a:t>Correlations among uncertainties </a:t>
            </a:r>
            <a:r>
              <a:rPr lang="en-CA" altLang="en-US" sz="2200" kern="0" spc="-40" dirty="0">
                <a:latin typeface="Arial" pitchFamily="34" charset="0"/>
                <a:cs typeface="Arial" pitchFamily="34" charset="0"/>
              </a:rPr>
              <a:t>are to be investigated and appropriately accounted for in the probabilistic evaluation</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7774" y="1213331"/>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Pressure Tube LBB</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351692" y="1747213"/>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Pressure tube LBB is an evaluation of the overall effectiveness of:</a:t>
            </a:r>
            <a:endParaRPr kumimoji="0" lang="en-CA" altLang="en-US" sz="24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CANDU® reactor’s annulus gas system’s ability to detect a pressure tube leak.</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Station’s procedure to shutdown and cooldown a reactor unit in response to a suspected pressure tube leak; i.e., the ability to shutdown and cooldown to prevent pressure tube rupture.</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339725" marR="0" lvl="0" indent="-339725" algn="l" defTabSz="914400" rtl="0" eaLnBrk="1" fontAlgn="base" latinLnBrk="0" hangingPunct="1">
              <a:lnSpc>
                <a:spcPct val="100000"/>
              </a:lnSpc>
              <a:spcBef>
                <a:spcPts val="0"/>
              </a:spcBef>
              <a:spcAft>
                <a:spcPts val="600"/>
              </a:spcAft>
              <a:buClr>
                <a:srgbClr val="DE8400"/>
              </a:buClr>
              <a:buSzPct val="70000"/>
              <a:buFontTx/>
              <a:buBlip>
                <a:blip r:embed="rId4"/>
              </a:buBlip>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48071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Pressure Tube LBB</a:t>
            </a:r>
          </a:p>
        </p:txBody>
      </p:sp>
      <p:pic>
        <p:nvPicPr>
          <p:cNvPr id="2" name="Picture 1">
            <a:extLst>
              <a:ext uri="{FF2B5EF4-FFF2-40B4-BE49-F238E27FC236}">
                <a16:creationId xmlns:a16="http://schemas.microsoft.com/office/drawing/2014/main" id="{9558C133-A0E9-4052-B226-EB40D8F03CC9}"/>
              </a:ext>
            </a:extLst>
          </p:cNvPr>
          <p:cNvPicPr>
            <a:picLocks noChangeAspect="1"/>
          </p:cNvPicPr>
          <p:nvPr/>
        </p:nvPicPr>
        <p:blipFill>
          <a:blip r:embed="rId4"/>
          <a:stretch>
            <a:fillRect/>
          </a:stretch>
        </p:blipFill>
        <p:spPr>
          <a:xfrm>
            <a:off x="144118" y="1499412"/>
            <a:ext cx="8449788" cy="4986960"/>
          </a:xfrm>
          <a:prstGeom prst="rect">
            <a:avLst/>
          </a:prstGeom>
        </p:spPr>
      </p:pic>
      <p:pic>
        <p:nvPicPr>
          <p:cNvPr id="6" name="Picture 5">
            <a:extLst>
              <a:ext uri="{FF2B5EF4-FFF2-40B4-BE49-F238E27FC236}">
                <a16:creationId xmlns:a16="http://schemas.microsoft.com/office/drawing/2014/main" id="{5143FB60-046D-48AB-AA2A-3C0F5DD88102}"/>
              </a:ext>
            </a:extLst>
          </p:cNvPr>
          <p:cNvPicPr>
            <a:picLocks noChangeAspect="1"/>
          </p:cNvPicPr>
          <p:nvPr/>
        </p:nvPicPr>
        <p:blipFill>
          <a:blip r:embed="rId5"/>
          <a:stretch>
            <a:fillRect/>
          </a:stretch>
        </p:blipFill>
        <p:spPr>
          <a:xfrm>
            <a:off x="144118" y="6099082"/>
            <a:ext cx="2310584" cy="493819"/>
          </a:xfrm>
          <a:prstGeom prst="rect">
            <a:avLst/>
          </a:prstGeom>
        </p:spPr>
      </p:pic>
    </p:spTree>
    <p:extLst>
      <p:ext uri="{BB962C8B-B14F-4D97-AF65-F5344CB8AC3E}">
        <p14:creationId xmlns:p14="http://schemas.microsoft.com/office/powerpoint/2010/main" val="39561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7774" y="1231438"/>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Computer Code P-LBB</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351691" y="1783426"/>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P-LBB was developed by Kinectrics</a:t>
            </a:r>
            <a:endParaRPr kumimoji="0" lang="en-CA" altLang="en-US" sz="24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Capable of performing both deterministic and probabilistic LBB evaluations for CANDU® pressure tubes.</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Complies with requirements of CSA Standard N286.7-99 (Quality Assurance of Analytical, Scientific, and Design Computer Programs for Nuclear Power Plants).</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r>
              <a:rPr lang="en-US" sz="2400" kern="0" dirty="0">
                <a:latin typeface="Arial" pitchFamily="34" charset="0"/>
                <a:cs typeface="Arial" pitchFamily="34" charset="0"/>
              </a:rPr>
              <a:t>All LBB evaluation results shown in this presentation were generated using computer code P-LBB.</a:t>
            </a:r>
            <a:endParaRPr lang="en-CA" altLang="en-US" sz="2400" kern="0" dirty="0">
              <a:latin typeface="Arial" pitchFamily="34" charset="0"/>
              <a:cs typeface="Arial" pitchFamily="34" charset="0"/>
            </a:endParaRPr>
          </a:p>
        </p:txBody>
      </p:sp>
    </p:spTree>
    <p:extLst>
      <p:ext uri="{BB962C8B-B14F-4D97-AF65-F5344CB8AC3E}">
        <p14:creationId xmlns:p14="http://schemas.microsoft.com/office/powerpoint/2010/main" val="427276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279263" y="1140288"/>
            <a:ext cx="8440615" cy="42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 Identification of Influential Variables</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279263" y="1604591"/>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Sensitivity analysis was used to identify influential variables in the pilot study.</a:t>
            </a:r>
            <a:endParaRPr kumimoji="0" lang="en-CA" altLang="en-US" sz="24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Allowed variables to be ranked using a consistent measure of importance.</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r>
              <a:rPr lang="en-CA" sz="2400" kern="0" dirty="0">
                <a:latin typeface="Arial" pitchFamily="34" charset="0"/>
                <a:cs typeface="Arial" pitchFamily="34" charset="0"/>
              </a:rPr>
              <a:t>Local sensitivity analysis was used</a:t>
            </a:r>
            <a:r>
              <a:rPr lang="en-US" sz="2400" kern="0" dirty="0">
                <a:latin typeface="Arial" pitchFamily="34" charset="0"/>
                <a:cs typeface="Arial" pitchFamily="34" charset="0"/>
              </a:rPr>
              <a:t>.</a:t>
            </a:r>
          </a:p>
          <a:p>
            <a:pPr marL="690563" lvl="1" indent="-233363">
              <a:spcAft>
                <a:spcPts val="300"/>
              </a:spcAft>
              <a:buClr>
                <a:schemeClr val="accent2"/>
              </a:buClr>
              <a:buSzPct val="100000"/>
              <a:buFont typeface="Wingdings" pitchFamily="2" charset="2"/>
              <a:buChar char="§"/>
              <a:defRPr/>
            </a:pPr>
            <a:r>
              <a:rPr lang="en-CA" altLang="en-US" sz="2200" kern="0" dirty="0">
                <a:solidFill>
                  <a:srgbClr val="0000FF"/>
                </a:solidFill>
                <a:latin typeface="Arial" pitchFamily="34" charset="0"/>
                <a:cs typeface="Arial" pitchFamily="34" charset="0"/>
                <a:sym typeface="Symbol" pitchFamily="18" charset="2"/>
              </a:rPr>
              <a:t>Sensitivity coefficient can be determined without involving variances in inputs or the output, making it a good choice when performing a first-pass analysis to determine where uncertainty characterization resources should be spent.</a:t>
            </a:r>
          </a:p>
          <a:p>
            <a:pPr marL="690563" lvl="1" indent="-233363">
              <a:spcAft>
                <a:spcPts val="300"/>
              </a:spcAft>
              <a:buClr>
                <a:schemeClr val="accent2"/>
              </a:buClr>
              <a:buSzPct val="100000"/>
              <a:buFont typeface="Wingdings" pitchFamily="2" charset="2"/>
              <a:buChar char="§"/>
              <a:defRPr/>
            </a:pPr>
            <a:r>
              <a:rPr lang="en-CA" altLang="en-US" sz="2200" kern="0" dirty="0">
                <a:solidFill>
                  <a:srgbClr val="0000FF"/>
                </a:solidFill>
                <a:latin typeface="Arial" pitchFamily="34" charset="0"/>
                <a:cs typeface="Arial" pitchFamily="34" charset="0"/>
                <a:sym typeface="Symbol" pitchFamily="18" charset="2"/>
              </a:rPr>
              <a:t>Each input variable can also be varied across a large range to assess the linearity of the relationship between the input and output variable.</a:t>
            </a:r>
          </a:p>
          <a:p>
            <a:pPr marL="339725" lvl="0" indent="-339725">
              <a:spcBef>
                <a:spcPts val="0"/>
              </a:spcBef>
              <a:spcAft>
                <a:spcPts val="600"/>
              </a:spcAft>
              <a:buClr>
                <a:srgbClr val="DE8400"/>
              </a:buClr>
              <a:buSzPct val="70000"/>
              <a:buBlip>
                <a:blip r:embed="rId4"/>
              </a:buBlip>
              <a:defRPr/>
            </a:pPr>
            <a:endParaRPr lang="en-CA" altLang="en-US" sz="2400" kern="0" dirty="0">
              <a:latin typeface="Arial" pitchFamily="34" charset="0"/>
              <a:cs typeface="Arial" pitchFamily="34" charset="0"/>
            </a:endParaRPr>
          </a:p>
        </p:txBody>
      </p:sp>
    </p:spTree>
    <p:extLst>
      <p:ext uri="{BB962C8B-B14F-4D97-AF65-F5344CB8AC3E}">
        <p14:creationId xmlns:p14="http://schemas.microsoft.com/office/powerpoint/2010/main" val="405302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167786" y="1414468"/>
            <a:ext cx="8440615" cy="109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1200"/>
              </a:spcBef>
              <a:spcAft>
                <a:spcPts val="600"/>
              </a:spcAft>
              <a:buClr>
                <a:srgbClr val="DE8400"/>
              </a:buClr>
              <a:buSzPct val="70000"/>
              <a:buBlip>
                <a:blip r:embed="rId4"/>
              </a:buBlip>
            </a:pPr>
            <a:r>
              <a:rPr lang="en-CA" altLang="en-US" sz="2000" kern="0" dirty="0">
                <a:latin typeface="Arial" pitchFamily="34" charset="0"/>
                <a:cs typeface="Arial" pitchFamily="34" charset="0"/>
              </a:rPr>
              <a:t>Sensitivity analysis was performed at the limiting spatial location in the reactor core as determined by a previous LBB evaluation. Results presented are for variables generally treated as non-deterministic. </a:t>
            </a:r>
            <a:endParaRPr kumimoji="0" lang="en-CA" altLang="en-US" sz="20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lvl="1">
              <a:spcAft>
                <a:spcPts val="300"/>
              </a:spcAft>
              <a:buClr>
                <a:schemeClr val="accent2"/>
              </a:buClr>
              <a:buSzPct val="100000"/>
            </a:pPr>
            <a:endParaRPr lang="en-CA" altLang="en-US" sz="20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endParaRPr lang="en-CA" altLang="en-US" sz="2000" kern="0" dirty="0">
              <a:latin typeface="Arial" pitchFamily="34" charset="0"/>
              <a:cs typeface="Arial" pitchFamily="34" charset="0"/>
            </a:endParaRPr>
          </a:p>
        </p:txBody>
      </p:sp>
      <p:pic>
        <p:nvPicPr>
          <p:cNvPr id="6" name="Picture 5">
            <a:extLst>
              <a:ext uri="{FF2B5EF4-FFF2-40B4-BE49-F238E27FC236}">
                <a16:creationId xmlns:a16="http://schemas.microsoft.com/office/drawing/2014/main" id="{D5E95B17-4BF1-450D-88AB-80CB414F2629}"/>
              </a:ext>
            </a:extLst>
          </p:cNvPr>
          <p:cNvPicPr>
            <a:picLocks noChangeAspect="1"/>
          </p:cNvPicPr>
          <p:nvPr/>
        </p:nvPicPr>
        <p:blipFill>
          <a:blip r:embed="rId5"/>
          <a:stretch>
            <a:fillRect/>
          </a:stretch>
        </p:blipFill>
        <p:spPr>
          <a:xfrm>
            <a:off x="167786" y="2679826"/>
            <a:ext cx="7403834" cy="3904306"/>
          </a:xfrm>
          <a:prstGeom prst="rect">
            <a:avLst/>
          </a:prstGeom>
        </p:spPr>
      </p:pic>
    </p:spTree>
    <p:extLst>
      <p:ext uri="{BB962C8B-B14F-4D97-AF65-F5344CB8AC3E}">
        <p14:creationId xmlns:p14="http://schemas.microsoft.com/office/powerpoint/2010/main" val="70575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a:t>
            </a:r>
          </a:p>
        </p:txBody>
      </p:sp>
      <p:pic>
        <p:nvPicPr>
          <p:cNvPr id="6" name="Picture 5">
            <a:extLst>
              <a:ext uri="{FF2B5EF4-FFF2-40B4-BE49-F238E27FC236}">
                <a16:creationId xmlns:a16="http://schemas.microsoft.com/office/drawing/2014/main" id="{E261395F-103D-404C-84D9-8DF21A26C1E5}"/>
              </a:ext>
            </a:extLst>
          </p:cNvPr>
          <p:cNvPicPr>
            <a:picLocks noChangeAspect="1"/>
          </p:cNvPicPr>
          <p:nvPr/>
        </p:nvPicPr>
        <p:blipFill>
          <a:blip r:embed="rId4"/>
          <a:stretch>
            <a:fillRect/>
          </a:stretch>
        </p:blipFill>
        <p:spPr>
          <a:xfrm>
            <a:off x="368775" y="1499412"/>
            <a:ext cx="7184779" cy="5026694"/>
          </a:xfrm>
          <a:prstGeom prst="rect">
            <a:avLst/>
          </a:prstGeom>
        </p:spPr>
      </p:pic>
    </p:spTree>
    <p:extLst>
      <p:ext uri="{BB962C8B-B14F-4D97-AF65-F5344CB8AC3E}">
        <p14:creationId xmlns:p14="http://schemas.microsoft.com/office/powerpoint/2010/main" val="300856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351691" y="962748"/>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3"/>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3"/>
              </a:buBlip>
            </a:pPr>
            <a:r>
              <a:rPr lang="en-CA" altLang="en-US" sz="2200" kern="0" dirty="0">
                <a:latin typeface="Arial" pitchFamily="34" charset="0"/>
                <a:cs typeface="Arial" pitchFamily="34" charset="0"/>
              </a:rPr>
              <a:t>The Annex on Uncertainty Analysis assumes that the best available models are being used. </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The Annex has no provisions regarding model selection.</a:t>
            </a:r>
          </a:p>
          <a:p>
            <a:pPr marL="339725" indent="-339725">
              <a:spcBef>
                <a:spcPts val="1200"/>
              </a:spcBef>
              <a:spcAft>
                <a:spcPts val="600"/>
              </a:spcAft>
              <a:buClr>
                <a:srgbClr val="DE8400"/>
              </a:buClr>
              <a:buSzPct val="70000"/>
              <a:buBlip>
                <a:blip r:embed="rId3"/>
              </a:buBlip>
            </a:pPr>
            <a:r>
              <a:rPr lang="en-CA" altLang="en-US" sz="2200" kern="0" dirty="0">
                <a:latin typeface="Arial" pitchFamily="34" charset="0"/>
                <a:cs typeface="Arial" pitchFamily="34" charset="0"/>
              </a:rPr>
              <a:t>However, at the outset of the pilot study pressure tube dimensions were being predicted using a conservative approach based on design rates.</a:t>
            </a:r>
          </a:p>
          <a:p>
            <a:pPr marL="339725" indent="-339725">
              <a:spcBef>
                <a:spcPts val="1200"/>
              </a:spcBef>
              <a:spcAft>
                <a:spcPts val="600"/>
              </a:spcAft>
              <a:buClr>
                <a:srgbClr val="DE8400"/>
              </a:buClr>
              <a:buSzPct val="70000"/>
              <a:buBlip>
                <a:blip r:embed="rId3"/>
              </a:buBlip>
            </a:pPr>
            <a:r>
              <a:rPr lang="en-CA" altLang="en-US" sz="2200" kern="0" dirty="0">
                <a:latin typeface="Arial" pitchFamily="34" charset="0"/>
                <a:cs typeface="Arial" pitchFamily="34" charset="0"/>
              </a:rPr>
              <a:t>Based on the findings of Stage I and the availability of better models, the models used to predict pressure tube dimensions were changed to regression models based on in-service data. </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The evaluation performed with the improved models is referred to as the baseline evaluation in this presentation.</a:t>
            </a:r>
          </a:p>
          <a:p>
            <a:pPr marL="339725" indent="-339725">
              <a:spcBef>
                <a:spcPts val="1200"/>
              </a:spcBef>
              <a:spcAft>
                <a:spcPts val="600"/>
              </a:spcAft>
              <a:buClr>
                <a:srgbClr val="DE8400"/>
              </a:buClr>
              <a:buSzPct val="70000"/>
              <a:buBlip>
                <a:blip r:embed="rId3"/>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3"/>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3"/>
              </a:buBlip>
              <a:defRPr/>
            </a:pPr>
            <a:endParaRPr lang="en-CA" altLang="en-US" sz="2400" kern="0" dirty="0">
              <a:latin typeface="Arial" pitchFamily="34" charset="0"/>
              <a:cs typeface="Arial" pitchFamily="34" charset="0"/>
            </a:endParaRPr>
          </a:p>
        </p:txBody>
      </p:sp>
      <p:sp>
        <p:nvSpPr>
          <p:cNvPr id="3" name="Rectangle 2"/>
          <p:cNvSpPr txBox="1">
            <a:spLocks noChangeArrowheads="1"/>
          </p:cNvSpPr>
          <p:nvPr/>
        </p:nvSpPr>
        <p:spPr bwMode="auto">
          <a:xfrm>
            <a:off x="1247774" y="1138603"/>
            <a:ext cx="6648450" cy="55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A Note About Models Used</a:t>
            </a:r>
          </a:p>
        </p:txBody>
      </p:sp>
    </p:spTree>
    <p:extLst>
      <p:ext uri="{BB962C8B-B14F-4D97-AF65-F5344CB8AC3E}">
        <p14:creationId xmlns:p14="http://schemas.microsoft.com/office/powerpoint/2010/main" val="156688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 Uncertainty Characterization</a:t>
            </a:r>
          </a:p>
        </p:txBody>
      </p:sp>
      <p:sp>
        <p:nvSpPr>
          <p:cNvPr id="7" name="Rectangle 3">
            <a:extLst>
              <a:ext uri="{FF2B5EF4-FFF2-40B4-BE49-F238E27FC236}">
                <a16:creationId xmlns:a16="http://schemas.microsoft.com/office/drawing/2014/main" id="{7E86FA54-2C4B-4833-BF1C-BF651D871056}"/>
              </a:ext>
            </a:extLst>
          </p:cNvPr>
          <p:cNvSpPr txBox="1">
            <a:spLocks noChangeArrowheads="1"/>
          </p:cNvSpPr>
          <p:nvPr/>
        </p:nvSpPr>
        <p:spPr bwMode="auto">
          <a:xfrm>
            <a:off x="612000" y="4140000"/>
            <a:ext cx="7920000" cy="1188000"/>
          </a:xfrm>
          <a:prstGeom prst="rect">
            <a:avLst/>
          </a:prstGeom>
          <a:solidFill>
            <a:schemeClr val="bg2">
              <a:lumMod val="20000"/>
              <a:lumOff val="80000"/>
            </a:schemeClr>
          </a:solidFill>
          <a:ln w="19050">
            <a:solidFill>
              <a:schemeClr val="tx1"/>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b="1" kern="0" spc="-40" dirty="0">
                <a:latin typeface="Arial" pitchFamily="34" charset="0"/>
                <a:cs typeface="Arial" pitchFamily="34" charset="0"/>
              </a:rPr>
              <a:t>Statistical assessment and expert judgment are recognized as complementary approaches, and either one may be used as the primary approach, on a case-by-case basis</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
        <p:nvSpPr>
          <p:cNvPr id="8" name="Rectangle 3">
            <a:extLst>
              <a:ext uri="{FF2B5EF4-FFF2-40B4-BE49-F238E27FC236}">
                <a16:creationId xmlns:a16="http://schemas.microsoft.com/office/drawing/2014/main" id="{515E4FCD-8CE2-4A9B-8085-B717A00216FB}"/>
              </a:ext>
            </a:extLst>
          </p:cNvPr>
          <p:cNvSpPr txBox="1">
            <a:spLocks noChangeArrowheads="1"/>
          </p:cNvSpPr>
          <p:nvPr/>
        </p:nvSpPr>
        <p:spPr bwMode="auto">
          <a:xfrm>
            <a:off x="828000" y="2880000"/>
            <a:ext cx="7704000" cy="828000"/>
          </a:xfrm>
          <a:prstGeom prst="rect">
            <a:avLst/>
          </a:prstGeom>
          <a:solidFill>
            <a:schemeClr val="bg2">
              <a:lumMod val="20000"/>
              <a:lumOff val="80000"/>
            </a:schemeClr>
          </a:solidFill>
          <a:ln w="19050">
            <a:solidFill>
              <a:srgbClr val="C00000"/>
            </a:solidFill>
          </a:ln>
          <a:extLst/>
        </p:spPr>
        <p:txBody>
          <a:bodyPr vert="horz" wrap="square" lIns="36000" tIns="45720" rIns="180000" bIns="45720" numCol="1" anchor="ctr" anchorCtr="0" compatLnSpc="1">
            <a:prstTxWarp prst="textNoShape">
              <a:avLst/>
            </a:prstTxWarp>
          </a:bodyPr>
          <a:lstStyle/>
          <a:p>
            <a:pPr lvl="0" algn="ctr">
              <a:spcBef>
                <a:spcPts val="0"/>
              </a:spcBef>
              <a:spcAft>
                <a:spcPts val="0"/>
              </a:spcAft>
              <a:buClr>
                <a:srgbClr val="0000FF"/>
              </a:buClr>
              <a:defRPr/>
            </a:pPr>
            <a:r>
              <a:rPr lang="en-CA" altLang="en-US" sz="2400" kern="0" spc="-40" dirty="0">
                <a:solidFill>
                  <a:srgbClr val="C00000"/>
                </a:solidFill>
                <a:latin typeface="Times New Roman" pitchFamily="18" charset="0"/>
                <a:ea typeface="+mn-ea"/>
                <a:cs typeface="Times New Roman" pitchFamily="18" charset="0"/>
              </a:rPr>
              <a:t>Uncertainty characterization efforts focused on Type B variables  (most influential variables classified as such)</a:t>
            </a:r>
            <a:endParaRPr lang="en-US" altLang="en-US" sz="2400" kern="0" spc="-40" dirty="0">
              <a:solidFill>
                <a:srgbClr val="C00000"/>
              </a:solidFill>
              <a:latin typeface="Times New Roman" pitchFamily="18" charset="0"/>
              <a:ea typeface="+mn-ea"/>
              <a:cs typeface="Times New Roman" pitchFamily="18" charset="0"/>
            </a:endParaRPr>
          </a:p>
        </p:txBody>
      </p:sp>
      <p:sp>
        <p:nvSpPr>
          <p:cNvPr id="9" name="Rectangle 3">
            <a:extLst>
              <a:ext uri="{FF2B5EF4-FFF2-40B4-BE49-F238E27FC236}">
                <a16:creationId xmlns:a16="http://schemas.microsoft.com/office/drawing/2014/main" id="{997FA544-2FD2-42CD-82D5-240187E87C33}"/>
              </a:ext>
            </a:extLst>
          </p:cNvPr>
          <p:cNvSpPr txBox="1">
            <a:spLocks noChangeArrowheads="1"/>
          </p:cNvSpPr>
          <p:nvPr/>
        </p:nvSpPr>
        <p:spPr bwMode="auto">
          <a:xfrm>
            <a:off x="828000" y="1440000"/>
            <a:ext cx="7704000" cy="1188000"/>
          </a:xfrm>
          <a:prstGeom prst="rect">
            <a:avLst/>
          </a:prstGeom>
          <a:solidFill>
            <a:schemeClr val="bg2">
              <a:lumMod val="20000"/>
              <a:lumOff val="80000"/>
            </a:schemeClr>
          </a:solidFill>
          <a:ln w="19050">
            <a:solidFill>
              <a:srgbClr val="000099"/>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b="1" kern="0" spc="-40" dirty="0">
                <a:solidFill>
                  <a:srgbClr val="000099"/>
                </a:solidFill>
                <a:latin typeface="Arial" pitchFamily="34" charset="0"/>
                <a:cs typeface="Arial" pitchFamily="34" charset="0"/>
              </a:rPr>
              <a:t>Uncertainty components originate from different sources for Type A variables (calibrated parametric models) and for Type B variables (statistical models)</a:t>
            </a:r>
            <a:endParaRPr kumimoji="0" lang="en-US" altLang="en-US" sz="2200" b="1" i="0" u="none" strike="noStrike" kern="0" cap="none" spc="-40" normalizeH="0" noProof="0" dirty="0">
              <a:ln>
                <a:noFill/>
              </a:ln>
              <a:solidFill>
                <a:srgbClr val="000099"/>
              </a:solidFill>
              <a:effectLst/>
              <a:uLnTx/>
              <a:uFillTx/>
              <a:latin typeface="Arial" pitchFamily="34" charset="0"/>
              <a:cs typeface="Arial" pitchFamily="34" charset="0"/>
            </a:endParaRPr>
          </a:p>
        </p:txBody>
      </p:sp>
      <p:sp>
        <p:nvSpPr>
          <p:cNvPr id="10" name="Rectangle 3">
            <a:extLst>
              <a:ext uri="{FF2B5EF4-FFF2-40B4-BE49-F238E27FC236}">
                <a16:creationId xmlns:a16="http://schemas.microsoft.com/office/drawing/2014/main" id="{9C54FCA3-C5E6-40C0-99B1-4518CD5E5365}"/>
              </a:ext>
            </a:extLst>
          </p:cNvPr>
          <p:cNvSpPr txBox="1">
            <a:spLocks noChangeArrowheads="1"/>
          </p:cNvSpPr>
          <p:nvPr/>
        </p:nvSpPr>
        <p:spPr bwMode="auto">
          <a:xfrm>
            <a:off x="612000" y="5580000"/>
            <a:ext cx="7920000" cy="828000"/>
          </a:xfrm>
          <a:prstGeom prst="rect">
            <a:avLst/>
          </a:prstGeom>
          <a:solidFill>
            <a:schemeClr val="bg2">
              <a:lumMod val="20000"/>
              <a:lumOff val="80000"/>
            </a:schemeClr>
          </a:solidFill>
          <a:ln w="19050">
            <a:solidFill>
              <a:srgbClr val="C00000"/>
            </a:solidFill>
          </a:ln>
          <a:extLst/>
        </p:spPr>
        <p:txBody>
          <a:bodyPr vert="horz" wrap="square" lIns="180000" tIns="45720" rIns="36000" bIns="45720" numCol="1" anchor="ctr" anchorCtr="0" compatLnSpc="1">
            <a:prstTxWarp prst="textNoShape">
              <a:avLst/>
            </a:prstTxWarp>
          </a:bodyPr>
          <a:lstStyle/>
          <a:p>
            <a:pPr algn="ctr">
              <a:spcBef>
                <a:spcPts val="0"/>
              </a:spcBef>
              <a:spcAft>
                <a:spcPts val="0"/>
              </a:spcAft>
              <a:buClr>
                <a:srgbClr val="0000FF"/>
              </a:buClr>
              <a:defRPr/>
            </a:pPr>
            <a:r>
              <a:rPr lang="en-CA" altLang="en-US" sz="2400" kern="0" spc="-40" dirty="0">
                <a:solidFill>
                  <a:srgbClr val="C00000"/>
                </a:solidFill>
                <a:latin typeface="Times New Roman" pitchFamily="18" charset="0"/>
                <a:ea typeface="+mn-ea"/>
                <a:cs typeface="Times New Roman" pitchFamily="18" charset="0"/>
              </a:rPr>
              <a:t>Uncertainty characterization was largely limited to cases </a:t>
            </a:r>
          </a:p>
          <a:p>
            <a:pPr algn="ctr">
              <a:spcBef>
                <a:spcPts val="0"/>
              </a:spcBef>
              <a:spcAft>
                <a:spcPts val="0"/>
              </a:spcAft>
              <a:buClr>
                <a:srgbClr val="0000FF"/>
              </a:buClr>
              <a:defRPr/>
            </a:pPr>
            <a:r>
              <a:rPr lang="en-CA" altLang="en-US" sz="2400" kern="0" spc="-40" dirty="0">
                <a:solidFill>
                  <a:srgbClr val="C00000"/>
                </a:solidFill>
                <a:latin typeface="Times New Roman" pitchFamily="18" charset="0"/>
                <a:ea typeface="+mn-ea"/>
                <a:cs typeface="Times New Roman" pitchFamily="18" charset="0"/>
              </a:rPr>
              <a:t>with statistical assessment used as the primary approach</a:t>
            </a:r>
            <a:endParaRPr lang="en-US" altLang="en-US" sz="2400" kern="0" spc="-40" dirty="0">
              <a:solidFill>
                <a:srgbClr val="C00000"/>
              </a:solidFill>
              <a:latin typeface="Times New Roman" pitchFamily="18" charset="0"/>
              <a:ea typeface="+mn-ea"/>
              <a:cs typeface="Times New Roman" pitchFamily="18" charset="0"/>
            </a:endParaRPr>
          </a:p>
        </p:txBody>
      </p:sp>
      <p:sp>
        <p:nvSpPr>
          <p:cNvPr id="11" name="Curved Right Arrow 8">
            <a:extLst>
              <a:ext uri="{FF2B5EF4-FFF2-40B4-BE49-F238E27FC236}">
                <a16:creationId xmlns:a16="http://schemas.microsoft.com/office/drawing/2014/main" id="{73856B62-83FB-4CA6-97AC-1126A97ECA31}"/>
              </a:ext>
            </a:extLst>
          </p:cNvPr>
          <p:cNvSpPr/>
          <p:nvPr/>
        </p:nvSpPr>
        <p:spPr>
          <a:xfrm>
            <a:off x="457200" y="2286000"/>
            <a:ext cx="635496" cy="1143000"/>
          </a:xfrm>
          <a:prstGeom prst="curved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Curved Right Arrow 9">
            <a:extLst>
              <a:ext uri="{FF2B5EF4-FFF2-40B4-BE49-F238E27FC236}">
                <a16:creationId xmlns:a16="http://schemas.microsoft.com/office/drawing/2014/main" id="{0025D082-AA53-433A-8A2A-D8E807912CF7}"/>
              </a:ext>
            </a:extLst>
          </p:cNvPr>
          <p:cNvSpPr/>
          <p:nvPr/>
        </p:nvSpPr>
        <p:spPr>
          <a:xfrm flipH="1">
            <a:off x="8229600" y="5029200"/>
            <a:ext cx="635496" cy="1143000"/>
          </a:xfrm>
          <a:prstGeom prst="curvedRightArrow">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01322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a:t>
            </a:r>
          </a:p>
        </p:txBody>
      </p:sp>
      <p:sp>
        <p:nvSpPr>
          <p:cNvPr id="13" name="Rectangle 2">
            <a:extLst>
              <a:ext uri="{FF2B5EF4-FFF2-40B4-BE49-F238E27FC236}">
                <a16:creationId xmlns:a16="http://schemas.microsoft.com/office/drawing/2014/main" id="{8AC97FA6-86E3-444A-840B-122A468D9266}"/>
              </a:ext>
            </a:extLst>
          </p:cNvPr>
          <p:cNvSpPr txBox="1">
            <a:spLocks noChangeArrowheads="1"/>
          </p:cNvSpPr>
          <p:nvPr/>
        </p:nvSpPr>
        <p:spPr bwMode="auto">
          <a:xfrm>
            <a:off x="1872459" y="146630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defTabSz="893763" eaLnBrk="1" hangingPunct="1">
              <a:lnSpc>
                <a:spcPct val="85000"/>
              </a:lnSpc>
              <a:spcBef>
                <a:spcPct val="0"/>
              </a:spcBef>
              <a:buNone/>
              <a:defRPr/>
            </a:pPr>
            <a:r>
              <a:rPr lang="en-US" altLang="en-US" b="1" kern="0" dirty="0">
                <a:solidFill>
                  <a:srgbClr val="C00000"/>
                </a:solidFill>
                <a:latin typeface="Tahoma" pitchFamily="34" charset="0"/>
                <a:ea typeface="Tahoma" pitchFamily="34" charset="0"/>
                <a:cs typeface="Tahoma" pitchFamily="34" charset="0"/>
              </a:rPr>
              <a:t>Uncertainties for Type B variables</a:t>
            </a:r>
          </a:p>
        </p:txBody>
      </p:sp>
      <p:grpSp>
        <p:nvGrpSpPr>
          <p:cNvPr id="14" name="Group 31">
            <a:extLst>
              <a:ext uri="{FF2B5EF4-FFF2-40B4-BE49-F238E27FC236}">
                <a16:creationId xmlns:a16="http://schemas.microsoft.com/office/drawing/2014/main" id="{143C72D1-447A-4CE3-A486-2A0FEF54D0C5}"/>
              </a:ext>
            </a:extLst>
          </p:cNvPr>
          <p:cNvGrpSpPr/>
          <p:nvPr/>
        </p:nvGrpSpPr>
        <p:grpSpPr>
          <a:xfrm>
            <a:off x="262151" y="1907809"/>
            <a:ext cx="6054354" cy="542105"/>
            <a:chOff x="325525" y="968513"/>
            <a:chExt cx="6054354" cy="542105"/>
          </a:xfrm>
        </p:grpSpPr>
        <p:graphicFrame>
          <p:nvGraphicFramePr>
            <p:cNvPr id="15" name="Object 27">
              <a:extLst>
                <a:ext uri="{FF2B5EF4-FFF2-40B4-BE49-F238E27FC236}">
                  <a16:creationId xmlns:a16="http://schemas.microsoft.com/office/drawing/2014/main" id="{0427CA44-8540-4855-AE16-A8F4D670DDA3}"/>
                </a:ext>
              </a:extLst>
            </p:cNvPr>
            <p:cNvGraphicFramePr>
              <a:graphicFrameLocks noChangeAspect="1"/>
            </p:cNvGraphicFramePr>
            <p:nvPr>
              <p:extLst>
                <p:ext uri="{D42A27DB-BD31-4B8C-83A1-F6EECF244321}">
                  <p14:modId xmlns:p14="http://schemas.microsoft.com/office/powerpoint/2010/main" val="524174947"/>
                </p:ext>
              </p:extLst>
            </p:nvPr>
          </p:nvGraphicFramePr>
          <p:xfrm>
            <a:off x="325525" y="968513"/>
            <a:ext cx="1974850" cy="531813"/>
          </p:xfrm>
          <a:graphic>
            <a:graphicData uri="http://schemas.openxmlformats.org/presentationml/2006/ole">
              <mc:AlternateContent xmlns:mc="http://schemas.openxmlformats.org/markup-compatibility/2006">
                <mc:Choice xmlns:v="urn:schemas-microsoft-com:vml" Requires="v">
                  <p:oleObj spid="_x0000_s244850" name="Equation" r:id="rId5" imgW="21640800" imgH="5791200" progId="Equation.3">
                    <p:embed/>
                  </p:oleObj>
                </mc:Choice>
                <mc:Fallback>
                  <p:oleObj name="Equation" r:id="rId5" imgW="21640800" imgH="5791200" progId="Equation.3">
                    <p:embed/>
                    <p:pic>
                      <p:nvPicPr>
                        <p:cNvPr id="22"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25" y="968513"/>
                          <a:ext cx="1974850" cy="531813"/>
                        </a:xfrm>
                        <a:prstGeom prst="rect">
                          <a:avLst/>
                        </a:prstGeom>
                        <a:solidFill>
                          <a:srgbClr val="00CCFF"/>
                        </a:solidFill>
                        <a:ln w="15875">
                          <a:solidFill>
                            <a:schemeClr val="tx1"/>
                          </a:solidFill>
                          <a:miter lim="800000"/>
                          <a:headEnd/>
                          <a:tailEnd/>
                        </a:ln>
                      </p:spPr>
                    </p:pic>
                  </p:oleObj>
                </mc:Fallback>
              </mc:AlternateContent>
            </a:graphicData>
          </a:graphic>
        </p:graphicFrame>
        <p:graphicFrame>
          <p:nvGraphicFramePr>
            <p:cNvPr id="16" name="Object 3">
              <a:extLst>
                <a:ext uri="{FF2B5EF4-FFF2-40B4-BE49-F238E27FC236}">
                  <a16:creationId xmlns:a16="http://schemas.microsoft.com/office/drawing/2014/main" id="{9016AF9B-AC23-4C8D-9542-F7306B6F72DA}"/>
                </a:ext>
              </a:extLst>
            </p:cNvPr>
            <p:cNvGraphicFramePr>
              <a:graphicFrameLocks noChangeAspect="1"/>
            </p:cNvGraphicFramePr>
            <p:nvPr>
              <p:extLst>
                <p:ext uri="{D42A27DB-BD31-4B8C-83A1-F6EECF244321}">
                  <p14:modId xmlns:p14="http://schemas.microsoft.com/office/powerpoint/2010/main" val="1222040832"/>
                </p:ext>
              </p:extLst>
            </p:nvPr>
          </p:nvGraphicFramePr>
          <p:xfrm>
            <a:off x="2988979" y="1005793"/>
            <a:ext cx="3390900" cy="504825"/>
          </p:xfrm>
          <a:graphic>
            <a:graphicData uri="http://schemas.openxmlformats.org/presentationml/2006/ole">
              <mc:AlternateContent xmlns:mc="http://schemas.openxmlformats.org/markup-compatibility/2006">
                <mc:Choice xmlns:v="urn:schemas-microsoft-com:vml" Requires="v">
                  <p:oleObj spid="_x0000_s244851" name="Equation" r:id="rId7" imgW="37185600" imgH="5486400" progId="Equation.3">
                    <p:embed/>
                  </p:oleObj>
                </mc:Choice>
                <mc:Fallback>
                  <p:oleObj name="Equation" r:id="rId7" imgW="37185600" imgH="5486400" progId="Equation.3">
                    <p:embed/>
                    <p:pic>
                      <p:nvPicPr>
                        <p:cNvPr id="2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8979" y="1005793"/>
                          <a:ext cx="3390900" cy="504825"/>
                        </a:xfrm>
                        <a:prstGeom prst="rect">
                          <a:avLst/>
                        </a:prstGeom>
                        <a:solidFill>
                          <a:srgbClr val="FFFF00"/>
                        </a:solidFill>
                        <a:ln w="15875">
                          <a:solidFill>
                            <a:schemeClr val="tx1"/>
                          </a:solidFill>
                          <a:miter lim="800000"/>
                          <a:headEnd/>
                          <a:tailEnd/>
                        </a:ln>
                      </p:spPr>
                    </p:pic>
                  </p:oleObj>
                </mc:Fallback>
              </mc:AlternateContent>
            </a:graphicData>
          </a:graphic>
        </p:graphicFrame>
        <p:cxnSp>
          <p:nvCxnSpPr>
            <p:cNvPr id="17" name="Straight Arrow Connector 22">
              <a:extLst>
                <a:ext uri="{FF2B5EF4-FFF2-40B4-BE49-F238E27FC236}">
                  <a16:creationId xmlns:a16="http://schemas.microsoft.com/office/drawing/2014/main" id="{C34F54F5-0F4A-4198-BFCE-F6E188095BF6}"/>
                </a:ext>
              </a:extLst>
            </p:cNvPr>
            <p:cNvCxnSpPr>
              <a:cxnSpLocks noChangeShapeType="1"/>
            </p:cNvCxnSpPr>
            <p:nvPr/>
          </p:nvCxnSpPr>
          <p:spPr bwMode="auto">
            <a:xfrm>
              <a:off x="2300375" y="1245952"/>
              <a:ext cx="671425"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6" name="Picture 5">
            <a:extLst>
              <a:ext uri="{FF2B5EF4-FFF2-40B4-BE49-F238E27FC236}">
                <a16:creationId xmlns:a16="http://schemas.microsoft.com/office/drawing/2014/main" id="{E5AD323A-EDF8-4147-974E-5FB1B4D27550}"/>
              </a:ext>
            </a:extLst>
          </p:cNvPr>
          <p:cNvPicPr>
            <a:picLocks noChangeAspect="1"/>
          </p:cNvPicPr>
          <p:nvPr/>
        </p:nvPicPr>
        <p:blipFill>
          <a:blip r:embed="rId9"/>
          <a:stretch>
            <a:fillRect/>
          </a:stretch>
        </p:blipFill>
        <p:spPr>
          <a:xfrm>
            <a:off x="769119" y="2643246"/>
            <a:ext cx="7605761" cy="3898665"/>
          </a:xfrm>
          <a:prstGeom prst="rect">
            <a:avLst/>
          </a:prstGeom>
        </p:spPr>
      </p:pic>
    </p:spTree>
    <p:extLst>
      <p:ext uri="{BB962C8B-B14F-4D97-AF65-F5344CB8AC3E}">
        <p14:creationId xmlns:p14="http://schemas.microsoft.com/office/powerpoint/2010/main" val="308741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386352" y="1475628"/>
            <a:ext cx="8112641" cy="4699698"/>
          </a:xfrm>
          <a:noFill/>
        </p:spPr>
        <p:txBody>
          <a:bodyPr/>
          <a:lstStyle/>
          <a:p>
            <a:pPr marL="339725" indent="-339725" eaLnBrk="1" hangingPunct="1">
              <a:lnSpc>
                <a:spcPct val="100000"/>
              </a:lnSpc>
              <a:spcBef>
                <a:spcPts val="0"/>
              </a:spcBef>
              <a:spcAft>
                <a:spcPts val="600"/>
              </a:spcAft>
              <a:buSzPct val="70000"/>
            </a:pPr>
            <a:r>
              <a:rPr lang="en-CA" altLang="en-US" sz="2400" b="1" dirty="0">
                <a:latin typeface="Arial" pitchFamily="34" charset="0"/>
                <a:ea typeface="ＭＳ Ｐゴシック" pitchFamily="34" charset="-128"/>
                <a:cs typeface="Arial" pitchFamily="34" charset="0"/>
              </a:rPr>
              <a:t>Introduction</a:t>
            </a:r>
          </a:p>
          <a:p>
            <a:pPr marL="339725" indent="-339725" eaLnBrk="1" hangingPunct="1">
              <a:lnSpc>
                <a:spcPct val="100000"/>
              </a:lnSpc>
              <a:spcBef>
                <a:spcPts val="0"/>
              </a:spcBef>
              <a:spcAft>
                <a:spcPts val="600"/>
              </a:spcAft>
              <a:buSzPct val="70000"/>
            </a:pPr>
            <a:r>
              <a:rPr lang="en-CA" altLang="en-US" sz="2400" b="1" dirty="0">
                <a:latin typeface="Arial" pitchFamily="34" charset="0"/>
                <a:ea typeface="ＭＳ Ｐゴシック" pitchFamily="34" charset="-128"/>
                <a:cs typeface="Arial" pitchFamily="34" charset="0"/>
              </a:rPr>
              <a:t>Annex on Uncertainty Analysis for CSA Standard N285.8</a:t>
            </a:r>
          </a:p>
          <a:p>
            <a:pPr marL="690563" lvl="1" indent="-233363" eaLnBrk="1" hangingPunct="1">
              <a:lnSpc>
                <a:spcPct val="100000"/>
              </a:lnSpc>
              <a:spcBef>
                <a:spcPct val="0"/>
              </a:spcBef>
              <a:spcAft>
                <a:spcPts val="500"/>
              </a:spcAft>
              <a:buSzPct val="100000"/>
              <a:buFont typeface="Wingdings" pitchFamily="2" charset="2"/>
              <a:buChar char="§"/>
            </a:pPr>
            <a:r>
              <a:rPr lang="en-CA" altLang="en-US" sz="2200" b="1" dirty="0">
                <a:solidFill>
                  <a:srgbClr val="0000FF"/>
                </a:solidFill>
                <a:latin typeface="Arial" pitchFamily="34" charset="0"/>
                <a:ea typeface="ＭＳ Ｐゴシック" pitchFamily="34" charset="-128"/>
                <a:cs typeface="Arial" pitchFamily="34" charset="0"/>
                <a:sym typeface="Symbol" pitchFamily="18" charset="2"/>
              </a:rPr>
              <a:t>Scope</a:t>
            </a:r>
          </a:p>
          <a:p>
            <a:pPr marL="690563" lvl="1" indent="-233363" eaLnBrk="1" hangingPunct="1">
              <a:lnSpc>
                <a:spcPct val="100000"/>
              </a:lnSpc>
              <a:spcBef>
                <a:spcPct val="0"/>
              </a:spcBef>
              <a:spcAft>
                <a:spcPts val="500"/>
              </a:spcAft>
              <a:buSzPct val="100000"/>
              <a:buFont typeface="Wingdings" pitchFamily="2" charset="2"/>
              <a:buChar char="§"/>
            </a:pPr>
            <a:r>
              <a:rPr lang="en-CA" altLang="en-US" sz="2200" b="1" dirty="0">
                <a:solidFill>
                  <a:srgbClr val="0000FF"/>
                </a:solidFill>
                <a:latin typeface="Arial" pitchFamily="34" charset="0"/>
                <a:ea typeface="ＭＳ Ｐゴシック" pitchFamily="34" charset="-128"/>
                <a:cs typeface="Arial" pitchFamily="34" charset="0"/>
                <a:sym typeface="Symbol" pitchFamily="18" charset="2"/>
              </a:rPr>
              <a:t>Methodology</a:t>
            </a:r>
            <a:endParaRPr lang="en-CA" altLang="en-US" sz="2400" b="1" dirty="0">
              <a:latin typeface="Arial" pitchFamily="34" charset="0"/>
              <a:ea typeface="ＭＳ Ｐゴシック" pitchFamily="34" charset="-128"/>
              <a:cs typeface="Arial" pitchFamily="34" charset="0"/>
            </a:endParaRPr>
          </a:p>
          <a:p>
            <a:pPr marL="339725" indent="-339725" eaLnBrk="1" hangingPunct="1">
              <a:lnSpc>
                <a:spcPct val="100000"/>
              </a:lnSpc>
              <a:spcBef>
                <a:spcPts val="0"/>
              </a:spcBef>
              <a:spcAft>
                <a:spcPts val="600"/>
              </a:spcAft>
              <a:buSzPct val="70000"/>
            </a:pPr>
            <a:r>
              <a:rPr lang="en-CA" altLang="en-US" sz="2400" b="1" dirty="0">
                <a:latin typeface="Arial" pitchFamily="34" charset="0"/>
                <a:ea typeface="ＭＳ Ｐゴシック" pitchFamily="34" charset="-128"/>
                <a:cs typeface="Arial" pitchFamily="34" charset="0"/>
              </a:rPr>
              <a:t>Pilot Study on Probabilistic Leak-Before-Break</a:t>
            </a:r>
          </a:p>
          <a:p>
            <a:pPr marL="690563" lvl="1" indent="-233363" eaLnBrk="1" hangingPunct="1">
              <a:lnSpc>
                <a:spcPct val="100000"/>
              </a:lnSpc>
              <a:spcBef>
                <a:spcPct val="0"/>
              </a:spcBef>
              <a:spcAft>
                <a:spcPts val="500"/>
              </a:spcAft>
              <a:buSzPct val="100000"/>
              <a:buFont typeface="Wingdings" pitchFamily="2" charset="2"/>
              <a:buChar char="§"/>
            </a:pPr>
            <a:r>
              <a:rPr lang="en-CA" altLang="en-US" sz="2200" b="1" dirty="0">
                <a:solidFill>
                  <a:srgbClr val="0000FF"/>
                </a:solidFill>
                <a:latin typeface="Arial" pitchFamily="34" charset="0"/>
                <a:ea typeface="ＭＳ Ｐゴシック" pitchFamily="34" charset="-128"/>
                <a:cs typeface="Arial" pitchFamily="34" charset="0"/>
              </a:rPr>
              <a:t>Major Activities</a:t>
            </a:r>
          </a:p>
          <a:p>
            <a:pPr marL="690563" lvl="1" indent="-233363" eaLnBrk="1" hangingPunct="1">
              <a:lnSpc>
                <a:spcPct val="100000"/>
              </a:lnSpc>
              <a:spcBef>
                <a:spcPct val="0"/>
              </a:spcBef>
              <a:spcAft>
                <a:spcPts val="500"/>
              </a:spcAft>
              <a:buSzPct val="100000"/>
              <a:buFont typeface="Wingdings" pitchFamily="2" charset="2"/>
              <a:buChar char="§"/>
            </a:pPr>
            <a:r>
              <a:rPr lang="en-CA" altLang="en-US" sz="2200" b="1" dirty="0">
                <a:solidFill>
                  <a:srgbClr val="0000FF"/>
                </a:solidFill>
                <a:latin typeface="Arial" pitchFamily="34" charset="0"/>
                <a:ea typeface="ＭＳ Ｐゴシック" pitchFamily="34" charset="-128"/>
                <a:cs typeface="Arial" pitchFamily="34" charset="0"/>
              </a:rPr>
              <a:t>Results and Summary</a:t>
            </a:r>
          </a:p>
        </p:txBody>
      </p:sp>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latin typeface="+mj-lt"/>
                <a:cs typeface="ＭＳ Ｐゴシック" pitchFamily="-65" charset="-128"/>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a:t>
            </a:r>
          </a:p>
        </p:txBody>
      </p:sp>
      <p:sp>
        <p:nvSpPr>
          <p:cNvPr id="13" name="Rectangle 2">
            <a:extLst>
              <a:ext uri="{FF2B5EF4-FFF2-40B4-BE49-F238E27FC236}">
                <a16:creationId xmlns:a16="http://schemas.microsoft.com/office/drawing/2014/main" id="{8AC97FA6-86E3-444A-840B-122A468D9266}"/>
              </a:ext>
            </a:extLst>
          </p:cNvPr>
          <p:cNvSpPr txBox="1">
            <a:spLocks noChangeArrowheads="1"/>
          </p:cNvSpPr>
          <p:nvPr/>
        </p:nvSpPr>
        <p:spPr bwMode="auto">
          <a:xfrm>
            <a:off x="1401679" y="14994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defTabSz="893763" eaLnBrk="1" hangingPunct="1">
              <a:lnSpc>
                <a:spcPct val="85000"/>
              </a:lnSpc>
              <a:spcBef>
                <a:spcPct val="0"/>
              </a:spcBef>
              <a:buNone/>
              <a:defRPr/>
            </a:pPr>
            <a:r>
              <a:rPr lang="en-US" altLang="en-US" kern="0" dirty="0">
                <a:solidFill>
                  <a:srgbClr val="C00000"/>
                </a:solidFill>
                <a:latin typeface="Tahoma" pitchFamily="34" charset="0"/>
                <a:ea typeface="Tahoma" pitchFamily="34" charset="0"/>
                <a:cs typeface="Tahoma" pitchFamily="34" charset="0"/>
              </a:rPr>
              <a:t>Summary of results for Type B variables</a:t>
            </a:r>
          </a:p>
        </p:txBody>
      </p:sp>
      <p:pic>
        <p:nvPicPr>
          <p:cNvPr id="2" name="Picture 1">
            <a:extLst>
              <a:ext uri="{FF2B5EF4-FFF2-40B4-BE49-F238E27FC236}">
                <a16:creationId xmlns:a16="http://schemas.microsoft.com/office/drawing/2014/main" id="{60D2D3A2-BB16-45DD-BCD8-944356AFA928}"/>
              </a:ext>
            </a:extLst>
          </p:cNvPr>
          <p:cNvPicPr>
            <a:picLocks noChangeAspect="1"/>
          </p:cNvPicPr>
          <p:nvPr/>
        </p:nvPicPr>
        <p:blipFill>
          <a:blip r:embed="rId4"/>
          <a:stretch>
            <a:fillRect/>
          </a:stretch>
        </p:blipFill>
        <p:spPr>
          <a:xfrm>
            <a:off x="1243603" y="1900274"/>
            <a:ext cx="6498718" cy="3802701"/>
          </a:xfrm>
          <a:prstGeom prst="rect">
            <a:avLst/>
          </a:prstGeom>
        </p:spPr>
      </p:pic>
      <p:sp>
        <p:nvSpPr>
          <p:cNvPr id="11" name="Rectangle 3">
            <a:extLst>
              <a:ext uri="{FF2B5EF4-FFF2-40B4-BE49-F238E27FC236}">
                <a16:creationId xmlns:a16="http://schemas.microsoft.com/office/drawing/2014/main" id="{FA42CFB3-E13F-487C-88E7-165D37A2A58B}"/>
              </a:ext>
            </a:extLst>
          </p:cNvPr>
          <p:cNvSpPr txBox="1">
            <a:spLocks noChangeArrowheads="1"/>
          </p:cNvSpPr>
          <p:nvPr/>
        </p:nvSpPr>
        <p:spPr bwMode="auto">
          <a:xfrm>
            <a:off x="210329" y="5735799"/>
            <a:ext cx="7322156" cy="768900"/>
          </a:xfrm>
          <a:prstGeom prst="rect">
            <a:avLst/>
          </a:prstGeom>
          <a:solidFill>
            <a:schemeClr val="bg2">
              <a:lumMod val="20000"/>
              <a:lumOff val="80000"/>
            </a:schemeClr>
          </a:solidFill>
          <a:ln w="19050">
            <a:solidFill>
              <a:srgbClr val="000099"/>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kern="0" spc="-40" dirty="0">
                <a:solidFill>
                  <a:srgbClr val="000099"/>
                </a:solidFill>
                <a:latin typeface="Arial" pitchFamily="34" charset="0"/>
                <a:cs typeface="Arial" pitchFamily="34" charset="0"/>
              </a:rPr>
              <a:t>An approach was developed to characterize uncertainty due to imbalances in model-basis data set based on comparing statistical models generated with and without weighted regression   </a:t>
            </a:r>
          </a:p>
        </p:txBody>
      </p:sp>
    </p:spTree>
    <p:extLst>
      <p:ext uri="{BB962C8B-B14F-4D97-AF65-F5344CB8AC3E}">
        <p14:creationId xmlns:p14="http://schemas.microsoft.com/office/powerpoint/2010/main" val="243096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279264" y="1477842"/>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3"/>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3"/>
              </a:buBlip>
            </a:pPr>
            <a:r>
              <a:rPr lang="en-CA" altLang="en-US" sz="2400" kern="0" dirty="0">
                <a:latin typeface="Arial" pitchFamily="34" charset="0"/>
                <a:cs typeface="Arial" pitchFamily="34" charset="0"/>
              </a:rPr>
              <a:t>Correlation between residual uncertainties in pressure tube inner diameter and wall thickness was characterized and incorporated.</a:t>
            </a:r>
          </a:p>
          <a:p>
            <a:pPr marL="339725" indent="-339725">
              <a:spcBef>
                <a:spcPts val="1200"/>
              </a:spcBef>
              <a:spcAft>
                <a:spcPts val="600"/>
              </a:spcAft>
              <a:buClr>
                <a:srgbClr val="DE8400"/>
              </a:buClr>
              <a:buSzPct val="70000"/>
              <a:buBlip>
                <a:blip r:embed="rId3"/>
              </a:buBlip>
            </a:pPr>
            <a:r>
              <a:rPr lang="en-CA" altLang="en-US" sz="2400" kern="0" dirty="0">
                <a:latin typeface="Arial" pitchFamily="34" charset="0"/>
                <a:cs typeface="Arial" pitchFamily="34" charset="0"/>
              </a:rPr>
              <a:t>Common mode failure probability of the AGS dew point alarm and beetle alarm was characterized and incorporated.</a:t>
            </a:r>
          </a:p>
          <a:p>
            <a:pPr marL="339725" indent="-339725">
              <a:spcBef>
                <a:spcPts val="1200"/>
              </a:spcBef>
              <a:spcAft>
                <a:spcPts val="600"/>
              </a:spcAft>
              <a:buClr>
                <a:srgbClr val="DE8400"/>
              </a:buClr>
              <a:buSzPct val="70000"/>
              <a:buBlip>
                <a:blip r:embed="rId3"/>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3"/>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3"/>
              </a:buBlip>
              <a:defRPr/>
            </a:pPr>
            <a:endParaRPr lang="en-CA" altLang="en-US" sz="2400" kern="0" dirty="0">
              <a:latin typeface="Arial" pitchFamily="34" charset="0"/>
              <a:cs typeface="Arial" pitchFamily="34" charset="0"/>
            </a:endParaRPr>
          </a:p>
        </p:txBody>
      </p:sp>
      <p:sp>
        <p:nvSpPr>
          <p:cNvPr id="3" name="Rectangle 2"/>
          <p:cNvSpPr txBox="1">
            <a:spLocks noChangeArrowheads="1"/>
          </p:cNvSpPr>
          <p:nvPr/>
        </p:nvSpPr>
        <p:spPr bwMode="auto">
          <a:xfrm>
            <a:off x="1247775" y="1243273"/>
            <a:ext cx="6648450" cy="55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II/III: Correlations</a:t>
            </a:r>
          </a:p>
        </p:txBody>
      </p:sp>
    </p:spTree>
    <p:extLst>
      <p:ext uri="{BB962C8B-B14F-4D97-AF65-F5344CB8AC3E}">
        <p14:creationId xmlns:p14="http://schemas.microsoft.com/office/powerpoint/2010/main" val="360324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7775" y="1205394"/>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III: Uncertainty Propagation</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243050" y="1731339"/>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Uncertainties characterized were incorporated into the probabilistic evaluation.</a:t>
            </a:r>
          </a:p>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Monte Carlo Simulation with random sampling.</a:t>
            </a:r>
          </a:p>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Pilot study compared evaluation result obtained with expanded set of uncertainty components to the baseline evaluation.</a:t>
            </a:r>
          </a:p>
          <a:p>
            <a:pPr marL="339725" indent="-339725">
              <a:spcBef>
                <a:spcPts val="1200"/>
              </a:spcBef>
              <a:spcAft>
                <a:spcPts val="600"/>
              </a:spcAft>
              <a:buClr>
                <a:srgbClr val="DE8400"/>
              </a:buClr>
              <a:buSzPct val="70000"/>
              <a:buBlip>
                <a:blip r:embed="rId4"/>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4"/>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endParaRPr lang="en-CA" altLang="en-US" sz="2400" kern="0" dirty="0">
              <a:latin typeface="Arial" pitchFamily="34" charset="0"/>
              <a:cs typeface="Arial" pitchFamily="34" charset="0"/>
            </a:endParaRPr>
          </a:p>
        </p:txBody>
      </p:sp>
    </p:spTree>
    <p:extLst>
      <p:ext uri="{BB962C8B-B14F-4D97-AF65-F5344CB8AC3E}">
        <p14:creationId xmlns:p14="http://schemas.microsoft.com/office/powerpoint/2010/main" val="50958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7775" y="1216114"/>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III</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261157" y="1891220"/>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Baseline evaluation             pilot study evaluation:</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Incorporated </a:t>
            </a:r>
            <a:r>
              <a:rPr lang="en-CA" altLang="en-US" sz="2200" kern="0" dirty="0">
                <a:solidFill>
                  <a:srgbClr val="660066"/>
                </a:solidFill>
                <a:latin typeface="Arial" pitchFamily="34" charset="0"/>
                <a:cs typeface="Arial" pitchFamily="34" charset="0"/>
              </a:rPr>
              <a:t>uncertainties due to imbalances in the MBDS</a:t>
            </a:r>
            <a:r>
              <a:rPr lang="en-CA" altLang="en-US" sz="2200" kern="0" dirty="0">
                <a:solidFill>
                  <a:srgbClr val="0000FF"/>
                </a:solidFill>
                <a:latin typeface="Arial" pitchFamily="34" charset="0"/>
                <a:cs typeface="Arial" pitchFamily="34" charset="0"/>
              </a:rPr>
              <a:t> for the Type B variables</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Incorporated </a:t>
            </a:r>
            <a:r>
              <a:rPr lang="en-CA" altLang="en-US" sz="2200" kern="0" dirty="0">
                <a:solidFill>
                  <a:srgbClr val="660066"/>
                </a:solidFill>
                <a:latin typeface="Arial" pitchFamily="34" charset="0"/>
                <a:cs typeface="Arial" pitchFamily="34" charset="0"/>
              </a:rPr>
              <a:t>uncertainty due to numerical solution </a:t>
            </a:r>
            <a:r>
              <a:rPr lang="en-CA" altLang="en-US" sz="2200" kern="0" dirty="0">
                <a:solidFill>
                  <a:srgbClr val="0000FF"/>
                </a:solidFill>
                <a:latin typeface="Arial" pitchFamily="34" charset="0"/>
                <a:cs typeface="Arial" pitchFamily="34" charset="0"/>
              </a:rPr>
              <a:t>for a single Type A variable</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Incorporated </a:t>
            </a:r>
            <a:r>
              <a:rPr lang="en-CA" altLang="en-US" sz="2200" kern="0" dirty="0">
                <a:solidFill>
                  <a:srgbClr val="660066"/>
                </a:solidFill>
                <a:latin typeface="Arial" pitchFamily="34" charset="0"/>
                <a:cs typeface="Arial" pitchFamily="34" charset="0"/>
              </a:rPr>
              <a:t>parametric uncertainty</a:t>
            </a:r>
            <a:r>
              <a:rPr lang="en-CA" altLang="en-US" sz="2200" kern="0" dirty="0">
                <a:solidFill>
                  <a:srgbClr val="0000FF"/>
                </a:solidFill>
                <a:latin typeface="Arial" pitchFamily="34" charset="0"/>
                <a:cs typeface="Arial" pitchFamily="34" charset="0"/>
              </a:rPr>
              <a:t> for Type A variables associated with AGS and operator reliabilities</a:t>
            </a:r>
          </a:p>
          <a:p>
            <a:pPr marL="690563" lvl="1" indent="-233363">
              <a:spcAft>
                <a:spcPts val="300"/>
              </a:spcAft>
              <a:buClr>
                <a:schemeClr val="accent2"/>
              </a:buClr>
              <a:buSzPct val="100000"/>
              <a:buFont typeface="Wingdings" pitchFamily="2" charset="2"/>
              <a:buChar char="§"/>
            </a:pPr>
            <a:endParaRPr lang="en-CA" altLang="en-US" sz="2200" kern="0" dirty="0">
              <a:solidFill>
                <a:srgbClr val="0000FF"/>
              </a:solidFill>
              <a:latin typeface="Arial" pitchFamily="34" charset="0"/>
              <a:cs typeface="Arial" pitchFamily="34" charset="0"/>
            </a:endParaRPr>
          </a:p>
          <a:p>
            <a:pPr marL="796925" lvl="1"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4"/>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endParaRPr lang="en-CA" altLang="en-US" sz="2400" kern="0" dirty="0">
              <a:latin typeface="Arial" pitchFamily="34" charset="0"/>
              <a:cs typeface="Arial" pitchFamily="34" charset="0"/>
            </a:endParaRPr>
          </a:p>
        </p:txBody>
      </p:sp>
      <p:sp>
        <p:nvSpPr>
          <p:cNvPr id="2" name="Arrow: Right 1">
            <a:extLst>
              <a:ext uri="{FF2B5EF4-FFF2-40B4-BE49-F238E27FC236}">
                <a16:creationId xmlns:a16="http://schemas.microsoft.com/office/drawing/2014/main" id="{5038D44E-D665-47FA-96F6-81D25CF3605D}"/>
              </a:ext>
            </a:extLst>
          </p:cNvPr>
          <p:cNvSpPr/>
          <p:nvPr/>
        </p:nvSpPr>
        <p:spPr bwMode="auto">
          <a:xfrm>
            <a:off x="3593592" y="1891220"/>
            <a:ext cx="978408" cy="4846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chemeClr val="tx1"/>
              </a:solidFill>
              <a:effectLst/>
              <a:latin typeface="Tahoma" pitchFamily="-65" charset="0"/>
            </a:endParaRPr>
          </a:p>
        </p:txBody>
      </p:sp>
    </p:spTree>
    <p:extLst>
      <p:ext uri="{BB962C8B-B14F-4D97-AF65-F5344CB8AC3E}">
        <p14:creationId xmlns:p14="http://schemas.microsoft.com/office/powerpoint/2010/main" val="408737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0CFAC8-D7B1-4B10-B9B1-D951CF992504}"/>
              </a:ext>
            </a:extLst>
          </p:cNvPr>
          <p:cNvPicPr>
            <a:picLocks noChangeAspect="1"/>
          </p:cNvPicPr>
          <p:nvPr/>
        </p:nvPicPr>
        <p:blipFill>
          <a:blip r:embed="rId3"/>
          <a:stretch>
            <a:fillRect/>
          </a:stretch>
        </p:blipFill>
        <p:spPr>
          <a:xfrm>
            <a:off x="799042" y="1533129"/>
            <a:ext cx="6092737" cy="5003322"/>
          </a:xfrm>
          <a:prstGeom prst="rect">
            <a:avLst/>
          </a:prstGeom>
        </p:spPr>
      </p:pic>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solidFill>
                  <a:srgbClr val="0000FF"/>
                </a:solidFill>
                <a:cs typeface="Times New Roman" pitchFamily="18" charset="0"/>
              </a:rPr>
              <a:t>Stage III</a:t>
            </a:r>
          </a:p>
        </p:txBody>
      </p:sp>
      <p:grpSp>
        <p:nvGrpSpPr>
          <p:cNvPr id="8" name="Group 7">
            <a:extLst>
              <a:ext uri="{FF2B5EF4-FFF2-40B4-BE49-F238E27FC236}">
                <a16:creationId xmlns:a16="http://schemas.microsoft.com/office/drawing/2014/main" id="{784B2CDA-76E7-4F79-82F5-C9319C887A80}"/>
              </a:ext>
            </a:extLst>
          </p:cNvPr>
          <p:cNvGrpSpPr/>
          <p:nvPr/>
        </p:nvGrpSpPr>
        <p:grpSpPr>
          <a:xfrm>
            <a:off x="2119290" y="1712250"/>
            <a:ext cx="6251316" cy="4890458"/>
            <a:chOff x="2699712" y="1712250"/>
            <a:chExt cx="6251316" cy="4890458"/>
          </a:xfrm>
        </p:grpSpPr>
        <p:sp>
          <p:nvSpPr>
            <p:cNvPr id="7" name="TextBox 6">
              <a:extLst>
                <a:ext uri="{FF2B5EF4-FFF2-40B4-BE49-F238E27FC236}">
                  <a16:creationId xmlns:a16="http://schemas.microsoft.com/office/drawing/2014/main" id="{6A827839-591D-4E22-9378-7DDDDD77F455}"/>
                </a:ext>
              </a:extLst>
            </p:cNvPr>
            <p:cNvSpPr txBox="1"/>
            <p:nvPr/>
          </p:nvSpPr>
          <p:spPr>
            <a:xfrm>
              <a:off x="3074669" y="2579724"/>
              <a:ext cx="2702329" cy="646331"/>
            </a:xfrm>
            <a:prstGeom prst="rect">
              <a:avLst/>
            </a:prstGeom>
            <a:noFill/>
            <a:ln>
              <a:solidFill>
                <a:schemeClr val="tx1"/>
              </a:solidFill>
            </a:ln>
          </p:spPr>
          <p:txBody>
            <a:bodyPr wrap="square" rtlCol="0">
              <a:spAutoFit/>
            </a:bodyPr>
            <a:lstStyle/>
            <a:p>
              <a:r>
                <a:rPr lang="en-US" dirty="0"/>
                <a:t>Baseline with new PT Dimension Models</a:t>
              </a:r>
              <a:endParaRPr lang="en-CA" dirty="0"/>
            </a:p>
          </p:txBody>
        </p:sp>
        <p:cxnSp>
          <p:nvCxnSpPr>
            <p:cNvPr id="10" name="Straight Arrow Connector 9">
              <a:extLst>
                <a:ext uri="{FF2B5EF4-FFF2-40B4-BE49-F238E27FC236}">
                  <a16:creationId xmlns:a16="http://schemas.microsoft.com/office/drawing/2014/main" id="{03A9A435-EAC6-4705-852F-74FFDF66EE97}"/>
                </a:ext>
              </a:extLst>
            </p:cNvPr>
            <p:cNvCxnSpPr>
              <a:cxnSpLocks/>
              <a:stCxn id="7" idx="2"/>
            </p:cNvCxnSpPr>
            <p:nvPr/>
          </p:nvCxnSpPr>
          <p:spPr bwMode="auto">
            <a:xfrm flipH="1">
              <a:off x="3214980" y="3226055"/>
              <a:ext cx="1210854" cy="7087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76CCAB5E-106D-4876-AABC-726B54B702D8}"/>
                </a:ext>
              </a:extLst>
            </p:cNvPr>
            <p:cNvSpPr txBox="1"/>
            <p:nvPr/>
          </p:nvSpPr>
          <p:spPr>
            <a:xfrm>
              <a:off x="2699712" y="5125380"/>
              <a:ext cx="4258078" cy="1477328"/>
            </a:xfrm>
            <a:prstGeom prst="rect">
              <a:avLst/>
            </a:prstGeom>
            <a:noFill/>
            <a:ln>
              <a:solidFill>
                <a:schemeClr val="tx1"/>
              </a:solidFill>
            </a:ln>
          </p:spPr>
          <p:txBody>
            <a:bodyPr wrap="square" rtlCol="0">
              <a:spAutoFit/>
            </a:bodyPr>
            <a:lstStyle/>
            <a:p>
              <a:pPr marL="0" lvl="1">
                <a:spcAft>
                  <a:spcPts val="300"/>
                </a:spcAft>
                <a:buClr>
                  <a:schemeClr val="accent2"/>
                </a:buClr>
                <a:buSzPct val="100000"/>
              </a:pPr>
              <a:r>
                <a:rPr lang="en-CA" altLang="en-US" dirty="0"/>
                <a:t>Incorporated uncertainties due to imbalances in the MBDS for Type B variables and uncertainty due to numerical solution for a single Type A variable</a:t>
              </a:r>
              <a:endParaRPr lang="en-CA" dirty="0"/>
            </a:p>
          </p:txBody>
        </p:sp>
        <p:cxnSp>
          <p:nvCxnSpPr>
            <p:cNvPr id="13" name="Straight Arrow Connector 12">
              <a:extLst>
                <a:ext uri="{FF2B5EF4-FFF2-40B4-BE49-F238E27FC236}">
                  <a16:creationId xmlns:a16="http://schemas.microsoft.com/office/drawing/2014/main" id="{BFD5FDD5-58BF-4254-B6F0-78D2A1D41A1B}"/>
                </a:ext>
              </a:extLst>
            </p:cNvPr>
            <p:cNvCxnSpPr>
              <a:cxnSpLocks/>
              <a:stCxn id="11" idx="0"/>
            </p:cNvCxnSpPr>
            <p:nvPr/>
          </p:nvCxnSpPr>
          <p:spPr bwMode="auto">
            <a:xfrm flipH="1" flipV="1">
              <a:off x="3893990" y="4110273"/>
              <a:ext cx="934761" cy="10151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A45C218-37E7-459D-AC70-7AEA4391B7A1}"/>
                </a:ext>
              </a:extLst>
            </p:cNvPr>
            <p:cNvCxnSpPr>
              <a:cxnSpLocks/>
              <a:stCxn id="11" idx="0"/>
            </p:cNvCxnSpPr>
            <p:nvPr/>
          </p:nvCxnSpPr>
          <p:spPr bwMode="auto">
            <a:xfrm flipH="1" flipV="1">
              <a:off x="4563947" y="4071267"/>
              <a:ext cx="264804" cy="10541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6C234E1-1921-47A6-B817-4BDCA5141DDD}"/>
                </a:ext>
              </a:extLst>
            </p:cNvPr>
            <p:cNvCxnSpPr>
              <a:cxnSpLocks/>
              <a:stCxn id="11" idx="0"/>
            </p:cNvCxnSpPr>
            <p:nvPr/>
          </p:nvCxnSpPr>
          <p:spPr bwMode="auto">
            <a:xfrm flipV="1">
              <a:off x="4828751" y="4071267"/>
              <a:ext cx="414206" cy="10541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A82EC4E2-B3DC-4733-A5D4-8E1AD8C13910}"/>
                </a:ext>
              </a:extLst>
            </p:cNvPr>
            <p:cNvCxnSpPr>
              <a:cxnSpLocks/>
              <a:stCxn id="11" idx="0"/>
            </p:cNvCxnSpPr>
            <p:nvPr/>
          </p:nvCxnSpPr>
          <p:spPr bwMode="auto">
            <a:xfrm flipV="1">
              <a:off x="4828751" y="4110273"/>
              <a:ext cx="1084162" cy="10151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94D8215C-DE5F-4346-838F-140FFACF8369}"/>
                </a:ext>
              </a:extLst>
            </p:cNvPr>
            <p:cNvSpPr txBox="1"/>
            <p:nvPr/>
          </p:nvSpPr>
          <p:spPr>
            <a:xfrm>
              <a:off x="5839486" y="1712250"/>
              <a:ext cx="3111542" cy="1477328"/>
            </a:xfrm>
            <a:prstGeom prst="rect">
              <a:avLst/>
            </a:prstGeom>
            <a:noFill/>
            <a:ln>
              <a:solidFill>
                <a:schemeClr val="tx1"/>
              </a:solidFill>
            </a:ln>
          </p:spPr>
          <p:txBody>
            <a:bodyPr wrap="square" rtlCol="0">
              <a:spAutoFit/>
            </a:bodyPr>
            <a:lstStyle/>
            <a:p>
              <a:r>
                <a:rPr lang="en-CA" dirty="0"/>
                <a:t>Incorporated parametric uncertainty for Type A variables associated with AGS and operator reliabilities</a:t>
              </a:r>
            </a:p>
          </p:txBody>
        </p:sp>
        <p:cxnSp>
          <p:nvCxnSpPr>
            <p:cNvPr id="23" name="Straight Arrow Connector 22">
              <a:extLst>
                <a:ext uri="{FF2B5EF4-FFF2-40B4-BE49-F238E27FC236}">
                  <a16:creationId xmlns:a16="http://schemas.microsoft.com/office/drawing/2014/main" id="{36AF4D6E-45B7-428E-922D-690EE1ED471C}"/>
                </a:ext>
              </a:extLst>
            </p:cNvPr>
            <p:cNvCxnSpPr>
              <a:cxnSpLocks/>
              <a:stCxn id="22" idx="2"/>
            </p:cNvCxnSpPr>
            <p:nvPr/>
          </p:nvCxnSpPr>
          <p:spPr bwMode="auto">
            <a:xfrm flipH="1">
              <a:off x="6664351" y="3189578"/>
              <a:ext cx="730906" cy="4788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6" name="TextBox 15">
            <a:extLst>
              <a:ext uri="{FF2B5EF4-FFF2-40B4-BE49-F238E27FC236}">
                <a16:creationId xmlns:a16="http://schemas.microsoft.com/office/drawing/2014/main" id="{897FB0A7-52B0-4427-9B43-EF47A7878204}"/>
              </a:ext>
            </a:extLst>
          </p:cNvPr>
          <p:cNvSpPr txBox="1"/>
          <p:nvPr/>
        </p:nvSpPr>
        <p:spPr>
          <a:xfrm>
            <a:off x="129784" y="803940"/>
            <a:ext cx="3183784" cy="646331"/>
          </a:xfrm>
          <a:prstGeom prst="rect">
            <a:avLst/>
          </a:prstGeom>
          <a:noFill/>
          <a:ln>
            <a:solidFill>
              <a:schemeClr val="tx1"/>
            </a:solidFill>
          </a:ln>
        </p:spPr>
        <p:txBody>
          <a:bodyPr wrap="square" rtlCol="0">
            <a:spAutoFit/>
          </a:bodyPr>
          <a:lstStyle/>
          <a:p>
            <a:r>
              <a:rPr lang="en-US" dirty="0"/>
              <a:t>PT Dimensions Predicted with Design Rates</a:t>
            </a:r>
            <a:endParaRPr lang="en-CA" dirty="0"/>
          </a:p>
        </p:txBody>
      </p:sp>
      <p:cxnSp>
        <p:nvCxnSpPr>
          <p:cNvPr id="6" name="Straight Arrow Connector 5">
            <a:extLst>
              <a:ext uri="{FF2B5EF4-FFF2-40B4-BE49-F238E27FC236}">
                <a16:creationId xmlns:a16="http://schemas.microsoft.com/office/drawing/2014/main" id="{1B336D2F-F92A-41BA-8C0B-B10FC93F4A60}"/>
              </a:ext>
            </a:extLst>
          </p:cNvPr>
          <p:cNvCxnSpPr>
            <a:stCxn id="16" idx="2"/>
          </p:cNvCxnSpPr>
          <p:nvPr/>
        </p:nvCxnSpPr>
        <p:spPr bwMode="auto">
          <a:xfrm>
            <a:off x="1721676" y="1450271"/>
            <a:ext cx="161445" cy="7768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43595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131673" y="1146898"/>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Summary</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0" y="1614346"/>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Probabilistic LBB results did not change significantly as a result of performing the pilot study.</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Effect of newly characterized uncertainties was to increase the result by a factor of 1.26.</a:t>
            </a:r>
          </a:p>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Pilot study successes:</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First time application of CSA N285.8 Annex on Uncertainty Analysis.</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Improved understanding of which variables are influential in the pressure tube LBB evaluation by performing sensitivity analysis.</a:t>
            </a:r>
          </a:p>
          <a:p>
            <a:pPr marL="690563" lvl="1" indent="-233363">
              <a:spcAft>
                <a:spcPts val="3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rPr>
              <a:t>Improved understanding of uncertainties involved in the pressure tube LBB evaluation gained by applying a structured uncertainty characterization framework.</a:t>
            </a:r>
          </a:p>
          <a:p>
            <a:pPr marL="690563" lvl="1" indent="-233363">
              <a:spcAft>
                <a:spcPts val="300"/>
              </a:spcAft>
              <a:buClr>
                <a:schemeClr val="accent2"/>
              </a:buClr>
              <a:buSzPct val="100000"/>
              <a:buFont typeface="Wingdings" pitchFamily="2" charset="2"/>
              <a:buChar char="§"/>
            </a:pPr>
            <a:endParaRPr lang="en-CA" altLang="en-US" sz="2200" kern="0" dirty="0">
              <a:solidFill>
                <a:srgbClr val="0000FF"/>
              </a:solidFill>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lvl="1">
              <a:spcAft>
                <a:spcPts val="300"/>
              </a:spcAft>
              <a:buClr>
                <a:schemeClr val="accent2"/>
              </a:buClr>
              <a:buSzPct val="100000"/>
            </a:pPr>
            <a:endParaRPr lang="en-CA" altLang="en-US" sz="2200" kern="0" dirty="0">
              <a:solidFill>
                <a:srgbClr val="0000FF"/>
              </a:solidFill>
              <a:latin typeface="Arial" pitchFamily="34" charset="0"/>
              <a:cs typeface="Arial" pitchFamily="34" charset="0"/>
            </a:endParaRPr>
          </a:p>
          <a:p>
            <a:pPr marL="690563" lvl="1" indent="-233363">
              <a:spcAft>
                <a:spcPts val="300"/>
              </a:spcAft>
              <a:buClr>
                <a:schemeClr val="accent2"/>
              </a:buClr>
              <a:buSzPct val="100000"/>
              <a:buFont typeface="Wingdings" pitchFamily="2" charset="2"/>
              <a:buChar char="§"/>
            </a:pPr>
            <a:endParaRPr lang="en-CA" altLang="en-US" sz="2200" kern="0" dirty="0">
              <a:solidFill>
                <a:srgbClr val="0000FF"/>
              </a:solidFill>
              <a:latin typeface="Arial" pitchFamily="34" charset="0"/>
              <a:cs typeface="Arial" pitchFamily="34" charset="0"/>
            </a:endParaRPr>
          </a:p>
          <a:p>
            <a:pPr marL="796925" lvl="1"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4"/>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endParaRPr lang="en-CA" altLang="en-US" sz="2400" kern="0" dirty="0">
              <a:latin typeface="Arial" pitchFamily="34" charset="0"/>
              <a:cs typeface="Arial" pitchFamily="34" charset="0"/>
            </a:endParaRPr>
          </a:p>
        </p:txBody>
      </p:sp>
    </p:spTree>
    <p:extLst>
      <p:ext uri="{BB962C8B-B14F-4D97-AF65-F5344CB8AC3E}">
        <p14:creationId xmlns:p14="http://schemas.microsoft.com/office/powerpoint/2010/main" val="65911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a:t>
            </a:r>
          </a:p>
        </p:txBody>
      </p:sp>
      <p:sp>
        <p:nvSpPr>
          <p:cNvPr id="3" name="Rectangle 2"/>
          <p:cNvSpPr txBox="1">
            <a:spLocks noChangeArrowheads="1"/>
          </p:cNvSpPr>
          <p:nvPr/>
        </p:nvSpPr>
        <p:spPr bwMode="auto">
          <a:xfrm>
            <a:off x="1140726" y="1123657"/>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Summary</a:t>
            </a:r>
          </a:p>
        </p:txBody>
      </p:sp>
      <p:sp>
        <p:nvSpPr>
          <p:cNvPr id="9" name="Rectangle 3">
            <a:extLst>
              <a:ext uri="{FF2B5EF4-FFF2-40B4-BE49-F238E27FC236}">
                <a16:creationId xmlns:a16="http://schemas.microsoft.com/office/drawing/2014/main" id="{079434EA-F98A-4ECE-A8A6-F05DDF4A2DE3}"/>
              </a:ext>
            </a:extLst>
          </p:cNvPr>
          <p:cNvSpPr txBox="1">
            <a:spLocks noChangeArrowheads="1"/>
          </p:cNvSpPr>
          <p:nvPr/>
        </p:nvSpPr>
        <p:spPr bwMode="auto">
          <a:xfrm>
            <a:off x="0" y="1542757"/>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Pilot study challenges:</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Unable to investigate all possible correlations relevant to the probabilistic LBB evaluation.</a:t>
            </a: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Unable to characterize all components of uncertainty as defined by the Annex on Uncertainty Analysis for all variables.</a:t>
            </a:r>
          </a:p>
          <a:p>
            <a:pPr marL="1147763" lvl="2"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rPr>
              <a:t>Some components of uncertainty were found to require expert judgement as the primary approach to uncertainty characterization. These uncertainties are the most challenging to characterize as the formal process for expert opinion elicitation and aggregation is resource intensive.</a:t>
            </a:r>
          </a:p>
          <a:p>
            <a:pPr marL="690563" lvl="1" indent="-233363">
              <a:spcAft>
                <a:spcPts val="300"/>
              </a:spcAft>
              <a:buClr>
                <a:schemeClr val="accent2"/>
              </a:buClr>
              <a:buSzPct val="100000"/>
              <a:buFont typeface="Wingdings" pitchFamily="2" charset="2"/>
              <a:buChar char="§"/>
            </a:pPr>
            <a:endParaRPr lang="en-CA" altLang="en-US" sz="2200" kern="0" dirty="0">
              <a:solidFill>
                <a:srgbClr val="0000FF"/>
              </a:solidFill>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lvl="1">
              <a:spcAft>
                <a:spcPts val="300"/>
              </a:spcAft>
              <a:buClr>
                <a:schemeClr val="accent2"/>
              </a:buClr>
              <a:buSzPct val="100000"/>
            </a:pPr>
            <a:endParaRPr lang="en-CA" altLang="en-US" sz="2200" kern="0" dirty="0">
              <a:solidFill>
                <a:srgbClr val="0000FF"/>
              </a:solidFill>
              <a:latin typeface="Arial" pitchFamily="34" charset="0"/>
              <a:cs typeface="Arial" pitchFamily="34" charset="0"/>
            </a:endParaRPr>
          </a:p>
          <a:p>
            <a:pPr marL="690563" lvl="1" indent="-233363">
              <a:spcAft>
                <a:spcPts val="300"/>
              </a:spcAft>
              <a:buClr>
                <a:schemeClr val="accent2"/>
              </a:buClr>
              <a:buSzPct val="100000"/>
              <a:buFont typeface="Wingdings" pitchFamily="2" charset="2"/>
              <a:buChar char="§"/>
            </a:pPr>
            <a:endParaRPr lang="en-CA" altLang="en-US" sz="2200" kern="0" dirty="0">
              <a:solidFill>
                <a:srgbClr val="0000FF"/>
              </a:solidFill>
              <a:latin typeface="Arial" pitchFamily="34" charset="0"/>
              <a:cs typeface="Arial" pitchFamily="34" charset="0"/>
            </a:endParaRPr>
          </a:p>
          <a:p>
            <a:pPr marL="796925" lvl="1" indent="-339725">
              <a:spcBef>
                <a:spcPts val="1200"/>
              </a:spcBef>
              <a:spcAft>
                <a:spcPts val="600"/>
              </a:spcAft>
              <a:buClr>
                <a:srgbClr val="DE8400"/>
              </a:buClr>
              <a:buSzPct val="70000"/>
              <a:buBlip>
                <a:blip r:embed="rId4"/>
              </a:buBlip>
            </a:pPr>
            <a:endParaRPr lang="en-CA" altLang="en-US" sz="2400" kern="0" dirty="0">
              <a:latin typeface="Arial" pitchFamily="34" charset="0"/>
              <a:cs typeface="Arial" pitchFamily="34" charset="0"/>
            </a:endParaRPr>
          </a:p>
          <a:p>
            <a:pPr marL="339725" indent="-339725">
              <a:spcBef>
                <a:spcPts val="1200"/>
              </a:spcBef>
              <a:spcAft>
                <a:spcPts val="600"/>
              </a:spcAft>
              <a:buClr>
                <a:srgbClr val="DE8400"/>
              </a:buClr>
              <a:buSzPct val="70000"/>
              <a:buBlip>
                <a:blip r:embed="rId4"/>
              </a:buBlip>
            </a:pPr>
            <a:endParaRPr lang="en-US" altLang="en-US" sz="2400" kern="0" dirty="0">
              <a:latin typeface="Arial" pitchFamily="34" charset="0"/>
              <a:cs typeface="Arial" pitchFamily="34" charset="0"/>
            </a:endParaRPr>
          </a:p>
          <a:p>
            <a:pPr marL="339725" lvl="0" indent="-339725">
              <a:spcBef>
                <a:spcPts val="1200"/>
              </a:spcBef>
              <a:spcAft>
                <a:spcPts val="600"/>
              </a:spcAft>
              <a:buClr>
                <a:srgbClr val="DE8400"/>
              </a:buClr>
              <a:buSzPct val="70000"/>
              <a:buBlip>
                <a:blip r:embed="rId4"/>
              </a:buBlip>
            </a:pPr>
            <a:endParaRPr lang="en-CA" altLang="en-US" sz="2200" kern="0" dirty="0">
              <a:solidFill>
                <a:srgbClr val="0000FF"/>
              </a:solidFill>
              <a:latin typeface="Arial" pitchFamily="34" charset="0"/>
              <a:cs typeface="Arial" pitchFamily="34" charset="0"/>
              <a:sym typeface="Symbol" pitchFamily="18" charset="2"/>
            </a:endParaRPr>
          </a:p>
          <a:p>
            <a:pPr marL="339725" lvl="0" indent="-339725">
              <a:spcBef>
                <a:spcPts val="0"/>
              </a:spcBef>
              <a:spcAft>
                <a:spcPts val="600"/>
              </a:spcAft>
              <a:buClr>
                <a:srgbClr val="DE8400"/>
              </a:buClr>
              <a:buSzPct val="70000"/>
              <a:buBlip>
                <a:blip r:embed="rId4"/>
              </a:buBlip>
              <a:defRPr/>
            </a:pPr>
            <a:endParaRPr lang="en-CA" altLang="en-US" sz="2400" kern="0" dirty="0">
              <a:latin typeface="Arial" pitchFamily="34" charset="0"/>
              <a:cs typeface="Arial" pitchFamily="34" charset="0"/>
            </a:endParaRPr>
          </a:p>
        </p:txBody>
      </p:sp>
    </p:spTree>
    <p:extLst>
      <p:ext uri="{BB962C8B-B14F-4D97-AF65-F5344CB8AC3E}">
        <p14:creationId xmlns:p14="http://schemas.microsoft.com/office/powerpoint/2010/main" val="404857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439615" y="1538653"/>
            <a:ext cx="8326316" cy="4171031"/>
          </a:xfrm>
          <a:noFill/>
        </p:spPr>
        <p:txBody>
          <a:bodyPr/>
          <a:lstStyle/>
          <a:p>
            <a:pPr marL="339725" indent="-339725" eaLnBrk="1" hangingPunct="1">
              <a:lnSpc>
                <a:spcPct val="100000"/>
              </a:lnSpc>
              <a:spcBef>
                <a:spcPts val="600"/>
              </a:spcBef>
              <a:spcAft>
                <a:spcPts val="1200"/>
              </a:spcAft>
              <a:buSzPct val="70000"/>
            </a:pPr>
            <a:r>
              <a:rPr lang="en-CA" altLang="en-US" sz="2200" b="1" dirty="0">
                <a:latin typeface="Arial" pitchFamily="34" charset="0"/>
                <a:ea typeface="ＭＳ Ｐゴシック" pitchFamily="34" charset="-128"/>
                <a:cs typeface="Arial" pitchFamily="34" charset="0"/>
              </a:rPr>
              <a:t>Valuable contributions from members of Task Group of CSA N285.8 Technical Subcommittee responsible for the development of the Annex on Uncertainty Analysis.</a:t>
            </a:r>
          </a:p>
          <a:p>
            <a:pPr marL="682625" lvl="1" indent="-339725" eaLnBrk="1" hangingPunct="1">
              <a:lnSpc>
                <a:spcPct val="100000"/>
              </a:lnSpc>
              <a:spcBef>
                <a:spcPts val="600"/>
              </a:spcBef>
              <a:spcAft>
                <a:spcPts val="1200"/>
              </a:spcAft>
              <a:buSzPct val="70000"/>
            </a:pPr>
            <a:r>
              <a:rPr lang="en-CA" altLang="en-US" sz="2000" b="1" dirty="0">
                <a:latin typeface="Arial" pitchFamily="34" charset="0"/>
                <a:ea typeface="ＭＳ Ｐゴシック" pitchFamily="34" charset="-128"/>
                <a:cs typeface="Arial" pitchFamily="34" charset="0"/>
              </a:rPr>
              <a:t>The Task Group was comprised of volunteers from utilities, suppliers and the regulator.</a:t>
            </a:r>
          </a:p>
          <a:p>
            <a:pPr marL="339725" indent="-339725" eaLnBrk="1" hangingPunct="1">
              <a:lnSpc>
                <a:spcPct val="100000"/>
              </a:lnSpc>
              <a:spcBef>
                <a:spcPts val="600"/>
              </a:spcBef>
              <a:spcAft>
                <a:spcPts val="1200"/>
              </a:spcAft>
              <a:buSzPct val="70000"/>
            </a:pPr>
            <a:r>
              <a:rPr lang="en-CA" altLang="en-US" sz="2200" b="1" dirty="0">
                <a:latin typeface="Arial" pitchFamily="34" charset="0"/>
                <a:ea typeface="ＭＳ Ｐゴシック" pitchFamily="34" charset="-128"/>
                <a:cs typeface="Arial" pitchFamily="34" charset="0"/>
              </a:rPr>
              <a:t>Guidance from CSA N285.8 Technical Subcommittee and N285B Technical Committee </a:t>
            </a:r>
          </a:p>
          <a:p>
            <a:pPr marL="339725" indent="-339725" eaLnBrk="1" hangingPunct="1">
              <a:lnSpc>
                <a:spcPct val="100000"/>
              </a:lnSpc>
              <a:spcBef>
                <a:spcPts val="600"/>
              </a:spcBef>
              <a:spcAft>
                <a:spcPts val="1200"/>
              </a:spcAft>
              <a:buSzPct val="70000"/>
            </a:pPr>
            <a:r>
              <a:rPr lang="en-CA" altLang="en-US" sz="2200" b="1" dirty="0">
                <a:latin typeface="Arial" pitchFamily="34" charset="0"/>
                <a:ea typeface="ＭＳ Ｐゴシック" pitchFamily="34" charset="-128"/>
                <a:cs typeface="Arial" pitchFamily="34" charset="0"/>
              </a:rPr>
              <a:t>Special thanks also to D. Mok, D. Pun-Quach,                   W. Reinhardt.</a:t>
            </a:r>
          </a:p>
          <a:p>
            <a:pPr marL="339725" indent="-339725" eaLnBrk="1" hangingPunct="1">
              <a:lnSpc>
                <a:spcPct val="100000"/>
              </a:lnSpc>
              <a:spcBef>
                <a:spcPts val="600"/>
              </a:spcBef>
              <a:spcAft>
                <a:spcPts val="1200"/>
              </a:spcAft>
              <a:buSzPct val="70000"/>
            </a:pPr>
            <a:r>
              <a:rPr lang="en-CA" altLang="en-US" sz="2200" b="1" dirty="0">
                <a:latin typeface="Arial" pitchFamily="34" charset="0"/>
                <a:ea typeface="ＭＳ Ｐゴシック" pitchFamily="34" charset="-128"/>
                <a:cs typeface="Arial" pitchFamily="34" charset="0"/>
              </a:rPr>
              <a:t>Support provided by CANDU Owners Group</a:t>
            </a:r>
          </a:p>
        </p:txBody>
      </p:sp>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US" altLang="en-US" sz="3200" dirty="0">
                <a:solidFill>
                  <a:srgbClr val="193B85"/>
                </a:solidFill>
              </a:rPr>
              <a:t>Acknowledgments</a:t>
            </a:r>
            <a:endParaRPr lang="en-CA" sz="3200" kern="0" dirty="0">
              <a:solidFill>
                <a:srgbClr val="193B85"/>
              </a:solidFill>
              <a:latin typeface="+mj-lt"/>
              <a:cs typeface="ＭＳ Ｐゴシック" pitchFamily="-65"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txBox="1">
            <a:spLocks noChangeArrowheads="1"/>
          </p:cNvSpPr>
          <p:nvPr/>
        </p:nvSpPr>
        <p:spPr bwMode="auto">
          <a:xfrm>
            <a:off x="749300" y="2708275"/>
            <a:ext cx="7772400" cy="1470025"/>
          </a:xfrm>
          <a:prstGeom prst="rect">
            <a:avLst/>
          </a:prstGeom>
          <a:noFill/>
          <a:ln w="9525">
            <a:noFill/>
            <a:miter lim="800000"/>
            <a:headEnd/>
            <a:tailEnd/>
          </a:ln>
        </p:spPr>
        <p:txBody>
          <a:bodyPr anchor="ctr"/>
          <a:lstStyle/>
          <a:p>
            <a:pPr algn="ctr" eaLnBrk="0" hangingPunct="0">
              <a:lnSpc>
                <a:spcPct val="85000"/>
              </a:lnSpc>
            </a:pPr>
            <a:r>
              <a:rPr lang="en-US" altLang="en-US" sz="2800">
                <a:solidFill>
                  <a:srgbClr val="193B85"/>
                </a:solidFill>
              </a:rPr>
              <a:t>CANDU Excellence through Collaboration</a:t>
            </a:r>
            <a:br>
              <a:rPr lang="en-US" altLang="en-US" sz="2400">
                <a:solidFill>
                  <a:srgbClr val="002060"/>
                </a:solidFill>
              </a:rPr>
            </a:br>
            <a:endParaRPr lang="en-US" altLang="en-US" sz="240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txBox="1">
            <a:spLocks noChangeArrowheads="1"/>
          </p:cNvSpPr>
          <p:nvPr/>
        </p:nvSpPr>
        <p:spPr bwMode="auto">
          <a:xfrm>
            <a:off x="749300" y="2708275"/>
            <a:ext cx="7772400" cy="1470025"/>
          </a:xfrm>
          <a:prstGeom prst="rect">
            <a:avLst/>
          </a:prstGeom>
          <a:noFill/>
          <a:ln w="9525">
            <a:noFill/>
            <a:miter lim="800000"/>
            <a:headEnd/>
            <a:tailEnd/>
          </a:ln>
        </p:spPr>
        <p:txBody>
          <a:bodyPr anchor="ctr"/>
          <a:lstStyle/>
          <a:p>
            <a:pPr algn="ctr" eaLnBrk="0" hangingPunct="0">
              <a:lnSpc>
                <a:spcPct val="85000"/>
              </a:lnSpc>
            </a:pPr>
            <a:r>
              <a:rPr lang="en-US" altLang="en-US" sz="2800" dirty="0">
                <a:solidFill>
                  <a:srgbClr val="193B85"/>
                </a:solidFill>
              </a:rPr>
              <a:t>Backup Slides</a:t>
            </a:r>
            <a:br>
              <a:rPr lang="en-US" altLang="en-US" sz="2400" dirty="0">
                <a:solidFill>
                  <a:srgbClr val="002060"/>
                </a:solidFill>
              </a:rPr>
            </a:br>
            <a:endParaRPr lang="en-US" altLang="en-US" sz="2400" dirty="0">
              <a:solidFill>
                <a:srgbClr val="002060"/>
              </a:solidFill>
            </a:endParaRPr>
          </a:p>
        </p:txBody>
      </p:sp>
    </p:spTree>
    <p:extLst>
      <p:ext uri="{BB962C8B-B14F-4D97-AF65-F5344CB8AC3E}">
        <p14:creationId xmlns:p14="http://schemas.microsoft.com/office/powerpoint/2010/main" val="224127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Introduction</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CSA N285.8 Overview</a:t>
            </a:r>
          </a:p>
        </p:txBody>
      </p:sp>
      <p:sp>
        <p:nvSpPr>
          <p:cNvPr id="4" name="Rectangle 3"/>
          <p:cNvSpPr txBox="1">
            <a:spLocks noChangeArrowheads="1"/>
          </p:cNvSpPr>
          <p:nvPr/>
        </p:nvSpPr>
        <p:spPr bwMode="auto">
          <a:xfrm>
            <a:off x="406455" y="1591406"/>
            <a:ext cx="8479303" cy="49400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ts val="0"/>
              </a:spcBef>
              <a:spcAft>
                <a:spcPts val="600"/>
              </a:spcAft>
              <a:buClr>
                <a:srgbClr val="DE8400"/>
              </a:buClr>
              <a:buSzPct val="70000"/>
              <a:buBlip>
                <a:blip r:embed="rId4"/>
              </a:buBlip>
              <a:tabLst>
                <a:tab pos="862013" algn="l"/>
              </a:tabLst>
            </a:pPr>
            <a:r>
              <a:rPr lang="en-CA" altLang="en-US" sz="2300" kern="0" spc="-10" dirty="0">
                <a:latin typeface="Arial" pitchFamily="34" charset="0"/>
                <a:cs typeface="Arial" pitchFamily="34" charset="0"/>
              </a:rPr>
              <a:t>Canadian Standards Association (CSA) Standard N285.8</a:t>
            </a:r>
            <a:r>
              <a:rPr lang="en-CA" altLang="en-US" sz="2300" kern="0" dirty="0">
                <a:latin typeface="Arial" pitchFamily="34" charset="0"/>
                <a:cs typeface="Arial" pitchFamily="34" charset="0"/>
              </a:rPr>
              <a:t>: 	</a:t>
            </a:r>
            <a:r>
              <a:rPr lang="en-CA" altLang="en-US" sz="2300" kern="0" dirty="0">
                <a:solidFill>
                  <a:srgbClr val="660066"/>
                </a:solidFill>
                <a:latin typeface="Times New Roman" pitchFamily="18" charset="0"/>
                <a:cs typeface="Times New Roman" pitchFamily="18" charset="0"/>
              </a:rPr>
              <a:t>“Technical requirements for in-service evaluation of 	zirconium alloy pressure tubes in CANDU reactors”</a:t>
            </a:r>
            <a:endParaRPr kumimoji="0" lang="en-CA" altLang="en-US" sz="2300" b="1" i="0" u="none" strike="noStrike" kern="0" cap="none" normalizeH="0" baseline="0" noProof="0" dirty="0">
              <a:ln>
                <a:noFill/>
              </a:ln>
              <a:solidFill>
                <a:srgbClr val="660066"/>
              </a:solidFill>
              <a:effectLst/>
              <a:uLnTx/>
              <a:uFillTx/>
              <a:latin typeface="Times New Roman" pitchFamily="18" charset="0"/>
              <a:cs typeface="Times New Roman" pitchFamily="18" charset="0"/>
            </a:endParaRPr>
          </a:p>
          <a:p>
            <a:pPr marL="228600" lvl="0" indent="-228600">
              <a:spcBef>
                <a:spcPts val="900"/>
              </a:spcBef>
              <a:spcAft>
                <a:spcPts val="600"/>
              </a:spcAft>
              <a:buClr>
                <a:srgbClr val="DE8400"/>
              </a:buClr>
              <a:buSzPct val="70000"/>
              <a:buBlip>
                <a:blip r:embed="rId4"/>
              </a:buBlip>
            </a:pPr>
            <a:r>
              <a:rPr lang="en-CA" altLang="en-US" sz="2300" kern="0" dirty="0">
                <a:latin typeface="Arial" pitchFamily="34" charset="0"/>
                <a:cs typeface="Arial" pitchFamily="34" charset="0"/>
              </a:rPr>
              <a:t>Structure of </a:t>
            </a:r>
            <a:r>
              <a:rPr lang="en-CA" altLang="en-US" sz="2300" kern="0" spc="-10" dirty="0">
                <a:latin typeface="Arial" pitchFamily="34" charset="0"/>
                <a:cs typeface="Arial" pitchFamily="34" charset="0"/>
              </a:rPr>
              <a:t>CSA Standard N285.8</a:t>
            </a:r>
            <a:r>
              <a:rPr lang="en-CA" altLang="en-US" sz="2300" kern="0" dirty="0">
                <a:latin typeface="Arial" pitchFamily="34" charset="0"/>
                <a:cs typeface="Arial" pitchFamily="34" charset="0"/>
              </a:rPr>
              <a:t>:</a:t>
            </a:r>
            <a:endParaRPr kumimoji="0" lang="en-CA" altLang="en-US" sz="23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marL="571500" lvl="1" indent="-228600">
              <a:spcAft>
                <a:spcPts val="600"/>
              </a:spcAft>
              <a:buClr>
                <a:schemeClr val="accent2"/>
              </a:buClr>
              <a:buSzPct val="100000"/>
              <a:buFont typeface="Wingdings" pitchFamily="2" charset="2"/>
              <a:buChar char="§"/>
            </a:pPr>
            <a:r>
              <a:rPr lang="en-CA" altLang="en-US" kern="0" dirty="0">
                <a:solidFill>
                  <a:srgbClr val="0000FF"/>
                </a:solidFill>
                <a:latin typeface="Arial" pitchFamily="34" charset="0"/>
                <a:cs typeface="Arial" pitchFamily="34" charset="0"/>
                <a:sym typeface="Symbol" pitchFamily="18" charset="2"/>
              </a:rPr>
              <a:t>Clauses 1, 2, 3: </a:t>
            </a:r>
            <a:r>
              <a:rPr lang="en-CA" altLang="en-US" kern="0" dirty="0">
                <a:latin typeface="Arial" pitchFamily="34" charset="0"/>
                <a:cs typeface="Arial" pitchFamily="34" charset="0"/>
                <a:sym typeface="Symbol" pitchFamily="18" charset="2"/>
              </a:rPr>
              <a:t>Scope, references, definitions, nomenclature</a:t>
            </a:r>
          </a:p>
          <a:p>
            <a:pPr marL="571500" lvl="1" indent="-228600">
              <a:spcAft>
                <a:spcPts val="600"/>
              </a:spcAft>
              <a:buClr>
                <a:schemeClr val="accent2"/>
              </a:buClr>
              <a:buSzPct val="100000"/>
              <a:buFont typeface="Wingdings" pitchFamily="2" charset="2"/>
              <a:buChar char="§"/>
            </a:pPr>
            <a:r>
              <a:rPr lang="en-CA" altLang="en-US" kern="0" dirty="0">
                <a:solidFill>
                  <a:srgbClr val="0000FF"/>
                </a:solidFill>
                <a:latin typeface="Arial" pitchFamily="34" charset="0"/>
                <a:cs typeface="Arial" pitchFamily="34" charset="0"/>
                <a:sym typeface="Symbol" pitchFamily="18" charset="2"/>
              </a:rPr>
              <a:t>Clause 4: </a:t>
            </a:r>
            <a:r>
              <a:rPr lang="en-CA" altLang="en-US" kern="0" dirty="0">
                <a:latin typeface="Arial" pitchFamily="34" charset="0"/>
                <a:cs typeface="Arial" pitchFamily="34" charset="0"/>
                <a:sym typeface="Symbol" pitchFamily="18" charset="2"/>
              </a:rPr>
              <a:t>General requirements</a:t>
            </a:r>
            <a:endParaRPr kumimoji="0" lang="en-CA" altLang="en-US" b="1" i="0" u="none" strike="noStrike" kern="0" cap="none" spc="0" normalizeH="0" baseline="0" noProof="0" dirty="0">
              <a:ln>
                <a:noFill/>
              </a:ln>
              <a:effectLst/>
              <a:uLnTx/>
              <a:uFillTx/>
              <a:latin typeface="Arial" pitchFamily="34" charset="0"/>
              <a:ea typeface="ＭＳ Ｐゴシック" pitchFamily="34" charset="-128"/>
              <a:cs typeface="Arial" pitchFamily="34" charset="0"/>
              <a:sym typeface="Symbol" pitchFamily="18" charset="2"/>
            </a:endParaRPr>
          </a:p>
          <a:p>
            <a:pPr marL="571500" lvl="1" indent="-228600">
              <a:spcAft>
                <a:spcPts val="600"/>
              </a:spcAft>
              <a:buClr>
                <a:schemeClr val="accent2"/>
              </a:buClr>
              <a:buSzPct val="100000"/>
              <a:buFont typeface="Wingdings" pitchFamily="2" charset="2"/>
              <a:buChar char="§"/>
            </a:pPr>
            <a:r>
              <a:rPr lang="en-CA" altLang="en-US" kern="0" dirty="0">
                <a:solidFill>
                  <a:srgbClr val="0000FF"/>
                </a:solidFill>
                <a:latin typeface="Arial" pitchFamily="34" charset="0"/>
                <a:cs typeface="Arial" pitchFamily="34" charset="0"/>
                <a:sym typeface="Symbol" pitchFamily="18" charset="2"/>
              </a:rPr>
              <a:t>Clause 5: </a:t>
            </a:r>
            <a:r>
              <a:rPr lang="en-CA" altLang="en-US" kern="0" dirty="0">
                <a:latin typeface="Arial" pitchFamily="34" charset="0"/>
                <a:cs typeface="Arial" pitchFamily="34" charset="0"/>
                <a:sym typeface="Symbol" pitchFamily="18" charset="2"/>
              </a:rPr>
              <a:t>Evaluation of pressure tube flaws</a:t>
            </a:r>
            <a:endParaRPr kumimoji="0" lang="en-CA" altLang="en-US" b="1" i="0" u="none" strike="noStrike" kern="0" cap="none" spc="0" normalizeH="0" baseline="0" noProof="0" dirty="0">
              <a:ln>
                <a:noFill/>
              </a:ln>
              <a:effectLst/>
              <a:uLnTx/>
              <a:uFillTx/>
              <a:latin typeface="Arial" pitchFamily="34" charset="0"/>
              <a:ea typeface="ＭＳ Ｐゴシック" pitchFamily="34" charset="-128"/>
              <a:cs typeface="Arial" pitchFamily="34" charset="0"/>
              <a:sym typeface="Symbol" pitchFamily="18" charset="2"/>
            </a:endParaRPr>
          </a:p>
          <a:p>
            <a:pPr marL="571500" lvl="1" indent="-228600">
              <a:spcAft>
                <a:spcPts val="600"/>
              </a:spcAft>
              <a:buClr>
                <a:schemeClr val="accent2"/>
              </a:buClr>
              <a:buSzPct val="100000"/>
              <a:buFont typeface="Wingdings" pitchFamily="2" charset="2"/>
              <a:buChar char="§"/>
            </a:pPr>
            <a:r>
              <a:rPr lang="en-CA" altLang="en-US" kern="0" dirty="0">
                <a:solidFill>
                  <a:srgbClr val="0000FF"/>
                </a:solidFill>
                <a:latin typeface="Arial" pitchFamily="34" charset="0"/>
                <a:cs typeface="Arial" pitchFamily="34" charset="0"/>
                <a:sym typeface="Symbol" pitchFamily="18" charset="2"/>
              </a:rPr>
              <a:t>Clause 6: </a:t>
            </a:r>
            <a:r>
              <a:rPr lang="en-CA" altLang="en-US" kern="0" spc="-30" dirty="0">
                <a:latin typeface="Arial" pitchFamily="34" charset="0"/>
                <a:cs typeface="Arial" pitchFamily="34" charset="0"/>
                <a:sym typeface="Symbol" pitchFamily="18" charset="2"/>
              </a:rPr>
              <a:t>Evaluation of pressure tube to </a:t>
            </a:r>
            <a:r>
              <a:rPr lang="en-CA" altLang="en-US" kern="0" spc="-30" dirty="0" err="1">
                <a:latin typeface="Arial" pitchFamily="34" charset="0"/>
                <a:cs typeface="Arial" pitchFamily="34" charset="0"/>
                <a:sym typeface="Symbol" pitchFamily="18" charset="2"/>
              </a:rPr>
              <a:t>calandria</a:t>
            </a:r>
            <a:r>
              <a:rPr lang="en-CA" altLang="en-US" kern="0" spc="-30" dirty="0">
                <a:latin typeface="Arial" pitchFamily="34" charset="0"/>
                <a:cs typeface="Arial" pitchFamily="34" charset="0"/>
                <a:sym typeface="Symbol" pitchFamily="18" charset="2"/>
              </a:rPr>
              <a:t> tube contact</a:t>
            </a:r>
            <a:endParaRPr kumimoji="0" lang="en-CA" altLang="en-US" b="1" i="0" u="none" strike="noStrike" kern="0" cap="none" spc="-30" normalizeH="0" noProof="0" dirty="0">
              <a:ln>
                <a:noFill/>
              </a:ln>
              <a:effectLst/>
              <a:uLnTx/>
              <a:uFillTx/>
              <a:latin typeface="Arial" pitchFamily="34" charset="0"/>
              <a:ea typeface="ＭＳ Ｐゴシック" pitchFamily="34" charset="-128"/>
              <a:cs typeface="Arial" pitchFamily="34" charset="0"/>
              <a:sym typeface="Symbol" pitchFamily="18" charset="2"/>
            </a:endParaRPr>
          </a:p>
          <a:p>
            <a:pPr marL="571500" lvl="1" indent="-228600">
              <a:spcAft>
                <a:spcPts val="300"/>
              </a:spcAft>
              <a:buClr>
                <a:schemeClr val="accent2"/>
              </a:buClr>
              <a:buSzPct val="100000"/>
              <a:buFont typeface="Wingdings" pitchFamily="2" charset="2"/>
              <a:buChar char="§"/>
            </a:pPr>
            <a:r>
              <a:rPr lang="en-CA" altLang="en-US" sz="2100" kern="0" dirty="0">
                <a:solidFill>
                  <a:srgbClr val="0000FF"/>
                </a:solidFill>
                <a:latin typeface="Arial" pitchFamily="34" charset="0"/>
                <a:cs typeface="Arial" pitchFamily="34" charset="0"/>
                <a:sym typeface="Symbol" pitchFamily="18" charset="2"/>
              </a:rPr>
              <a:t>Clause 7: </a:t>
            </a:r>
            <a:r>
              <a:rPr lang="en-CA" altLang="en-US" sz="2100" kern="0" dirty="0">
                <a:latin typeface="Arial" pitchFamily="34" charset="0"/>
                <a:cs typeface="Arial" pitchFamily="34" charset="0"/>
                <a:sym typeface="Symbol" pitchFamily="18" charset="2"/>
              </a:rPr>
              <a:t>Assessment of reactor core</a:t>
            </a:r>
          </a:p>
          <a:p>
            <a:pPr marL="2171700" lvl="2" indent="-228600">
              <a:spcAft>
                <a:spcPts val="300"/>
              </a:spcAft>
              <a:buClr>
                <a:srgbClr val="0000FF"/>
              </a:buClr>
              <a:buSzPct val="120000"/>
              <a:buFont typeface="Arial" pitchFamily="34" charset="0"/>
              <a:buChar char="•"/>
            </a:pPr>
            <a:r>
              <a:rPr lang="en-CA" altLang="en-US" sz="2100" kern="0" dirty="0">
                <a:solidFill>
                  <a:srgbClr val="0000FF"/>
                </a:solidFill>
                <a:latin typeface="Arial" pitchFamily="34" charset="0"/>
                <a:cs typeface="Arial" pitchFamily="34" charset="0"/>
                <a:sym typeface="Symbol" pitchFamily="18" charset="2"/>
              </a:rPr>
              <a:t>Deterministic approach</a:t>
            </a:r>
          </a:p>
          <a:p>
            <a:pPr marL="2171700" lvl="2" indent="-228600">
              <a:spcAft>
                <a:spcPts val="600"/>
              </a:spcAft>
              <a:buClr>
                <a:srgbClr val="0000FF"/>
              </a:buClr>
              <a:buSzPct val="120000"/>
              <a:buFont typeface="Arial" pitchFamily="34" charset="0"/>
              <a:buChar char="•"/>
            </a:pPr>
            <a:r>
              <a:rPr lang="en-CA" altLang="en-US" sz="2100" kern="0" dirty="0">
                <a:solidFill>
                  <a:srgbClr val="0000FF"/>
                </a:solidFill>
                <a:latin typeface="Arial" pitchFamily="34" charset="0"/>
                <a:cs typeface="Arial" pitchFamily="34" charset="0"/>
                <a:sym typeface="Symbol" pitchFamily="18" charset="2"/>
              </a:rPr>
              <a:t>Probabilistic approach</a:t>
            </a:r>
          </a:p>
          <a:p>
            <a:pPr marL="571500" lvl="1" indent="-228600">
              <a:spcAft>
                <a:spcPts val="600"/>
              </a:spcAft>
              <a:buClr>
                <a:schemeClr val="accent2"/>
              </a:buClr>
              <a:buSzPct val="100000"/>
              <a:buFont typeface="Wingdings" pitchFamily="2" charset="2"/>
              <a:buChar char="§"/>
            </a:pPr>
            <a:r>
              <a:rPr lang="en-CA" altLang="en-US" kern="0" dirty="0">
                <a:solidFill>
                  <a:srgbClr val="0000FF"/>
                </a:solidFill>
                <a:latin typeface="Arial" pitchFamily="34" charset="0"/>
                <a:cs typeface="Arial" pitchFamily="34" charset="0"/>
                <a:sym typeface="Symbol" pitchFamily="18" charset="2"/>
              </a:rPr>
              <a:t>Clause 8: </a:t>
            </a:r>
            <a:r>
              <a:rPr lang="en-CA" altLang="en-US" kern="0" dirty="0">
                <a:latin typeface="Arial" pitchFamily="34" charset="0"/>
                <a:cs typeface="Arial" pitchFamily="34" charset="0"/>
                <a:sym typeface="Symbol" pitchFamily="18" charset="2"/>
              </a:rPr>
              <a:t>Evaluation of material surveillance measurements</a:t>
            </a:r>
            <a:endParaRPr kumimoji="0" lang="en-CA" altLang="en-US" b="1" i="0" u="none" strike="noStrike" kern="0" cap="none" spc="0" normalizeH="0" baseline="0" noProof="0" dirty="0">
              <a:ln>
                <a:noFill/>
              </a:ln>
              <a:effectLst/>
              <a:uLnTx/>
              <a:uFillTx/>
              <a:latin typeface="Arial" pitchFamily="34" charset="0"/>
              <a:ea typeface="ＭＳ Ｐゴシック" pitchFamily="34" charset="-128"/>
              <a:cs typeface="Arial" pitchFamily="34" charset="0"/>
              <a:sym typeface="Symbol" pitchFamily="18" charset="2"/>
            </a:endParaRPr>
          </a:p>
          <a:p>
            <a:pPr marL="339725" marR="0" lvl="0" indent="-339725" algn="l" defTabSz="914400" rtl="0" eaLnBrk="1" fontAlgn="base" latinLnBrk="0" hangingPunct="1">
              <a:lnSpc>
                <a:spcPct val="100000"/>
              </a:lnSpc>
              <a:spcBef>
                <a:spcPts val="0"/>
              </a:spcBef>
              <a:spcAft>
                <a:spcPts val="600"/>
              </a:spcAft>
              <a:buClr>
                <a:srgbClr val="DE8400"/>
              </a:buClr>
              <a:buSzPct val="70000"/>
              <a:buFontTx/>
              <a:buBlip>
                <a:blip r:embed="rId4"/>
              </a:buBlip>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2" name="Rectangle 1"/>
          <p:cNvSpPr/>
          <p:nvPr/>
        </p:nvSpPr>
        <p:spPr bwMode="auto">
          <a:xfrm>
            <a:off x="727543" y="4734889"/>
            <a:ext cx="5299478" cy="989610"/>
          </a:xfrm>
          <a:prstGeom prst="rect">
            <a:avLst/>
          </a:prstGeom>
          <a:solidFill>
            <a:schemeClr val="accent1">
              <a:alpha val="1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a:ln>
                <a:noFill/>
              </a:ln>
              <a:solidFill>
                <a:schemeClr val="tx1"/>
              </a:solidFill>
              <a:effectLst/>
              <a:latin typeface="Tahoma" pitchFamily="-65" charset="0"/>
            </a:endParaRPr>
          </a:p>
        </p:txBody>
      </p:sp>
      <p:sp>
        <p:nvSpPr>
          <p:cNvPr id="6" name="Rectangle 5">
            <a:extLst>
              <a:ext uri="{FF2B5EF4-FFF2-40B4-BE49-F238E27FC236}">
                <a16:creationId xmlns:a16="http://schemas.microsoft.com/office/drawing/2014/main" id="{94892A0D-C49F-4867-AF6F-7837B85155D0}"/>
              </a:ext>
            </a:extLst>
          </p:cNvPr>
          <p:cNvSpPr/>
          <p:nvPr/>
        </p:nvSpPr>
        <p:spPr bwMode="auto">
          <a:xfrm>
            <a:off x="2268755" y="5380888"/>
            <a:ext cx="3548958" cy="396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chemeClr val="tx1"/>
              </a:solidFill>
              <a:effectLst/>
              <a:latin typeface="Tahoma" pitchFamily="-65"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Pilot Study on Uncertainty Analysis </a:t>
            </a:r>
          </a:p>
          <a:p>
            <a:pPr algn="ctr">
              <a:lnSpc>
                <a:spcPct val="85000"/>
              </a:lnSpc>
              <a:defRPr/>
            </a:pPr>
            <a:r>
              <a:rPr lang="en-CA" sz="3200" kern="0" dirty="0">
                <a:solidFill>
                  <a:srgbClr val="193B85"/>
                </a:solidFill>
                <a:cs typeface="ＭＳ Ｐゴシック" pitchFamily="-65" charset="-128"/>
              </a:rPr>
              <a:t>for Probabilistic Leak-Before-Break</a:t>
            </a:r>
          </a:p>
        </p:txBody>
      </p:sp>
      <p:sp>
        <p:nvSpPr>
          <p:cNvPr id="36"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Evaluation  approach</a:t>
            </a:r>
          </a:p>
        </p:txBody>
      </p:sp>
      <p:sp>
        <p:nvSpPr>
          <p:cNvPr id="37" name="Rectangle 3"/>
          <p:cNvSpPr txBox="1">
            <a:spLocks noChangeArrowheads="1"/>
          </p:cNvSpPr>
          <p:nvPr/>
        </p:nvSpPr>
        <p:spPr bwMode="auto">
          <a:xfrm>
            <a:off x="333290" y="1565030"/>
            <a:ext cx="8520564" cy="24003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0"/>
              </a:spcBef>
              <a:spcAft>
                <a:spcPts val="600"/>
              </a:spcAft>
              <a:buClr>
                <a:srgbClr val="DE8400"/>
              </a:buClr>
              <a:buSzPct val="70000"/>
              <a:buBlip>
                <a:blip r:embed="rId5"/>
              </a:buBlip>
            </a:pPr>
            <a:r>
              <a:rPr lang="en-CA" altLang="en-US" sz="2000" kern="0" dirty="0">
                <a:latin typeface="Arial" pitchFamily="34" charset="0"/>
                <a:cs typeface="Arial" pitchFamily="34" charset="0"/>
              </a:rPr>
              <a:t>A leaking through-wall flaw is postulated to grow axially by delayed hydride cracking (DHC) as the reactor transitions from its sustained operating conditions to a cold and depressurized state</a:t>
            </a:r>
          </a:p>
          <a:p>
            <a:pPr marL="339725" lvl="0" indent="-339725">
              <a:spcBef>
                <a:spcPts val="0"/>
              </a:spcBef>
              <a:spcAft>
                <a:spcPts val="600"/>
              </a:spcAft>
              <a:buClr>
                <a:srgbClr val="DE8400"/>
              </a:buClr>
              <a:buSzPct val="70000"/>
              <a:buBlip>
                <a:blip r:embed="rId5"/>
              </a:buBlip>
            </a:pPr>
            <a:r>
              <a:rPr lang="en-CA" altLang="en-US" sz="2000" kern="0" spc="-10" dirty="0">
                <a:latin typeface="Arial" pitchFamily="34" charset="0"/>
                <a:cs typeface="Arial" pitchFamily="34" charset="0"/>
              </a:rPr>
              <a:t>Leak-before-break is demonstrated if actual crack length </a:t>
            </a:r>
            <a:r>
              <a:rPr lang="en-CA" altLang="en-US" sz="2000" kern="0" dirty="0">
                <a:latin typeface="Arial" pitchFamily="34" charset="0"/>
                <a:cs typeface="Arial" pitchFamily="34" charset="0"/>
              </a:rPr>
              <a:t>remains below critical crack length at any time during this transient </a:t>
            </a:r>
          </a:p>
          <a:p>
            <a:pPr marL="796925" lvl="1" indent="-339725">
              <a:spcBef>
                <a:spcPts val="0"/>
              </a:spcBef>
              <a:spcAft>
                <a:spcPts val="600"/>
              </a:spcAft>
              <a:buClr>
                <a:schemeClr val="accent2"/>
              </a:buClr>
              <a:buSzPct val="100000"/>
              <a:buFont typeface="Wingdings" pitchFamily="2" charset="2"/>
              <a:buChar char="§"/>
            </a:pPr>
            <a:r>
              <a:rPr lang="en-CA" altLang="en-US" sz="2000" kern="0" dirty="0">
                <a:solidFill>
                  <a:srgbClr val="0000FF"/>
                </a:solidFill>
                <a:latin typeface="Arial" pitchFamily="34" charset="0"/>
                <a:cs typeface="Arial" pitchFamily="34" charset="0"/>
                <a:sym typeface="Symbol" pitchFamily="18" charset="2"/>
              </a:rPr>
              <a:t>Equivalently, if applied stress remains below critical stress for flaw instability at any time during this transient  </a:t>
            </a:r>
          </a:p>
        </p:txBody>
      </p:sp>
      <p:grpSp>
        <p:nvGrpSpPr>
          <p:cNvPr id="38" name="Group 8"/>
          <p:cNvGrpSpPr/>
          <p:nvPr/>
        </p:nvGrpSpPr>
        <p:grpSpPr>
          <a:xfrm>
            <a:off x="887413" y="4147009"/>
            <a:ext cx="7313612" cy="2167112"/>
            <a:chOff x="914493" y="4144920"/>
            <a:chExt cx="7313612" cy="2167112"/>
          </a:xfrm>
        </p:grpSpPr>
        <p:graphicFrame>
          <p:nvGraphicFramePr>
            <p:cNvPr id="39" name="Object 5"/>
            <p:cNvGraphicFramePr>
              <a:graphicFrameLocks noChangeAspect="1"/>
            </p:cNvGraphicFramePr>
            <p:nvPr>
              <p:extLst>
                <p:ext uri="{D42A27DB-BD31-4B8C-83A1-F6EECF244321}">
                  <p14:modId xmlns:p14="http://schemas.microsoft.com/office/powerpoint/2010/main" val="2282803277"/>
                </p:ext>
              </p:extLst>
            </p:nvPr>
          </p:nvGraphicFramePr>
          <p:xfrm>
            <a:off x="914493" y="4711199"/>
            <a:ext cx="7313612" cy="1016000"/>
          </p:xfrm>
          <a:graphic>
            <a:graphicData uri="http://schemas.openxmlformats.org/presentationml/2006/ole">
              <mc:AlternateContent xmlns:mc="http://schemas.openxmlformats.org/markup-compatibility/2006">
                <mc:Choice xmlns:v="urn:schemas-microsoft-com:vml" Requires="v">
                  <p:oleObj spid="_x0000_s214150" name="Equation" r:id="rId6" imgW="3657600" imgH="508000" progId="Equation.3">
                    <p:embed/>
                  </p:oleObj>
                </mc:Choice>
                <mc:Fallback>
                  <p:oleObj name="Equation" r:id="rId6" imgW="3657600" imgH="508000"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93" y="4711199"/>
                          <a:ext cx="7313612" cy="1016000"/>
                        </a:xfrm>
                        <a:prstGeom prst="rect">
                          <a:avLst/>
                        </a:prstGeom>
                        <a:solidFill>
                          <a:srgbClr val="00FFFF"/>
                        </a:solidFill>
                        <a:ln w="19050">
                          <a:solidFill>
                            <a:schemeClr val="tx1"/>
                          </a:solidFill>
                          <a:miter lim="800000"/>
                          <a:headEnd/>
                          <a:tailEnd/>
                        </a:ln>
                      </p:spPr>
                    </p:pic>
                  </p:oleObj>
                </mc:Fallback>
              </mc:AlternateContent>
            </a:graphicData>
          </a:graphic>
        </p:graphicFrame>
        <p:cxnSp>
          <p:nvCxnSpPr>
            <p:cNvPr id="40" name="Straight Arrow Connector 39"/>
            <p:cNvCxnSpPr/>
            <p:nvPr/>
          </p:nvCxnSpPr>
          <p:spPr>
            <a:xfrm flipH="1" flipV="1">
              <a:off x="1309477" y="4452705"/>
              <a:ext cx="1279" cy="5568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41816" y="4144920"/>
              <a:ext cx="1977220" cy="323165"/>
            </a:xfrm>
            <a:prstGeom prst="rect">
              <a:avLst/>
            </a:prstGeom>
            <a:solidFill>
              <a:schemeClr val="bg1">
                <a:lumMod val="75000"/>
              </a:schemeClr>
            </a:solidFill>
          </p:spPr>
          <p:txBody>
            <a:bodyPr wrap="square" rtlCol="0">
              <a:spAutoFit/>
            </a:bodyPr>
            <a:lstStyle/>
            <a:p>
              <a:pPr algn="ctr"/>
              <a:r>
                <a:rPr lang="en-CA" sz="1500" b="1" spc="-20" dirty="0"/>
                <a:t>critical hoop stress</a:t>
              </a:r>
            </a:p>
          </p:txBody>
        </p:sp>
        <p:sp>
          <p:nvSpPr>
            <p:cNvPr id="42" name="TextBox 41"/>
            <p:cNvSpPr txBox="1"/>
            <p:nvPr/>
          </p:nvSpPr>
          <p:spPr>
            <a:xfrm>
              <a:off x="5636610" y="5988867"/>
              <a:ext cx="1966928" cy="323165"/>
            </a:xfrm>
            <a:prstGeom prst="rect">
              <a:avLst/>
            </a:prstGeom>
            <a:solidFill>
              <a:schemeClr val="bg1">
                <a:lumMod val="75000"/>
              </a:schemeClr>
            </a:solidFill>
          </p:spPr>
          <p:txBody>
            <a:bodyPr wrap="square" rtlCol="0">
              <a:spAutoFit/>
            </a:bodyPr>
            <a:lstStyle/>
            <a:p>
              <a:pPr algn="ctr"/>
              <a:r>
                <a:rPr lang="en-CA" sz="1500" b="1" dirty="0"/>
                <a:t>axial crack length</a:t>
              </a:r>
            </a:p>
          </p:txBody>
        </p:sp>
        <p:sp>
          <p:nvSpPr>
            <p:cNvPr id="43" name="TextBox 42"/>
            <p:cNvSpPr txBox="1"/>
            <p:nvPr/>
          </p:nvSpPr>
          <p:spPr>
            <a:xfrm>
              <a:off x="3444960" y="5988867"/>
              <a:ext cx="1824157" cy="323165"/>
            </a:xfrm>
            <a:prstGeom prst="rect">
              <a:avLst/>
            </a:prstGeom>
            <a:solidFill>
              <a:schemeClr val="bg1">
                <a:lumMod val="75000"/>
              </a:schemeClr>
            </a:solidFill>
          </p:spPr>
          <p:txBody>
            <a:bodyPr wrap="square" rtlCol="0">
              <a:spAutoFit/>
            </a:bodyPr>
            <a:lstStyle/>
            <a:p>
              <a:pPr algn="ctr"/>
              <a:r>
                <a:rPr lang="en-CA" sz="1500" b="1" dirty="0"/>
                <a:t>flow stress</a:t>
              </a:r>
            </a:p>
          </p:txBody>
        </p:sp>
        <p:sp>
          <p:nvSpPr>
            <p:cNvPr id="44" name="TextBox 43"/>
            <p:cNvSpPr txBox="1"/>
            <p:nvPr/>
          </p:nvSpPr>
          <p:spPr>
            <a:xfrm>
              <a:off x="1141816" y="5988867"/>
              <a:ext cx="1977220" cy="323165"/>
            </a:xfrm>
            <a:prstGeom prst="rect">
              <a:avLst/>
            </a:prstGeom>
            <a:solidFill>
              <a:schemeClr val="bg1">
                <a:lumMod val="75000"/>
              </a:schemeClr>
            </a:solidFill>
          </p:spPr>
          <p:txBody>
            <a:bodyPr wrap="square" rtlCol="0">
              <a:spAutoFit/>
            </a:bodyPr>
            <a:lstStyle/>
            <a:p>
              <a:pPr algn="ctr"/>
              <a:r>
                <a:rPr lang="en-CA" sz="1500" b="1" dirty="0"/>
                <a:t>bulging factor</a:t>
              </a:r>
            </a:p>
          </p:txBody>
        </p:sp>
        <p:sp>
          <p:nvSpPr>
            <p:cNvPr id="45" name="TextBox 44"/>
            <p:cNvSpPr txBox="1"/>
            <p:nvPr/>
          </p:nvSpPr>
          <p:spPr>
            <a:xfrm>
              <a:off x="3324197" y="4144920"/>
              <a:ext cx="2097984" cy="323165"/>
            </a:xfrm>
            <a:prstGeom prst="rect">
              <a:avLst/>
            </a:prstGeom>
            <a:solidFill>
              <a:schemeClr val="bg1">
                <a:lumMod val="75000"/>
              </a:schemeClr>
            </a:solidFill>
          </p:spPr>
          <p:txBody>
            <a:bodyPr wrap="square" rtlCol="0">
              <a:spAutoFit/>
            </a:bodyPr>
            <a:lstStyle/>
            <a:p>
              <a:pPr algn="ctr"/>
              <a:r>
                <a:rPr lang="en-CA" sz="1500" b="1" dirty="0"/>
                <a:t>fracture toughness</a:t>
              </a:r>
            </a:p>
          </p:txBody>
        </p:sp>
        <p:sp>
          <p:nvSpPr>
            <p:cNvPr id="46" name="TextBox 45"/>
            <p:cNvSpPr txBox="1"/>
            <p:nvPr/>
          </p:nvSpPr>
          <p:spPr>
            <a:xfrm>
              <a:off x="5610195" y="4144920"/>
              <a:ext cx="2349453" cy="323165"/>
            </a:xfrm>
            <a:prstGeom prst="rect">
              <a:avLst/>
            </a:prstGeom>
            <a:solidFill>
              <a:schemeClr val="bg1">
                <a:lumMod val="75000"/>
              </a:schemeClr>
            </a:solidFill>
          </p:spPr>
          <p:txBody>
            <a:bodyPr wrap="square" rtlCol="0">
              <a:spAutoFit/>
            </a:bodyPr>
            <a:lstStyle/>
            <a:p>
              <a:pPr algn="ctr"/>
              <a:r>
                <a:rPr lang="en-CA" sz="1500" b="1" dirty="0"/>
                <a:t>axial DHC growth rate</a:t>
              </a:r>
            </a:p>
          </p:txBody>
        </p:sp>
        <p:cxnSp>
          <p:nvCxnSpPr>
            <p:cNvPr id="47" name="Straight Arrow Connector 46"/>
            <p:cNvCxnSpPr/>
            <p:nvPr/>
          </p:nvCxnSpPr>
          <p:spPr>
            <a:xfrm flipV="1">
              <a:off x="4502365" y="4461499"/>
              <a:ext cx="3828" cy="3458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732244" y="4461498"/>
              <a:ext cx="0" cy="5269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67491" y="5599537"/>
              <a:ext cx="0" cy="3981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47882" y="5423112"/>
              <a:ext cx="2950" cy="5745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372389" y="5616013"/>
              <a:ext cx="0" cy="3816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Background</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Parametric  models</a:t>
            </a:r>
          </a:p>
        </p:txBody>
      </p:sp>
      <p:sp>
        <p:nvSpPr>
          <p:cNvPr id="4" name="Rectangle 5"/>
          <p:cNvSpPr txBox="1">
            <a:spLocks noChangeArrowheads="1"/>
          </p:cNvSpPr>
          <p:nvPr/>
        </p:nvSpPr>
        <p:spPr bwMode="auto">
          <a:xfrm>
            <a:off x="478465" y="1477556"/>
            <a:ext cx="814454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2400" dirty="0">
                <a:solidFill>
                  <a:srgbClr val="0033CC"/>
                </a:solidFill>
              </a:rPr>
              <a:t>(a</a:t>
            </a:r>
            <a:r>
              <a:rPr lang="en-US" altLang="en-US" sz="2400" b="1" dirty="0">
                <a:solidFill>
                  <a:srgbClr val="0033CC"/>
                </a:solidFill>
              </a:rPr>
              <a:t>lso referred to as “physics-based” or “mechanistic”)</a:t>
            </a:r>
          </a:p>
        </p:txBody>
      </p:sp>
      <p:sp>
        <p:nvSpPr>
          <p:cNvPr id="8" name="TextBox 7"/>
          <p:cNvSpPr txBox="1"/>
          <p:nvPr/>
        </p:nvSpPr>
        <p:spPr>
          <a:xfrm>
            <a:off x="559712" y="2113421"/>
            <a:ext cx="4788464" cy="2754600"/>
          </a:xfrm>
          <a:prstGeom prst="rect">
            <a:avLst/>
          </a:prstGeom>
          <a:noFill/>
          <a:ln w="12700" cmpd="sng">
            <a:solidFill>
              <a:schemeClr val="tx1"/>
            </a:solidFill>
          </a:ln>
        </p:spPr>
        <p:txBody>
          <a:bodyPr wrap="square">
            <a:spAutoFit/>
          </a:bodyPr>
          <a:lstStyle>
            <a:lvl1pPr marL="190500" indent="-190500">
              <a:defRPr>
                <a:solidFill>
                  <a:schemeClr val="tx1"/>
                </a:solidFill>
                <a:latin typeface="Arial" charset="0"/>
              </a:defRPr>
            </a:lvl1pPr>
            <a:lvl2pPr marL="952500" indent="-285750">
              <a:defRPr>
                <a:solidFill>
                  <a:schemeClr val="tx1"/>
                </a:solidFill>
                <a:latin typeface="Arial" charset="0"/>
              </a:defRPr>
            </a:lvl2pPr>
            <a:lvl3pPr marL="1371600" indent="-228600">
              <a:defRPr>
                <a:solidFill>
                  <a:schemeClr val="tx1"/>
                </a:solidFill>
                <a:latin typeface="Arial" charset="0"/>
              </a:defRPr>
            </a:lvl3pPr>
            <a:lvl4pPr marL="1790700" indent="-228600">
              <a:defRPr>
                <a:solidFill>
                  <a:schemeClr val="tx1"/>
                </a:solidFill>
                <a:latin typeface="Arial" charset="0"/>
              </a:defRPr>
            </a:lvl4pPr>
            <a:lvl5pPr marL="2209800" indent="-228600">
              <a:defRPr>
                <a:solidFill>
                  <a:schemeClr val="tx1"/>
                </a:solidFill>
                <a:latin typeface="Arial" charset="0"/>
              </a:defRPr>
            </a:lvl5pPr>
            <a:lvl6pPr marL="2667000" indent="-228600" fontAlgn="base">
              <a:spcBef>
                <a:spcPct val="0"/>
              </a:spcBef>
              <a:spcAft>
                <a:spcPct val="0"/>
              </a:spcAft>
              <a:defRPr>
                <a:solidFill>
                  <a:schemeClr val="tx1"/>
                </a:solidFill>
                <a:latin typeface="Arial" charset="0"/>
              </a:defRPr>
            </a:lvl6pPr>
            <a:lvl7pPr marL="3124200" indent="-228600" fontAlgn="base">
              <a:spcBef>
                <a:spcPct val="0"/>
              </a:spcBef>
              <a:spcAft>
                <a:spcPct val="0"/>
              </a:spcAft>
              <a:defRPr>
                <a:solidFill>
                  <a:schemeClr val="tx1"/>
                </a:solidFill>
                <a:latin typeface="Arial" charset="0"/>
              </a:defRPr>
            </a:lvl7pPr>
            <a:lvl8pPr marL="3581400" indent="-228600" fontAlgn="base">
              <a:spcBef>
                <a:spcPct val="0"/>
              </a:spcBef>
              <a:spcAft>
                <a:spcPct val="0"/>
              </a:spcAft>
              <a:defRPr>
                <a:solidFill>
                  <a:schemeClr val="tx1"/>
                </a:solidFill>
                <a:latin typeface="Arial" charset="0"/>
              </a:defRPr>
            </a:lvl8pPr>
            <a:lvl9pPr marL="4038600" indent="-228600" fontAlgn="base">
              <a:spcBef>
                <a:spcPct val="0"/>
              </a:spcBef>
              <a:spcAft>
                <a:spcPct val="0"/>
              </a:spcAft>
              <a:defRPr>
                <a:solidFill>
                  <a:schemeClr val="tx1"/>
                </a:solidFill>
                <a:latin typeface="Arial" charset="0"/>
              </a:defRPr>
            </a:lvl9pPr>
          </a:lstStyle>
          <a:p>
            <a:pPr algn="ctr">
              <a:lnSpc>
                <a:spcPct val="95000"/>
              </a:lnSpc>
              <a:spcAft>
                <a:spcPct val="50000"/>
              </a:spcAft>
            </a:pPr>
            <a:r>
              <a:rPr lang="en-CA" altLang="en-US" sz="2200" b="1" dirty="0">
                <a:solidFill>
                  <a:srgbClr val="C20000"/>
                </a:solidFill>
              </a:rPr>
              <a:t>Example: free diffusion</a:t>
            </a:r>
          </a:p>
          <a:p>
            <a:pPr>
              <a:lnSpc>
                <a:spcPct val="95000"/>
              </a:lnSpc>
              <a:buFont typeface="Wingdings" pitchFamily="2" charset="2"/>
              <a:buChar char="§"/>
            </a:pPr>
            <a:r>
              <a:rPr lang="en-CA" altLang="en-US" sz="2200" dirty="0"/>
              <a:t>U</a:t>
            </a:r>
            <a:r>
              <a:rPr lang="en-CA" altLang="en-US" sz="2200" b="1" dirty="0"/>
              <a:t>ncertainty in diffusivity </a:t>
            </a:r>
            <a:r>
              <a:rPr lang="en-CA" altLang="en-US" sz="2300" b="1" i="1" dirty="0">
                <a:latin typeface="Times New Roman" pitchFamily="18" charset="0"/>
              </a:rPr>
              <a:t>D</a:t>
            </a:r>
            <a:r>
              <a:rPr lang="en-CA" altLang="en-US" sz="2300" b="1" dirty="0">
                <a:latin typeface="Times New Roman" pitchFamily="18" charset="0"/>
                <a:cs typeface="Times New Roman" pitchFamily="18" charset="0"/>
              </a:rPr>
              <a:t>(</a:t>
            </a:r>
            <a:r>
              <a:rPr lang="en-CA" altLang="en-US" sz="2300" b="1" i="1" dirty="0">
                <a:latin typeface="Times New Roman" pitchFamily="18" charset="0"/>
                <a:cs typeface="Times New Roman" pitchFamily="18" charset="0"/>
              </a:rPr>
              <a:t>T</a:t>
            </a:r>
            <a:r>
              <a:rPr lang="en-CA" altLang="en-US" sz="2300" b="1" dirty="0">
                <a:latin typeface="Times New Roman" pitchFamily="18" charset="0"/>
                <a:cs typeface="Times New Roman" pitchFamily="18" charset="0"/>
              </a:rPr>
              <a:t>)</a:t>
            </a:r>
            <a:r>
              <a:rPr lang="en-CA" altLang="en-US" sz="2200" b="1" dirty="0"/>
              <a:t> </a:t>
            </a:r>
            <a:r>
              <a:rPr lang="en-CA" altLang="en-US" sz="2200" dirty="0"/>
              <a:t>i</a:t>
            </a:r>
            <a:r>
              <a:rPr lang="en-CA" altLang="en-US" sz="2200" b="1" dirty="0"/>
              <a:t>s characterized independently</a:t>
            </a:r>
          </a:p>
          <a:p>
            <a:pPr>
              <a:lnSpc>
                <a:spcPct val="95000"/>
              </a:lnSpc>
              <a:spcBef>
                <a:spcPts val="1200"/>
              </a:spcBef>
              <a:buFont typeface="Wingdings" pitchFamily="2" charset="2"/>
              <a:buChar char="§"/>
            </a:pPr>
            <a:r>
              <a:rPr lang="en-CA" altLang="en-US" sz="2200" dirty="0"/>
              <a:t>U</a:t>
            </a:r>
            <a:r>
              <a:rPr lang="en-CA" altLang="en-US" sz="2200" b="1" dirty="0"/>
              <a:t>ncertainty in </a:t>
            </a:r>
            <a:r>
              <a:rPr lang="en-CA" altLang="en-US" sz="2300" b="1" i="1" dirty="0">
                <a:latin typeface="Times New Roman" pitchFamily="18" charset="0"/>
              </a:rPr>
              <a:t>C</a:t>
            </a:r>
            <a:r>
              <a:rPr lang="en-CA" altLang="en-US" sz="2200" b="1" dirty="0"/>
              <a:t> is characterized by propagating uncertainty in </a:t>
            </a:r>
            <a:r>
              <a:rPr lang="en-CA" altLang="en-US" sz="2300" b="1" i="1" dirty="0">
                <a:latin typeface="Times New Roman" pitchFamily="18" charset="0"/>
              </a:rPr>
              <a:t>D</a:t>
            </a:r>
            <a:r>
              <a:rPr lang="en-CA" altLang="en-US" sz="2200" b="1" dirty="0"/>
              <a:t> through the solution of diffusion differential equation </a:t>
            </a:r>
          </a:p>
        </p:txBody>
      </p:sp>
      <p:sp>
        <p:nvSpPr>
          <p:cNvPr id="13" name="Rectangle 3"/>
          <p:cNvSpPr txBox="1">
            <a:spLocks noChangeArrowheads="1"/>
          </p:cNvSpPr>
          <p:nvPr/>
        </p:nvSpPr>
        <p:spPr bwMode="auto">
          <a:xfrm>
            <a:off x="564336" y="5146158"/>
            <a:ext cx="8289518" cy="1350336"/>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spcBef>
                <a:spcPts val="300"/>
              </a:spcBef>
              <a:spcAft>
                <a:spcPts val="300"/>
              </a:spcAft>
              <a:buClr>
                <a:srgbClr val="0000FF"/>
              </a:buClr>
              <a:defRPr/>
            </a:pPr>
            <a:r>
              <a:rPr lang="en-CA" altLang="en-US" sz="2400" i="1" dirty="0">
                <a:solidFill>
                  <a:srgbClr val="0000FF"/>
                </a:solidFill>
                <a:latin typeface="Times New Roman" pitchFamily="18" charset="0"/>
              </a:rPr>
              <a:t>C</a:t>
            </a:r>
            <a:r>
              <a:rPr lang="en-CA" altLang="en-US" sz="2400" dirty="0">
                <a:solidFill>
                  <a:srgbClr val="0000FF"/>
                </a:solidFill>
              </a:rPr>
              <a:t> </a:t>
            </a:r>
            <a:r>
              <a:rPr lang="en-CA" altLang="en-US" sz="2200" kern="0" spc="-10" noProof="0" dirty="0">
                <a:solidFill>
                  <a:srgbClr val="0000FF"/>
                </a:solidFill>
                <a:latin typeface="Arial" pitchFamily="34" charset="0"/>
                <a:cs typeface="Arial" pitchFamily="34" charset="0"/>
              </a:rPr>
              <a:t>:       response variable (concentration as a function of </a:t>
            </a:r>
            <a:r>
              <a:rPr lang="en-CA" altLang="en-US" sz="2400" i="1" kern="0" spc="-10" dirty="0">
                <a:solidFill>
                  <a:srgbClr val="0000FF"/>
                </a:solidFill>
                <a:latin typeface="Times New Roman" pitchFamily="18" charset="0"/>
                <a:cs typeface="Times New Roman" pitchFamily="18" charset="0"/>
              </a:rPr>
              <a:t>t</a:t>
            </a:r>
            <a:r>
              <a:rPr lang="en-CA" altLang="en-US" sz="2000" kern="0" spc="-10" dirty="0">
                <a:solidFill>
                  <a:srgbClr val="0000FF"/>
                </a:solidFill>
                <a:latin typeface="Times New Roman" pitchFamily="18" charset="0"/>
                <a:cs typeface="Times New Roman" pitchFamily="18" charset="0"/>
              </a:rPr>
              <a:t>, </a:t>
            </a:r>
            <a:r>
              <a:rPr lang="en-CA" altLang="en-US" sz="2400" i="1" kern="0" spc="-10" dirty="0">
                <a:solidFill>
                  <a:srgbClr val="0000FF"/>
                </a:solidFill>
                <a:latin typeface="Times New Roman" pitchFamily="18" charset="0"/>
                <a:cs typeface="Times New Roman" pitchFamily="18" charset="0"/>
              </a:rPr>
              <a:t>x</a:t>
            </a:r>
            <a:r>
              <a:rPr lang="en-CA" altLang="en-US" sz="2000" i="1" kern="0" spc="-10" dirty="0">
                <a:solidFill>
                  <a:srgbClr val="0000FF"/>
                </a:solidFill>
                <a:latin typeface="Times New Roman" pitchFamily="18" charset="0"/>
                <a:cs typeface="Times New Roman" pitchFamily="18" charset="0"/>
              </a:rPr>
              <a:t> </a:t>
            </a:r>
            <a:r>
              <a:rPr lang="en-CA" altLang="en-US" sz="2200" kern="0" spc="-10" noProof="0" dirty="0">
                <a:solidFill>
                  <a:srgbClr val="0000FF"/>
                </a:solidFill>
                <a:latin typeface="Arial" pitchFamily="34" charset="0"/>
                <a:cs typeface="Arial" pitchFamily="34" charset="0"/>
              </a:rPr>
              <a:t>)</a:t>
            </a:r>
          </a:p>
          <a:p>
            <a:pPr lvl="0">
              <a:spcBef>
                <a:spcPts val="300"/>
              </a:spcBef>
              <a:spcAft>
                <a:spcPts val="300"/>
              </a:spcAft>
              <a:buClr>
                <a:srgbClr val="0000FF"/>
              </a:buClr>
              <a:defRPr/>
            </a:pPr>
            <a:r>
              <a:rPr lang="en-CA" altLang="en-US" sz="2400" i="1" kern="0" spc="-10" dirty="0">
                <a:solidFill>
                  <a:srgbClr val="0000FF"/>
                </a:solidFill>
                <a:latin typeface="Times New Roman" pitchFamily="18" charset="0"/>
                <a:cs typeface="Times New Roman" pitchFamily="18" charset="0"/>
              </a:rPr>
              <a:t>t</a:t>
            </a:r>
            <a:r>
              <a:rPr kumimoji="0" lang="en-CA" altLang="en-US" sz="2000" b="1" i="0" u="none" strike="noStrike" kern="0" cap="none" spc="-10" normalizeH="0" baseline="0" dirty="0">
                <a:ln>
                  <a:noFill/>
                </a:ln>
                <a:solidFill>
                  <a:srgbClr val="0000FF"/>
                </a:solidFill>
                <a:effectLst/>
                <a:uLnTx/>
                <a:uFillTx/>
                <a:latin typeface="Times New Roman" pitchFamily="18" charset="0"/>
                <a:cs typeface="Times New Roman" pitchFamily="18" charset="0"/>
              </a:rPr>
              <a:t>,</a:t>
            </a:r>
            <a:r>
              <a:rPr kumimoji="0" lang="en-CA" altLang="en-US" sz="2400" b="1" i="0" u="none" strike="noStrike" kern="0" cap="none" spc="-10" normalizeH="0" baseline="0" dirty="0">
                <a:ln>
                  <a:noFill/>
                </a:ln>
                <a:solidFill>
                  <a:srgbClr val="0000FF"/>
                </a:solidFill>
                <a:effectLst/>
                <a:uLnTx/>
                <a:uFillTx/>
                <a:latin typeface="Times New Roman" pitchFamily="18" charset="0"/>
                <a:cs typeface="Times New Roman" pitchFamily="18" charset="0"/>
              </a:rPr>
              <a:t> </a:t>
            </a:r>
            <a:r>
              <a:rPr kumimoji="0" lang="en-CA" altLang="en-US" sz="2400" b="1" i="1" u="none" strike="noStrike" kern="0" cap="none" spc="-10" normalizeH="0" baseline="0" dirty="0">
                <a:ln>
                  <a:noFill/>
                </a:ln>
                <a:solidFill>
                  <a:srgbClr val="0000FF"/>
                </a:solidFill>
                <a:effectLst/>
                <a:uLnTx/>
                <a:uFillTx/>
                <a:latin typeface="Times New Roman" pitchFamily="18" charset="0"/>
                <a:cs typeface="Times New Roman" pitchFamily="18" charset="0"/>
              </a:rPr>
              <a:t>x </a:t>
            </a:r>
            <a:r>
              <a:rPr kumimoji="0" lang="en-CA" altLang="en-US" sz="2200" b="1" i="0" u="none" strike="noStrike" kern="0" cap="none" spc="-10" normalizeH="0" baseline="0" dirty="0">
                <a:ln>
                  <a:noFill/>
                </a:ln>
                <a:solidFill>
                  <a:srgbClr val="0000FF"/>
                </a:solidFill>
                <a:effectLst/>
                <a:uLnTx/>
                <a:uFillTx/>
                <a:latin typeface="Arial" pitchFamily="34" charset="0"/>
                <a:cs typeface="Arial" pitchFamily="34" charset="0"/>
              </a:rPr>
              <a:t>:</a:t>
            </a:r>
            <a:r>
              <a:rPr kumimoji="0" lang="en-CA" altLang="en-US" sz="2200" b="1" i="0" u="none" strike="noStrike" kern="0" cap="none" spc="-10" normalizeH="0" dirty="0">
                <a:ln>
                  <a:noFill/>
                </a:ln>
                <a:solidFill>
                  <a:srgbClr val="0000FF"/>
                </a:solidFill>
                <a:effectLst/>
                <a:uLnTx/>
                <a:uFillTx/>
                <a:latin typeface="Arial" pitchFamily="34" charset="0"/>
                <a:cs typeface="Arial" pitchFamily="34" charset="0"/>
              </a:rPr>
              <a:t>     explanatory variables (time </a:t>
            </a:r>
            <a:r>
              <a:rPr lang="en-CA" altLang="en-US" sz="2400" i="1" kern="0" spc="-10" dirty="0">
                <a:solidFill>
                  <a:srgbClr val="0000FF"/>
                </a:solidFill>
                <a:latin typeface="Times New Roman" pitchFamily="18" charset="0"/>
                <a:cs typeface="Times New Roman" pitchFamily="18" charset="0"/>
              </a:rPr>
              <a:t>t</a:t>
            </a:r>
            <a:r>
              <a:rPr lang="en-CA" altLang="en-US" sz="2000" kern="0" spc="-10" dirty="0">
                <a:solidFill>
                  <a:srgbClr val="0000FF"/>
                </a:solidFill>
                <a:latin typeface="Times New Roman" pitchFamily="18" charset="0"/>
                <a:cs typeface="Times New Roman" pitchFamily="18" charset="0"/>
              </a:rPr>
              <a:t>,</a:t>
            </a:r>
            <a:r>
              <a:rPr kumimoji="0" lang="en-CA" altLang="en-US" sz="2200" b="1" i="0" u="none" strike="noStrike" kern="0" cap="none" spc="-10" normalizeH="0" dirty="0">
                <a:ln>
                  <a:noFill/>
                </a:ln>
                <a:solidFill>
                  <a:srgbClr val="0000FF"/>
                </a:solidFill>
                <a:effectLst/>
                <a:uLnTx/>
                <a:uFillTx/>
                <a:latin typeface="Arial" pitchFamily="34" charset="0"/>
                <a:cs typeface="Arial" pitchFamily="34" charset="0"/>
              </a:rPr>
              <a:t> location </a:t>
            </a:r>
            <a:r>
              <a:rPr lang="en-CA" altLang="en-US" sz="2400" i="1" kern="0" spc="-10" dirty="0">
                <a:solidFill>
                  <a:srgbClr val="0000FF"/>
                </a:solidFill>
                <a:latin typeface="Times New Roman" pitchFamily="18" charset="0"/>
                <a:cs typeface="Times New Roman" pitchFamily="18" charset="0"/>
              </a:rPr>
              <a:t>x</a:t>
            </a:r>
            <a:r>
              <a:rPr kumimoji="0" lang="en-CA" altLang="en-US" sz="2200" b="1" i="0" u="none" strike="noStrike" kern="0" cap="none" spc="-10" normalizeH="0" dirty="0">
                <a:ln>
                  <a:noFill/>
                </a:ln>
                <a:solidFill>
                  <a:srgbClr val="0000FF"/>
                </a:solidFill>
                <a:effectLst/>
                <a:uLnTx/>
                <a:uFillTx/>
                <a:latin typeface="Arial" pitchFamily="34" charset="0"/>
                <a:cs typeface="Arial" pitchFamily="34" charset="0"/>
              </a:rPr>
              <a:t>)</a:t>
            </a:r>
          </a:p>
          <a:p>
            <a:pPr lvl="0">
              <a:spcBef>
                <a:spcPts val="300"/>
              </a:spcBef>
              <a:spcAft>
                <a:spcPts val="300"/>
              </a:spcAft>
              <a:buClr>
                <a:srgbClr val="0000FF"/>
              </a:buClr>
              <a:defRPr/>
            </a:pPr>
            <a:r>
              <a:rPr lang="en-CA" altLang="en-US" sz="2400" i="1" dirty="0">
                <a:solidFill>
                  <a:srgbClr val="0000FF"/>
                </a:solidFill>
                <a:latin typeface="Times New Roman" pitchFamily="18" charset="0"/>
              </a:rPr>
              <a:t>D</a:t>
            </a:r>
            <a:r>
              <a:rPr lang="en-CA" altLang="en-US" sz="2400" dirty="0">
                <a:solidFill>
                  <a:srgbClr val="0000FF"/>
                </a:solidFill>
                <a:latin typeface="Times New Roman" pitchFamily="18" charset="0"/>
                <a:cs typeface="Times New Roman" pitchFamily="18" charset="0"/>
              </a:rPr>
              <a:t>(</a:t>
            </a:r>
            <a:r>
              <a:rPr lang="en-CA" altLang="en-US" sz="2400" i="1" dirty="0">
                <a:solidFill>
                  <a:srgbClr val="0000FF"/>
                </a:solidFill>
                <a:latin typeface="Times New Roman" pitchFamily="18" charset="0"/>
                <a:cs typeface="Times New Roman" pitchFamily="18" charset="0"/>
              </a:rPr>
              <a:t>T</a:t>
            </a:r>
            <a:r>
              <a:rPr lang="en-CA" altLang="en-US" sz="2400" dirty="0">
                <a:solidFill>
                  <a:srgbClr val="0000FF"/>
                </a:solidFill>
                <a:latin typeface="Times New Roman" pitchFamily="18" charset="0"/>
                <a:cs typeface="Times New Roman" pitchFamily="18" charset="0"/>
              </a:rPr>
              <a:t>)</a:t>
            </a:r>
            <a:r>
              <a:rPr lang="en-CA" altLang="en-US" sz="2000" dirty="0">
                <a:solidFill>
                  <a:srgbClr val="0000FF"/>
                </a:solidFill>
                <a:latin typeface="Times New Roman" pitchFamily="18" charset="0"/>
                <a:cs typeface="Times New Roman" pitchFamily="18" charset="0"/>
              </a:rPr>
              <a:t> </a:t>
            </a:r>
            <a:r>
              <a:rPr kumimoji="0" lang="en-US" altLang="en-US" sz="2400" b="1" i="0" u="none" strike="noStrike" kern="0" cap="none" spc="0" normalizeH="0" baseline="0" noProof="0" dirty="0">
                <a:ln>
                  <a:noFill/>
                </a:ln>
                <a:solidFill>
                  <a:srgbClr val="0000FF"/>
                </a:solidFill>
                <a:effectLst/>
                <a:uLnTx/>
                <a:uFillTx/>
                <a:latin typeface="Arial" pitchFamily="34" charset="0"/>
                <a:cs typeface="Arial" pitchFamily="34" charset="0"/>
              </a:rPr>
              <a:t>:</a:t>
            </a:r>
            <a:r>
              <a:rPr kumimoji="0" lang="en-US" altLang="en-US" sz="2200" b="1" i="0" u="none" strike="noStrike" kern="0" cap="none" spc="0" normalizeH="0" baseline="0" noProof="0" dirty="0">
                <a:ln>
                  <a:noFill/>
                </a:ln>
                <a:solidFill>
                  <a:srgbClr val="0000FF"/>
                </a:solidFill>
                <a:effectLst/>
                <a:uLnTx/>
                <a:uFillTx/>
                <a:latin typeface="Arial" pitchFamily="34" charset="0"/>
                <a:cs typeface="Arial" pitchFamily="34" charset="0"/>
              </a:rPr>
              <a:t>  model parameter (a function of temperature </a:t>
            </a:r>
            <a:r>
              <a:rPr lang="en-CA" altLang="en-US" sz="2400" i="1" dirty="0">
                <a:solidFill>
                  <a:srgbClr val="0000FF"/>
                </a:solidFill>
                <a:latin typeface="Times New Roman" pitchFamily="18" charset="0"/>
                <a:cs typeface="Times New Roman" pitchFamily="18" charset="0"/>
              </a:rPr>
              <a:t>T</a:t>
            </a:r>
            <a:r>
              <a:rPr kumimoji="0" lang="en-US" altLang="en-US" sz="2200" b="1" i="0" u="none" strike="noStrike" kern="0" cap="none" spc="0" normalizeH="0" baseline="0" noProof="0" dirty="0">
                <a:ln>
                  <a:noFill/>
                </a:ln>
                <a:solidFill>
                  <a:srgbClr val="0000FF"/>
                </a:solidFill>
                <a:effectLst/>
                <a:uLnTx/>
                <a:uFillTx/>
                <a:latin typeface="Arial" pitchFamily="34" charset="0"/>
                <a:cs typeface="Arial" pitchFamily="34" charset="0"/>
              </a:rPr>
              <a:t>)</a:t>
            </a:r>
          </a:p>
        </p:txBody>
      </p:sp>
      <p:grpSp>
        <p:nvGrpSpPr>
          <p:cNvPr id="2" name="Group 1"/>
          <p:cNvGrpSpPr/>
          <p:nvPr/>
        </p:nvGrpSpPr>
        <p:grpSpPr>
          <a:xfrm>
            <a:off x="5564989" y="2113421"/>
            <a:ext cx="3101196" cy="2618452"/>
            <a:chOff x="5596087" y="2310529"/>
            <a:chExt cx="3101196" cy="2618452"/>
          </a:xfrm>
        </p:grpSpPr>
        <p:graphicFrame>
          <p:nvGraphicFramePr>
            <p:cNvPr id="10" name="Object 6"/>
            <p:cNvGraphicFramePr>
              <a:graphicFrameLocks noChangeAspect="1"/>
            </p:cNvGraphicFramePr>
            <p:nvPr>
              <p:extLst>
                <p:ext uri="{D42A27DB-BD31-4B8C-83A1-F6EECF244321}">
                  <p14:modId xmlns:p14="http://schemas.microsoft.com/office/powerpoint/2010/main" val="2488005337"/>
                </p:ext>
              </p:extLst>
            </p:nvPr>
          </p:nvGraphicFramePr>
          <p:xfrm>
            <a:off x="5616580" y="3394896"/>
            <a:ext cx="2281238" cy="762000"/>
          </p:xfrm>
          <a:graphic>
            <a:graphicData uri="http://schemas.openxmlformats.org/presentationml/2006/ole">
              <mc:AlternateContent xmlns:mc="http://schemas.openxmlformats.org/markup-compatibility/2006">
                <mc:Choice xmlns:v="urn:schemas-microsoft-com:vml" Requires="v">
                  <p:oleObj spid="_x0000_s69985" name="Equation" r:id="rId5" imgW="1155600" imgH="380880" progId="Equation.3">
                    <p:embed/>
                  </p:oleObj>
                </mc:Choice>
                <mc:Fallback>
                  <p:oleObj name="Equation" r:id="rId5" imgW="1155600" imgH="380880" progId="Equation.3">
                    <p:embed/>
                    <p:pic>
                      <p:nvPicPr>
                        <p:cNvPr id="0" name="Picture 74"/>
                        <p:cNvPicPr>
                          <a:picLocks noChangeAspect="1" noChangeArrowheads="1"/>
                        </p:cNvPicPr>
                        <p:nvPr/>
                      </p:nvPicPr>
                      <p:blipFill>
                        <a:blip r:embed="rId6"/>
                        <a:srcRect/>
                        <a:stretch>
                          <a:fillRect/>
                        </a:stretch>
                      </p:blipFill>
                      <p:spPr bwMode="auto">
                        <a:xfrm>
                          <a:off x="5616580" y="3394896"/>
                          <a:ext cx="2281238" cy="762000"/>
                        </a:xfrm>
                        <a:prstGeom prst="rect">
                          <a:avLst/>
                        </a:prstGeom>
                        <a:solidFill>
                          <a:srgbClr val="FFC000"/>
                        </a:solidFill>
                        <a:ln w="12700">
                          <a:solidFill>
                            <a:schemeClr val="tx1"/>
                          </a:solidFill>
                          <a:miter lim="800000"/>
                          <a:headEnd/>
                          <a:tailEnd/>
                        </a:ln>
                      </p:spPr>
                    </p:pic>
                  </p:oleObj>
                </mc:Fallback>
              </mc:AlternateContent>
            </a:graphicData>
          </a:graphic>
        </p:graphicFrame>
        <p:graphicFrame>
          <p:nvGraphicFramePr>
            <p:cNvPr id="11" name="Object 10"/>
            <p:cNvGraphicFramePr>
              <a:graphicFrameLocks/>
            </p:cNvGraphicFramePr>
            <p:nvPr>
              <p:extLst>
                <p:ext uri="{D42A27DB-BD31-4B8C-83A1-F6EECF244321}">
                  <p14:modId xmlns:p14="http://schemas.microsoft.com/office/powerpoint/2010/main" val="474599403"/>
                </p:ext>
              </p:extLst>
            </p:nvPr>
          </p:nvGraphicFramePr>
          <p:xfrm>
            <a:off x="5596087" y="2310529"/>
            <a:ext cx="3080884" cy="635000"/>
          </p:xfrm>
          <a:graphic>
            <a:graphicData uri="http://schemas.openxmlformats.org/presentationml/2006/ole">
              <mc:AlternateContent xmlns:mc="http://schemas.openxmlformats.org/markup-compatibility/2006">
                <mc:Choice xmlns:v="urn:schemas-microsoft-com:vml" Requires="v">
                  <p:oleObj spid="_x0000_s69986" name="Equation" r:id="rId7" imgW="1638000" imgH="317160" progId="Equation.3">
                    <p:embed/>
                  </p:oleObj>
                </mc:Choice>
                <mc:Fallback>
                  <p:oleObj name="Equation" r:id="rId7" imgW="1638000" imgH="317160" progId="Equation.3">
                    <p:embed/>
                    <p:pic>
                      <p:nvPicPr>
                        <p:cNvPr id="0" name="Picture 75"/>
                        <p:cNvPicPr>
                          <a:picLocks noChangeAspect="1" noChangeArrowheads="1"/>
                        </p:cNvPicPr>
                        <p:nvPr/>
                      </p:nvPicPr>
                      <p:blipFill>
                        <a:blip r:embed="rId8"/>
                        <a:srcRect/>
                        <a:stretch>
                          <a:fillRect/>
                        </a:stretch>
                      </p:blipFill>
                      <p:spPr bwMode="auto">
                        <a:xfrm>
                          <a:off x="5596087" y="2310529"/>
                          <a:ext cx="3080884" cy="635000"/>
                        </a:xfrm>
                        <a:prstGeom prst="rect">
                          <a:avLst/>
                        </a:prstGeom>
                        <a:solidFill>
                          <a:srgbClr val="00FF00"/>
                        </a:solidFill>
                        <a:ln w="12700">
                          <a:solidFill>
                            <a:schemeClr val="tx1"/>
                          </a:solidFill>
                          <a:miter lim="800000"/>
                          <a:headEnd/>
                          <a:tailEnd/>
                        </a:ln>
                      </p:spPr>
                    </p:pic>
                  </p:oleObj>
                </mc:Fallback>
              </mc:AlternateContent>
            </a:graphicData>
          </a:graphic>
        </p:graphicFrame>
        <p:sp>
          <p:nvSpPr>
            <p:cNvPr id="12" name="AutoShape 9"/>
            <p:cNvSpPr>
              <a:spLocks noChangeArrowheads="1"/>
            </p:cNvSpPr>
            <p:nvPr/>
          </p:nvSpPr>
          <p:spPr bwMode="auto">
            <a:xfrm>
              <a:off x="6927058" y="2897566"/>
              <a:ext cx="377059" cy="566998"/>
            </a:xfrm>
            <a:prstGeom prst="downArrow">
              <a:avLst>
                <a:gd name="adj1" fmla="val 50000"/>
                <a:gd name="adj2" fmla="val 25000"/>
              </a:avLst>
            </a:prstGeom>
            <a:solidFill>
              <a:schemeClr val="accent1"/>
            </a:solidFill>
            <a:ln w="9525">
              <a:solidFill>
                <a:schemeClr val="tx1"/>
              </a:solidFill>
              <a:miter lim="800000"/>
              <a:headEnd/>
              <a:tailEnd/>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CA"/>
            </a:p>
          </p:txBody>
        </p:sp>
        <p:graphicFrame>
          <p:nvGraphicFramePr>
            <p:cNvPr id="15" name="Object 4"/>
            <p:cNvGraphicFramePr>
              <a:graphicFrameLocks noChangeAspect="1"/>
            </p:cNvGraphicFramePr>
            <p:nvPr>
              <p:extLst>
                <p:ext uri="{D42A27DB-BD31-4B8C-83A1-F6EECF244321}">
                  <p14:modId xmlns:p14="http://schemas.microsoft.com/office/powerpoint/2010/main" val="3608804633"/>
                </p:ext>
              </p:extLst>
            </p:nvPr>
          </p:nvGraphicFramePr>
          <p:xfrm>
            <a:off x="7836858" y="4313031"/>
            <a:ext cx="860425" cy="615950"/>
          </p:xfrm>
          <a:graphic>
            <a:graphicData uri="http://schemas.openxmlformats.org/presentationml/2006/ole">
              <mc:AlternateContent xmlns:mc="http://schemas.openxmlformats.org/markup-compatibility/2006">
                <mc:Choice xmlns:v="urn:schemas-microsoft-com:vml" Requires="v">
                  <p:oleObj spid="_x0000_s69987" name="Equation" r:id="rId9" imgW="393480" imgH="279360" progId="Equation.3">
                    <p:embed/>
                  </p:oleObj>
                </mc:Choice>
                <mc:Fallback>
                  <p:oleObj name="Equation" r:id="rId9" imgW="393480" imgH="279360" progId="Equation.3">
                    <p:embed/>
                    <p:pic>
                      <p:nvPicPr>
                        <p:cNvPr id="0" name=""/>
                        <p:cNvPicPr>
                          <a:picLocks noChangeAspect="1" noChangeArrowheads="1"/>
                        </p:cNvPicPr>
                        <p:nvPr/>
                      </p:nvPicPr>
                      <p:blipFill>
                        <a:blip r:embed="rId10"/>
                        <a:srcRect/>
                        <a:stretch>
                          <a:fillRect/>
                        </a:stretch>
                      </p:blipFill>
                      <p:spPr bwMode="auto">
                        <a:xfrm>
                          <a:off x="7836858" y="4313031"/>
                          <a:ext cx="860425" cy="615950"/>
                        </a:xfrm>
                        <a:prstGeom prst="rect">
                          <a:avLst/>
                        </a:prstGeom>
                        <a:solidFill>
                          <a:srgbClr val="FFFF00"/>
                        </a:solidFill>
                        <a:ln w="15875">
                          <a:solidFill>
                            <a:schemeClr val="tx1"/>
                          </a:solidFill>
                          <a:miter lim="800000"/>
                          <a:headEnd/>
                          <a:tailEnd/>
                        </a:ln>
                      </p:spPr>
                    </p:pic>
                  </p:oleObj>
                </mc:Fallback>
              </mc:AlternateContent>
            </a:graphicData>
          </a:graphic>
        </p:graphicFrame>
        <p:sp>
          <p:nvSpPr>
            <p:cNvPr id="16" name="AutoShape 9"/>
            <p:cNvSpPr>
              <a:spLocks noChangeArrowheads="1"/>
            </p:cNvSpPr>
            <p:nvPr/>
          </p:nvSpPr>
          <p:spPr bwMode="auto">
            <a:xfrm>
              <a:off x="8063527" y="2897566"/>
              <a:ext cx="377059" cy="1468335"/>
            </a:xfrm>
            <a:prstGeom prst="downArrow">
              <a:avLst>
                <a:gd name="adj1" fmla="val 50000"/>
                <a:gd name="adj2" fmla="val 25000"/>
              </a:avLst>
            </a:prstGeom>
            <a:solidFill>
              <a:schemeClr val="accent1"/>
            </a:solidFill>
            <a:ln w="9525">
              <a:solidFill>
                <a:schemeClr val="tx1"/>
              </a:solidFill>
              <a:miter lim="800000"/>
              <a:headEnd/>
              <a:tailEnd/>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CA"/>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Background</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Uncertainties  in  parametric  models</a:t>
            </a:r>
          </a:p>
        </p:txBody>
      </p:sp>
      <p:grpSp>
        <p:nvGrpSpPr>
          <p:cNvPr id="25" name="Group 24"/>
          <p:cNvGrpSpPr/>
          <p:nvPr/>
        </p:nvGrpSpPr>
        <p:grpSpPr>
          <a:xfrm>
            <a:off x="463550" y="1819275"/>
            <a:ext cx="2363788" cy="4021138"/>
            <a:chOff x="856956" y="1819275"/>
            <a:chExt cx="2363788" cy="4021138"/>
          </a:xfrm>
        </p:grpSpPr>
        <p:graphicFrame>
          <p:nvGraphicFramePr>
            <p:cNvPr id="7" name="Object 27"/>
            <p:cNvGraphicFramePr>
              <a:graphicFrameLocks noChangeAspect="1"/>
            </p:cNvGraphicFramePr>
            <p:nvPr>
              <p:extLst>
                <p:ext uri="{D42A27DB-BD31-4B8C-83A1-F6EECF244321}">
                  <p14:modId xmlns:p14="http://schemas.microsoft.com/office/powerpoint/2010/main" val="2037945503"/>
                </p:ext>
              </p:extLst>
            </p:nvPr>
          </p:nvGraphicFramePr>
          <p:xfrm>
            <a:off x="856956" y="1819275"/>
            <a:ext cx="2363788" cy="615950"/>
          </p:xfrm>
          <a:graphic>
            <a:graphicData uri="http://schemas.openxmlformats.org/presentationml/2006/ole">
              <mc:AlternateContent xmlns:mc="http://schemas.openxmlformats.org/markup-compatibility/2006">
                <mc:Choice xmlns:v="urn:schemas-microsoft-com:vml" Requires="v">
                  <p:oleObj spid="_x0000_s249895" name="Equation" r:id="rId5" imgW="1079500" imgH="279400" progId="Equation.3">
                    <p:embed/>
                  </p:oleObj>
                </mc:Choice>
                <mc:Fallback>
                  <p:oleObj name="Equation" r:id="rId5" imgW="1079500" imgH="279400" progId="Equation.3">
                    <p:embed/>
                    <p:pic>
                      <p:nvPicPr>
                        <p:cNvPr id="0" name="Picture 2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56" y="1819275"/>
                          <a:ext cx="2363788" cy="615950"/>
                        </a:xfrm>
                        <a:prstGeom prst="rect">
                          <a:avLst/>
                        </a:prstGeom>
                        <a:solidFill>
                          <a:srgbClr val="00FFFF"/>
                        </a:solidFill>
                        <a:ln w="15875">
                          <a:solidFill>
                            <a:schemeClr val="tx1"/>
                          </a:solidFill>
                          <a:miter lim="800000"/>
                          <a:headEnd/>
                          <a:tailEnd/>
                        </a:ln>
                      </p:spPr>
                    </p:pic>
                  </p:oleObj>
                </mc:Fallback>
              </mc:AlternateContent>
            </a:graphicData>
          </a:graphic>
        </p:graphicFrame>
        <p:grpSp>
          <p:nvGrpSpPr>
            <p:cNvPr id="8" name="Group 18"/>
            <p:cNvGrpSpPr/>
            <p:nvPr/>
          </p:nvGrpSpPr>
          <p:grpSpPr>
            <a:xfrm>
              <a:off x="1172869" y="2914650"/>
              <a:ext cx="1700212" cy="2925763"/>
              <a:chOff x="492385" y="2677179"/>
              <a:chExt cx="1700212" cy="2925763"/>
            </a:xfrm>
          </p:grpSpPr>
          <p:sp>
            <p:nvSpPr>
              <p:cNvPr id="18" name="Line 16"/>
              <p:cNvSpPr>
                <a:spLocks noChangeShapeType="1"/>
              </p:cNvSpPr>
              <p:nvPr/>
            </p:nvSpPr>
            <p:spPr bwMode="auto">
              <a:xfrm flipV="1">
                <a:off x="846000" y="3330000"/>
                <a:ext cx="0" cy="432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9" name="Object 4"/>
              <p:cNvGraphicFramePr>
                <a:graphicFrameLocks noChangeAspect="1"/>
              </p:cNvGraphicFramePr>
              <p:nvPr>
                <p:extLst>
                  <p:ext uri="{D42A27DB-BD31-4B8C-83A1-F6EECF244321}">
                    <p14:modId xmlns:p14="http://schemas.microsoft.com/office/powerpoint/2010/main" val="4220399716"/>
                  </p:ext>
                </p:extLst>
              </p:nvPr>
            </p:nvGraphicFramePr>
            <p:xfrm>
              <a:off x="525722" y="2677179"/>
              <a:ext cx="1666875" cy="615950"/>
            </p:xfrm>
            <a:graphic>
              <a:graphicData uri="http://schemas.openxmlformats.org/presentationml/2006/ole">
                <mc:AlternateContent xmlns:mc="http://schemas.openxmlformats.org/markup-compatibility/2006">
                  <mc:Choice xmlns:v="urn:schemas-microsoft-com:vml" Requires="v">
                    <p:oleObj spid="_x0000_s249896" name="Equation" r:id="rId7" imgW="761669" imgH="279279" progId="Equation.3">
                      <p:embed/>
                    </p:oleObj>
                  </mc:Choice>
                  <mc:Fallback>
                    <p:oleObj name="Equation" r:id="rId7" imgW="761669" imgH="279279" progId="Equation.3">
                      <p:embed/>
                      <p:pic>
                        <p:nvPicPr>
                          <p:cNvPr id="0" name="Picture 2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22" y="2677179"/>
                            <a:ext cx="1666875" cy="615950"/>
                          </a:xfrm>
                          <a:prstGeom prst="rect">
                            <a:avLst/>
                          </a:prstGeom>
                          <a:solidFill>
                            <a:srgbClr val="FFFF00"/>
                          </a:solidFill>
                          <a:ln w="15875">
                            <a:solidFill>
                              <a:schemeClr val="tx1"/>
                            </a:solidFill>
                            <a:miter lim="800000"/>
                            <a:headEnd/>
                            <a:tailEnd/>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90681457"/>
                  </p:ext>
                </p:extLst>
              </p:nvPr>
            </p:nvGraphicFramePr>
            <p:xfrm>
              <a:off x="492385" y="3790017"/>
              <a:ext cx="668337" cy="503237"/>
            </p:xfrm>
            <a:graphic>
              <a:graphicData uri="http://schemas.openxmlformats.org/presentationml/2006/ole">
                <mc:AlternateContent xmlns:mc="http://schemas.openxmlformats.org/markup-compatibility/2006">
                  <mc:Choice xmlns:v="urn:schemas-microsoft-com:vml" Requires="v">
                    <p:oleObj spid="_x0000_s249897" name="Equation" r:id="rId9" imgW="304668" imgH="228501" progId="Equation.3">
                      <p:embed/>
                    </p:oleObj>
                  </mc:Choice>
                  <mc:Fallback>
                    <p:oleObj name="Equation" r:id="rId9" imgW="304668" imgH="228501" progId="Equation.3">
                      <p:embed/>
                      <p:pic>
                        <p:nvPicPr>
                          <p:cNvPr id="0" name="Picture 2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385" y="3790017"/>
                            <a:ext cx="668337" cy="503237"/>
                          </a:xfrm>
                          <a:prstGeom prst="rect">
                            <a:avLst/>
                          </a:prstGeom>
                          <a:solidFill>
                            <a:srgbClr val="92D050"/>
                          </a:solidFill>
                          <a:ln w="15875">
                            <a:solidFill>
                              <a:schemeClr val="tx1"/>
                            </a:solidFill>
                            <a:miter lim="800000"/>
                            <a:headEnd/>
                            <a:tailEnd/>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40065813"/>
                  </p:ext>
                </p:extLst>
              </p:nvPr>
            </p:nvGraphicFramePr>
            <p:xfrm>
              <a:off x="997210" y="4448829"/>
              <a:ext cx="666750" cy="504825"/>
            </p:xfrm>
            <a:graphic>
              <a:graphicData uri="http://schemas.openxmlformats.org/presentationml/2006/ole">
                <mc:AlternateContent xmlns:mc="http://schemas.openxmlformats.org/markup-compatibility/2006">
                  <mc:Choice xmlns:v="urn:schemas-microsoft-com:vml" Requires="v">
                    <p:oleObj spid="_x0000_s249898" name="Equation" r:id="rId11" imgW="304668" imgH="228501" progId="Equation.3">
                      <p:embed/>
                    </p:oleObj>
                  </mc:Choice>
                  <mc:Fallback>
                    <p:oleObj name="Equation" r:id="rId11" imgW="304668" imgH="228501" progId="Equation.3">
                      <p:embed/>
                      <p:pic>
                        <p:nvPicPr>
                          <p:cNvPr id="0" name="Picture 2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7210" y="4448829"/>
                            <a:ext cx="666750" cy="504825"/>
                          </a:xfrm>
                          <a:prstGeom prst="rect">
                            <a:avLst/>
                          </a:prstGeom>
                          <a:solidFill>
                            <a:srgbClr val="FFC000"/>
                          </a:solidFill>
                          <a:ln w="15875">
                            <a:solidFill>
                              <a:schemeClr val="tx1"/>
                            </a:solidFill>
                            <a:miter lim="800000"/>
                            <a:headEnd/>
                            <a:tailEnd/>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604894628"/>
                  </p:ext>
                </p:extLst>
              </p:nvPr>
            </p:nvGraphicFramePr>
            <p:xfrm>
              <a:off x="1532197" y="5099704"/>
              <a:ext cx="638175" cy="503238"/>
            </p:xfrm>
            <a:graphic>
              <a:graphicData uri="http://schemas.openxmlformats.org/presentationml/2006/ole">
                <mc:AlternateContent xmlns:mc="http://schemas.openxmlformats.org/markup-compatibility/2006">
                  <mc:Choice xmlns:v="urn:schemas-microsoft-com:vml" Requires="v">
                    <p:oleObj spid="_x0000_s249899" name="Equation" r:id="rId13" imgW="291973" imgH="228501" progId="Equation.3">
                      <p:embed/>
                    </p:oleObj>
                  </mc:Choice>
                  <mc:Fallback>
                    <p:oleObj name="Equation" r:id="rId13" imgW="291973" imgH="228501" progId="Equation.3">
                      <p:embed/>
                      <p:pic>
                        <p:nvPicPr>
                          <p:cNvPr id="0" name="Picture 2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2197" y="5099704"/>
                            <a:ext cx="638175" cy="503238"/>
                          </a:xfrm>
                          <a:prstGeom prst="rect">
                            <a:avLst/>
                          </a:prstGeom>
                          <a:solidFill>
                            <a:srgbClr val="BFBFBF"/>
                          </a:solidFill>
                          <a:ln w="15875">
                            <a:solidFill>
                              <a:schemeClr val="tx1"/>
                            </a:solidFill>
                            <a:miter lim="800000"/>
                            <a:headEnd/>
                            <a:tailEnd/>
                          </a:ln>
                        </p:spPr>
                      </p:pic>
                    </p:oleObj>
                  </mc:Fallback>
                </mc:AlternateContent>
              </a:graphicData>
            </a:graphic>
          </p:graphicFrame>
          <p:sp>
            <p:nvSpPr>
              <p:cNvPr id="23" name="Line 16"/>
              <p:cNvSpPr>
                <a:spLocks noChangeShapeType="1"/>
              </p:cNvSpPr>
              <p:nvPr/>
            </p:nvSpPr>
            <p:spPr bwMode="auto">
              <a:xfrm flipV="1">
                <a:off x="1331640" y="3330936"/>
                <a:ext cx="0" cy="1098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 name="Line 16"/>
              <p:cNvSpPr>
                <a:spLocks noChangeShapeType="1"/>
              </p:cNvSpPr>
              <p:nvPr/>
            </p:nvSpPr>
            <p:spPr bwMode="auto">
              <a:xfrm flipV="1">
                <a:off x="1854000" y="3330936"/>
                <a:ext cx="0" cy="1746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32" name="Group 31"/>
          <p:cNvGrpSpPr/>
          <p:nvPr/>
        </p:nvGrpSpPr>
        <p:grpSpPr>
          <a:xfrm>
            <a:off x="3348000" y="1872000"/>
            <a:ext cx="5530475" cy="4654463"/>
            <a:chOff x="3522474" y="1792775"/>
            <a:chExt cx="5347555" cy="4654463"/>
          </a:xfrm>
        </p:grpSpPr>
        <p:sp>
          <p:nvSpPr>
            <p:cNvPr id="26" name="Rectangle 3"/>
            <p:cNvSpPr txBox="1">
              <a:spLocks noChangeArrowheads="1"/>
            </p:cNvSpPr>
            <p:nvPr/>
          </p:nvSpPr>
          <p:spPr bwMode="auto">
            <a:xfrm>
              <a:off x="4531944" y="1792775"/>
              <a:ext cx="4338085" cy="982577"/>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Parametric uncertainty due to uncertainties in non-deterministic parameters involved in the model</a:t>
              </a:r>
              <a:endParaRPr kumimoji="0" lang="en-US" altLang="en-US" sz="2000" b="1" i="0" u="none" strike="noStrike" kern="0" cap="none" normalizeH="0" noProof="0" dirty="0">
                <a:ln>
                  <a:noFill/>
                </a:ln>
                <a:effectLst/>
                <a:uLnTx/>
                <a:uFillTx/>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60125321"/>
                </p:ext>
              </p:extLst>
            </p:nvPr>
          </p:nvGraphicFramePr>
          <p:xfrm>
            <a:off x="3522474" y="1792775"/>
            <a:ext cx="669257" cy="512763"/>
          </p:xfrm>
          <a:graphic>
            <a:graphicData uri="http://schemas.openxmlformats.org/presentationml/2006/ole">
              <mc:AlternateContent xmlns:mc="http://schemas.openxmlformats.org/markup-compatibility/2006">
                <mc:Choice xmlns:v="urn:schemas-microsoft-com:vml" Requires="v">
                  <p:oleObj spid="_x0000_s249900" name="Equation" r:id="rId15" imgW="304668" imgH="228501" progId="Equation.3">
                    <p:embed/>
                  </p:oleObj>
                </mc:Choice>
                <mc:Fallback>
                  <p:oleObj name="Equation" r:id="rId15" imgW="304668" imgH="228501" progId="Equation.3">
                    <p:embed/>
                    <p:pic>
                      <p:nvPicPr>
                        <p:cNvPr id="0" name="Picture 3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22474" y="1792775"/>
                          <a:ext cx="669257" cy="512763"/>
                        </a:xfrm>
                        <a:prstGeom prst="rect">
                          <a:avLst/>
                        </a:prstGeom>
                        <a:solidFill>
                          <a:srgbClr val="92D050"/>
                        </a:solidFill>
                        <a:ln w="15875">
                          <a:solidFill>
                            <a:schemeClr val="tx1"/>
                          </a:solidFill>
                          <a:miter lim="800000"/>
                          <a:headEnd/>
                          <a:tailEnd/>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45593612"/>
                </p:ext>
              </p:extLst>
            </p:nvPr>
          </p:nvGraphicFramePr>
          <p:xfrm>
            <a:off x="3522474" y="3052775"/>
            <a:ext cx="666187" cy="512763"/>
          </p:xfrm>
          <a:graphic>
            <a:graphicData uri="http://schemas.openxmlformats.org/presentationml/2006/ole">
              <mc:AlternateContent xmlns:mc="http://schemas.openxmlformats.org/markup-compatibility/2006">
                <mc:Choice xmlns:v="urn:schemas-microsoft-com:vml" Requires="v">
                  <p:oleObj spid="_x0000_s249901" name="Equation" r:id="rId17" imgW="304560" imgH="228600" progId="Equation.3">
                    <p:embed/>
                  </p:oleObj>
                </mc:Choice>
                <mc:Fallback>
                  <p:oleObj name="Equation" r:id="rId17" imgW="304560" imgH="228600" progId="Equation.3">
                    <p:embed/>
                    <p:pic>
                      <p:nvPicPr>
                        <p:cNvPr id="0" name="Picture 3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2474" y="3052775"/>
                          <a:ext cx="666187" cy="512763"/>
                        </a:xfrm>
                        <a:prstGeom prst="rect">
                          <a:avLst/>
                        </a:prstGeom>
                        <a:solidFill>
                          <a:srgbClr val="FFC000"/>
                        </a:solidFill>
                        <a:ln w="15875">
                          <a:solidFill>
                            <a:schemeClr val="tx1"/>
                          </a:solidFill>
                          <a:miter lim="800000"/>
                          <a:headEnd/>
                          <a:tailEnd/>
                        </a:ln>
                      </p:spPr>
                    </p:pic>
                  </p:oleObj>
                </mc:Fallback>
              </mc:AlternateContent>
            </a:graphicData>
          </a:graphic>
        </p:graphicFrame>
        <p:sp>
          <p:nvSpPr>
            <p:cNvPr id="29" name="Rectangle 3"/>
            <p:cNvSpPr txBox="1">
              <a:spLocks noChangeArrowheads="1"/>
            </p:cNvSpPr>
            <p:nvPr/>
          </p:nvSpPr>
          <p:spPr bwMode="auto">
            <a:xfrm>
              <a:off x="4531944" y="3052775"/>
              <a:ext cx="4334539" cy="1572860"/>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Uncertainty due to finite precision of computations and finite level of convergence involved in numerical representation of mathematical formulation used in the model</a:t>
              </a:r>
              <a:endParaRPr kumimoji="0" lang="en-US" altLang="en-US" sz="2000" b="1" i="0" u="none" strike="noStrike" kern="0" cap="none" normalizeH="0" noProof="0" dirty="0">
                <a:ln>
                  <a:noFill/>
                </a:ln>
                <a:effectLst/>
                <a:uLnTx/>
                <a:uFillTx/>
                <a:latin typeface="Arial" pitchFamily="34" charset="0"/>
                <a:cs typeface="Arial" pitchFamily="34" charset="0"/>
              </a:endParaRPr>
            </a:p>
          </p:txBody>
        </p:sp>
        <p:sp>
          <p:nvSpPr>
            <p:cNvPr id="30" name="Rectangle 3"/>
            <p:cNvSpPr txBox="1">
              <a:spLocks noChangeArrowheads="1"/>
            </p:cNvSpPr>
            <p:nvPr/>
          </p:nvSpPr>
          <p:spPr bwMode="auto">
            <a:xfrm>
              <a:off x="4531944" y="4888775"/>
              <a:ext cx="4330995" cy="1558463"/>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Uncertainty due to assumptions and approximations made when physical phenomenon of interest  is represented by mathematical formulation used in the model</a:t>
              </a:r>
              <a:endParaRPr lang="en-US" altLang="en-US" sz="2000" kern="0" dirty="0">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658212024"/>
                </p:ext>
              </p:extLst>
            </p:nvPr>
          </p:nvGraphicFramePr>
          <p:xfrm>
            <a:off x="3522474" y="4888775"/>
            <a:ext cx="638557" cy="512762"/>
          </p:xfrm>
          <a:graphic>
            <a:graphicData uri="http://schemas.openxmlformats.org/presentationml/2006/ole">
              <mc:AlternateContent xmlns:mc="http://schemas.openxmlformats.org/markup-compatibility/2006">
                <mc:Choice xmlns:v="urn:schemas-microsoft-com:vml" Requires="v">
                  <p:oleObj spid="_x0000_s249902" name="Equation" r:id="rId19" imgW="291973" imgH="228501" progId="Equation.3">
                    <p:embed/>
                  </p:oleObj>
                </mc:Choice>
                <mc:Fallback>
                  <p:oleObj name="Equation" r:id="rId19" imgW="291973" imgH="228501" progId="Equation.3">
                    <p:embed/>
                    <p:pic>
                      <p:nvPicPr>
                        <p:cNvPr id="0" name="Picture 3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22474" y="4888775"/>
                          <a:ext cx="638557" cy="512762"/>
                        </a:xfrm>
                        <a:prstGeom prst="rect">
                          <a:avLst/>
                        </a:prstGeom>
                        <a:solidFill>
                          <a:srgbClr val="BFBFBF"/>
                        </a:solidFill>
                        <a:ln w="15875">
                          <a:solidFill>
                            <a:schemeClr val="tx1"/>
                          </a:solidFill>
                          <a:miter lim="800000"/>
                          <a:headEnd/>
                          <a:tailEnd/>
                        </a:ln>
                      </p:spPr>
                    </p:pic>
                  </p:oleObj>
                </mc:Fallback>
              </mc:AlternateContent>
            </a:graphicData>
          </a:graphic>
        </p:graphicFrame>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Background</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Statistical  models</a:t>
            </a:r>
          </a:p>
        </p:txBody>
      </p:sp>
      <p:sp>
        <p:nvSpPr>
          <p:cNvPr id="4" name="Rectangle 5"/>
          <p:cNvSpPr txBox="1">
            <a:spLocks noChangeArrowheads="1"/>
          </p:cNvSpPr>
          <p:nvPr/>
        </p:nvSpPr>
        <p:spPr bwMode="auto">
          <a:xfrm>
            <a:off x="478465" y="1477556"/>
            <a:ext cx="814454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2400" dirty="0">
                <a:solidFill>
                  <a:srgbClr val="0033CC"/>
                </a:solidFill>
              </a:rPr>
              <a:t>(a</a:t>
            </a:r>
            <a:r>
              <a:rPr lang="en-US" altLang="en-US" sz="2400" b="1" dirty="0">
                <a:solidFill>
                  <a:srgbClr val="0033CC"/>
                </a:solidFill>
              </a:rPr>
              <a:t>lso referred to as “data-driven” or “empirical”)</a:t>
            </a:r>
          </a:p>
        </p:txBody>
      </p:sp>
      <p:sp>
        <p:nvSpPr>
          <p:cNvPr id="16" name="TextBox 15"/>
          <p:cNvSpPr txBox="1"/>
          <p:nvPr/>
        </p:nvSpPr>
        <p:spPr>
          <a:xfrm>
            <a:off x="559712" y="2113421"/>
            <a:ext cx="4714037" cy="2783839"/>
          </a:xfrm>
          <a:prstGeom prst="rect">
            <a:avLst/>
          </a:prstGeom>
          <a:noFill/>
          <a:ln w="12700" cmpd="sng">
            <a:solidFill>
              <a:schemeClr val="tx1"/>
            </a:solidFill>
          </a:ln>
        </p:spPr>
        <p:txBody>
          <a:bodyPr wrap="square">
            <a:spAutoFit/>
          </a:bodyPr>
          <a:lstStyle>
            <a:lvl1pPr marL="190500" indent="-190500">
              <a:defRPr>
                <a:solidFill>
                  <a:schemeClr val="tx1"/>
                </a:solidFill>
                <a:latin typeface="Arial" charset="0"/>
              </a:defRPr>
            </a:lvl1pPr>
            <a:lvl2pPr marL="952500" indent="-285750">
              <a:defRPr>
                <a:solidFill>
                  <a:schemeClr val="tx1"/>
                </a:solidFill>
                <a:latin typeface="Arial" charset="0"/>
              </a:defRPr>
            </a:lvl2pPr>
            <a:lvl3pPr marL="1371600" indent="-228600">
              <a:defRPr>
                <a:solidFill>
                  <a:schemeClr val="tx1"/>
                </a:solidFill>
                <a:latin typeface="Arial" charset="0"/>
              </a:defRPr>
            </a:lvl3pPr>
            <a:lvl4pPr marL="1790700" indent="-228600">
              <a:defRPr>
                <a:solidFill>
                  <a:schemeClr val="tx1"/>
                </a:solidFill>
                <a:latin typeface="Arial" charset="0"/>
              </a:defRPr>
            </a:lvl4pPr>
            <a:lvl5pPr marL="2209800" indent="-228600">
              <a:defRPr>
                <a:solidFill>
                  <a:schemeClr val="tx1"/>
                </a:solidFill>
                <a:latin typeface="Arial" charset="0"/>
              </a:defRPr>
            </a:lvl5pPr>
            <a:lvl6pPr marL="2667000" indent="-228600" fontAlgn="base">
              <a:spcBef>
                <a:spcPct val="0"/>
              </a:spcBef>
              <a:spcAft>
                <a:spcPct val="0"/>
              </a:spcAft>
              <a:defRPr>
                <a:solidFill>
                  <a:schemeClr val="tx1"/>
                </a:solidFill>
                <a:latin typeface="Arial" charset="0"/>
              </a:defRPr>
            </a:lvl6pPr>
            <a:lvl7pPr marL="3124200" indent="-228600" fontAlgn="base">
              <a:spcBef>
                <a:spcPct val="0"/>
              </a:spcBef>
              <a:spcAft>
                <a:spcPct val="0"/>
              </a:spcAft>
              <a:defRPr>
                <a:solidFill>
                  <a:schemeClr val="tx1"/>
                </a:solidFill>
                <a:latin typeface="Arial" charset="0"/>
              </a:defRPr>
            </a:lvl7pPr>
            <a:lvl8pPr marL="3581400" indent="-228600" fontAlgn="base">
              <a:spcBef>
                <a:spcPct val="0"/>
              </a:spcBef>
              <a:spcAft>
                <a:spcPct val="0"/>
              </a:spcAft>
              <a:defRPr>
                <a:solidFill>
                  <a:schemeClr val="tx1"/>
                </a:solidFill>
                <a:latin typeface="Arial" charset="0"/>
              </a:defRPr>
            </a:lvl8pPr>
            <a:lvl9pPr marL="4038600" indent="-228600" fontAlgn="base">
              <a:spcBef>
                <a:spcPct val="0"/>
              </a:spcBef>
              <a:spcAft>
                <a:spcPct val="0"/>
              </a:spcAft>
              <a:defRPr>
                <a:solidFill>
                  <a:schemeClr val="tx1"/>
                </a:solidFill>
                <a:latin typeface="Arial" charset="0"/>
              </a:defRPr>
            </a:lvl9pPr>
          </a:lstStyle>
          <a:p>
            <a:pPr algn="ctr">
              <a:lnSpc>
                <a:spcPct val="95000"/>
              </a:lnSpc>
              <a:spcAft>
                <a:spcPct val="50000"/>
              </a:spcAft>
            </a:pPr>
            <a:r>
              <a:rPr lang="en-CA" altLang="en-US" sz="2200" b="1" dirty="0">
                <a:solidFill>
                  <a:srgbClr val="C20000"/>
                </a:solidFill>
              </a:rPr>
              <a:t>Example: diffusivity</a:t>
            </a:r>
          </a:p>
          <a:p>
            <a:pPr>
              <a:lnSpc>
                <a:spcPct val="95000"/>
              </a:lnSpc>
              <a:buFont typeface="Wingdings" pitchFamily="2" charset="2"/>
              <a:buChar char="§"/>
            </a:pPr>
            <a:r>
              <a:rPr lang="en-CA" altLang="en-US" sz="2200" dirty="0"/>
              <a:t>U</a:t>
            </a:r>
            <a:r>
              <a:rPr lang="en-CA" altLang="en-US" sz="2200" b="1" dirty="0"/>
              <a:t>ncertainty in diffusivity </a:t>
            </a:r>
            <a:r>
              <a:rPr lang="en-CA" altLang="en-US" sz="2300" b="1" i="1" dirty="0">
                <a:latin typeface="Times New Roman" pitchFamily="18" charset="0"/>
              </a:rPr>
              <a:t>D</a:t>
            </a:r>
            <a:r>
              <a:rPr lang="en-CA" altLang="en-US" sz="2200" b="1" dirty="0"/>
              <a:t> </a:t>
            </a:r>
            <a:r>
              <a:rPr lang="en-CA" altLang="en-US" sz="2200" dirty="0"/>
              <a:t>i</a:t>
            </a:r>
            <a:r>
              <a:rPr lang="en-CA" altLang="en-US" sz="2200" b="1" dirty="0"/>
              <a:t>s characterized directly without propagating uncertainties in </a:t>
            </a:r>
            <a:r>
              <a:rPr lang="en-CA" altLang="en-US" sz="2300" i="1" dirty="0">
                <a:latin typeface="Times New Roman" pitchFamily="18" charset="0"/>
              </a:rPr>
              <a:t>Q</a:t>
            </a:r>
            <a:r>
              <a:rPr lang="en-CA" altLang="en-US" sz="2000" i="1" baseline="-20000" dirty="0">
                <a:latin typeface="Times New Roman" pitchFamily="18" charset="0"/>
              </a:rPr>
              <a:t>D</a:t>
            </a:r>
            <a:r>
              <a:rPr lang="en-CA" altLang="en-US" sz="2200" b="1" dirty="0"/>
              <a:t> and </a:t>
            </a:r>
            <a:r>
              <a:rPr lang="en-CA" altLang="en-US" sz="2300" i="1" dirty="0">
                <a:latin typeface="Times New Roman" pitchFamily="18" charset="0"/>
              </a:rPr>
              <a:t>E</a:t>
            </a:r>
            <a:r>
              <a:rPr lang="en-CA" altLang="en-US" sz="2000" i="1" baseline="-20000" dirty="0">
                <a:latin typeface="Times New Roman" pitchFamily="18" charset="0"/>
              </a:rPr>
              <a:t>D</a:t>
            </a:r>
            <a:r>
              <a:rPr lang="en-CA" altLang="en-US" sz="2200" b="1" dirty="0"/>
              <a:t> </a:t>
            </a:r>
          </a:p>
          <a:p>
            <a:pPr>
              <a:lnSpc>
                <a:spcPct val="95000"/>
              </a:lnSpc>
              <a:spcBef>
                <a:spcPts val="1200"/>
              </a:spcBef>
              <a:buFont typeface="Wingdings" pitchFamily="2" charset="2"/>
              <a:buChar char="§"/>
            </a:pPr>
            <a:r>
              <a:rPr lang="en-CA" altLang="en-US" sz="2200" dirty="0"/>
              <a:t>U</a:t>
            </a:r>
            <a:r>
              <a:rPr lang="en-CA" altLang="en-US" sz="2200" b="1" dirty="0"/>
              <a:t>ncertainties in </a:t>
            </a:r>
            <a:r>
              <a:rPr lang="en-CA" altLang="en-US" sz="2300" i="1" dirty="0">
                <a:latin typeface="Times New Roman" pitchFamily="18" charset="0"/>
              </a:rPr>
              <a:t>Q</a:t>
            </a:r>
            <a:r>
              <a:rPr lang="en-CA" altLang="en-US" sz="2000" i="1" baseline="-20000" dirty="0">
                <a:latin typeface="Times New Roman" pitchFamily="18" charset="0"/>
              </a:rPr>
              <a:t>D</a:t>
            </a:r>
            <a:r>
              <a:rPr lang="en-CA" altLang="en-US" sz="2400" dirty="0"/>
              <a:t> </a:t>
            </a:r>
            <a:r>
              <a:rPr lang="en-CA" altLang="en-US" sz="2200" dirty="0"/>
              <a:t>and </a:t>
            </a:r>
            <a:r>
              <a:rPr lang="en-CA" altLang="en-US" sz="2300" i="1" dirty="0">
                <a:latin typeface="Times New Roman" pitchFamily="18" charset="0"/>
              </a:rPr>
              <a:t>E</a:t>
            </a:r>
            <a:r>
              <a:rPr lang="en-CA" altLang="en-US" sz="2000" i="1" baseline="-20000" dirty="0">
                <a:latin typeface="Times New Roman" pitchFamily="18" charset="0"/>
              </a:rPr>
              <a:t>D</a:t>
            </a:r>
            <a:r>
              <a:rPr lang="en-CA" altLang="en-US" sz="2200" b="1" dirty="0"/>
              <a:t> may  </a:t>
            </a:r>
            <a:r>
              <a:rPr lang="en-CA" altLang="en-US" sz="2200" b="1" spc="-20" dirty="0"/>
              <a:t>be inferred from uncertainty in </a:t>
            </a:r>
            <a:r>
              <a:rPr lang="en-CA" altLang="en-US" sz="2300" b="1" i="1" spc="-20" dirty="0">
                <a:latin typeface="Times New Roman" pitchFamily="18" charset="0"/>
              </a:rPr>
              <a:t>D</a:t>
            </a:r>
            <a:endParaRPr lang="en-CA" altLang="en-US" sz="2200" b="1" spc="-20" dirty="0"/>
          </a:p>
        </p:txBody>
      </p:sp>
      <p:sp>
        <p:nvSpPr>
          <p:cNvPr id="17" name="Rectangle 3"/>
          <p:cNvSpPr txBox="1">
            <a:spLocks noChangeArrowheads="1"/>
          </p:cNvSpPr>
          <p:nvPr/>
        </p:nvSpPr>
        <p:spPr bwMode="auto">
          <a:xfrm>
            <a:off x="564336" y="5178056"/>
            <a:ext cx="6293664" cy="1318438"/>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spcBef>
                <a:spcPts val="200"/>
              </a:spcBef>
              <a:spcAft>
                <a:spcPts val="200"/>
              </a:spcAft>
              <a:buClr>
                <a:srgbClr val="0000FF"/>
              </a:buClr>
              <a:defRPr/>
            </a:pPr>
            <a:r>
              <a:rPr lang="en-CA" altLang="en-US" sz="2300" i="1" dirty="0">
                <a:solidFill>
                  <a:srgbClr val="0000FF"/>
                </a:solidFill>
                <a:latin typeface="Times New Roman" pitchFamily="18" charset="0"/>
              </a:rPr>
              <a:t>D</a:t>
            </a:r>
            <a:r>
              <a:rPr lang="en-CA" altLang="en-US" sz="2400" dirty="0">
                <a:solidFill>
                  <a:srgbClr val="0000FF"/>
                </a:solidFill>
              </a:rPr>
              <a:t> </a:t>
            </a:r>
            <a:r>
              <a:rPr lang="en-CA" altLang="en-US" sz="2200" kern="0" spc="-10" noProof="0" dirty="0">
                <a:solidFill>
                  <a:srgbClr val="0000FF"/>
                </a:solidFill>
                <a:latin typeface="Arial" pitchFamily="34" charset="0"/>
                <a:cs typeface="Arial" pitchFamily="34" charset="0"/>
              </a:rPr>
              <a:t>:       response variable (diffusivity)</a:t>
            </a:r>
          </a:p>
          <a:p>
            <a:pPr lvl="0">
              <a:spcBef>
                <a:spcPts val="200"/>
              </a:spcBef>
              <a:spcAft>
                <a:spcPts val="200"/>
              </a:spcAft>
              <a:buClr>
                <a:srgbClr val="0000FF"/>
              </a:buClr>
              <a:defRPr/>
            </a:pPr>
            <a:r>
              <a:rPr lang="en-CA" altLang="en-US" sz="2300" i="1" kern="0" spc="-10" dirty="0">
                <a:solidFill>
                  <a:srgbClr val="0000FF"/>
                </a:solidFill>
                <a:latin typeface="Times New Roman" pitchFamily="18" charset="0"/>
                <a:cs typeface="Times New Roman" pitchFamily="18" charset="0"/>
              </a:rPr>
              <a:t>T</a:t>
            </a:r>
            <a:r>
              <a:rPr kumimoji="0" lang="en-CA" altLang="en-US" sz="2000" b="1" i="1" u="none" strike="noStrike" kern="0" cap="none" spc="-10" normalizeH="0" baseline="0" dirty="0">
                <a:ln>
                  <a:noFill/>
                </a:ln>
                <a:solidFill>
                  <a:srgbClr val="0000FF"/>
                </a:solidFill>
                <a:effectLst/>
                <a:uLnTx/>
                <a:uFillTx/>
                <a:latin typeface="Times New Roman" pitchFamily="18" charset="0"/>
                <a:cs typeface="Times New Roman" pitchFamily="18" charset="0"/>
              </a:rPr>
              <a:t>  </a:t>
            </a:r>
            <a:r>
              <a:rPr kumimoji="0" lang="en-CA" altLang="en-US" sz="2200" b="1" i="0" u="none" strike="noStrike" kern="0" cap="none" spc="-10" normalizeH="0" baseline="0" dirty="0">
                <a:ln>
                  <a:noFill/>
                </a:ln>
                <a:solidFill>
                  <a:srgbClr val="0000FF"/>
                </a:solidFill>
                <a:effectLst/>
                <a:uLnTx/>
                <a:uFillTx/>
                <a:latin typeface="Arial" pitchFamily="34" charset="0"/>
                <a:cs typeface="Arial" pitchFamily="34" charset="0"/>
              </a:rPr>
              <a:t>:</a:t>
            </a:r>
            <a:r>
              <a:rPr kumimoji="0" lang="en-CA" altLang="en-US" sz="2200" b="1" i="0" u="none" strike="noStrike" kern="0" cap="none" spc="-10" normalizeH="0" dirty="0">
                <a:ln>
                  <a:noFill/>
                </a:ln>
                <a:solidFill>
                  <a:srgbClr val="0000FF"/>
                </a:solidFill>
                <a:effectLst/>
                <a:uLnTx/>
                <a:uFillTx/>
                <a:latin typeface="Arial" pitchFamily="34" charset="0"/>
                <a:cs typeface="Arial" pitchFamily="34" charset="0"/>
              </a:rPr>
              <a:t>       explanatory variable (temperature)</a:t>
            </a:r>
          </a:p>
          <a:p>
            <a:pPr lvl="0">
              <a:spcBef>
                <a:spcPts val="200"/>
              </a:spcBef>
              <a:spcAft>
                <a:spcPts val="200"/>
              </a:spcAft>
              <a:buClr>
                <a:srgbClr val="0000FF"/>
              </a:buClr>
              <a:defRPr/>
            </a:pPr>
            <a:r>
              <a:rPr lang="en-CA" altLang="en-US" sz="2300" i="1" dirty="0">
                <a:solidFill>
                  <a:srgbClr val="0033CC"/>
                </a:solidFill>
                <a:latin typeface="Times New Roman" pitchFamily="18" charset="0"/>
                <a:cs typeface="Times New Roman" pitchFamily="18" charset="0"/>
              </a:rPr>
              <a:t>Q</a:t>
            </a:r>
            <a:r>
              <a:rPr lang="en-CA" altLang="en-US" sz="2000" i="1" baseline="-20000" dirty="0">
                <a:solidFill>
                  <a:srgbClr val="0033CC"/>
                </a:solidFill>
                <a:latin typeface="Times New Roman" pitchFamily="18" charset="0"/>
                <a:cs typeface="Times New Roman" pitchFamily="18" charset="0"/>
              </a:rPr>
              <a:t>D</a:t>
            </a:r>
            <a:r>
              <a:rPr lang="en-CA" altLang="en-US" sz="2000" dirty="0">
                <a:solidFill>
                  <a:srgbClr val="0033CC"/>
                </a:solidFill>
                <a:latin typeface="Times New Roman" pitchFamily="18" charset="0"/>
                <a:cs typeface="Times New Roman" pitchFamily="18" charset="0"/>
              </a:rPr>
              <a:t>,</a:t>
            </a:r>
            <a:r>
              <a:rPr lang="en-CA" altLang="en-US" sz="2300" dirty="0">
                <a:solidFill>
                  <a:srgbClr val="0033CC"/>
                </a:solidFill>
                <a:latin typeface="Times New Roman" pitchFamily="18" charset="0"/>
                <a:cs typeface="Times New Roman" pitchFamily="18" charset="0"/>
              </a:rPr>
              <a:t> </a:t>
            </a:r>
            <a:r>
              <a:rPr lang="en-CA" altLang="en-US" sz="2300" i="1" dirty="0">
                <a:solidFill>
                  <a:srgbClr val="0033CC"/>
                </a:solidFill>
                <a:latin typeface="Times New Roman" pitchFamily="18" charset="0"/>
                <a:cs typeface="Times New Roman" pitchFamily="18" charset="0"/>
              </a:rPr>
              <a:t>E</a:t>
            </a:r>
            <a:r>
              <a:rPr lang="en-CA" altLang="en-US" sz="2000" i="1" baseline="-20000" dirty="0">
                <a:solidFill>
                  <a:srgbClr val="0033CC"/>
                </a:solidFill>
                <a:latin typeface="Times New Roman" pitchFamily="18" charset="0"/>
              </a:rPr>
              <a:t>D</a:t>
            </a:r>
            <a:r>
              <a:rPr lang="en-CA" altLang="en-US" sz="2300" dirty="0">
                <a:solidFill>
                  <a:srgbClr val="0000FF"/>
                </a:solidFill>
                <a:latin typeface="Times New Roman" pitchFamily="18" charset="0"/>
                <a:cs typeface="Times New Roman" pitchFamily="18" charset="0"/>
              </a:rPr>
              <a:t> </a:t>
            </a:r>
            <a:r>
              <a:rPr kumimoji="0" lang="en-US" altLang="en-US" sz="2400" b="1" i="0" u="none" strike="noStrike" kern="0" cap="none" spc="0" normalizeH="0" baseline="0" noProof="0" dirty="0">
                <a:ln>
                  <a:noFill/>
                </a:ln>
                <a:solidFill>
                  <a:srgbClr val="0000FF"/>
                </a:solidFill>
                <a:effectLst/>
                <a:uLnTx/>
                <a:uFillTx/>
                <a:latin typeface="Arial" pitchFamily="34" charset="0"/>
                <a:cs typeface="Arial" pitchFamily="34" charset="0"/>
              </a:rPr>
              <a:t>:</a:t>
            </a:r>
            <a:r>
              <a:rPr kumimoji="0" lang="en-US" altLang="en-US" sz="2200" b="1" i="0" u="none" strike="noStrike" kern="0" cap="none" spc="0" normalizeH="0" baseline="0" noProof="0" dirty="0">
                <a:ln>
                  <a:noFill/>
                </a:ln>
                <a:solidFill>
                  <a:srgbClr val="0000FF"/>
                </a:solidFill>
                <a:effectLst/>
                <a:uLnTx/>
                <a:uFillTx/>
                <a:latin typeface="Arial" pitchFamily="34" charset="0"/>
                <a:cs typeface="Arial" pitchFamily="34" charset="0"/>
              </a:rPr>
              <a:t>  non-deterministic model parameters</a:t>
            </a:r>
          </a:p>
        </p:txBody>
      </p:sp>
      <p:grpSp>
        <p:nvGrpSpPr>
          <p:cNvPr id="2" name="Group 1"/>
          <p:cNvGrpSpPr/>
          <p:nvPr/>
        </p:nvGrpSpPr>
        <p:grpSpPr>
          <a:xfrm>
            <a:off x="5790287" y="2525168"/>
            <a:ext cx="2643188" cy="1737364"/>
            <a:chOff x="5648325" y="2620963"/>
            <a:chExt cx="2643188" cy="1737364"/>
          </a:xfrm>
        </p:grpSpPr>
        <p:graphicFrame>
          <p:nvGraphicFramePr>
            <p:cNvPr id="13" name="Object 7"/>
            <p:cNvGraphicFramePr>
              <a:graphicFrameLocks noChangeAspect="1"/>
            </p:cNvGraphicFramePr>
            <p:nvPr>
              <p:extLst>
                <p:ext uri="{D42A27DB-BD31-4B8C-83A1-F6EECF244321}">
                  <p14:modId xmlns:p14="http://schemas.microsoft.com/office/powerpoint/2010/main" val="4059437835"/>
                </p:ext>
              </p:extLst>
            </p:nvPr>
          </p:nvGraphicFramePr>
          <p:xfrm>
            <a:off x="5857149" y="3488377"/>
            <a:ext cx="2170113" cy="869950"/>
          </p:xfrm>
          <a:graphic>
            <a:graphicData uri="http://schemas.openxmlformats.org/presentationml/2006/ole">
              <mc:AlternateContent xmlns:mc="http://schemas.openxmlformats.org/markup-compatibility/2006">
                <mc:Choice xmlns:v="urn:schemas-microsoft-com:vml" Requires="v">
                  <p:oleObj spid="_x0000_s70923" name="Equation" r:id="rId5" imgW="1206360" imgH="482400" progId="Equation.3">
                    <p:embed/>
                  </p:oleObj>
                </mc:Choice>
                <mc:Fallback>
                  <p:oleObj name="Equation" r:id="rId5" imgW="1206360" imgH="482400" progId="Equation.3">
                    <p:embed/>
                    <p:pic>
                      <p:nvPicPr>
                        <p:cNvPr id="0" name="Picture 74"/>
                        <p:cNvPicPr>
                          <a:picLocks noChangeAspect="1" noChangeArrowheads="1"/>
                        </p:cNvPicPr>
                        <p:nvPr/>
                      </p:nvPicPr>
                      <p:blipFill>
                        <a:blip r:embed="rId6"/>
                        <a:srcRect/>
                        <a:stretch>
                          <a:fillRect/>
                        </a:stretch>
                      </p:blipFill>
                      <p:spPr bwMode="auto">
                        <a:xfrm>
                          <a:off x="5857149" y="3488377"/>
                          <a:ext cx="2170113" cy="869950"/>
                        </a:xfrm>
                        <a:prstGeom prst="rect">
                          <a:avLst/>
                        </a:prstGeom>
                        <a:solidFill>
                          <a:srgbClr val="FFC000"/>
                        </a:solidFill>
                        <a:ln w="12700">
                          <a:solidFill>
                            <a:schemeClr val="tx1"/>
                          </a:solidFill>
                          <a:miter lim="800000"/>
                          <a:headEnd/>
                          <a:tailEnd/>
                        </a:ln>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964491796"/>
                </p:ext>
              </p:extLst>
            </p:nvPr>
          </p:nvGraphicFramePr>
          <p:xfrm>
            <a:off x="5648325" y="2620963"/>
            <a:ext cx="2643188" cy="433387"/>
          </p:xfrm>
          <a:graphic>
            <a:graphicData uri="http://schemas.openxmlformats.org/presentationml/2006/ole">
              <mc:AlternateContent xmlns:mc="http://schemas.openxmlformats.org/markup-compatibility/2006">
                <mc:Choice xmlns:v="urn:schemas-microsoft-com:vml" Requires="v">
                  <p:oleObj spid="_x0000_s70924" name="Equation" r:id="rId7" imgW="1473120" imgH="241200" progId="Equation.3">
                    <p:embed/>
                  </p:oleObj>
                </mc:Choice>
                <mc:Fallback>
                  <p:oleObj name="Equation" r:id="rId7" imgW="1473120" imgH="241200" progId="Equation.3">
                    <p:embed/>
                    <p:pic>
                      <p:nvPicPr>
                        <p:cNvPr id="0" name="Picture 75"/>
                        <p:cNvPicPr>
                          <a:picLocks noChangeAspect="1" noChangeArrowheads="1"/>
                        </p:cNvPicPr>
                        <p:nvPr/>
                      </p:nvPicPr>
                      <p:blipFill>
                        <a:blip r:embed="rId8"/>
                        <a:srcRect/>
                        <a:stretch>
                          <a:fillRect/>
                        </a:stretch>
                      </p:blipFill>
                      <p:spPr bwMode="auto">
                        <a:xfrm>
                          <a:off x="5648325" y="2620963"/>
                          <a:ext cx="2643188" cy="433387"/>
                        </a:xfrm>
                        <a:prstGeom prst="rect">
                          <a:avLst/>
                        </a:prstGeom>
                        <a:solidFill>
                          <a:srgbClr val="00FFFF"/>
                        </a:solidFill>
                        <a:ln w="12700">
                          <a:solidFill>
                            <a:schemeClr val="tx1"/>
                          </a:solidFill>
                          <a:miter lim="800000"/>
                          <a:headEnd/>
                          <a:tailEnd/>
                        </a:ln>
                      </p:spPr>
                    </p:pic>
                  </p:oleObj>
                </mc:Fallback>
              </mc:AlternateContent>
            </a:graphicData>
          </a:graphic>
        </p:graphicFrame>
        <p:sp>
          <p:nvSpPr>
            <p:cNvPr id="11" name="AutoShape 9"/>
            <p:cNvSpPr>
              <a:spLocks noChangeArrowheads="1"/>
            </p:cNvSpPr>
            <p:nvPr/>
          </p:nvSpPr>
          <p:spPr bwMode="auto">
            <a:xfrm>
              <a:off x="6372000" y="3024000"/>
              <a:ext cx="377059" cy="566998"/>
            </a:xfrm>
            <a:prstGeom prst="downArrow">
              <a:avLst>
                <a:gd name="adj1" fmla="val 50000"/>
                <a:gd name="adj2" fmla="val 25000"/>
              </a:avLst>
            </a:prstGeom>
            <a:solidFill>
              <a:schemeClr val="accent1"/>
            </a:solidFill>
            <a:ln w="9525">
              <a:solidFill>
                <a:schemeClr val="tx1"/>
              </a:solidFill>
              <a:miter lim="800000"/>
              <a:headEnd/>
              <a:tailEnd/>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CA"/>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Background</a:t>
            </a:r>
          </a:p>
        </p:txBody>
      </p:sp>
      <p:sp>
        <p:nvSpPr>
          <p:cNvPr id="3"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Uncertainties  in  statistical  models</a:t>
            </a:r>
          </a:p>
        </p:txBody>
      </p:sp>
      <p:grpSp>
        <p:nvGrpSpPr>
          <p:cNvPr id="15" name="Group 14"/>
          <p:cNvGrpSpPr/>
          <p:nvPr/>
        </p:nvGrpSpPr>
        <p:grpSpPr>
          <a:xfrm>
            <a:off x="474663" y="1819275"/>
            <a:ext cx="2363787" cy="4021138"/>
            <a:chOff x="857437" y="1819275"/>
            <a:chExt cx="2363787" cy="4021138"/>
          </a:xfrm>
        </p:grpSpPr>
        <p:graphicFrame>
          <p:nvGraphicFramePr>
            <p:cNvPr id="16" name="Object 27"/>
            <p:cNvGraphicFramePr>
              <a:graphicFrameLocks noChangeAspect="1"/>
            </p:cNvGraphicFramePr>
            <p:nvPr>
              <p:extLst>
                <p:ext uri="{D42A27DB-BD31-4B8C-83A1-F6EECF244321}">
                  <p14:modId xmlns:p14="http://schemas.microsoft.com/office/powerpoint/2010/main" val="2037945503"/>
                </p:ext>
              </p:extLst>
            </p:nvPr>
          </p:nvGraphicFramePr>
          <p:xfrm>
            <a:off x="857437" y="1819275"/>
            <a:ext cx="2363787" cy="615950"/>
          </p:xfrm>
          <a:graphic>
            <a:graphicData uri="http://schemas.openxmlformats.org/presentationml/2006/ole">
              <mc:AlternateContent xmlns:mc="http://schemas.openxmlformats.org/markup-compatibility/2006">
                <mc:Choice xmlns:v="urn:schemas-microsoft-com:vml" Requires="v">
                  <p:oleObj spid="_x0000_s248879" name="Equation" r:id="rId5" imgW="1079500" imgH="279400" progId="Equation.3">
                    <p:embed/>
                  </p:oleObj>
                </mc:Choice>
                <mc:Fallback>
                  <p:oleObj name="Equation" r:id="rId5" imgW="1079500" imgH="279400" progId="Equation.3">
                    <p:embed/>
                    <p:pic>
                      <p:nvPicPr>
                        <p:cNvPr id="0" name="Picture 2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437" y="1819275"/>
                          <a:ext cx="2363787" cy="615950"/>
                        </a:xfrm>
                        <a:prstGeom prst="rect">
                          <a:avLst/>
                        </a:prstGeom>
                        <a:solidFill>
                          <a:srgbClr val="00FFFF"/>
                        </a:solidFill>
                        <a:ln w="15875">
                          <a:solidFill>
                            <a:schemeClr val="tx1"/>
                          </a:solidFill>
                          <a:miter lim="800000"/>
                          <a:headEnd/>
                          <a:tailEnd/>
                        </a:ln>
                      </p:spPr>
                    </p:pic>
                  </p:oleObj>
                </mc:Fallback>
              </mc:AlternateContent>
            </a:graphicData>
          </a:graphic>
        </p:graphicFrame>
        <p:grpSp>
          <p:nvGrpSpPr>
            <p:cNvPr id="17" name="Group 18"/>
            <p:cNvGrpSpPr/>
            <p:nvPr/>
          </p:nvGrpSpPr>
          <p:grpSpPr>
            <a:xfrm>
              <a:off x="1186049" y="2914650"/>
              <a:ext cx="1687513" cy="2925763"/>
              <a:chOff x="505565" y="2677179"/>
              <a:chExt cx="1687513" cy="2925763"/>
            </a:xfrm>
          </p:grpSpPr>
          <p:sp>
            <p:nvSpPr>
              <p:cNvPr id="18" name="Line 16"/>
              <p:cNvSpPr>
                <a:spLocks noChangeShapeType="1"/>
              </p:cNvSpPr>
              <p:nvPr/>
            </p:nvSpPr>
            <p:spPr bwMode="auto">
              <a:xfrm flipV="1">
                <a:off x="846000" y="3330000"/>
                <a:ext cx="0" cy="432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9" name="Object 4"/>
              <p:cNvGraphicFramePr>
                <a:graphicFrameLocks noChangeAspect="1"/>
              </p:cNvGraphicFramePr>
              <p:nvPr>
                <p:extLst>
                  <p:ext uri="{D42A27DB-BD31-4B8C-83A1-F6EECF244321}">
                    <p14:modId xmlns:p14="http://schemas.microsoft.com/office/powerpoint/2010/main" val="4220399716"/>
                  </p:ext>
                </p:extLst>
              </p:nvPr>
            </p:nvGraphicFramePr>
            <p:xfrm>
              <a:off x="526203" y="2677179"/>
              <a:ext cx="1666875" cy="615950"/>
            </p:xfrm>
            <a:graphic>
              <a:graphicData uri="http://schemas.openxmlformats.org/presentationml/2006/ole">
                <mc:AlternateContent xmlns:mc="http://schemas.openxmlformats.org/markup-compatibility/2006">
                  <mc:Choice xmlns:v="urn:schemas-microsoft-com:vml" Requires="v">
                    <p:oleObj spid="_x0000_s248880" name="Equation" r:id="rId7" imgW="761669" imgH="279279" progId="Equation.3">
                      <p:embed/>
                    </p:oleObj>
                  </mc:Choice>
                  <mc:Fallback>
                    <p:oleObj name="Equation" r:id="rId7" imgW="761669" imgH="279279" progId="Equation.3">
                      <p:embed/>
                      <p:pic>
                        <p:nvPicPr>
                          <p:cNvPr id="0" name="Picture 2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03" y="2677179"/>
                            <a:ext cx="1666875" cy="615950"/>
                          </a:xfrm>
                          <a:prstGeom prst="rect">
                            <a:avLst/>
                          </a:prstGeom>
                          <a:solidFill>
                            <a:srgbClr val="FFFF00"/>
                          </a:solidFill>
                          <a:ln w="15875">
                            <a:solidFill>
                              <a:schemeClr val="tx1"/>
                            </a:solidFill>
                            <a:miter lim="800000"/>
                            <a:headEnd/>
                            <a:tailEnd/>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90681457"/>
                  </p:ext>
                </p:extLst>
              </p:nvPr>
            </p:nvGraphicFramePr>
            <p:xfrm>
              <a:off x="505565" y="3790017"/>
              <a:ext cx="641350" cy="503237"/>
            </p:xfrm>
            <a:graphic>
              <a:graphicData uri="http://schemas.openxmlformats.org/presentationml/2006/ole">
                <mc:AlternateContent xmlns:mc="http://schemas.openxmlformats.org/markup-compatibility/2006">
                  <mc:Choice xmlns:v="urn:schemas-microsoft-com:vml" Requires="v">
                    <p:oleObj spid="_x0000_s248881" name="Equation" r:id="rId9" imgW="291973" imgH="228501" progId="Equation.3">
                      <p:embed/>
                    </p:oleObj>
                  </mc:Choice>
                  <mc:Fallback>
                    <p:oleObj name="Equation" r:id="rId9" imgW="291973" imgH="228501" progId="Equation.3">
                      <p:embed/>
                      <p:pic>
                        <p:nvPicPr>
                          <p:cNvPr id="0" name="Picture 2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565" y="3790017"/>
                            <a:ext cx="641350" cy="503237"/>
                          </a:xfrm>
                          <a:prstGeom prst="rect">
                            <a:avLst/>
                          </a:prstGeom>
                          <a:solidFill>
                            <a:srgbClr val="92D050"/>
                          </a:solidFill>
                          <a:ln w="15875">
                            <a:solidFill>
                              <a:schemeClr val="tx1"/>
                            </a:solidFill>
                            <a:miter lim="800000"/>
                            <a:headEnd/>
                            <a:tailEnd/>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40065813"/>
                  </p:ext>
                </p:extLst>
              </p:nvPr>
            </p:nvGraphicFramePr>
            <p:xfrm>
              <a:off x="997690" y="4448829"/>
              <a:ext cx="666750" cy="504825"/>
            </p:xfrm>
            <a:graphic>
              <a:graphicData uri="http://schemas.openxmlformats.org/presentationml/2006/ole">
                <mc:AlternateContent xmlns:mc="http://schemas.openxmlformats.org/markup-compatibility/2006">
                  <mc:Choice xmlns:v="urn:schemas-microsoft-com:vml" Requires="v">
                    <p:oleObj spid="_x0000_s248882" name="Equation" r:id="rId11" imgW="304668" imgH="228501" progId="Equation.3">
                      <p:embed/>
                    </p:oleObj>
                  </mc:Choice>
                  <mc:Fallback>
                    <p:oleObj name="Equation" r:id="rId11" imgW="304668" imgH="228501" progId="Equation.3">
                      <p:embed/>
                      <p:pic>
                        <p:nvPicPr>
                          <p:cNvPr id="0" name="Picture 2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7690" y="4448829"/>
                            <a:ext cx="666750" cy="504825"/>
                          </a:xfrm>
                          <a:prstGeom prst="rect">
                            <a:avLst/>
                          </a:prstGeom>
                          <a:solidFill>
                            <a:srgbClr val="FFC000"/>
                          </a:solidFill>
                          <a:ln w="15875">
                            <a:solidFill>
                              <a:schemeClr val="tx1"/>
                            </a:solidFill>
                            <a:miter lim="800000"/>
                            <a:headEnd/>
                            <a:tailEnd/>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604894628"/>
                  </p:ext>
                </p:extLst>
              </p:nvPr>
            </p:nvGraphicFramePr>
            <p:xfrm>
              <a:off x="1532678" y="5099704"/>
              <a:ext cx="638175" cy="503238"/>
            </p:xfrm>
            <a:graphic>
              <a:graphicData uri="http://schemas.openxmlformats.org/presentationml/2006/ole">
                <mc:AlternateContent xmlns:mc="http://schemas.openxmlformats.org/markup-compatibility/2006">
                  <mc:Choice xmlns:v="urn:schemas-microsoft-com:vml" Requires="v">
                    <p:oleObj spid="_x0000_s248883" name="Equation" r:id="rId13" imgW="291973" imgH="228501" progId="Equation.3">
                      <p:embed/>
                    </p:oleObj>
                  </mc:Choice>
                  <mc:Fallback>
                    <p:oleObj name="Equation" r:id="rId13" imgW="291973" imgH="228501" progId="Equation.3">
                      <p:embed/>
                      <p:pic>
                        <p:nvPicPr>
                          <p:cNvPr id="0" name="Picture 2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2678" y="5099704"/>
                            <a:ext cx="638175" cy="503238"/>
                          </a:xfrm>
                          <a:prstGeom prst="rect">
                            <a:avLst/>
                          </a:prstGeom>
                          <a:solidFill>
                            <a:srgbClr val="BFBFBF"/>
                          </a:solidFill>
                          <a:ln w="15875">
                            <a:solidFill>
                              <a:schemeClr val="tx1"/>
                            </a:solidFill>
                            <a:miter lim="800000"/>
                            <a:headEnd/>
                            <a:tailEnd/>
                          </a:ln>
                        </p:spPr>
                      </p:pic>
                    </p:oleObj>
                  </mc:Fallback>
                </mc:AlternateContent>
              </a:graphicData>
            </a:graphic>
          </p:graphicFrame>
          <p:sp>
            <p:nvSpPr>
              <p:cNvPr id="23" name="Line 16"/>
              <p:cNvSpPr>
                <a:spLocks noChangeShapeType="1"/>
              </p:cNvSpPr>
              <p:nvPr/>
            </p:nvSpPr>
            <p:spPr bwMode="auto">
              <a:xfrm flipV="1">
                <a:off x="1331640" y="3330936"/>
                <a:ext cx="0" cy="1098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4" name="Line 16"/>
              <p:cNvSpPr>
                <a:spLocks noChangeShapeType="1"/>
              </p:cNvSpPr>
              <p:nvPr/>
            </p:nvSpPr>
            <p:spPr bwMode="auto">
              <a:xfrm flipV="1">
                <a:off x="1854000" y="3330936"/>
                <a:ext cx="0" cy="1746000"/>
              </a:xfrm>
              <a:prstGeom prst="line">
                <a:avLst/>
              </a:prstGeom>
              <a:noFill/>
              <a:ln w="1905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25" name="Group 24"/>
          <p:cNvGrpSpPr/>
          <p:nvPr/>
        </p:nvGrpSpPr>
        <p:grpSpPr>
          <a:xfrm>
            <a:off x="3348000" y="1872000"/>
            <a:ext cx="5534581" cy="4654463"/>
            <a:chOff x="3537768" y="1792775"/>
            <a:chExt cx="5346632" cy="4654463"/>
          </a:xfrm>
        </p:grpSpPr>
        <p:sp>
          <p:nvSpPr>
            <p:cNvPr id="26" name="Rectangle 3"/>
            <p:cNvSpPr txBox="1">
              <a:spLocks noChangeArrowheads="1"/>
            </p:cNvSpPr>
            <p:nvPr/>
          </p:nvSpPr>
          <p:spPr bwMode="auto">
            <a:xfrm>
              <a:off x="4546315" y="1792775"/>
              <a:ext cx="4338085" cy="1237758"/>
            </a:xfrm>
            <a:prstGeom prst="rect">
              <a:avLst/>
            </a:prstGeom>
            <a:solidFill>
              <a:schemeClr val="bg1">
                <a:lumMod val="95000"/>
              </a:schemeClr>
            </a:solidFill>
            <a:ln w="19050">
              <a:solidFill>
                <a:srgbClr val="0000FF"/>
              </a:solidFill>
            </a:ln>
            <a:extLst/>
          </p:spPr>
          <p:txBody>
            <a:bodyPr vert="horz" wrap="square" lIns="91440" tIns="45720" rIns="1800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Residual uncertainty representing observed variation that is not </a:t>
              </a:r>
              <a:r>
                <a:rPr lang="en-CA" altLang="en-US" sz="2000" kern="0" spc="-30" dirty="0">
                  <a:latin typeface="Arial" pitchFamily="34" charset="0"/>
                  <a:cs typeface="Arial" pitchFamily="34" charset="0"/>
                </a:rPr>
                <a:t>attributable to any of the explanatory </a:t>
              </a:r>
              <a:r>
                <a:rPr lang="en-CA" altLang="en-US" sz="2000" kern="0" dirty="0">
                  <a:latin typeface="Arial" pitchFamily="34" charset="0"/>
                  <a:cs typeface="Arial" pitchFamily="34" charset="0"/>
                </a:rPr>
                <a:t>variables used in the model</a:t>
              </a:r>
              <a:endParaRPr kumimoji="0" lang="en-US" altLang="en-US" sz="2000" b="1" i="0" u="none" strike="noStrike" kern="0" cap="none" normalizeH="0" noProof="0" dirty="0">
                <a:ln>
                  <a:noFill/>
                </a:ln>
                <a:effectLst/>
                <a:uLnTx/>
                <a:uFillTx/>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32565561"/>
                </p:ext>
              </p:extLst>
            </p:nvPr>
          </p:nvGraphicFramePr>
          <p:xfrm>
            <a:off x="3537768" y="1792775"/>
            <a:ext cx="639507" cy="512763"/>
          </p:xfrm>
          <a:graphic>
            <a:graphicData uri="http://schemas.openxmlformats.org/presentationml/2006/ole">
              <mc:AlternateContent xmlns:mc="http://schemas.openxmlformats.org/markup-compatibility/2006">
                <mc:Choice xmlns:v="urn:schemas-microsoft-com:vml" Requires="v">
                  <p:oleObj spid="_x0000_s248884" name="Equation" r:id="rId15" imgW="291973" imgH="228501" progId="Equation.3">
                    <p:embed/>
                  </p:oleObj>
                </mc:Choice>
                <mc:Fallback>
                  <p:oleObj name="Equation" r:id="rId15" imgW="291973" imgH="228501" progId="Equation.3">
                    <p:embed/>
                    <p:pic>
                      <p:nvPicPr>
                        <p:cNvPr id="0" name="Picture 3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7768" y="1792775"/>
                          <a:ext cx="639507" cy="512763"/>
                        </a:xfrm>
                        <a:prstGeom prst="rect">
                          <a:avLst/>
                        </a:prstGeom>
                        <a:solidFill>
                          <a:srgbClr val="92D050"/>
                        </a:solidFill>
                        <a:ln w="15875">
                          <a:solidFill>
                            <a:schemeClr val="tx1"/>
                          </a:solidFill>
                          <a:miter lim="800000"/>
                          <a:headEnd/>
                          <a:tailEnd/>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05901154"/>
                </p:ext>
              </p:extLst>
            </p:nvPr>
          </p:nvGraphicFramePr>
          <p:xfrm>
            <a:off x="3537768" y="3340775"/>
            <a:ext cx="667111" cy="514350"/>
          </p:xfrm>
          <a:graphic>
            <a:graphicData uri="http://schemas.openxmlformats.org/presentationml/2006/ole">
              <mc:AlternateContent xmlns:mc="http://schemas.openxmlformats.org/markup-compatibility/2006">
                <mc:Choice xmlns:v="urn:schemas-microsoft-com:vml" Requires="v">
                  <p:oleObj spid="_x0000_s248885" name="Equation" r:id="rId17" imgW="304668" imgH="228501" progId="Equation.3">
                    <p:embed/>
                  </p:oleObj>
                </mc:Choice>
                <mc:Fallback>
                  <p:oleObj name="Equation" r:id="rId17" imgW="304668" imgH="228501" progId="Equation.3">
                    <p:embed/>
                    <p:pic>
                      <p:nvPicPr>
                        <p:cNvPr id="0" name="Picture 3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37768" y="3340775"/>
                          <a:ext cx="667111" cy="514350"/>
                        </a:xfrm>
                        <a:prstGeom prst="rect">
                          <a:avLst/>
                        </a:prstGeom>
                        <a:solidFill>
                          <a:srgbClr val="FFC000"/>
                        </a:solidFill>
                        <a:ln w="15875">
                          <a:solidFill>
                            <a:schemeClr val="tx1"/>
                          </a:solidFill>
                          <a:miter lim="800000"/>
                          <a:headEnd/>
                          <a:tailEnd/>
                        </a:ln>
                      </p:spPr>
                    </p:pic>
                  </p:oleObj>
                </mc:Fallback>
              </mc:AlternateContent>
            </a:graphicData>
          </a:graphic>
        </p:graphicFrame>
        <p:sp>
          <p:nvSpPr>
            <p:cNvPr id="29" name="Rectangle 3"/>
            <p:cNvSpPr txBox="1">
              <a:spLocks noChangeArrowheads="1"/>
            </p:cNvSpPr>
            <p:nvPr/>
          </p:nvSpPr>
          <p:spPr bwMode="auto">
            <a:xfrm>
              <a:off x="4546315" y="3340775"/>
              <a:ext cx="4334539" cy="1254642"/>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Uncertainty due to limitations in model-basis data set (in terms of balance, coverage, measurement uncertainties) </a:t>
              </a:r>
              <a:endParaRPr kumimoji="0" lang="en-US" altLang="en-US" sz="2000" b="1" i="0" u="none" strike="noStrike" kern="0" cap="none" normalizeH="0" noProof="0" dirty="0">
                <a:ln>
                  <a:noFill/>
                </a:ln>
                <a:effectLst/>
                <a:uLnTx/>
                <a:uFillTx/>
                <a:latin typeface="Arial" pitchFamily="34" charset="0"/>
                <a:cs typeface="Arial" pitchFamily="34" charset="0"/>
              </a:endParaRPr>
            </a:p>
          </p:txBody>
        </p:sp>
        <p:sp>
          <p:nvSpPr>
            <p:cNvPr id="30" name="Rectangle 3"/>
            <p:cNvSpPr txBox="1">
              <a:spLocks noChangeArrowheads="1"/>
            </p:cNvSpPr>
            <p:nvPr/>
          </p:nvSpPr>
          <p:spPr bwMode="auto">
            <a:xfrm>
              <a:off x="4546315" y="4888775"/>
              <a:ext cx="4330995" cy="1558463"/>
            </a:xfrm>
            <a:prstGeom prst="rect">
              <a:avLst/>
            </a:prstGeom>
            <a:solidFill>
              <a:schemeClr val="bg1">
                <a:lumMod val="95000"/>
              </a:schemeClr>
            </a:solidFill>
            <a:ln w="19050">
              <a:solidFill>
                <a:srgbClr val="0000FF"/>
              </a:solidFill>
            </a:ln>
            <a:extLst/>
          </p:spPr>
          <p:txBody>
            <a:bodyPr vert="horz" wrap="square" lIns="91440" tIns="45720" rIns="91440" bIns="45720" numCol="1" anchor="t" anchorCtr="0" compatLnSpc="1">
              <a:prstTxWarp prst="textNoShape">
                <a:avLst/>
              </a:prstTxWarp>
            </a:bodyPr>
            <a:lstStyle/>
            <a:p>
              <a:pPr lvl="0">
                <a:lnSpc>
                  <a:spcPct val="95000"/>
                </a:lnSpc>
                <a:spcBef>
                  <a:spcPts val="600"/>
                </a:spcBef>
                <a:spcAft>
                  <a:spcPts val="600"/>
                </a:spcAft>
                <a:buClr>
                  <a:srgbClr val="0000FF"/>
                </a:buClr>
                <a:defRPr/>
              </a:pPr>
              <a:r>
                <a:rPr lang="en-CA" altLang="en-US" sz="2000" kern="0" dirty="0">
                  <a:latin typeface="Arial" pitchFamily="34" charset="0"/>
                  <a:cs typeface="Arial" pitchFamily="34" charset="0"/>
                </a:rPr>
                <a:t>Uncertainty due to assumptions and approximations made when physical phenomenon of interest  is represented by mathematical formulation used in the model</a:t>
              </a:r>
              <a:endParaRPr lang="en-US" altLang="en-US" sz="2000" kern="0" dirty="0">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591834401"/>
                </p:ext>
              </p:extLst>
            </p:nvPr>
          </p:nvGraphicFramePr>
          <p:xfrm>
            <a:off x="3537768" y="4888775"/>
            <a:ext cx="639508" cy="511175"/>
          </p:xfrm>
          <a:graphic>
            <a:graphicData uri="http://schemas.openxmlformats.org/presentationml/2006/ole">
              <mc:AlternateContent xmlns:mc="http://schemas.openxmlformats.org/markup-compatibility/2006">
                <mc:Choice xmlns:v="urn:schemas-microsoft-com:vml" Requires="v">
                  <p:oleObj spid="_x0000_s248886" name="Equation" r:id="rId19" imgW="291973" imgH="228501" progId="Equation.3">
                    <p:embed/>
                  </p:oleObj>
                </mc:Choice>
                <mc:Fallback>
                  <p:oleObj name="Equation" r:id="rId19" imgW="291973" imgH="228501" progId="Equation.3">
                    <p:embed/>
                    <p:pic>
                      <p:nvPicPr>
                        <p:cNvPr id="0" name="Picture 3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37768" y="4888775"/>
                          <a:ext cx="639508" cy="511175"/>
                        </a:xfrm>
                        <a:prstGeom prst="rect">
                          <a:avLst/>
                        </a:prstGeom>
                        <a:solidFill>
                          <a:srgbClr val="BFBFBF"/>
                        </a:solidFill>
                        <a:ln w="15875">
                          <a:solidFill>
                            <a:schemeClr val="tx1"/>
                          </a:solidFill>
                          <a:miter lim="800000"/>
                          <a:headEnd/>
                          <a:tailEnd/>
                        </a:ln>
                      </p:spPr>
                    </p:pic>
                  </p:oleObj>
                </mc:Fallback>
              </mc:AlternateContent>
            </a:graphicData>
          </a:graphic>
        </p:graphicFrame>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49368" y="1080312"/>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Sensitivity  analysis</a:t>
            </a:r>
            <a:endParaRPr lang="en-US" altLang="en-US" kern="0" dirty="0">
              <a:solidFill>
                <a:srgbClr val="0000FF"/>
              </a:solidFill>
              <a:latin typeface="Times New Roman" pitchFamily="18" charset="0"/>
              <a:cs typeface="Times New Roman" pitchFamily="18" charset="0"/>
            </a:endParaRPr>
          </a:p>
        </p:txBody>
      </p:sp>
      <p:sp>
        <p:nvSpPr>
          <p:cNvPr id="8" name="Rectangle 2"/>
          <p:cNvSpPr txBox="1">
            <a:spLocks noChangeArrowheads="1"/>
          </p:cNvSpPr>
          <p:nvPr/>
        </p:nvSpPr>
        <p:spPr bwMode="auto">
          <a:xfrm>
            <a:off x="540122" y="1584000"/>
            <a:ext cx="4140000" cy="35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defTabSz="893763" eaLnBrk="1" hangingPunct="1">
              <a:lnSpc>
                <a:spcPct val="85000"/>
              </a:lnSpc>
              <a:spcBef>
                <a:spcPct val="0"/>
              </a:spcBef>
              <a:buNone/>
              <a:defRPr/>
            </a:pPr>
            <a:r>
              <a:rPr lang="en-US" altLang="en-US" kern="0" dirty="0">
                <a:solidFill>
                  <a:srgbClr val="0000FF"/>
                </a:solidFill>
                <a:latin typeface="Arial" pitchFamily="34" charset="0"/>
                <a:cs typeface="Arial" pitchFamily="34" charset="0"/>
              </a:rPr>
              <a:t>Sensitivity coefficient </a:t>
            </a:r>
            <a:r>
              <a:rPr lang="en-US" altLang="en-US" sz="2600" i="1" kern="0" dirty="0" err="1">
                <a:solidFill>
                  <a:srgbClr val="0000FF"/>
                </a:solidFill>
                <a:latin typeface="Times New Roman" pitchFamily="18" charset="0"/>
                <a:cs typeface="Times New Roman" pitchFamily="18" charset="0"/>
              </a:rPr>
              <a:t>S</a:t>
            </a:r>
            <a:r>
              <a:rPr lang="en-US" altLang="en-US" sz="2600" i="1" kern="0" baseline="-20000" dirty="0" err="1">
                <a:solidFill>
                  <a:srgbClr val="0000FF"/>
                </a:solidFill>
                <a:latin typeface="Times New Roman" pitchFamily="18" charset="0"/>
                <a:cs typeface="Times New Roman" pitchFamily="18" charset="0"/>
              </a:rPr>
              <a:t>j</a:t>
            </a:r>
            <a:r>
              <a:rPr lang="en-US" altLang="en-US" sz="2600" kern="0" dirty="0">
                <a:solidFill>
                  <a:srgbClr val="0000FF"/>
                </a:solidFill>
                <a:latin typeface="Times New Roman" pitchFamily="18" charset="0"/>
                <a:cs typeface="Times New Roman" pitchFamily="18" charset="0"/>
              </a:rPr>
              <a:t> </a:t>
            </a:r>
          </a:p>
          <a:p>
            <a:pPr marL="0" indent="0" defTabSz="893763" eaLnBrk="1" hangingPunct="1">
              <a:lnSpc>
                <a:spcPct val="85000"/>
              </a:lnSpc>
              <a:spcBef>
                <a:spcPct val="0"/>
              </a:spcBef>
              <a:buNone/>
              <a:defRPr/>
            </a:pPr>
            <a:endParaRPr lang="en-US" altLang="en-US" kern="0" dirty="0">
              <a:solidFill>
                <a:srgbClr val="0000FF"/>
              </a:solidFill>
              <a:latin typeface="Arial" pitchFamily="34" charset="0"/>
              <a:cs typeface="Arial" pitchFamily="34" charset="0"/>
            </a:endParaRPr>
          </a:p>
        </p:txBody>
      </p:sp>
      <p:graphicFrame>
        <p:nvGraphicFramePr>
          <p:cNvPr id="110594" name="Object 2"/>
          <p:cNvGraphicFramePr>
            <a:graphicFrameLocks noChangeAspect="1"/>
          </p:cNvGraphicFramePr>
          <p:nvPr>
            <p:extLst>
              <p:ext uri="{D42A27DB-BD31-4B8C-83A1-F6EECF244321}">
                <p14:modId xmlns:p14="http://schemas.microsoft.com/office/powerpoint/2010/main" val="3441342984"/>
              </p:ext>
            </p:extLst>
          </p:nvPr>
        </p:nvGraphicFramePr>
        <p:xfrm>
          <a:off x="828000" y="2160000"/>
          <a:ext cx="7518400" cy="1676400"/>
        </p:xfrm>
        <a:graphic>
          <a:graphicData uri="http://schemas.openxmlformats.org/presentationml/2006/ole">
            <mc:AlternateContent xmlns:mc="http://schemas.openxmlformats.org/markup-compatibility/2006">
              <mc:Choice xmlns:v="urn:schemas-microsoft-com:vml" Requires="v">
                <p:oleObj spid="_x0000_s243898" name="Equation" r:id="rId5" imgW="3759120" imgH="838080" progId="Equation.3">
                  <p:embed/>
                </p:oleObj>
              </mc:Choice>
              <mc:Fallback>
                <p:oleObj name="Equation" r:id="rId5" imgW="3759120" imgH="838080" progId="Equation.3">
                  <p:embed/>
                  <p:pic>
                    <p:nvPicPr>
                      <p:cNvPr id="0" name=""/>
                      <p:cNvPicPr>
                        <a:picLocks noChangeAspect="1" noChangeArrowheads="1"/>
                      </p:cNvPicPr>
                      <p:nvPr/>
                    </p:nvPicPr>
                    <p:blipFill>
                      <a:blip r:embed="rId6"/>
                      <a:srcRect/>
                      <a:stretch>
                        <a:fillRect/>
                      </a:stretch>
                    </p:blipFill>
                    <p:spPr bwMode="auto">
                      <a:xfrm>
                        <a:off x="828000" y="2160000"/>
                        <a:ext cx="7518400" cy="1676400"/>
                      </a:xfrm>
                      <a:prstGeom prst="rect">
                        <a:avLst/>
                      </a:prstGeom>
                      <a:solidFill>
                        <a:srgbClr val="FFCC99"/>
                      </a:solidFill>
                      <a:ln w="19050">
                        <a:solidFill>
                          <a:schemeClr val="tx1"/>
                        </a:solidFill>
                        <a:miter lim="800000"/>
                        <a:headEnd/>
                        <a:tailEnd/>
                      </a:ln>
                    </p:spPr>
                  </p:pic>
                </p:oleObj>
              </mc:Fallback>
            </mc:AlternateContent>
          </a:graphicData>
        </a:graphic>
      </p:graphicFrame>
      <p:sp>
        <p:nvSpPr>
          <p:cNvPr id="9"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graphicFrame>
        <p:nvGraphicFramePr>
          <p:cNvPr id="10" name="Object 9"/>
          <p:cNvGraphicFramePr>
            <a:graphicFrameLocks noChangeAspect="1"/>
          </p:cNvGraphicFramePr>
          <p:nvPr>
            <p:extLst>
              <p:ext uri="{D42A27DB-BD31-4B8C-83A1-F6EECF244321}">
                <p14:modId xmlns:p14="http://schemas.microsoft.com/office/powerpoint/2010/main" val="4000182426"/>
              </p:ext>
            </p:extLst>
          </p:nvPr>
        </p:nvGraphicFramePr>
        <p:xfrm>
          <a:off x="720000" y="5220000"/>
          <a:ext cx="8080884" cy="1253448"/>
        </p:xfrm>
        <a:graphic>
          <a:graphicData uri="http://schemas.openxmlformats.org/presentationml/2006/ole">
            <mc:AlternateContent xmlns:mc="http://schemas.openxmlformats.org/markup-compatibility/2006">
              <mc:Choice xmlns:v="urn:schemas-microsoft-com:vml" Requires="v">
                <p:oleObj spid="_x0000_s243899" name="Equation" r:id="rId7" imgW="3848040" imgH="596880" progId="Equation.3">
                  <p:embed/>
                </p:oleObj>
              </mc:Choice>
              <mc:Fallback>
                <p:oleObj name="Equation" r:id="rId7" imgW="3848040" imgH="596880" progId="Equation.3">
                  <p:embed/>
                  <p:pic>
                    <p:nvPicPr>
                      <p:cNvPr id="0" name=""/>
                      <p:cNvPicPr>
                        <a:picLocks noChangeAspect="1" noChangeArrowheads="1"/>
                      </p:cNvPicPr>
                      <p:nvPr/>
                    </p:nvPicPr>
                    <p:blipFill>
                      <a:blip r:embed="rId8"/>
                      <a:srcRect/>
                      <a:stretch>
                        <a:fillRect/>
                      </a:stretch>
                    </p:blipFill>
                    <p:spPr bwMode="auto">
                      <a:xfrm>
                        <a:off x="720000" y="5220000"/>
                        <a:ext cx="8080884" cy="1253448"/>
                      </a:xfrm>
                      <a:prstGeom prst="rect">
                        <a:avLst/>
                      </a:prstGeom>
                      <a:solidFill>
                        <a:srgbClr val="CCFFCC"/>
                      </a:solidFill>
                      <a:ln w="19050">
                        <a:solidFill>
                          <a:schemeClr val="tx1"/>
                        </a:solidFill>
                        <a:miter lim="800000"/>
                        <a:headEnd/>
                        <a:tailEnd/>
                      </a:ln>
                    </p:spPr>
                  </p:pic>
                </p:oleObj>
              </mc:Fallback>
            </mc:AlternateContent>
          </a:graphicData>
        </a:graphic>
      </p:graphicFrame>
      <p:sp>
        <p:nvSpPr>
          <p:cNvPr id="11" name="Rectangle 2"/>
          <p:cNvSpPr txBox="1">
            <a:spLocks noChangeArrowheads="1"/>
          </p:cNvSpPr>
          <p:nvPr/>
        </p:nvSpPr>
        <p:spPr bwMode="auto">
          <a:xfrm>
            <a:off x="540122" y="4320000"/>
            <a:ext cx="7920000" cy="35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1524000" indent="-1524000" defTabSz="893763" eaLnBrk="1" hangingPunct="1">
              <a:lnSpc>
                <a:spcPct val="85000"/>
              </a:lnSpc>
              <a:spcBef>
                <a:spcPct val="0"/>
              </a:spcBef>
              <a:buNone/>
              <a:defRPr/>
            </a:pPr>
            <a:r>
              <a:rPr lang="en-US" altLang="en-US" sz="2300" kern="0" dirty="0">
                <a:solidFill>
                  <a:srgbClr val="0000FF"/>
                </a:solidFill>
                <a:latin typeface="Arial" pitchFamily="34" charset="0"/>
                <a:cs typeface="Arial" pitchFamily="34" charset="0"/>
              </a:rPr>
              <a:t>Example:	Output variable in evaluation of leak-before-break (LBB) </a:t>
            </a:r>
          </a:p>
        </p:txBody>
      </p:sp>
    </p:spTree>
    <p:extLst>
      <p:ext uri="{BB962C8B-B14F-4D97-AF65-F5344CB8AC3E}">
        <p14:creationId xmlns:p14="http://schemas.microsoft.com/office/powerpoint/2010/main" val="368104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FEBA9-B5FA-454E-8C67-BAC56C8FCAA6}"/>
              </a:ext>
            </a:extLst>
          </p:cNvPr>
          <p:cNvPicPr>
            <a:picLocks noChangeAspect="1"/>
          </p:cNvPicPr>
          <p:nvPr/>
        </p:nvPicPr>
        <p:blipFill>
          <a:blip r:embed="rId3"/>
          <a:stretch>
            <a:fillRect/>
          </a:stretch>
        </p:blipFill>
        <p:spPr>
          <a:xfrm>
            <a:off x="395536" y="1052736"/>
            <a:ext cx="7733066" cy="5400600"/>
          </a:xfrm>
          <a:prstGeom prst="rect">
            <a:avLst/>
          </a:prstGeom>
        </p:spPr>
      </p:pic>
      <p:sp>
        <p:nvSpPr>
          <p:cNvPr id="5" name="Rectangle 2">
            <a:extLst>
              <a:ext uri="{FF2B5EF4-FFF2-40B4-BE49-F238E27FC236}">
                <a16:creationId xmlns:a16="http://schemas.microsoft.com/office/drawing/2014/main" id="{E09CDF3E-FE35-4F48-BC6A-A7F55AD7817C}"/>
              </a:ext>
            </a:extLst>
          </p:cNvPr>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US" sz="3200" kern="0" dirty="0">
                <a:solidFill>
                  <a:srgbClr val="193B85"/>
                </a:solidFill>
                <a:cs typeface="ＭＳ Ｐゴシック" pitchFamily="-65" charset="-128"/>
              </a:rPr>
              <a:t>Pilot Study: Stage I Results</a:t>
            </a:r>
            <a:endParaRPr lang="en-CA" sz="3200" kern="0" dirty="0">
              <a:solidFill>
                <a:srgbClr val="193B85"/>
              </a:solidFill>
              <a:cs typeface="ＭＳ Ｐゴシック" pitchFamily="-65" charset="-128"/>
            </a:endParaRPr>
          </a:p>
        </p:txBody>
      </p:sp>
    </p:spTree>
    <p:extLst>
      <p:ext uri="{BB962C8B-B14F-4D97-AF65-F5344CB8AC3E}">
        <p14:creationId xmlns:p14="http://schemas.microsoft.com/office/powerpoint/2010/main" val="27900444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7A2845-B411-4B7D-BA9D-4542549E1B5E}"/>
              </a:ext>
            </a:extLst>
          </p:cNvPr>
          <p:cNvSpPr>
            <a:spLocks noChangeArrowheads="1"/>
          </p:cNvSpPr>
          <p:nvPr/>
        </p:nvSpPr>
        <p:spPr bwMode="auto">
          <a:xfrm>
            <a:off x="0" y="0"/>
            <a:ext cx="824440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Tahoma" pitchFamily="34" charset="0"/>
                <a:ea typeface="MS PGothic" pitchFamily="34" charset="-128"/>
              </a:defRPr>
            </a:lvl1pPr>
            <a:lvl2pPr marL="808038" indent="-266700" eaLnBrk="0" hangingPunct="0">
              <a:lnSpc>
                <a:spcPct val="90000"/>
              </a:lnSpc>
              <a:spcBef>
                <a:spcPct val="15000"/>
              </a:spcBef>
              <a:spcAft>
                <a:spcPct val="15000"/>
              </a:spcAft>
              <a:buClr>
                <a:srgbClr val="800080"/>
              </a:buClr>
              <a:buSzPct val="125000"/>
              <a:buChar char="•"/>
              <a:defRPr sz="2400">
                <a:solidFill>
                  <a:schemeClr val="tx1"/>
                </a:solidFill>
                <a:latin typeface="Tahoma" pitchFamily="34" charset="0"/>
                <a:ea typeface="MS PGothic" pitchFamily="34" charset="-128"/>
              </a:defRPr>
            </a:lvl2pPr>
            <a:lvl3pPr marL="1254125" indent="-266700" eaLnBrk="0" hangingPunct="0">
              <a:lnSpc>
                <a:spcPct val="90000"/>
              </a:lnSpc>
              <a:spcBef>
                <a:spcPct val="15000"/>
              </a:spcBef>
              <a:spcAft>
                <a:spcPct val="15000"/>
              </a:spcAft>
              <a:buClr>
                <a:srgbClr val="1F54BF"/>
              </a:buClr>
              <a:buSzPct val="60000"/>
              <a:buBlip>
                <a:blip r:embed="rId4"/>
              </a:buBlip>
              <a:defRPr sz="2400">
                <a:solidFill>
                  <a:schemeClr val="tx1"/>
                </a:solidFill>
                <a:latin typeface="Tahoma" pitchFamily="34" charset="0"/>
                <a:ea typeface="MS PGothic" pitchFamily="34" charset="-128"/>
              </a:defRPr>
            </a:lvl3pPr>
            <a:lvl4pPr marL="1701800" indent="-268288" eaLnBrk="0"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4pPr>
            <a:lvl5pPr marL="2147888" indent="-266700" eaLnBrk="0"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5pPr>
            <a:lvl6pPr marL="2605088" indent="-26670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6pPr>
            <a:lvl7pPr marL="3062288" indent="-26670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7pPr>
            <a:lvl8pPr marL="3519488" indent="-26670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8pPr>
            <a:lvl9pPr marL="3976688" indent="-26670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Tahoma" pitchFamily="34" charset="0"/>
                <a:ea typeface="MS PGothic" pitchFamily="34" charset="-128"/>
              </a:defRPr>
            </a:lvl9pPr>
          </a:lstStyle>
          <a:p>
            <a:pPr algn="ctr" eaLnBrk="1" hangingPunct="1">
              <a:lnSpc>
                <a:spcPct val="85000"/>
              </a:lnSpc>
              <a:spcBef>
                <a:spcPct val="0"/>
              </a:spcBef>
              <a:spcAft>
                <a:spcPct val="0"/>
              </a:spcAft>
              <a:buClrTx/>
              <a:buSzTx/>
              <a:buFontTx/>
              <a:buNone/>
            </a:pPr>
            <a:r>
              <a:rPr lang="en-US" altLang="en-US" sz="3200" kern="0" dirty="0">
                <a:solidFill>
                  <a:srgbClr val="193B85"/>
                </a:solidFill>
                <a:ea typeface="ＭＳ Ｐゴシック" pitchFamily="34" charset="-128"/>
              </a:rPr>
              <a:t>Approach</a:t>
            </a:r>
          </a:p>
        </p:txBody>
      </p:sp>
      <p:sp>
        <p:nvSpPr>
          <p:cNvPr id="6" name="Rectangle 2">
            <a:extLst>
              <a:ext uri="{FF2B5EF4-FFF2-40B4-BE49-F238E27FC236}">
                <a16:creationId xmlns:a16="http://schemas.microsoft.com/office/drawing/2014/main" id="{2D86E36F-166B-421D-8236-64F868233727}"/>
              </a:ext>
            </a:extLst>
          </p:cNvPr>
          <p:cNvSpPr txBox="1">
            <a:spLocks noChangeArrowheads="1"/>
          </p:cNvSpPr>
          <p:nvPr/>
        </p:nvSpPr>
        <p:spPr bwMode="auto">
          <a:xfrm>
            <a:off x="762000" y="762000"/>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defTabSz="893763" eaLnBrk="1" hangingPunct="1">
              <a:lnSpc>
                <a:spcPct val="85000"/>
              </a:lnSpc>
              <a:spcBef>
                <a:spcPct val="0"/>
              </a:spcBef>
              <a:buNone/>
              <a:defRPr/>
            </a:pPr>
            <a:r>
              <a:rPr lang="en-CA" altLang="en-US" b="1" kern="0" dirty="0">
                <a:solidFill>
                  <a:srgbClr val="C00000"/>
                </a:solidFill>
                <a:latin typeface="Tahoma" pitchFamily="34" charset="0"/>
                <a:ea typeface="Tahoma" pitchFamily="34" charset="0"/>
                <a:cs typeface="Tahoma" pitchFamily="34" charset="0"/>
              </a:rPr>
              <a:t>Balanced and imbalanced data sets</a:t>
            </a:r>
          </a:p>
        </p:txBody>
      </p:sp>
      <p:grpSp>
        <p:nvGrpSpPr>
          <p:cNvPr id="7" name="Group 6">
            <a:extLst>
              <a:ext uri="{FF2B5EF4-FFF2-40B4-BE49-F238E27FC236}">
                <a16:creationId xmlns:a16="http://schemas.microsoft.com/office/drawing/2014/main" id="{F9A906FA-7677-46B0-AD8F-1592CAC972B4}"/>
              </a:ext>
            </a:extLst>
          </p:cNvPr>
          <p:cNvGrpSpPr/>
          <p:nvPr/>
        </p:nvGrpSpPr>
        <p:grpSpPr>
          <a:xfrm>
            <a:off x="609600" y="1371600"/>
            <a:ext cx="7952792" cy="5160671"/>
            <a:chOff x="609600" y="1371600"/>
            <a:chExt cx="7952792" cy="5160671"/>
          </a:xfrm>
        </p:grpSpPr>
        <p:graphicFrame>
          <p:nvGraphicFramePr>
            <p:cNvPr id="8" name="Object 7">
              <a:extLst>
                <a:ext uri="{FF2B5EF4-FFF2-40B4-BE49-F238E27FC236}">
                  <a16:creationId xmlns:a16="http://schemas.microsoft.com/office/drawing/2014/main" id="{6F56EA40-3717-4504-87F9-855DBCEE3EDB}"/>
                </a:ext>
              </a:extLst>
            </p:cNvPr>
            <p:cNvGraphicFramePr>
              <a:graphicFrameLocks noChangeAspect="1"/>
            </p:cNvGraphicFramePr>
            <p:nvPr>
              <p:extLst/>
            </p:nvPr>
          </p:nvGraphicFramePr>
          <p:xfrm>
            <a:off x="1321741" y="6142588"/>
            <a:ext cx="1965325" cy="388938"/>
          </p:xfrm>
          <a:graphic>
            <a:graphicData uri="http://schemas.openxmlformats.org/presentationml/2006/ole">
              <mc:AlternateContent xmlns:mc="http://schemas.openxmlformats.org/markup-compatibility/2006">
                <mc:Choice xmlns:v="urn:schemas-microsoft-com:vml" Requires="v">
                  <p:oleObj spid="_x0000_s247854" name="Equation" r:id="rId5" imgW="26212800" imgH="5181600" progId="Equation.3">
                    <p:embed/>
                  </p:oleObj>
                </mc:Choice>
                <mc:Fallback>
                  <p:oleObj name="Equation" r:id="rId5" imgW="26212800" imgH="5181600" progId="Equation.3">
                    <p:embed/>
                    <p:pic>
                      <p:nvPicPr>
                        <p:cNvPr id="19"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1741" y="6142588"/>
                          <a:ext cx="1965325" cy="388938"/>
                        </a:xfrm>
                        <a:prstGeom prst="rect">
                          <a:avLst/>
                        </a:prstGeom>
                        <a:solidFill>
                          <a:srgbClr val="99FF66"/>
                        </a:solidFill>
                        <a:ln w="19050">
                          <a:solidFill>
                            <a:schemeClr val="tx1"/>
                          </a:solidFill>
                          <a:miter lim="800000"/>
                          <a:headEnd/>
                          <a:tailEnd/>
                        </a:ln>
                      </p:spPr>
                    </p:pic>
                  </p:oleObj>
                </mc:Fallback>
              </mc:AlternateContent>
            </a:graphicData>
          </a:graphic>
        </p:graphicFrame>
        <p:sp>
          <p:nvSpPr>
            <p:cNvPr id="9" name="TextBox 8">
              <a:extLst>
                <a:ext uri="{FF2B5EF4-FFF2-40B4-BE49-F238E27FC236}">
                  <a16:creationId xmlns:a16="http://schemas.microsoft.com/office/drawing/2014/main" id="{E46CCA90-345E-413C-89EA-C1F08D7063FD}"/>
                </a:ext>
              </a:extLst>
            </p:cNvPr>
            <p:cNvSpPr txBox="1"/>
            <p:nvPr/>
          </p:nvSpPr>
          <p:spPr>
            <a:xfrm>
              <a:off x="609600" y="1371600"/>
              <a:ext cx="3461657" cy="369332"/>
            </a:xfrm>
            <a:prstGeom prst="rect">
              <a:avLst/>
            </a:prstGeom>
            <a:solidFill>
              <a:schemeClr val="bg1">
                <a:lumMod val="85000"/>
              </a:schemeClr>
            </a:solidFill>
            <a:ln w="19050">
              <a:solidFill>
                <a:schemeClr val="tx1"/>
              </a:solidFill>
            </a:ln>
          </p:spPr>
          <p:txBody>
            <a:bodyPr wrap="square" rtlCol="0">
              <a:spAutoFit/>
            </a:bodyPr>
            <a:lstStyle/>
            <a:p>
              <a:pPr algn="ctr">
                <a:lnSpc>
                  <a:spcPct val="90000"/>
                </a:lnSpc>
              </a:pPr>
              <a:r>
                <a:rPr lang="en-CA" sz="2000" b="1" dirty="0">
                  <a:solidFill>
                    <a:srgbClr val="C00000"/>
                  </a:solidFill>
                  <a:latin typeface="Arial" pitchFamily="34" charset="0"/>
                  <a:cs typeface="Arial" pitchFamily="34" charset="0"/>
                </a:rPr>
                <a:t>Perfectly balanced data set</a:t>
              </a:r>
            </a:p>
          </p:txBody>
        </p:sp>
        <p:sp>
          <p:nvSpPr>
            <p:cNvPr id="10" name="TextBox 9">
              <a:extLst>
                <a:ext uri="{FF2B5EF4-FFF2-40B4-BE49-F238E27FC236}">
                  <a16:creationId xmlns:a16="http://schemas.microsoft.com/office/drawing/2014/main" id="{5D24A135-BCB3-494F-A9D8-5B3EC0D98359}"/>
                </a:ext>
              </a:extLst>
            </p:cNvPr>
            <p:cNvSpPr txBox="1"/>
            <p:nvPr/>
          </p:nvSpPr>
          <p:spPr>
            <a:xfrm>
              <a:off x="4876800" y="1371600"/>
              <a:ext cx="3685592" cy="369332"/>
            </a:xfrm>
            <a:prstGeom prst="rect">
              <a:avLst/>
            </a:prstGeom>
            <a:solidFill>
              <a:schemeClr val="bg1">
                <a:lumMod val="85000"/>
              </a:schemeClr>
            </a:solidFill>
            <a:ln w="19050">
              <a:solidFill>
                <a:schemeClr val="tx1"/>
              </a:solidFill>
            </a:ln>
          </p:spPr>
          <p:txBody>
            <a:bodyPr wrap="square" rtlCol="0">
              <a:spAutoFit/>
            </a:bodyPr>
            <a:lstStyle/>
            <a:p>
              <a:pPr algn="ctr">
                <a:lnSpc>
                  <a:spcPct val="90000"/>
                </a:lnSpc>
              </a:pPr>
              <a:r>
                <a:rPr lang="en-CA" sz="2000" b="1" dirty="0">
                  <a:solidFill>
                    <a:srgbClr val="C00000"/>
                  </a:solidFill>
                  <a:latin typeface="Arial" pitchFamily="34" charset="0"/>
                  <a:cs typeface="Arial" pitchFamily="34" charset="0"/>
                </a:rPr>
                <a:t>Imbalanced data set</a:t>
              </a:r>
            </a:p>
          </p:txBody>
        </p:sp>
        <p:graphicFrame>
          <p:nvGraphicFramePr>
            <p:cNvPr id="11" name="Object 7">
              <a:extLst>
                <a:ext uri="{FF2B5EF4-FFF2-40B4-BE49-F238E27FC236}">
                  <a16:creationId xmlns:a16="http://schemas.microsoft.com/office/drawing/2014/main" id="{C23ECE32-8759-4C79-B983-098A401E8449}"/>
                </a:ext>
              </a:extLst>
            </p:cNvPr>
            <p:cNvGraphicFramePr>
              <a:graphicFrameLocks noChangeAspect="1"/>
            </p:cNvGraphicFramePr>
            <p:nvPr/>
          </p:nvGraphicFramePr>
          <p:xfrm>
            <a:off x="5485137" y="6143334"/>
            <a:ext cx="1965325" cy="388937"/>
          </p:xfrm>
          <a:graphic>
            <a:graphicData uri="http://schemas.openxmlformats.org/presentationml/2006/ole">
              <mc:AlternateContent xmlns:mc="http://schemas.openxmlformats.org/markup-compatibility/2006">
                <mc:Choice xmlns:v="urn:schemas-microsoft-com:vml" Requires="v">
                  <p:oleObj spid="_x0000_s247855" name="Equation" r:id="rId7" imgW="26212800" imgH="5181600" progId="Equation.3">
                    <p:embed/>
                  </p:oleObj>
                </mc:Choice>
                <mc:Fallback>
                  <p:oleObj name="Equation" r:id="rId7" imgW="26212800" imgH="5181600" progId="Equation.3">
                    <p:embed/>
                    <p:pic>
                      <p:nvPicPr>
                        <p:cNvPr id="2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5137" y="6143334"/>
                          <a:ext cx="1965325" cy="388937"/>
                        </a:xfrm>
                        <a:prstGeom prst="rect">
                          <a:avLst/>
                        </a:prstGeom>
                        <a:solidFill>
                          <a:srgbClr val="99FF66"/>
                        </a:solidFill>
                        <a:ln w="19050">
                          <a:solidFill>
                            <a:schemeClr val="tx1"/>
                          </a:solidFill>
                          <a:miter lim="800000"/>
                          <a:headEnd/>
                          <a:tailEnd/>
                        </a:ln>
                      </p:spPr>
                    </p:pic>
                  </p:oleObj>
                </mc:Fallback>
              </mc:AlternateContent>
            </a:graphicData>
          </a:graphic>
        </p:graphicFrame>
      </p:grpSp>
      <p:graphicFrame>
        <p:nvGraphicFramePr>
          <p:cNvPr id="17" name="Table 16">
            <a:extLst>
              <a:ext uri="{FF2B5EF4-FFF2-40B4-BE49-F238E27FC236}">
                <a16:creationId xmlns:a16="http://schemas.microsoft.com/office/drawing/2014/main" id="{831F4AFC-9671-4284-A811-FCA8008299C1}"/>
              </a:ext>
            </a:extLst>
          </p:cNvPr>
          <p:cNvGraphicFramePr>
            <a:graphicFrameLocks noGrp="1"/>
          </p:cNvGraphicFramePr>
          <p:nvPr>
            <p:extLst/>
          </p:nvPr>
        </p:nvGraphicFramePr>
        <p:xfrm>
          <a:off x="609600" y="1905000"/>
          <a:ext cx="3442288" cy="4070702"/>
        </p:xfrm>
        <a:graphic>
          <a:graphicData uri="http://schemas.openxmlformats.org/drawingml/2006/table">
            <a:tbl>
              <a:tblPr firstRow="1" bandRow="1">
                <a:tableStyleId>{7DF18680-E054-41AD-8BC1-D1AEF772440D}</a:tableStyleId>
              </a:tblPr>
              <a:tblGrid>
                <a:gridCol w="661766">
                  <a:extLst>
                    <a:ext uri="{9D8B030D-6E8A-4147-A177-3AD203B41FA5}">
                      <a16:colId xmlns:a16="http://schemas.microsoft.com/office/drawing/2014/main" val="20000"/>
                    </a:ext>
                  </a:extLst>
                </a:gridCol>
                <a:gridCol w="737118">
                  <a:extLst>
                    <a:ext uri="{9D8B030D-6E8A-4147-A177-3AD203B41FA5}">
                      <a16:colId xmlns:a16="http://schemas.microsoft.com/office/drawing/2014/main" val="20001"/>
                    </a:ext>
                  </a:extLst>
                </a:gridCol>
                <a:gridCol w="746449">
                  <a:extLst>
                    <a:ext uri="{9D8B030D-6E8A-4147-A177-3AD203B41FA5}">
                      <a16:colId xmlns:a16="http://schemas.microsoft.com/office/drawing/2014/main" val="20002"/>
                    </a:ext>
                  </a:extLst>
                </a:gridCol>
                <a:gridCol w="643813">
                  <a:extLst>
                    <a:ext uri="{9D8B030D-6E8A-4147-A177-3AD203B41FA5}">
                      <a16:colId xmlns:a16="http://schemas.microsoft.com/office/drawing/2014/main" val="20003"/>
                    </a:ext>
                  </a:extLst>
                </a:gridCol>
                <a:gridCol w="653142">
                  <a:extLst>
                    <a:ext uri="{9D8B030D-6E8A-4147-A177-3AD203B41FA5}">
                      <a16:colId xmlns:a16="http://schemas.microsoft.com/office/drawing/2014/main" val="20004"/>
                    </a:ext>
                  </a:extLst>
                </a:gridCol>
              </a:tblGrid>
              <a:tr h="368660">
                <a:tc>
                  <a:txBody>
                    <a:bodyPr/>
                    <a:lstStyle/>
                    <a:p>
                      <a:pPr algn="ctr">
                        <a:lnSpc>
                          <a:spcPct val="95000"/>
                        </a:lnSpc>
                        <a:spcBef>
                          <a:spcPts val="600"/>
                        </a:spcBef>
                        <a:spcAft>
                          <a:spcPts val="600"/>
                        </a:spcAft>
                      </a:pPr>
                      <a:r>
                        <a:rPr lang="en-CA" sz="2200" dirty="0">
                          <a:solidFill>
                            <a:srgbClr val="0000CC"/>
                          </a:solidFill>
                          <a:latin typeface="Arial" pitchFamily="34" charset="0"/>
                          <a:cs typeface="Arial" pitchFamily="34" charset="0"/>
                        </a:rPr>
                        <a:t>Run</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X</a:t>
                      </a:r>
                      <a:r>
                        <a:rPr lang="en-CA" sz="2200" i="0" baseline="-20000" dirty="0">
                          <a:solidFill>
                            <a:srgbClr val="0000CC"/>
                          </a:solidFill>
                          <a:latin typeface="Times New Roman" panose="02020603050405020304" pitchFamily="18" charset="0"/>
                          <a:cs typeface="Times New Roman" panose="02020603050405020304" pitchFamily="18" charset="0"/>
                        </a:rPr>
                        <a:t>1</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X</a:t>
                      </a:r>
                      <a:r>
                        <a:rPr lang="en-CA" sz="2200" i="0" baseline="-20000" dirty="0">
                          <a:solidFill>
                            <a:srgbClr val="0000CC"/>
                          </a:solidFill>
                          <a:latin typeface="Times New Roman" panose="02020603050405020304" pitchFamily="18" charset="0"/>
                          <a:cs typeface="Times New Roman" panose="02020603050405020304" pitchFamily="18" charset="0"/>
                        </a:rPr>
                        <a:t>2</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600"/>
                        </a:spcAft>
                      </a:pPr>
                      <a:r>
                        <a:rPr lang="en-CA" sz="2200" i="1" dirty="0">
                          <a:solidFill>
                            <a:srgbClr val="0000CC"/>
                          </a:solidFill>
                          <a:latin typeface="Times New Roman" panose="02020603050405020304" pitchFamily="18" charset="0"/>
                          <a:cs typeface="Times New Roman" panose="02020603050405020304" pitchFamily="18" charset="0"/>
                        </a:rPr>
                        <a:t>Y</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95000"/>
                        </a:lnSpc>
                        <a:spcBef>
                          <a:spcPts val="600"/>
                        </a:spcBef>
                        <a:spcAft>
                          <a:spcPts val="600"/>
                        </a:spcAft>
                        <a:buClrTx/>
                        <a:buSzTx/>
                        <a:buFontTx/>
                        <a:buNone/>
                        <a:tabLst/>
                        <a:defRPr/>
                      </a:pPr>
                      <a:r>
                        <a:rPr lang="en-CA" sz="2200" i="1" dirty="0">
                          <a:solidFill>
                            <a:srgbClr val="0000CC"/>
                          </a:solidFill>
                          <a:latin typeface="Times New Roman" panose="02020603050405020304" pitchFamily="18" charset="0"/>
                          <a:cs typeface="Times New Roman" panose="02020603050405020304" pitchFamily="18" charset="0"/>
                        </a:rPr>
                        <a:t>W</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5685">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05685">
                <a:tc>
                  <a:txBody>
                    <a:bodyPr/>
                    <a:lstStyle/>
                    <a:p>
                      <a:pPr algn="ctr">
                        <a:lnSpc>
                          <a:spcPct val="98000"/>
                        </a:lnSpc>
                        <a:spcBef>
                          <a:spcPts val="300"/>
                        </a:spcBef>
                        <a:spcAft>
                          <a:spcPts val="300"/>
                        </a:spcAft>
                      </a:pPr>
                      <a:r>
                        <a:rPr lang="en-CA" sz="2000" b="1" i="1" dirty="0">
                          <a:solidFill>
                            <a:srgbClr val="C00000"/>
                          </a:solidFill>
                          <a:latin typeface="Times New Roman" pitchFamily="18" charset="0"/>
                          <a:cs typeface="Times New Roman" pitchFamily="18" charset="0"/>
                        </a:rPr>
                        <a:t>N</a:t>
                      </a:r>
                      <a:r>
                        <a:rPr lang="en-CA" sz="2000" b="1" dirty="0">
                          <a:solidFill>
                            <a:srgbClr val="C00000"/>
                          </a:solidFill>
                          <a:latin typeface="Times New Roman" pitchFamily="18" charset="0"/>
                          <a:cs typeface="Times New Roman" pitchFamily="18" charset="0"/>
                        </a:rPr>
                        <a:t> = 9</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000" b="1" i="1" dirty="0">
                          <a:solidFill>
                            <a:srgbClr val="C00000"/>
                          </a:solidFill>
                          <a:latin typeface="Times New Roman" pitchFamily="18" charset="0"/>
                          <a:cs typeface="Times New Roman" pitchFamily="18" charset="0"/>
                        </a:rPr>
                        <a:t>L</a:t>
                      </a:r>
                      <a:r>
                        <a:rPr lang="en-CA" sz="2000" b="1" i="0" baseline="-20000" dirty="0">
                          <a:solidFill>
                            <a:srgbClr val="C00000"/>
                          </a:solidFill>
                          <a:latin typeface="Times New Roman" pitchFamily="18" charset="0"/>
                          <a:cs typeface="Times New Roman" pitchFamily="18" charset="0"/>
                        </a:rPr>
                        <a:t>1</a:t>
                      </a:r>
                      <a:r>
                        <a:rPr lang="en-CA" sz="2000" b="1" dirty="0">
                          <a:solidFill>
                            <a:srgbClr val="C00000"/>
                          </a:solidFill>
                          <a:latin typeface="Times New Roman" pitchFamily="18" charset="0"/>
                          <a:cs typeface="Times New Roman" pitchFamily="18" charset="0"/>
                        </a:rPr>
                        <a:t> = 3</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000" b="1" i="1" dirty="0">
                          <a:solidFill>
                            <a:srgbClr val="C00000"/>
                          </a:solidFill>
                          <a:latin typeface="Times New Roman" pitchFamily="18" charset="0"/>
                          <a:cs typeface="Times New Roman" pitchFamily="18" charset="0"/>
                        </a:rPr>
                        <a:t>L</a:t>
                      </a:r>
                      <a:r>
                        <a:rPr lang="en-CA" sz="2000" b="1" i="0" baseline="-20000" dirty="0">
                          <a:solidFill>
                            <a:srgbClr val="C00000"/>
                          </a:solidFill>
                          <a:latin typeface="Times New Roman" pitchFamily="18" charset="0"/>
                          <a:cs typeface="Times New Roman" pitchFamily="18" charset="0"/>
                        </a:rPr>
                        <a:t>2</a:t>
                      </a:r>
                      <a:r>
                        <a:rPr lang="en-CA" sz="2000" b="1" dirty="0">
                          <a:solidFill>
                            <a:srgbClr val="C00000"/>
                          </a:solidFill>
                          <a:latin typeface="Times New Roman" pitchFamily="18" charset="0"/>
                          <a:cs typeface="Times New Roman" pitchFamily="18" charset="0"/>
                        </a:rPr>
                        <a:t> = 3</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200" b="1" i="0" dirty="0">
                          <a:solidFill>
                            <a:srgbClr val="C00000"/>
                          </a:solidFill>
                          <a:latin typeface="Cambria Math" pitchFamily="18" charset="0"/>
                          <a:ea typeface="Cambria Math" pitchFamily="18" charset="0"/>
                          <a:cs typeface="Calibri" pitchFamily="34" charset="0"/>
                        </a:rPr>
                        <a:t>∑</a:t>
                      </a:r>
                      <a:r>
                        <a:rPr lang="en-CA" sz="2000" b="1" i="1" dirty="0" err="1">
                          <a:solidFill>
                            <a:srgbClr val="C00000"/>
                          </a:solidFill>
                          <a:latin typeface="Times New Roman" pitchFamily="18" charset="0"/>
                          <a:cs typeface="Times New Roman" pitchFamily="18" charset="0"/>
                        </a:rPr>
                        <a:t>W</a:t>
                      </a:r>
                      <a:r>
                        <a:rPr lang="en-CA" sz="1600" b="1" i="1" baseline="-20000" dirty="0" err="1">
                          <a:solidFill>
                            <a:srgbClr val="C00000"/>
                          </a:solidFill>
                          <a:latin typeface="Times New Roman" pitchFamily="18" charset="0"/>
                          <a:cs typeface="Times New Roman" pitchFamily="18" charset="0"/>
                        </a:rPr>
                        <a:t>j</a:t>
                      </a:r>
                      <a:r>
                        <a:rPr lang="en-CA" sz="1600" b="1" dirty="0">
                          <a:solidFill>
                            <a:srgbClr val="C00000"/>
                          </a:solidFill>
                          <a:latin typeface="Times New Roman" pitchFamily="18" charset="0"/>
                          <a:cs typeface="Times New Roman" pitchFamily="18" charset="0"/>
                        </a:rPr>
                        <a:t> </a:t>
                      </a:r>
                      <a:r>
                        <a:rPr lang="en-CA" sz="2000" b="1" dirty="0">
                          <a:solidFill>
                            <a:srgbClr val="C00000"/>
                          </a:solidFill>
                          <a:latin typeface="Times New Roman" pitchFamily="18" charset="0"/>
                          <a:cs typeface="Times New Roman" pitchFamily="18" charset="0"/>
                        </a:rPr>
                        <a:t>=</a:t>
                      </a:r>
                      <a:r>
                        <a:rPr lang="en-CA" sz="1600" b="1" dirty="0">
                          <a:solidFill>
                            <a:srgbClr val="C00000"/>
                          </a:solidFill>
                          <a:latin typeface="Times New Roman" pitchFamily="18" charset="0"/>
                          <a:cs typeface="Times New Roman" pitchFamily="18" charset="0"/>
                        </a:rPr>
                        <a:t> </a:t>
                      </a:r>
                      <a:r>
                        <a:rPr lang="en-CA" sz="2000" b="1" dirty="0">
                          <a:solidFill>
                            <a:srgbClr val="C00000"/>
                          </a:solidFill>
                          <a:latin typeface="Times New Roman" pitchFamily="18" charset="0"/>
                          <a:cs typeface="Times New Roman" pitchFamily="18" charset="0"/>
                        </a:rPr>
                        <a:t>9</a:t>
                      </a:r>
                      <a:endParaRPr lang="en-CA" sz="2000" b="1" i="1" dirty="0">
                        <a:solidFill>
                          <a:srgbClr val="C00000"/>
                        </a:solidFill>
                        <a:latin typeface="Times New Roman" pitchFamily="18" charset="0"/>
                        <a:cs typeface="Times New Roman" pitchFamily="18" charset="0"/>
                      </a:endParaRP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endParaRPr lang="en-CA" sz="2000" b="1" i="1" baseline="-20000" dirty="0">
                        <a:solidFill>
                          <a:schemeClr val="tx1"/>
                        </a:solidFill>
                        <a:latin typeface="Times New Roman" pitchFamily="18" charset="0"/>
                        <a:cs typeface="Times New Roman" pitchFamily="18" charset="0"/>
                      </a:endParaRP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C0FE12D2-1937-4475-8A4C-C1071A0B8FB0}"/>
              </a:ext>
            </a:extLst>
          </p:cNvPr>
          <p:cNvGraphicFramePr>
            <a:graphicFrameLocks noGrp="1"/>
          </p:cNvGraphicFramePr>
          <p:nvPr>
            <p:extLst/>
          </p:nvPr>
        </p:nvGraphicFramePr>
        <p:xfrm>
          <a:off x="4495800" y="1905000"/>
          <a:ext cx="4082989" cy="4070702"/>
        </p:xfrm>
        <a:graphic>
          <a:graphicData uri="http://schemas.openxmlformats.org/drawingml/2006/table">
            <a:tbl>
              <a:tblPr firstRow="1" bandRow="1">
                <a:tableStyleId>{7DF18680-E054-41AD-8BC1-D1AEF772440D}</a:tableStyleId>
              </a:tblPr>
              <a:tblGrid>
                <a:gridCol w="695978">
                  <a:extLst>
                    <a:ext uri="{9D8B030D-6E8A-4147-A177-3AD203B41FA5}">
                      <a16:colId xmlns:a16="http://schemas.microsoft.com/office/drawing/2014/main" val="20000"/>
                    </a:ext>
                  </a:extLst>
                </a:gridCol>
                <a:gridCol w="737118">
                  <a:extLst>
                    <a:ext uri="{9D8B030D-6E8A-4147-A177-3AD203B41FA5}">
                      <a16:colId xmlns:a16="http://schemas.microsoft.com/office/drawing/2014/main" val="20001"/>
                    </a:ext>
                  </a:extLst>
                </a:gridCol>
                <a:gridCol w="755780">
                  <a:extLst>
                    <a:ext uri="{9D8B030D-6E8A-4147-A177-3AD203B41FA5}">
                      <a16:colId xmlns:a16="http://schemas.microsoft.com/office/drawing/2014/main" val="20002"/>
                    </a:ext>
                  </a:extLst>
                </a:gridCol>
                <a:gridCol w="631371">
                  <a:extLst>
                    <a:ext uri="{9D8B030D-6E8A-4147-A177-3AD203B41FA5}">
                      <a16:colId xmlns:a16="http://schemas.microsoft.com/office/drawing/2014/main" val="20003"/>
                    </a:ext>
                  </a:extLst>
                </a:gridCol>
                <a:gridCol w="631371">
                  <a:extLst>
                    <a:ext uri="{9D8B030D-6E8A-4147-A177-3AD203B41FA5}">
                      <a16:colId xmlns:a16="http://schemas.microsoft.com/office/drawing/2014/main" val="20004"/>
                    </a:ext>
                  </a:extLst>
                </a:gridCol>
                <a:gridCol w="631371">
                  <a:extLst>
                    <a:ext uri="{9D8B030D-6E8A-4147-A177-3AD203B41FA5}">
                      <a16:colId xmlns:a16="http://schemas.microsoft.com/office/drawing/2014/main" val="20005"/>
                    </a:ext>
                  </a:extLst>
                </a:gridCol>
              </a:tblGrid>
              <a:tr h="356219">
                <a:tc>
                  <a:txBody>
                    <a:bodyPr/>
                    <a:lstStyle/>
                    <a:p>
                      <a:pPr algn="ctr">
                        <a:lnSpc>
                          <a:spcPct val="95000"/>
                        </a:lnSpc>
                        <a:spcBef>
                          <a:spcPts val="600"/>
                        </a:spcBef>
                        <a:spcAft>
                          <a:spcPts val="600"/>
                        </a:spcAft>
                      </a:pPr>
                      <a:r>
                        <a:rPr lang="en-CA" sz="2200" dirty="0">
                          <a:solidFill>
                            <a:srgbClr val="0000CC"/>
                          </a:solidFill>
                          <a:latin typeface="Arial" pitchFamily="34" charset="0"/>
                          <a:cs typeface="Arial" pitchFamily="34" charset="0"/>
                        </a:rPr>
                        <a:t>Run</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X</a:t>
                      </a:r>
                      <a:r>
                        <a:rPr lang="en-CA" sz="2200" i="0" baseline="-20000" dirty="0">
                          <a:solidFill>
                            <a:srgbClr val="0000CC"/>
                          </a:solidFill>
                          <a:latin typeface="Times New Roman" panose="02020603050405020304" pitchFamily="18" charset="0"/>
                          <a:cs typeface="Times New Roman" panose="02020603050405020304" pitchFamily="18" charset="0"/>
                        </a:rPr>
                        <a:t>1</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X</a:t>
                      </a:r>
                      <a:r>
                        <a:rPr lang="en-CA" sz="2200" i="0" baseline="-20000" dirty="0">
                          <a:solidFill>
                            <a:srgbClr val="0000CC"/>
                          </a:solidFill>
                          <a:latin typeface="Times New Roman" panose="02020603050405020304" pitchFamily="18" charset="0"/>
                          <a:cs typeface="Times New Roman" panose="02020603050405020304" pitchFamily="18" charset="0"/>
                        </a:rPr>
                        <a:t>2</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600"/>
                        </a:spcAft>
                      </a:pPr>
                      <a:r>
                        <a:rPr lang="en-CA" sz="2200" i="1" dirty="0">
                          <a:solidFill>
                            <a:srgbClr val="0000CC"/>
                          </a:solidFill>
                          <a:latin typeface="Times New Roman" panose="02020603050405020304" pitchFamily="18" charset="0"/>
                          <a:cs typeface="Times New Roman" panose="02020603050405020304" pitchFamily="18" charset="0"/>
                        </a:rPr>
                        <a:t>Y</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W</a:t>
                      </a:r>
                      <a:r>
                        <a:rPr lang="en-CA" sz="2200" i="0" baseline="-20000" dirty="0">
                          <a:solidFill>
                            <a:srgbClr val="0000CC"/>
                          </a:solidFill>
                          <a:latin typeface="Times New Roman" panose="02020603050405020304" pitchFamily="18" charset="0"/>
                          <a:cs typeface="Times New Roman" panose="02020603050405020304" pitchFamily="18" charset="0"/>
                        </a:rPr>
                        <a:t>1</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5000"/>
                        </a:lnSpc>
                        <a:spcBef>
                          <a:spcPts val="600"/>
                        </a:spcBef>
                        <a:spcAft>
                          <a:spcPts val="0"/>
                        </a:spcAft>
                      </a:pPr>
                      <a:r>
                        <a:rPr lang="en-CA" sz="2200" i="1" dirty="0">
                          <a:solidFill>
                            <a:srgbClr val="0000CC"/>
                          </a:solidFill>
                          <a:latin typeface="Times New Roman" panose="02020603050405020304" pitchFamily="18" charset="0"/>
                          <a:cs typeface="Times New Roman" panose="02020603050405020304" pitchFamily="18" charset="0"/>
                        </a:rPr>
                        <a:t>W</a:t>
                      </a:r>
                      <a:r>
                        <a:rPr lang="en-CA" sz="2200" i="0" baseline="-20000" dirty="0">
                          <a:solidFill>
                            <a:srgbClr val="0000CC"/>
                          </a:solidFill>
                          <a:latin typeface="Times New Roman" panose="02020603050405020304" pitchFamily="18" charset="0"/>
                          <a:cs typeface="Times New Roman" panose="02020603050405020304" pitchFamily="18" charset="0"/>
                        </a:rPr>
                        <a:t>2</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0.75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5685">
                <a:tc>
                  <a:txBody>
                    <a:bodyPr/>
                    <a:lstStyle/>
                    <a:p>
                      <a:pPr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95000"/>
                        </a:lnSpc>
                        <a:spcBef>
                          <a:spcPts val="300"/>
                        </a:spcBef>
                        <a:spcAft>
                          <a:spcPts val="300"/>
                        </a:spcAft>
                      </a:pPr>
                      <a:r>
                        <a:rPr lang="en-CA" sz="1800" b="1" dirty="0">
                          <a:solidFill>
                            <a:schemeClr val="tx1"/>
                          </a:solidFill>
                          <a:latin typeface="Times New Roman" pitchFamily="18" charset="0"/>
                          <a:cs typeface="Times New Roman" pitchFamily="18"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i="1" dirty="0">
                          <a:solidFill>
                            <a:schemeClr val="tx1"/>
                          </a:solidFill>
                          <a:latin typeface="Times New Roman" pitchFamily="18" charset="0"/>
                          <a:cs typeface="Times New Roman" pitchFamily="18" charset="0"/>
                        </a:rPr>
                        <a:t>Y</a:t>
                      </a:r>
                      <a:r>
                        <a:rPr lang="en-CA" sz="1800" b="1" i="1" baseline="-20000" dirty="0">
                          <a:solidFill>
                            <a:schemeClr val="tx1"/>
                          </a:solidFill>
                          <a:latin typeface="Times New Roman" pitchFamily="18" charset="0"/>
                          <a:cs typeface="Times New Roman" pitchFamily="18"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95000"/>
                        </a:lnSpc>
                        <a:spcBef>
                          <a:spcPts val="300"/>
                        </a:spcBef>
                        <a:spcAft>
                          <a:spcPts val="300"/>
                        </a:spcAft>
                        <a:buClrTx/>
                        <a:buSzTx/>
                        <a:buFontTx/>
                        <a:buNone/>
                        <a:tabLst/>
                        <a:defRPr/>
                      </a:pPr>
                      <a:r>
                        <a:rPr lang="en-CA" sz="1800" b="1" dirty="0">
                          <a:solidFill>
                            <a:schemeClr val="tx1"/>
                          </a:solidFill>
                          <a:latin typeface="Times New Roman" pitchFamily="18" charset="0"/>
                          <a:cs typeface="Times New Roman" pitchFamily="18" charset="0"/>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05685">
                <a:tc>
                  <a:txBody>
                    <a:bodyPr/>
                    <a:lstStyle/>
                    <a:p>
                      <a:pPr algn="ctr">
                        <a:lnSpc>
                          <a:spcPct val="98000"/>
                        </a:lnSpc>
                        <a:spcBef>
                          <a:spcPts val="300"/>
                        </a:spcBef>
                        <a:spcAft>
                          <a:spcPts val="300"/>
                        </a:spcAft>
                      </a:pPr>
                      <a:r>
                        <a:rPr lang="en-CA" sz="2000" b="1" i="1" dirty="0">
                          <a:solidFill>
                            <a:srgbClr val="C00000"/>
                          </a:solidFill>
                          <a:latin typeface="Times New Roman" pitchFamily="18" charset="0"/>
                          <a:cs typeface="Times New Roman" pitchFamily="18" charset="0"/>
                        </a:rPr>
                        <a:t>N</a:t>
                      </a:r>
                      <a:r>
                        <a:rPr lang="en-CA" sz="2000" b="1" dirty="0">
                          <a:solidFill>
                            <a:srgbClr val="C00000"/>
                          </a:solidFill>
                          <a:latin typeface="Times New Roman" pitchFamily="18" charset="0"/>
                          <a:cs typeface="Times New Roman" pitchFamily="18" charset="0"/>
                        </a:rPr>
                        <a:t> = 9</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000" b="1" i="1" dirty="0">
                          <a:solidFill>
                            <a:srgbClr val="C00000"/>
                          </a:solidFill>
                          <a:latin typeface="Times New Roman" pitchFamily="18" charset="0"/>
                          <a:cs typeface="Times New Roman" pitchFamily="18" charset="0"/>
                        </a:rPr>
                        <a:t>L</a:t>
                      </a:r>
                      <a:r>
                        <a:rPr lang="en-CA" sz="2000" b="1" i="0" baseline="-20000" dirty="0">
                          <a:solidFill>
                            <a:srgbClr val="C00000"/>
                          </a:solidFill>
                          <a:latin typeface="Times New Roman" pitchFamily="18" charset="0"/>
                          <a:cs typeface="Times New Roman" pitchFamily="18" charset="0"/>
                        </a:rPr>
                        <a:t>1</a:t>
                      </a:r>
                      <a:r>
                        <a:rPr lang="en-CA" sz="2000" b="1" dirty="0">
                          <a:solidFill>
                            <a:srgbClr val="C00000"/>
                          </a:solidFill>
                          <a:latin typeface="Times New Roman" pitchFamily="18" charset="0"/>
                          <a:cs typeface="Times New Roman" pitchFamily="18" charset="0"/>
                        </a:rPr>
                        <a:t> = 3</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000" b="1" i="1" dirty="0">
                          <a:solidFill>
                            <a:srgbClr val="C00000"/>
                          </a:solidFill>
                          <a:latin typeface="Times New Roman" pitchFamily="18" charset="0"/>
                          <a:cs typeface="Times New Roman" pitchFamily="18" charset="0"/>
                        </a:rPr>
                        <a:t>L</a:t>
                      </a:r>
                      <a:r>
                        <a:rPr lang="en-CA" sz="2000" b="1" i="0" baseline="-20000" dirty="0">
                          <a:solidFill>
                            <a:srgbClr val="C00000"/>
                          </a:solidFill>
                          <a:latin typeface="Times New Roman" pitchFamily="18" charset="0"/>
                          <a:cs typeface="Times New Roman" pitchFamily="18" charset="0"/>
                        </a:rPr>
                        <a:t>2</a:t>
                      </a:r>
                      <a:r>
                        <a:rPr lang="en-CA" sz="2000" b="1" dirty="0">
                          <a:solidFill>
                            <a:srgbClr val="C00000"/>
                          </a:solidFill>
                          <a:latin typeface="Times New Roman" pitchFamily="18" charset="0"/>
                          <a:cs typeface="Times New Roman" pitchFamily="18" charset="0"/>
                        </a:rPr>
                        <a:t> = 3</a:t>
                      </a: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r>
                        <a:rPr lang="en-CA" sz="2200" b="1" i="0" dirty="0">
                          <a:solidFill>
                            <a:srgbClr val="C00000"/>
                          </a:solidFill>
                          <a:latin typeface="Cambria Math" pitchFamily="18" charset="0"/>
                          <a:ea typeface="Cambria Math" pitchFamily="18" charset="0"/>
                          <a:cs typeface="Calibri" pitchFamily="34" charset="0"/>
                        </a:rPr>
                        <a:t>∑</a:t>
                      </a:r>
                      <a:r>
                        <a:rPr lang="en-CA" sz="2000" b="1" i="1" dirty="0">
                          <a:solidFill>
                            <a:srgbClr val="C00000"/>
                          </a:solidFill>
                          <a:latin typeface="Times New Roman" pitchFamily="18" charset="0"/>
                          <a:cs typeface="Times New Roman" pitchFamily="18" charset="0"/>
                        </a:rPr>
                        <a:t>W</a:t>
                      </a:r>
                      <a:r>
                        <a:rPr lang="en-CA" sz="1600" b="1" i="0" baseline="-20000" dirty="0">
                          <a:solidFill>
                            <a:srgbClr val="C00000"/>
                          </a:solidFill>
                          <a:latin typeface="Times New Roman" pitchFamily="18" charset="0"/>
                          <a:cs typeface="Times New Roman" pitchFamily="18" charset="0"/>
                        </a:rPr>
                        <a:t>1</a:t>
                      </a:r>
                      <a:r>
                        <a:rPr lang="en-CA" sz="1600" b="1" i="1" baseline="-20000" dirty="0">
                          <a:solidFill>
                            <a:srgbClr val="C00000"/>
                          </a:solidFill>
                          <a:latin typeface="Times New Roman" pitchFamily="18" charset="0"/>
                          <a:cs typeface="Times New Roman" pitchFamily="18" charset="0"/>
                        </a:rPr>
                        <a:t>j</a:t>
                      </a:r>
                      <a:r>
                        <a:rPr lang="en-CA" sz="2000" b="1" dirty="0">
                          <a:solidFill>
                            <a:srgbClr val="C00000"/>
                          </a:solidFill>
                          <a:latin typeface="Times New Roman" pitchFamily="18" charset="0"/>
                          <a:cs typeface="Times New Roman" pitchFamily="18" charset="0"/>
                        </a:rPr>
                        <a:t> =</a:t>
                      </a:r>
                      <a:r>
                        <a:rPr lang="en-CA" sz="1600" b="1" dirty="0">
                          <a:solidFill>
                            <a:srgbClr val="C00000"/>
                          </a:solidFill>
                          <a:latin typeface="Times New Roman" pitchFamily="18" charset="0"/>
                          <a:cs typeface="Times New Roman" pitchFamily="18" charset="0"/>
                        </a:rPr>
                        <a:t> </a:t>
                      </a:r>
                      <a:r>
                        <a:rPr lang="en-CA" sz="2200" b="1" i="0" dirty="0">
                          <a:solidFill>
                            <a:srgbClr val="C00000"/>
                          </a:solidFill>
                          <a:latin typeface="Cambria Math" pitchFamily="18" charset="0"/>
                          <a:ea typeface="Cambria Math" pitchFamily="18" charset="0"/>
                          <a:cs typeface="Calibri" pitchFamily="34" charset="0"/>
                        </a:rPr>
                        <a:t>∑</a:t>
                      </a:r>
                      <a:r>
                        <a:rPr lang="en-CA" sz="2000" b="1" i="1" dirty="0">
                          <a:solidFill>
                            <a:srgbClr val="C00000"/>
                          </a:solidFill>
                          <a:latin typeface="Times New Roman" pitchFamily="18" charset="0"/>
                          <a:cs typeface="Times New Roman" pitchFamily="18" charset="0"/>
                        </a:rPr>
                        <a:t>W</a:t>
                      </a:r>
                      <a:r>
                        <a:rPr lang="en-CA" sz="1600" b="1" i="0" baseline="-20000" dirty="0">
                          <a:solidFill>
                            <a:srgbClr val="C00000"/>
                          </a:solidFill>
                          <a:latin typeface="Times New Roman" pitchFamily="18" charset="0"/>
                          <a:cs typeface="Times New Roman" pitchFamily="18" charset="0"/>
                        </a:rPr>
                        <a:t>2</a:t>
                      </a:r>
                      <a:r>
                        <a:rPr lang="en-CA" sz="1600" b="1" i="1" baseline="-20000" dirty="0">
                          <a:solidFill>
                            <a:srgbClr val="C00000"/>
                          </a:solidFill>
                          <a:latin typeface="Times New Roman" pitchFamily="18" charset="0"/>
                          <a:cs typeface="Times New Roman" pitchFamily="18" charset="0"/>
                        </a:rPr>
                        <a:t>j</a:t>
                      </a:r>
                      <a:r>
                        <a:rPr lang="en-CA" sz="2000" b="1" dirty="0">
                          <a:solidFill>
                            <a:srgbClr val="C00000"/>
                          </a:solidFill>
                          <a:latin typeface="Times New Roman" pitchFamily="18" charset="0"/>
                          <a:cs typeface="Times New Roman" pitchFamily="18" charset="0"/>
                        </a:rPr>
                        <a:t> = 9</a:t>
                      </a:r>
                      <a:endParaRPr lang="en-CA" sz="2000" b="1" i="1" dirty="0">
                        <a:solidFill>
                          <a:srgbClr val="C00000"/>
                        </a:solidFill>
                        <a:latin typeface="Times New Roman" pitchFamily="18" charset="0"/>
                        <a:cs typeface="Times New Roman" pitchFamily="18" charset="0"/>
                      </a:endParaRP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endParaRPr lang="en-CA" sz="2000" b="1" i="1" baseline="-20000" dirty="0">
                        <a:solidFill>
                          <a:schemeClr val="tx1"/>
                        </a:solidFill>
                        <a:latin typeface="Times New Roman" pitchFamily="18" charset="0"/>
                        <a:cs typeface="Times New Roman" pitchFamily="18" charset="0"/>
                      </a:endParaRP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457200" rtl="0" eaLnBrk="1" fontAlgn="auto" latinLnBrk="0" hangingPunct="1">
                        <a:lnSpc>
                          <a:spcPct val="98000"/>
                        </a:lnSpc>
                        <a:spcBef>
                          <a:spcPts val="300"/>
                        </a:spcBef>
                        <a:spcAft>
                          <a:spcPts val="300"/>
                        </a:spcAft>
                        <a:buClrTx/>
                        <a:buSzTx/>
                        <a:buFontTx/>
                        <a:buNone/>
                        <a:tabLst/>
                        <a:defRPr/>
                      </a:pPr>
                      <a:endParaRPr lang="en-CA" sz="2000" b="1" i="1" baseline="-20000" dirty="0">
                        <a:solidFill>
                          <a:schemeClr val="tx1"/>
                        </a:solidFill>
                        <a:latin typeface="Times New Roman" pitchFamily="18" charset="0"/>
                        <a:cs typeface="Times New Roman" pitchFamily="18" charset="0"/>
                      </a:endParaRPr>
                    </a:p>
                  </a:txBody>
                  <a:tcPr marL="36000" marR="36000" marT="54000" marB="5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912674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G Definitions</a:t>
            </a:r>
          </a:p>
        </p:txBody>
      </p:sp>
      <p:sp>
        <p:nvSpPr>
          <p:cNvPr id="4" name="Rectangle 3"/>
          <p:cNvSpPr txBox="1">
            <a:spLocks noChangeArrowheads="1"/>
          </p:cNvSpPr>
          <p:nvPr/>
        </p:nvSpPr>
        <p:spPr bwMode="auto">
          <a:xfrm>
            <a:off x="350874" y="1222219"/>
            <a:ext cx="8527311" cy="537017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Best estimate </a:t>
            </a:r>
            <a:r>
              <a:rPr lang="en-CA" altLang="en-US" sz="1200" kern="0" dirty="0">
                <a:solidFill>
                  <a:srgbClr val="0000FF"/>
                </a:solidFill>
                <a:latin typeface="Arial" pitchFamily="34" charset="0"/>
                <a:cs typeface="Arial" pitchFamily="34" charset="0"/>
                <a:sym typeface="Symbol" pitchFamily="18" charset="2"/>
              </a:rPr>
              <a:t>– Estimate of non-deterministic variable of interest, which is associated with the highest confidence of representing the true value of this variable, among all estimates of this variable inferred from the relevant model or analysis.</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Parametric uncertainty </a:t>
            </a:r>
            <a:r>
              <a:rPr lang="en-CA" altLang="en-US" sz="1200" kern="0" dirty="0">
                <a:solidFill>
                  <a:srgbClr val="0000FF"/>
                </a:solidFill>
                <a:latin typeface="Arial" pitchFamily="34" charset="0"/>
                <a:cs typeface="Arial" pitchFamily="34" charset="0"/>
                <a:sym typeface="Symbol" pitchFamily="18" charset="2"/>
              </a:rPr>
              <a:t>- Uncertainty in non-deterministic variable of interest, which is due to uncertainties in the non-deterministic parameters involved in the relevant parametric model or analysis.</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Residual uncertainty </a:t>
            </a:r>
            <a:r>
              <a:rPr lang="en-CA" altLang="en-US" sz="1200" kern="0" dirty="0">
                <a:solidFill>
                  <a:srgbClr val="0000FF"/>
                </a:solidFill>
                <a:latin typeface="Arial" pitchFamily="34" charset="0"/>
                <a:cs typeface="Arial" pitchFamily="34" charset="0"/>
                <a:sym typeface="Symbol" pitchFamily="18" charset="2"/>
              </a:rPr>
              <a:t>- Uncertainty in non-deterministic variable of interest, which represents its observed variation that is not attributable to any of the explanatory variables used in the relevant statistical model or analysis.</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Sensitivity coefficient </a:t>
            </a:r>
            <a:r>
              <a:rPr lang="en-CA" altLang="en-US" sz="1200" kern="0" dirty="0">
                <a:solidFill>
                  <a:srgbClr val="0000FF"/>
                </a:solidFill>
                <a:latin typeface="Arial" pitchFamily="34" charset="0"/>
                <a:cs typeface="Arial" pitchFamily="34" charset="0"/>
                <a:sym typeface="Symbol" pitchFamily="18" charset="2"/>
              </a:rPr>
              <a:t>– Relative change in the output variable associated with a relative change of a small magnitude in the input variable in the relevant mathematical model.  Relative changes in the variable of interest are determined as absolute changes in this variable divided by the value of this variable at the evaluation point.</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Uncertainty </a:t>
            </a:r>
            <a:r>
              <a:rPr lang="en-CA" altLang="en-US" sz="1200" kern="0" dirty="0">
                <a:solidFill>
                  <a:srgbClr val="0000FF"/>
                </a:solidFill>
                <a:latin typeface="Arial" pitchFamily="34" charset="0"/>
                <a:cs typeface="Arial" pitchFamily="34" charset="0"/>
                <a:sym typeface="Symbol" pitchFamily="18" charset="2"/>
              </a:rPr>
              <a:t>– Variation in non-deterministic (stochastic, random) variables of interest, which is attributable to inherent variability in the physical phenomena described by the variables and/or lack of knowledge about the physical phenomena.</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Uncertainty analysis </a:t>
            </a:r>
            <a:r>
              <a:rPr lang="en-CA" altLang="en-US" sz="1200" kern="0" dirty="0">
                <a:solidFill>
                  <a:srgbClr val="0000FF"/>
                </a:solidFill>
                <a:latin typeface="Arial" pitchFamily="34" charset="0"/>
                <a:cs typeface="Arial" pitchFamily="34" charset="0"/>
                <a:sym typeface="Symbol" pitchFamily="18" charset="2"/>
              </a:rPr>
              <a:t>– The process of identifying and characterizing the influential sources of uncertainty in the probabilistic analysis, evaluating their impact on the analysis results, and developing, to the extent practicable, a quantitative measure of this impact.</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Uncertainty due to limitations in data set </a:t>
            </a:r>
            <a:r>
              <a:rPr lang="en-CA" altLang="en-US" sz="1200" kern="0" dirty="0">
                <a:solidFill>
                  <a:srgbClr val="0000FF"/>
                </a:solidFill>
                <a:latin typeface="Arial" pitchFamily="34" charset="0"/>
                <a:cs typeface="Arial" pitchFamily="34" charset="0"/>
                <a:sym typeface="Symbol" pitchFamily="18" charset="2"/>
              </a:rPr>
              <a:t>– Uncertainty in non-deterministic variable of interest, which is due to measurement uncertainties associated with the data set used as the basis for the relevant statistical model or analysis, as well as with limited coverage and balance in this data set.</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Uncertainty due to model form </a:t>
            </a:r>
            <a:r>
              <a:rPr lang="en-CA" altLang="en-US" sz="1200" kern="0" dirty="0">
                <a:solidFill>
                  <a:srgbClr val="0000FF"/>
                </a:solidFill>
                <a:latin typeface="Arial" pitchFamily="34" charset="0"/>
                <a:cs typeface="Arial" pitchFamily="34" charset="0"/>
                <a:sym typeface="Symbol" pitchFamily="18" charset="2"/>
              </a:rPr>
              <a:t>– Uncertainty in non-deterministic variable of interest, which is due to assumptions and approximations associated with representing the physical phenomenon by the mathematical formulation used in the relevant model or analysis.</a:t>
            </a:r>
          </a:p>
          <a:p>
            <a:pPr lvl="0">
              <a:lnSpc>
                <a:spcPct val="95000"/>
              </a:lnSpc>
              <a:spcBef>
                <a:spcPts val="0"/>
              </a:spcBef>
              <a:spcAft>
                <a:spcPts val="600"/>
              </a:spcAft>
              <a:buClr>
                <a:srgbClr val="DE8400"/>
              </a:buClr>
              <a:buSzPct val="70000"/>
              <a:defRPr/>
            </a:pPr>
            <a:r>
              <a:rPr lang="en-CA" altLang="en-US" sz="1200" kern="0" dirty="0">
                <a:solidFill>
                  <a:srgbClr val="FF0000"/>
                </a:solidFill>
                <a:latin typeface="Arial" pitchFamily="34" charset="0"/>
                <a:cs typeface="Arial" pitchFamily="34" charset="0"/>
                <a:sym typeface="Symbol" pitchFamily="18" charset="2"/>
              </a:rPr>
              <a:t>Uncertainty due to numerical solutions </a:t>
            </a:r>
            <a:r>
              <a:rPr lang="en-CA" altLang="en-US" sz="1200" kern="0" dirty="0">
                <a:solidFill>
                  <a:srgbClr val="0000FF"/>
                </a:solidFill>
                <a:latin typeface="Arial" pitchFamily="34" charset="0"/>
                <a:cs typeface="Arial" pitchFamily="34" charset="0"/>
                <a:sym typeface="Symbol" pitchFamily="18" charset="2"/>
              </a:rPr>
              <a:t>- Uncertainty in non-deterministic variable of interest, which is due to finite precision of computations and finite level of convergence involved in the numerical representation of the mathematical formulation used in the relevant model or analysis.</a:t>
            </a:r>
          </a:p>
        </p:txBody>
      </p:sp>
    </p:spTree>
    <p:extLst>
      <p:ext uri="{BB962C8B-B14F-4D97-AF65-F5344CB8AC3E}">
        <p14:creationId xmlns:p14="http://schemas.microsoft.com/office/powerpoint/2010/main" val="92281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Introduction</a:t>
            </a:r>
          </a:p>
        </p:txBody>
      </p:sp>
      <p:sp>
        <p:nvSpPr>
          <p:cNvPr id="3" name="Rectangle 2"/>
          <p:cNvSpPr txBox="1">
            <a:spLocks noChangeArrowheads="1"/>
          </p:cNvSpPr>
          <p:nvPr/>
        </p:nvSpPr>
        <p:spPr bwMode="auto">
          <a:xfrm>
            <a:off x="525101" y="1186171"/>
            <a:ext cx="798515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CSA N285.8 Annex on Uncertainty Analysis</a:t>
            </a:r>
          </a:p>
        </p:txBody>
      </p:sp>
      <p:sp>
        <p:nvSpPr>
          <p:cNvPr id="4" name="Rectangle 3"/>
          <p:cNvSpPr txBox="1">
            <a:spLocks noChangeArrowheads="1"/>
          </p:cNvSpPr>
          <p:nvPr/>
        </p:nvSpPr>
        <p:spPr bwMode="auto">
          <a:xfrm>
            <a:off x="351692" y="1692892"/>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0"/>
              </a:spcBef>
              <a:spcAft>
                <a:spcPts val="300"/>
              </a:spcAft>
              <a:buClr>
                <a:srgbClr val="DE8400"/>
              </a:buClr>
              <a:buSzPct val="70000"/>
              <a:buBlip>
                <a:blip r:embed="rId4"/>
              </a:buBlip>
            </a:pPr>
            <a:r>
              <a:rPr lang="en-CA" altLang="en-US" sz="2400" kern="0" spc="-30" dirty="0">
                <a:latin typeface="Arial" pitchFamily="34" charset="0"/>
                <a:cs typeface="Arial" pitchFamily="34" charset="0"/>
              </a:rPr>
              <a:t>An informative </a:t>
            </a:r>
            <a:r>
              <a:rPr lang="en-CA" altLang="en-US" sz="2400" spc="-30" dirty="0">
                <a:latin typeface="Arial" pitchFamily="34" charset="0"/>
                <a:cs typeface="Arial" pitchFamily="34" charset="0"/>
              </a:rPr>
              <a:t>Annex to CSA Standard N285.8 has been </a:t>
            </a:r>
            <a:r>
              <a:rPr lang="en-CA" altLang="en-US" sz="2400" dirty="0">
                <a:latin typeface="Arial" pitchFamily="34" charset="0"/>
                <a:cs typeface="Arial" pitchFamily="34" charset="0"/>
              </a:rPr>
              <a:t>developed by CSA N285.8 Technical Subcommittee </a:t>
            </a:r>
            <a:r>
              <a:rPr lang="en-CA" altLang="en-US" sz="2400" kern="0" dirty="0">
                <a:latin typeface="Arial" pitchFamily="34" charset="0"/>
                <a:cs typeface="Arial" pitchFamily="34" charset="0"/>
              </a:rPr>
              <a:t>to </a:t>
            </a:r>
            <a:r>
              <a:rPr lang="en-CA" altLang="en-US" sz="2400" kern="0" spc="-30" dirty="0">
                <a:latin typeface="Arial" pitchFamily="34" charset="0"/>
                <a:cs typeface="Arial" pitchFamily="34" charset="0"/>
              </a:rPr>
              <a:t>provide guidelines for performing uncertainty analysis </a:t>
            </a:r>
            <a:r>
              <a:rPr lang="en-CA" altLang="en-US" sz="2400" kern="0" dirty="0">
                <a:latin typeface="Arial" pitchFamily="34" charset="0"/>
                <a:cs typeface="Arial" pitchFamily="34" charset="0"/>
              </a:rPr>
              <a:t>in probabilistic evaluations relevant to scope of CSA </a:t>
            </a:r>
            <a:r>
              <a:rPr lang="en-CA" altLang="en-US" sz="2400" dirty="0">
                <a:latin typeface="Arial" pitchFamily="34" charset="0"/>
                <a:cs typeface="Arial" pitchFamily="34" charset="0"/>
              </a:rPr>
              <a:t>Standard </a:t>
            </a:r>
            <a:r>
              <a:rPr lang="en-CA" altLang="en-US" sz="2400" kern="0" dirty="0">
                <a:latin typeface="Arial" pitchFamily="34" charset="0"/>
                <a:cs typeface="Arial" pitchFamily="34" charset="0"/>
              </a:rPr>
              <a:t>N285.8.</a:t>
            </a:r>
          </a:p>
          <a:p>
            <a:pPr marL="339725" lvl="0" indent="-339725">
              <a:spcBef>
                <a:spcPts val="0"/>
              </a:spcBef>
              <a:spcAft>
                <a:spcPts val="300"/>
              </a:spcAft>
              <a:buClr>
                <a:srgbClr val="DE8400"/>
              </a:buClr>
              <a:buSzPct val="70000"/>
              <a:buBlip>
                <a:blip r:embed="rId4"/>
              </a:buBlip>
            </a:pPr>
            <a:r>
              <a:rPr kumimoji="0" lang="en-CA" altLang="en-US" sz="2400" b="1" i="0" u="none" strike="noStrike" kern="0" cap="none" normalizeH="0" baseline="0" noProof="0" dirty="0">
                <a:ln>
                  <a:noFill/>
                </a:ln>
                <a:effectLst/>
                <a:uLnTx/>
                <a:uFillTx/>
                <a:latin typeface="Arial" pitchFamily="34" charset="0"/>
                <a:ea typeface="ＭＳ Ｐゴシック" pitchFamily="34" charset="-128"/>
                <a:cs typeface="Arial" pitchFamily="34" charset="0"/>
              </a:rPr>
              <a:t>This Annex defines </a:t>
            </a:r>
            <a:r>
              <a:rPr lang="en-CA" altLang="en-US" sz="2400" kern="0" dirty="0">
                <a:latin typeface="Arial" pitchFamily="34" charset="0"/>
                <a:cs typeface="Arial" pitchFamily="34" charset="0"/>
              </a:rPr>
              <a:t>uncertainty analysis as: </a:t>
            </a:r>
            <a:r>
              <a:rPr lang="en-CA" sz="2400" i="1" kern="0" dirty="0">
                <a:solidFill>
                  <a:srgbClr val="0000FF"/>
                </a:solidFill>
                <a:latin typeface="Arial" pitchFamily="34" charset="0"/>
                <a:cs typeface="Arial" pitchFamily="34" charset="0"/>
              </a:rPr>
              <a:t>the process of identifying and characterizing the influential sources of uncertainty in the probabilistic evaluation, assessing the impact of uncertainties on the probabilistic evaluation results, and developing, to the extent practicable, a quantitative measure of this impact</a:t>
            </a:r>
            <a:r>
              <a:rPr lang="en-CA" sz="2400" kern="0" dirty="0">
                <a:latin typeface="Arial" pitchFamily="34" charset="0"/>
                <a:cs typeface="Arial" pitchFamily="34" charset="0"/>
              </a:rPr>
              <a:t>.</a:t>
            </a:r>
            <a:endParaRPr lang="en-CA" altLang="en-US" sz="2400" kern="0" dirty="0">
              <a:latin typeface="Arial" pitchFamily="34" charset="0"/>
              <a:cs typeface="Arial" pitchFamily="34" charset="0"/>
            </a:endParaRPr>
          </a:p>
          <a:p>
            <a:pPr marL="339725" marR="0" lvl="0" indent="-339725" algn="l" defTabSz="914400" rtl="0" eaLnBrk="1" fontAlgn="base" latinLnBrk="0" hangingPunct="1">
              <a:lnSpc>
                <a:spcPct val="100000"/>
              </a:lnSpc>
              <a:spcBef>
                <a:spcPts val="0"/>
              </a:spcBef>
              <a:spcAft>
                <a:spcPts val="600"/>
              </a:spcAft>
              <a:buClr>
                <a:srgbClr val="DE8400"/>
              </a:buClr>
              <a:buSzPct val="70000"/>
              <a:buFontTx/>
              <a:buBlip>
                <a:blip r:embed="rId4"/>
              </a:buBlip>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1247774" y="1198007"/>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Scope</a:t>
            </a:r>
          </a:p>
        </p:txBody>
      </p:sp>
      <p:sp>
        <p:nvSpPr>
          <p:cNvPr id="4" name="Rectangle 3"/>
          <p:cNvSpPr txBox="1">
            <a:spLocks noChangeArrowheads="1"/>
          </p:cNvSpPr>
          <p:nvPr/>
        </p:nvSpPr>
        <p:spPr bwMode="auto">
          <a:xfrm>
            <a:off x="351692" y="1883015"/>
            <a:ext cx="8440615" cy="442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1200"/>
              </a:spcBef>
              <a:spcAft>
                <a:spcPts val="600"/>
              </a:spcAft>
              <a:buClr>
                <a:srgbClr val="DE8400"/>
              </a:buClr>
              <a:buSzPct val="70000"/>
              <a:buBlip>
                <a:blip r:embed="rId4"/>
              </a:buBlip>
            </a:pPr>
            <a:r>
              <a:rPr lang="en-CA" altLang="en-US" sz="2400" kern="0" dirty="0">
                <a:latin typeface="Arial" pitchFamily="34" charset="0"/>
                <a:cs typeface="Arial" pitchFamily="34" charset="0"/>
              </a:rPr>
              <a:t>The Annex applies to the following evaluations:</a:t>
            </a:r>
            <a:endParaRPr kumimoji="0" lang="en-CA" altLang="en-US" sz="2400" b="1" i="0" u="none" strike="noStrike" kern="0" cap="none" spc="0" normalizeH="0" baseline="0" noProof="0" dirty="0">
              <a:ln>
                <a:noFill/>
              </a:ln>
              <a:effectLst/>
              <a:uLnTx/>
              <a:uFillTx/>
              <a:latin typeface="Arial" pitchFamily="34" charset="0"/>
              <a:ea typeface="ＭＳ Ｐゴシック" pitchFamily="34" charset="-128"/>
              <a:cs typeface="Arial" pitchFamily="34" charset="0"/>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Protection against fracture (Clause 7.2.3)</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Pressure tube failure due to degradation mechanisms related to flaws (Clause 7.3.2.3)</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Pressure tube failure due to pressure tube to </a:t>
            </a:r>
            <a:r>
              <a:rPr lang="en-CA" altLang="en-US" sz="2200" kern="0" dirty="0" err="1">
                <a:solidFill>
                  <a:srgbClr val="0000FF"/>
                </a:solidFill>
                <a:latin typeface="Arial" pitchFamily="34" charset="0"/>
                <a:cs typeface="Arial" pitchFamily="34" charset="0"/>
                <a:sym typeface="Symbol" pitchFamily="18" charset="2"/>
              </a:rPr>
              <a:t>calandria</a:t>
            </a:r>
            <a:r>
              <a:rPr lang="en-CA" altLang="en-US" sz="2200" kern="0" dirty="0">
                <a:solidFill>
                  <a:srgbClr val="0000FF"/>
                </a:solidFill>
                <a:latin typeface="Arial" pitchFamily="34" charset="0"/>
                <a:cs typeface="Arial" pitchFamily="34" charset="0"/>
                <a:sym typeface="Symbol" pitchFamily="18" charset="2"/>
              </a:rPr>
              <a:t> tube contact (Clause 7.3.3.3)</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690563" lvl="1" indent="-233363">
              <a:spcAft>
                <a:spcPts val="30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Leak-before-break (Clause 7.4.3)</a:t>
            </a:r>
            <a:endParaRPr kumimoji="0" lang="en-CA" altLang="en-US" sz="2200" b="1" i="0" u="none" strike="noStrike" kern="0" cap="none" spc="0" normalizeH="0" baseline="0" noProof="0" dirty="0">
              <a:ln>
                <a:noFill/>
              </a:ln>
              <a:solidFill>
                <a:srgbClr val="0000FF"/>
              </a:solidFill>
              <a:effectLst/>
              <a:uLnTx/>
              <a:uFillTx/>
              <a:latin typeface="Arial" pitchFamily="34" charset="0"/>
              <a:ea typeface="ＭＳ Ｐゴシック" pitchFamily="34" charset="-128"/>
              <a:cs typeface="Arial" pitchFamily="34" charset="0"/>
              <a:sym typeface="Symbol" pitchFamily="18" charset="2"/>
            </a:endParaRPr>
          </a:p>
          <a:p>
            <a:pPr marL="339725" marR="0" lvl="0" indent="-339725" algn="l" defTabSz="914400" rtl="0" eaLnBrk="1" fontAlgn="base" latinLnBrk="0" hangingPunct="1">
              <a:lnSpc>
                <a:spcPct val="100000"/>
              </a:lnSpc>
              <a:spcBef>
                <a:spcPts val="0"/>
              </a:spcBef>
              <a:spcAft>
                <a:spcPts val="600"/>
              </a:spcAft>
              <a:buClr>
                <a:srgbClr val="DE8400"/>
              </a:buClr>
              <a:buSzPct val="70000"/>
              <a:buFontTx/>
              <a:buBlip>
                <a:blip r:embed="rId4"/>
              </a:buBlip>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783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1247775" y="1162685"/>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Overview</a:t>
            </a:r>
          </a:p>
        </p:txBody>
      </p:sp>
      <p:sp>
        <p:nvSpPr>
          <p:cNvPr id="4" name="Rectangle 3"/>
          <p:cNvSpPr txBox="1">
            <a:spLocks noChangeArrowheads="1"/>
          </p:cNvSpPr>
          <p:nvPr/>
        </p:nvSpPr>
        <p:spPr bwMode="auto">
          <a:xfrm>
            <a:off x="685800" y="3469898"/>
            <a:ext cx="7772400" cy="2695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spcBef>
                <a:spcPts val="600"/>
              </a:spcBef>
              <a:spcAft>
                <a:spcPts val="600"/>
              </a:spcAft>
              <a:buClr>
                <a:srgbClr val="DE8400"/>
              </a:buClr>
              <a:buSzPct val="70000"/>
              <a:buBlip>
                <a:blip r:embed="rId4"/>
              </a:buBlip>
              <a:tabLst>
                <a:tab pos="1547813" algn="l"/>
              </a:tabLst>
            </a:pPr>
            <a:r>
              <a:rPr lang="en-CA" altLang="en-US" sz="2300" kern="0" dirty="0">
                <a:solidFill>
                  <a:srgbClr val="7030A0"/>
                </a:solidFill>
                <a:latin typeface="Arial" pitchFamily="34" charset="0"/>
                <a:cs typeface="Arial" pitchFamily="34" charset="0"/>
              </a:rPr>
              <a:t>Stage I:  </a:t>
            </a:r>
            <a:r>
              <a:rPr lang="en-CA" altLang="en-US" sz="2300" kern="0" dirty="0">
                <a:latin typeface="Arial" pitchFamily="34" charset="0"/>
                <a:cs typeface="Arial" pitchFamily="34" charset="0"/>
              </a:rPr>
              <a:t>Identification of influential variables</a:t>
            </a:r>
          </a:p>
          <a:p>
            <a:pPr marL="339725" indent="-339725">
              <a:spcBef>
                <a:spcPts val="600"/>
              </a:spcBef>
              <a:spcAft>
                <a:spcPts val="600"/>
              </a:spcAft>
              <a:buClr>
                <a:srgbClr val="DE8400"/>
              </a:buClr>
              <a:buSzPct val="70000"/>
              <a:buBlip>
                <a:blip r:embed="rId4"/>
              </a:buBlip>
              <a:tabLst>
                <a:tab pos="1547813" algn="l"/>
              </a:tabLst>
            </a:pPr>
            <a:r>
              <a:rPr lang="en-CA" altLang="en-US" sz="2300" kern="0" dirty="0">
                <a:solidFill>
                  <a:srgbClr val="7030A0"/>
                </a:solidFill>
                <a:latin typeface="Arial" pitchFamily="34" charset="0"/>
                <a:cs typeface="Arial" pitchFamily="34" charset="0"/>
              </a:rPr>
              <a:t>Stage II:  </a:t>
            </a:r>
            <a:r>
              <a:rPr lang="en-CA" altLang="en-US" sz="2300" kern="0" dirty="0">
                <a:latin typeface="Arial" pitchFamily="34" charset="0"/>
                <a:cs typeface="Arial" pitchFamily="34" charset="0"/>
              </a:rPr>
              <a:t>Characterization of uncertainties for 	 influential variables</a:t>
            </a:r>
          </a:p>
          <a:p>
            <a:pPr marL="339725" indent="-339725">
              <a:spcBef>
                <a:spcPts val="600"/>
              </a:spcBef>
              <a:spcAft>
                <a:spcPts val="600"/>
              </a:spcAft>
              <a:buClr>
                <a:srgbClr val="DE8400"/>
              </a:buClr>
              <a:buSzPct val="70000"/>
              <a:buBlip>
                <a:blip r:embed="rId4"/>
              </a:buBlip>
              <a:tabLst>
                <a:tab pos="1547813" algn="l"/>
              </a:tabLst>
            </a:pPr>
            <a:r>
              <a:rPr lang="en-CA" altLang="en-US" sz="2300" kern="0" dirty="0">
                <a:solidFill>
                  <a:srgbClr val="7030A0"/>
                </a:solidFill>
                <a:latin typeface="Arial" pitchFamily="34" charset="0"/>
                <a:cs typeface="Arial" pitchFamily="34" charset="0"/>
              </a:rPr>
              <a:t>Stage III:  </a:t>
            </a:r>
            <a:r>
              <a:rPr lang="en-CA" altLang="en-US" sz="2300" kern="0" dirty="0">
                <a:latin typeface="Arial" pitchFamily="34" charset="0"/>
                <a:cs typeface="Arial" pitchFamily="34" charset="0"/>
              </a:rPr>
              <a:t>Incorporation of uncertainty characterization 	results into probabilistic evaluation</a:t>
            </a:r>
          </a:p>
          <a:p>
            <a:pPr marL="339725" indent="-339725">
              <a:spcBef>
                <a:spcPts val="600"/>
              </a:spcBef>
              <a:spcAft>
                <a:spcPts val="600"/>
              </a:spcAft>
              <a:buClr>
                <a:srgbClr val="DE8400"/>
              </a:buClr>
              <a:buSzPct val="70000"/>
              <a:buBlip>
                <a:blip r:embed="rId4"/>
              </a:buBlip>
              <a:tabLst>
                <a:tab pos="1547813" algn="l"/>
              </a:tabLst>
            </a:pPr>
            <a:endParaRPr lang="en-CA" altLang="en-US" sz="2300" kern="0" dirty="0">
              <a:latin typeface="Arial" pitchFamily="34" charset="0"/>
              <a:cs typeface="Arial" pitchFamily="34" charset="0"/>
            </a:endParaRPr>
          </a:p>
          <a:p>
            <a:pPr lvl="0" algn="ctr">
              <a:spcBef>
                <a:spcPts val="9000"/>
              </a:spcBef>
              <a:spcAft>
                <a:spcPts val="0"/>
              </a:spcAft>
              <a:buClr>
                <a:srgbClr val="DE8400"/>
              </a:buClr>
              <a:buSzPct val="70000"/>
            </a:pPr>
            <a:endParaRPr lang="en-CA" altLang="en-US" sz="2300" kern="0" dirty="0">
              <a:latin typeface="Arial" pitchFamily="34" charset="0"/>
              <a:cs typeface="Arial" pitchFamily="34" charset="0"/>
            </a:endParaRPr>
          </a:p>
          <a:p>
            <a:pPr marL="339725" marR="0" lvl="0" indent="-339725" algn="l" defTabSz="914400" rtl="0" eaLnBrk="1" fontAlgn="base" latinLnBrk="0" hangingPunct="1">
              <a:spcBef>
                <a:spcPts val="0"/>
              </a:spcBef>
              <a:spcAft>
                <a:spcPts val="0"/>
              </a:spcAft>
              <a:buClr>
                <a:srgbClr val="DE8400"/>
              </a:buClr>
              <a:buSzPct val="70000"/>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7" name="Rectangle 3"/>
          <p:cNvSpPr txBox="1">
            <a:spLocks noChangeArrowheads="1"/>
          </p:cNvSpPr>
          <p:nvPr/>
        </p:nvSpPr>
        <p:spPr bwMode="auto">
          <a:xfrm>
            <a:off x="548640" y="1794321"/>
            <a:ext cx="8046720" cy="1463040"/>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latin typeface="Arial" pitchFamily="34" charset="0"/>
                <a:cs typeface="Arial" pitchFamily="34" charset="0"/>
              </a:rPr>
              <a:t>Review probabilistic evaluation using bottom-up approach focussing on characterization of uncertainties for influential non-deterministic variables</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1247775" y="1198483"/>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Methodology (I)</a:t>
            </a:r>
          </a:p>
        </p:txBody>
      </p:sp>
      <p:sp>
        <p:nvSpPr>
          <p:cNvPr id="8" name="Rectangle 3"/>
          <p:cNvSpPr txBox="1">
            <a:spLocks noChangeArrowheads="1"/>
          </p:cNvSpPr>
          <p:nvPr/>
        </p:nvSpPr>
        <p:spPr bwMode="auto">
          <a:xfrm>
            <a:off x="548640" y="4004346"/>
            <a:ext cx="8046720" cy="1097280"/>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solidFill>
                  <a:srgbClr val="660066"/>
                </a:solidFill>
                <a:latin typeface="Arial" pitchFamily="34" charset="0"/>
                <a:cs typeface="Arial" pitchFamily="34" charset="0"/>
              </a:rPr>
              <a:t>Identification of influential variables </a:t>
            </a:r>
            <a:r>
              <a:rPr lang="en-CA" altLang="en-US" sz="2200" kern="0" spc="-40" dirty="0">
                <a:latin typeface="Arial" pitchFamily="34" charset="0"/>
                <a:cs typeface="Arial" pitchFamily="34" charset="0"/>
              </a:rPr>
              <a:t>allows to direct greater effort towards the </a:t>
            </a:r>
            <a:r>
              <a:rPr lang="en-CA" altLang="en-US" sz="2200" kern="0" spc="-40" dirty="0">
                <a:solidFill>
                  <a:srgbClr val="660066"/>
                </a:solidFill>
                <a:latin typeface="Arial" pitchFamily="34" charset="0"/>
                <a:cs typeface="Arial" pitchFamily="34" charset="0"/>
              </a:rPr>
              <a:t>uncertainty characterization </a:t>
            </a:r>
            <a:r>
              <a:rPr lang="en-CA" altLang="en-US" sz="2200" kern="0" spc="-40" dirty="0">
                <a:latin typeface="Arial" pitchFamily="34" charset="0"/>
                <a:cs typeface="Arial" pitchFamily="34" charset="0"/>
              </a:rPr>
              <a:t>of variables having greater effect on the probabilistic evaluation outcome</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
        <p:nvSpPr>
          <p:cNvPr id="9" name="Rectangle 3">
            <a:extLst>
              <a:ext uri="{FF2B5EF4-FFF2-40B4-BE49-F238E27FC236}">
                <a16:creationId xmlns:a16="http://schemas.microsoft.com/office/drawing/2014/main" id="{A41143B1-B210-454B-B8C5-4A28EA497C2A}"/>
              </a:ext>
            </a:extLst>
          </p:cNvPr>
          <p:cNvSpPr txBox="1">
            <a:spLocks noChangeArrowheads="1"/>
          </p:cNvSpPr>
          <p:nvPr/>
        </p:nvSpPr>
        <p:spPr bwMode="auto">
          <a:xfrm>
            <a:off x="650518" y="1930833"/>
            <a:ext cx="6858000" cy="15544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9000"/>
              </a:spcBef>
              <a:spcAft>
                <a:spcPts val="600"/>
              </a:spcAft>
              <a:buClr>
                <a:srgbClr val="DE8400"/>
              </a:buClr>
              <a:buSzPct val="70000"/>
              <a:buBlip>
                <a:blip r:embed="rId4"/>
              </a:buBlip>
              <a:tabLst>
                <a:tab pos="1547813" algn="l"/>
              </a:tabLst>
            </a:pPr>
            <a:r>
              <a:rPr lang="en-CA" altLang="en-US" sz="2300" kern="0" dirty="0">
                <a:solidFill>
                  <a:srgbClr val="7030A0"/>
                </a:solidFill>
                <a:latin typeface="Arial" pitchFamily="34" charset="0"/>
                <a:cs typeface="Arial" pitchFamily="34" charset="0"/>
              </a:rPr>
              <a:t>Stage</a:t>
            </a:r>
            <a:r>
              <a:rPr lang="en-CA" altLang="en-US" sz="2000" kern="0" dirty="0">
                <a:solidFill>
                  <a:srgbClr val="7030A0"/>
                </a:solidFill>
                <a:latin typeface="Arial" pitchFamily="34" charset="0"/>
                <a:cs typeface="Arial" pitchFamily="34" charset="0"/>
              </a:rPr>
              <a:t> </a:t>
            </a:r>
            <a:r>
              <a:rPr lang="en-CA" altLang="en-US" sz="2300" kern="0" dirty="0">
                <a:solidFill>
                  <a:srgbClr val="7030A0"/>
                </a:solidFill>
                <a:latin typeface="Arial" pitchFamily="34" charset="0"/>
                <a:cs typeface="Arial" pitchFamily="34" charset="0"/>
              </a:rPr>
              <a:t>I: </a:t>
            </a:r>
            <a:r>
              <a:rPr lang="en-CA" altLang="en-US" sz="2300" kern="0" dirty="0">
                <a:latin typeface="Arial" pitchFamily="34" charset="0"/>
                <a:cs typeface="Arial" pitchFamily="34" charset="0"/>
              </a:rPr>
              <a:t>Identification of influential variables</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Analysis of probabilistic evaluation outputs</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Sensitivity Analysis</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Expert judgment</a:t>
            </a:r>
          </a:p>
          <a:p>
            <a:pPr marL="339725" marR="0" lvl="0" indent="-339725" algn="l" defTabSz="914400" rtl="0" eaLnBrk="1" fontAlgn="base" latinLnBrk="0" hangingPunct="1">
              <a:spcBef>
                <a:spcPts val="0"/>
              </a:spcBef>
              <a:spcAft>
                <a:spcPts val="0"/>
              </a:spcAft>
              <a:buClr>
                <a:srgbClr val="DE8400"/>
              </a:buClr>
              <a:buSzPct val="70000"/>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2156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1247775" y="1132964"/>
            <a:ext cx="664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3"/>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3"/>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3"/>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Methodology (II)</a:t>
            </a:r>
          </a:p>
        </p:txBody>
      </p:sp>
      <p:sp>
        <p:nvSpPr>
          <p:cNvPr id="4" name="Rectangle 3"/>
          <p:cNvSpPr txBox="1">
            <a:spLocks noChangeArrowheads="1"/>
          </p:cNvSpPr>
          <p:nvPr/>
        </p:nvSpPr>
        <p:spPr bwMode="auto">
          <a:xfrm>
            <a:off x="1143000" y="2834640"/>
            <a:ext cx="6858000" cy="155448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39725" lvl="0" indent="-339725">
              <a:spcBef>
                <a:spcPts val="9000"/>
              </a:spcBef>
              <a:spcAft>
                <a:spcPts val="0"/>
              </a:spcAft>
              <a:buClr>
                <a:srgbClr val="DE8400"/>
              </a:buClr>
              <a:buSzPct val="70000"/>
              <a:buBlip>
                <a:blip r:embed="rId4"/>
              </a:buBlip>
              <a:tabLst>
                <a:tab pos="1547813" algn="l"/>
              </a:tabLst>
            </a:pPr>
            <a:r>
              <a:rPr lang="en-CA" altLang="en-US" sz="2300" kern="0" dirty="0">
                <a:solidFill>
                  <a:srgbClr val="7030A0"/>
                </a:solidFill>
                <a:latin typeface="Arial" pitchFamily="34" charset="0"/>
                <a:cs typeface="Arial" pitchFamily="34" charset="0"/>
              </a:rPr>
              <a:t>Stage</a:t>
            </a:r>
            <a:r>
              <a:rPr lang="en-CA" altLang="en-US" sz="2000" kern="0" dirty="0">
                <a:solidFill>
                  <a:srgbClr val="7030A0"/>
                </a:solidFill>
                <a:latin typeface="Arial" pitchFamily="34" charset="0"/>
                <a:cs typeface="Arial" pitchFamily="34" charset="0"/>
              </a:rPr>
              <a:t> </a:t>
            </a:r>
            <a:r>
              <a:rPr lang="en-CA" altLang="en-US" sz="2300" kern="0" dirty="0">
                <a:solidFill>
                  <a:srgbClr val="7030A0"/>
                </a:solidFill>
                <a:latin typeface="Arial" pitchFamily="34" charset="0"/>
                <a:cs typeface="Arial" pitchFamily="34" charset="0"/>
              </a:rPr>
              <a:t>II:  </a:t>
            </a:r>
            <a:r>
              <a:rPr lang="en-CA" altLang="en-US" sz="2300" kern="0" dirty="0">
                <a:latin typeface="Arial" pitchFamily="34" charset="0"/>
                <a:cs typeface="Arial" pitchFamily="34" charset="0"/>
              </a:rPr>
              <a:t>Characterization of uncertainties for 	 influential variables</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Statistical assessment</a:t>
            </a:r>
          </a:p>
          <a:p>
            <a:pPr marL="690563" lvl="1" indent="-233363">
              <a:spcBef>
                <a:spcPts val="100"/>
              </a:spcBef>
              <a:spcAft>
                <a:spcPts val="0"/>
              </a:spcAft>
              <a:buClr>
                <a:schemeClr val="accent2"/>
              </a:buClr>
              <a:buSzPct val="100000"/>
              <a:buFont typeface="Wingdings" pitchFamily="2" charset="2"/>
              <a:buChar char="§"/>
            </a:pPr>
            <a:r>
              <a:rPr lang="en-CA" altLang="en-US" sz="2200" kern="0" dirty="0">
                <a:solidFill>
                  <a:srgbClr val="0000FF"/>
                </a:solidFill>
                <a:latin typeface="Arial" pitchFamily="34" charset="0"/>
                <a:cs typeface="Arial" pitchFamily="34" charset="0"/>
                <a:sym typeface="Symbol" pitchFamily="18" charset="2"/>
              </a:rPr>
              <a:t>Expert judgment</a:t>
            </a:r>
          </a:p>
          <a:p>
            <a:pPr marL="339725" marR="0" lvl="0" indent="-339725" algn="l" defTabSz="914400" rtl="0" eaLnBrk="1" fontAlgn="base" latinLnBrk="0" hangingPunct="1">
              <a:spcBef>
                <a:spcPts val="0"/>
              </a:spcBef>
              <a:spcAft>
                <a:spcPts val="0"/>
              </a:spcAft>
              <a:buClr>
                <a:srgbClr val="DE8400"/>
              </a:buClr>
              <a:buSzPct val="70000"/>
              <a:tabLst/>
              <a:defRPr/>
            </a:pPr>
            <a:endParaRPr kumimoji="0" lang="en-CA" altLang="en-US" sz="2400" b="1" i="0" u="none" strike="noStrike" kern="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7" name="Rectangle 3"/>
          <p:cNvSpPr txBox="1">
            <a:spLocks noChangeArrowheads="1"/>
          </p:cNvSpPr>
          <p:nvPr/>
        </p:nvSpPr>
        <p:spPr bwMode="auto">
          <a:xfrm>
            <a:off x="1097280" y="1645920"/>
            <a:ext cx="6949440" cy="1097280"/>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solidFill>
                  <a:srgbClr val="0000FF"/>
                </a:solidFill>
                <a:latin typeface="Arial" pitchFamily="34" charset="0"/>
                <a:cs typeface="Arial" pitchFamily="34" charset="0"/>
              </a:rPr>
              <a:t>Uncertainty components in model response:</a:t>
            </a:r>
          </a:p>
          <a:p>
            <a:pPr lvl="0" algn="ctr">
              <a:spcBef>
                <a:spcPts val="0"/>
              </a:spcBef>
              <a:spcAft>
                <a:spcPts val="0"/>
              </a:spcAft>
              <a:buClr>
                <a:srgbClr val="0000FF"/>
              </a:buClr>
              <a:defRPr/>
            </a:pPr>
            <a:r>
              <a:rPr lang="en-CA" altLang="en-US" sz="2200" kern="0" spc="-40" dirty="0">
                <a:latin typeface="Arial" pitchFamily="34" charset="0"/>
                <a:cs typeface="Arial" pitchFamily="34" charset="0"/>
              </a:rPr>
              <a:t>Originate from different sources in calibrated parametric models and in statistical models</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
        <p:nvSpPr>
          <p:cNvPr id="8" name="Rectangle 3"/>
          <p:cNvSpPr txBox="1">
            <a:spLocks noChangeArrowheads="1"/>
          </p:cNvSpPr>
          <p:nvPr/>
        </p:nvSpPr>
        <p:spPr bwMode="auto">
          <a:xfrm>
            <a:off x="548640" y="4480560"/>
            <a:ext cx="8046720" cy="1097280"/>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solidFill>
                  <a:srgbClr val="660066"/>
                </a:solidFill>
                <a:latin typeface="Arial" pitchFamily="34" charset="0"/>
                <a:cs typeface="Arial" pitchFamily="34" charset="0"/>
              </a:rPr>
              <a:t>Statistical assessment </a:t>
            </a:r>
            <a:r>
              <a:rPr lang="en-CA" altLang="en-US" sz="2200" kern="0" spc="-40" dirty="0">
                <a:latin typeface="Arial" pitchFamily="34" charset="0"/>
                <a:cs typeface="Arial" pitchFamily="34" charset="0"/>
              </a:rPr>
              <a:t>and </a:t>
            </a:r>
            <a:r>
              <a:rPr lang="en-CA" altLang="en-US" sz="2200" kern="0" spc="-40" dirty="0">
                <a:solidFill>
                  <a:srgbClr val="660066"/>
                </a:solidFill>
                <a:latin typeface="Arial" pitchFamily="34" charset="0"/>
                <a:cs typeface="Arial" pitchFamily="34" charset="0"/>
              </a:rPr>
              <a:t>expert judgment </a:t>
            </a:r>
            <a:r>
              <a:rPr lang="en-CA" altLang="en-US" sz="2200" kern="0" spc="-40" dirty="0">
                <a:latin typeface="Arial" pitchFamily="34" charset="0"/>
                <a:cs typeface="Arial" pitchFamily="34" charset="0"/>
              </a:rPr>
              <a:t>are recognized as complementary approaches, and either one may be used as the primary approach, on a case-by-case basis</a:t>
            </a:r>
            <a:endParaRPr kumimoji="0" lang="en-US" altLang="en-US" sz="2200" b="1" i="0" u="none" strike="noStrike" kern="0" cap="none" spc="-40" normalizeH="0" noProof="0" dirty="0">
              <a:ln>
                <a:noFill/>
              </a:ln>
              <a:effectLst/>
              <a:uLnTx/>
              <a:uFillTx/>
              <a:latin typeface="Arial" pitchFamily="34" charset="0"/>
              <a:cs typeface="Arial" pitchFamily="34" charset="0"/>
            </a:endParaRPr>
          </a:p>
        </p:txBody>
      </p:sp>
      <p:sp>
        <p:nvSpPr>
          <p:cNvPr id="9" name="Rectangle 3"/>
          <p:cNvSpPr txBox="1">
            <a:spLocks noChangeArrowheads="1"/>
          </p:cNvSpPr>
          <p:nvPr/>
        </p:nvSpPr>
        <p:spPr bwMode="auto">
          <a:xfrm>
            <a:off x="274320" y="5765553"/>
            <a:ext cx="8595360" cy="817893"/>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0"/>
              </a:spcBef>
              <a:spcAft>
                <a:spcPts val="0"/>
              </a:spcAft>
              <a:buClr>
                <a:srgbClr val="0000FF"/>
              </a:buClr>
              <a:defRPr/>
            </a:pPr>
            <a:r>
              <a:rPr lang="en-CA" altLang="en-US" sz="2200" kern="0" spc="-40" dirty="0">
                <a:latin typeface="Arial" pitchFamily="34" charset="0"/>
                <a:cs typeface="Arial" pitchFamily="34" charset="0"/>
              </a:rPr>
              <a:t>The methodology</a:t>
            </a:r>
            <a:r>
              <a:rPr lang="en-CA" altLang="en-US" sz="2200" kern="0" spc="-40" dirty="0">
                <a:solidFill>
                  <a:srgbClr val="660066"/>
                </a:solidFill>
                <a:latin typeface="Arial" pitchFamily="34" charset="0"/>
                <a:cs typeface="Arial" pitchFamily="34" charset="0"/>
              </a:rPr>
              <a:t> </a:t>
            </a:r>
            <a:r>
              <a:rPr lang="en-CA" altLang="en-US" sz="2200" kern="0" spc="-40" dirty="0">
                <a:latin typeface="Arial" pitchFamily="34" charset="0"/>
                <a:cs typeface="Arial" pitchFamily="34" charset="0"/>
              </a:rPr>
              <a:t>aims to </a:t>
            </a:r>
            <a:r>
              <a:rPr lang="en-CA" altLang="en-US" sz="2200" kern="0" spc="-40" dirty="0">
                <a:solidFill>
                  <a:srgbClr val="660066"/>
                </a:solidFill>
                <a:latin typeface="Arial" pitchFamily="34" charset="0"/>
                <a:cs typeface="Arial" pitchFamily="34" charset="0"/>
              </a:rPr>
              <a:t>capture all significant sources</a:t>
            </a:r>
            <a:r>
              <a:rPr lang="en-CA" altLang="en-US" sz="2200" kern="0" spc="-40" dirty="0">
                <a:latin typeface="Arial" pitchFamily="34" charset="0"/>
                <a:cs typeface="Arial" pitchFamily="34" charset="0"/>
              </a:rPr>
              <a:t> of uncertainty, but does </a:t>
            </a:r>
            <a:r>
              <a:rPr lang="en-CA" altLang="en-US" sz="2200" kern="0" spc="-40" dirty="0">
                <a:solidFill>
                  <a:srgbClr val="660066"/>
                </a:solidFill>
                <a:latin typeface="Arial" pitchFamily="34" charset="0"/>
                <a:cs typeface="Arial" pitchFamily="34" charset="0"/>
              </a:rPr>
              <a:t>not attempt to separate them by nature</a:t>
            </a:r>
            <a:endParaRPr kumimoji="0" lang="en-US" altLang="en-US" sz="2200" b="1" i="0" u="none" strike="noStrike" kern="0" cap="none" spc="-40" normalizeH="0" noProof="0" dirty="0">
              <a:ln>
                <a:noFill/>
              </a:ln>
              <a:solidFill>
                <a:srgbClr val="660066"/>
              </a:solidFill>
              <a:effectLst/>
              <a:uLnTx/>
              <a:uFillTx/>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098550"/>
          </a:xfrm>
          <a:prstGeom prst="rect">
            <a:avLst/>
          </a:prstGeom>
          <a:noFill/>
          <a:ln w="9525">
            <a:noFill/>
            <a:miter lim="800000"/>
            <a:headEnd/>
            <a:tailEnd/>
          </a:ln>
        </p:spPr>
        <p:txBody>
          <a:bodyPr lIns="45720" rIns="45720" anchor="ctr"/>
          <a:lstStyle/>
          <a:p>
            <a:pPr algn="ctr">
              <a:lnSpc>
                <a:spcPct val="85000"/>
              </a:lnSpc>
              <a:defRPr/>
            </a:pPr>
            <a:r>
              <a:rPr lang="en-CA" sz="3200" kern="0" dirty="0">
                <a:solidFill>
                  <a:srgbClr val="193B85"/>
                </a:solidFill>
                <a:cs typeface="ＭＳ Ｐゴシック" pitchFamily="-65" charset="-128"/>
              </a:rPr>
              <a:t>Annex on Uncertainty Analysis </a:t>
            </a:r>
          </a:p>
          <a:p>
            <a:pPr algn="ctr">
              <a:lnSpc>
                <a:spcPct val="85000"/>
              </a:lnSpc>
              <a:defRPr/>
            </a:pPr>
            <a:r>
              <a:rPr lang="en-CA" sz="3200" kern="0" dirty="0">
                <a:solidFill>
                  <a:srgbClr val="193B85"/>
                </a:solidFill>
                <a:cs typeface="ＭＳ Ｐゴシック" pitchFamily="-65" charset="-128"/>
              </a:rPr>
              <a:t>for CSA Standard N285.8</a:t>
            </a:r>
          </a:p>
        </p:txBody>
      </p:sp>
      <p:sp>
        <p:nvSpPr>
          <p:cNvPr id="3" name="Rectangle 2"/>
          <p:cNvSpPr txBox="1">
            <a:spLocks noChangeArrowheads="1"/>
          </p:cNvSpPr>
          <p:nvPr/>
        </p:nvSpPr>
        <p:spPr bwMode="auto">
          <a:xfrm>
            <a:off x="786809" y="1080312"/>
            <a:ext cx="7506586"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97" tIns="44649" rIns="89297" bIns="44649"/>
          <a:lstStyle>
            <a:lvl1pPr marL="361950" indent="-361950" algn="l" rtl="0" eaLnBrk="0" fontAlgn="base" hangingPunct="0">
              <a:lnSpc>
                <a:spcPct val="90000"/>
              </a:lnSpc>
              <a:spcBef>
                <a:spcPct val="15000"/>
              </a:spcBef>
              <a:spcAft>
                <a:spcPct val="15000"/>
              </a:spcAft>
              <a:buClr>
                <a:srgbClr val="0000FF"/>
              </a:buClr>
              <a:buSzPct val="90000"/>
              <a:buFont typeface="Wingdings" pitchFamily="2" charset="2"/>
              <a:buChar char="v"/>
              <a:defRPr sz="2400">
                <a:solidFill>
                  <a:schemeClr val="tx1"/>
                </a:solidFill>
                <a:latin typeface="+mn-lt"/>
                <a:ea typeface="MS PGothic" pitchFamily="34" charset="-128"/>
                <a:cs typeface="ＭＳ Ｐゴシック" pitchFamily="-65" charset="-128"/>
              </a:defRPr>
            </a:lvl1pPr>
            <a:lvl2pPr marL="808038" indent="-266700" algn="l" rtl="0" eaLnBrk="0" fontAlgn="base" hangingPunct="0">
              <a:lnSpc>
                <a:spcPct val="90000"/>
              </a:lnSpc>
              <a:spcBef>
                <a:spcPct val="15000"/>
              </a:spcBef>
              <a:spcAft>
                <a:spcPct val="15000"/>
              </a:spcAft>
              <a:buClr>
                <a:srgbClr val="800080"/>
              </a:buClr>
              <a:buSzPct val="125000"/>
              <a:buChar char="•"/>
              <a:defRPr sz="2400">
                <a:solidFill>
                  <a:schemeClr val="tx1"/>
                </a:solidFill>
                <a:latin typeface="+mn-lt"/>
                <a:ea typeface="MS PGothic" pitchFamily="34" charset="-128"/>
              </a:defRPr>
            </a:lvl2pPr>
            <a:lvl3pPr marL="1254125" indent="-266700" algn="l" rtl="0" eaLnBrk="0" fontAlgn="base" hangingPunct="0">
              <a:lnSpc>
                <a:spcPct val="90000"/>
              </a:lnSpc>
              <a:spcBef>
                <a:spcPct val="15000"/>
              </a:spcBef>
              <a:spcAft>
                <a:spcPct val="15000"/>
              </a:spcAft>
              <a:buClr>
                <a:srgbClr val="1F54BF"/>
              </a:buClr>
              <a:buSzPct val="60000"/>
              <a:buBlip>
                <a:blip r:embed="rId4"/>
              </a:buBlip>
              <a:defRPr sz="2400">
                <a:solidFill>
                  <a:schemeClr val="tx1"/>
                </a:solidFill>
                <a:latin typeface="+mn-lt"/>
                <a:ea typeface="MS PGothic" pitchFamily="34" charset="-128"/>
              </a:defRPr>
            </a:lvl3pPr>
            <a:lvl4pPr marL="1701800" indent="-268288"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4pPr>
            <a:lvl5pPr marL="2147888" indent="-266700" algn="l" rtl="0" eaLnBrk="0" fontAlgn="base" hangingPunct="0">
              <a:lnSpc>
                <a:spcPct val="90000"/>
              </a:lnSpc>
              <a:spcBef>
                <a:spcPct val="15000"/>
              </a:spcBef>
              <a:spcAft>
                <a:spcPct val="15000"/>
              </a:spcAft>
              <a:buClr>
                <a:srgbClr val="DE8400"/>
              </a:buClr>
              <a:buSzPct val="60000"/>
              <a:buBlip>
                <a:blip r:embed="rId4"/>
              </a:buBlip>
              <a:defRPr sz="2400">
                <a:solidFill>
                  <a:schemeClr val="tx1"/>
                </a:solidFill>
                <a:latin typeface="+mn-lt"/>
                <a:ea typeface="MS PGothic" pitchFamily="34" charset="-128"/>
              </a:defRPr>
            </a:lvl5pPr>
            <a:lvl6pPr marL="21685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6pPr>
            <a:lvl7pPr marL="26257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7pPr>
            <a:lvl8pPr marL="30829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8pPr>
            <a:lvl9pPr marL="3540125" indent="-171450" algn="l" rtl="0" fontAlgn="base">
              <a:lnSpc>
                <a:spcPct val="90000"/>
              </a:lnSpc>
              <a:spcBef>
                <a:spcPct val="15000"/>
              </a:spcBef>
              <a:spcAft>
                <a:spcPct val="15000"/>
              </a:spcAft>
              <a:buClr>
                <a:srgbClr val="DE8400"/>
              </a:buClr>
              <a:buSzPct val="65000"/>
              <a:buBlip>
                <a:blip r:embed="rId4"/>
              </a:buBlip>
              <a:defRPr sz="1200">
                <a:solidFill>
                  <a:schemeClr val="tx1"/>
                </a:solidFill>
                <a:latin typeface="+mn-lt"/>
                <a:ea typeface="ＭＳ Ｐゴシック" pitchFamily="-65" charset="-128"/>
              </a:defRPr>
            </a:lvl9pPr>
          </a:lstStyle>
          <a:p>
            <a:pPr marL="0" indent="0" algn="ctr" defTabSz="893763" eaLnBrk="1" hangingPunct="1">
              <a:lnSpc>
                <a:spcPct val="85000"/>
              </a:lnSpc>
              <a:spcBef>
                <a:spcPct val="0"/>
              </a:spcBef>
              <a:buNone/>
              <a:defRPr/>
            </a:pPr>
            <a:r>
              <a:rPr lang="en-US" altLang="en-US" kern="0" dirty="0">
                <a:cs typeface="Times New Roman" pitchFamily="18" charset="0"/>
              </a:rPr>
              <a:t>Uncertainty  components  in  model  response</a:t>
            </a:r>
          </a:p>
        </p:txBody>
      </p:sp>
      <p:graphicFrame>
        <p:nvGraphicFramePr>
          <p:cNvPr id="6" name="Table 5"/>
          <p:cNvGraphicFramePr>
            <a:graphicFrameLocks noGrp="1"/>
          </p:cNvGraphicFramePr>
          <p:nvPr>
            <p:extLst/>
          </p:nvPr>
        </p:nvGraphicFramePr>
        <p:xfrm>
          <a:off x="563526" y="1499412"/>
          <a:ext cx="7729869" cy="4193402"/>
        </p:xfrm>
        <a:graphic>
          <a:graphicData uri="http://schemas.openxmlformats.org/drawingml/2006/table">
            <a:tbl>
              <a:tblPr firstRow="1" bandRow="1">
                <a:tableStyleId>{7DF18680-E054-41AD-8BC1-D1AEF772440D}</a:tableStyleId>
              </a:tblPr>
              <a:tblGrid>
                <a:gridCol w="1360135">
                  <a:extLst>
                    <a:ext uri="{9D8B030D-6E8A-4147-A177-3AD203B41FA5}">
                      <a16:colId xmlns:a16="http://schemas.microsoft.com/office/drawing/2014/main" val="20000"/>
                    </a:ext>
                  </a:extLst>
                </a:gridCol>
                <a:gridCol w="2137977">
                  <a:extLst>
                    <a:ext uri="{9D8B030D-6E8A-4147-A177-3AD203B41FA5}">
                      <a16:colId xmlns:a16="http://schemas.microsoft.com/office/drawing/2014/main" val="20001"/>
                    </a:ext>
                  </a:extLst>
                </a:gridCol>
                <a:gridCol w="839972">
                  <a:extLst>
                    <a:ext uri="{9D8B030D-6E8A-4147-A177-3AD203B41FA5}">
                      <a16:colId xmlns:a16="http://schemas.microsoft.com/office/drawing/2014/main" val="20002"/>
                    </a:ext>
                  </a:extLst>
                </a:gridCol>
                <a:gridCol w="3391785">
                  <a:extLst>
                    <a:ext uri="{9D8B030D-6E8A-4147-A177-3AD203B41FA5}">
                      <a16:colId xmlns:a16="http://schemas.microsoft.com/office/drawing/2014/main" val="20003"/>
                    </a:ext>
                  </a:extLst>
                </a:gridCol>
              </a:tblGrid>
              <a:tr h="811472">
                <a:tc>
                  <a:txBody>
                    <a:bodyPr/>
                    <a:lstStyle/>
                    <a:p>
                      <a:pPr algn="ctr">
                        <a:lnSpc>
                          <a:spcPct val="95000"/>
                        </a:lnSpc>
                        <a:spcBef>
                          <a:spcPts val="600"/>
                        </a:spcBef>
                        <a:spcAft>
                          <a:spcPts val="600"/>
                        </a:spcAft>
                      </a:pPr>
                      <a:r>
                        <a:rPr lang="en-CA" sz="2000" spc="0" baseline="0" dirty="0">
                          <a:solidFill>
                            <a:srgbClr val="7030A0"/>
                          </a:solidFill>
                          <a:latin typeface="Arial" pitchFamily="34" charset="0"/>
                          <a:cs typeface="Arial" pitchFamily="34" charset="0"/>
                        </a:rPr>
                        <a:t>Variable type</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0000"/>
                        </a:lnSpc>
                        <a:spcBef>
                          <a:spcPts val="200"/>
                        </a:spcBef>
                        <a:spcAft>
                          <a:spcPts val="200"/>
                        </a:spcAft>
                      </a:pPr>
                      <a:r>
                        <a:rPr lang="en-CA" sz="2000" spc="0" baseline="0" dirty="0">
                          <a:solidFill>
                            <a:srgbClr val="7030A0"/>
                          </a:solidFill>
                          <a:latin typeface="Arial" pitchFamily="34" charset="0"/>
                          <a:cs typeface="Arial" pitchFamily="34" charset="0"/>
                        </a:rPr>
                        <a:t>Best estimate obtained using</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95000"/>
                        </a:lnSpc>
                        <a:spcBef>
                          <a:spcPts val="600"/>
                        </a:spcBef>
                        <a:spcAft>
                          <a:spcPts val="600"/>
                        </a:spcAft>
                      </a:pPr>
                      <a:r>
                        <a:rPr lang="en-CA" sz="2000" spc="0" baseline="0" dirty="0">
                          <a:solidFill>
                            <a:srgbClr val="7030A0"/>
                          </a:solidFill>
                          <a:latin typeface="Arial" pitchFamily="34" charset="0"/>
                          <a:cs typeface="Arial" pitchFamily="34" charset="0"/>
                        </a:rPr>
                        <a:t>Uncertainty component</a:t>
                      </a: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spcBef>
                          <a:spcPts val="600"/>
                        </a:spcBef>
                        <a:spcAft>
                          <a:spcPts val="600"/>
                        </a:spcAft>
                      </a:pPr>
                      <a:endParaRPr lang="en-CA" sz="2000" dirty="0">
                        <a:solidFill>
                          <a:srgbClr val="7030A0"/>
                        </a:solidFill>
                        <a:latin typeface="Arial" pitchFamily="34" charset="0"/>
                        <a:cs typeface="Arial" pitchFamily="34" charset="0"/>
                      </a:endParaRPr>
                    </a:p>
                  </a:txBody>
                  <a:tcPr marL="18000" marR="18000" marT="46800" marB="468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44137">
                <a:tc rowSpan="3">
                  <a:txBody>
                    <a:bodyPr/>
                    <a:lstStyle/>
                    <a:p>
                      <a:pPr algn="ctr">
                        <a:spcBef>
                          <a:spcPts val="600"/>
                        </a:spcBef>
                        <a:spcAft>
                          <a:spcPts val="600"/>
                        </a:spcAft>
                      </a:pPr>
                      <a:r>
                        <a:rPr lang="en-CA" sz="1900" b="1" spc="0" baseline="0" dirty="0">
                          <a:solidFill>
                            <a:schemeClr val="tx1"/>
                          </a:solidFill>
                          <a:latin typeface="Times New Roman" pitchFamily="18" charset="0"/>
                          <a:cs typeface="Times New Roman" pitchFamily="18" charset="0"/>
                        </a:rPr>
                        <a:t>Type 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3">
                  <a:txBody>
                    <a:bodyPr/>
                    <a:lstStyle/>
                    <a:p>
                      <a:pPr marL="0" indent="0" algn="ctr">
                        <a:spcBef>
                          <a:spcPts val="600"/>
                        </a:spcBef>
                        <a:spcAft>
                          <a:spcPts val="600"/>
                        </a:spcAft>
                      </a:pPr>
                      <a:r>
                        <a:rPr lang="en-CA" sz="1900" b="1" spc="0" baseline="0" dirty="0">
                          <a:solidFill>
                            <a:schemeClr val="tx1"/>
                          </a:solidFill>
                          <a:latin typeface="Times New Roman" pitchFamily="18" charset="0"/>
                          <a:cs typeface="Times New Roman" pitchFamily="18" charset="0"/>
                        </a:rPr>
                        <a:t>Parametric model</a:t>
                      </a:r>
                    </a:p>
                  </a:txBody>
                  <a:tcPr marL="18288" marR="1828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spcBef>
                          <a:spcPts val="600"/>
                        </a:spcBef>
                        <a:spcAft>
                          <a:spcPts val="600"/>
                        </a:spcAft>
                      </a:pPr>
                      <a:r>
                        <a:rPr lang="en-CA" sz="1900" b="1" spc="-20" baseline="0" dirty="0">
                          <a:solidFill>
                            <a:schemeClr val="tx1"/>
                          </a:solidFill>
                          <a:latin typeface="Times New Roman" pitchFamily="18" charset="0"/>
                          <a:cs typeface="Times New Roman" pitchFamily="18" charset="0"/>
                        </a:rPr>
                        <a:t>Parametric uncertainty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5685">
                <a:tc vMerge="1">
                  <a:txBody>
                    <a:bodyPr/>
                    <a:lstStyle/>
                    <a:p>
                      <a:endParaRPr lang="en-CA"/>
                    </a:p>
                  </a:txBody>
                  <a:tcPr/>
                </a:tc>
                <a:tc vMerge="1">
                  <a:txBody>
                    <a:bodyPr/>
                    <a:lstStyle/>
                    <a:p>
                      <a:endParaRPr lang="en-CA"/>
                    </a:p>
                  </a:txBody>
                  <a:tcPr/>
                </a:tc>
                <a:tc>
                  <a:txBody>
                    <a:bodyPr/>
                    <a:lstStyle/>
                    <a:p>
                      <a:pPr marL="0" indent="0" algn="ctr">
                        <a:lnSpc>
                          <a:spcPct val="150000"/>
                        </a:lnSpc>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0000"/>
                        </a:lnSpc>
                        <a:spcBef>
                          <a:spcPts val="600"/>
                        </a:spcBef>
                        <a:spcAft>
                          <a:spcPts val="600"/>
                        </a:spcAft>
                      </a:pPr>
                      <a:r>
                        <a:rPr lang="en-CA" sz="1900" b="1" spc="-20" baseline="0" dirty="0">
                          <a:solidFill>
                            <a:schemeClr val="tx1"/>
                          </a:solidFill>
                          <a:latin typeface="Times New Roman" pitchFamily="18" charset="0"/>
                          <a:cs typeface="Times New Roman" pitchFamily="18" charset="0"/>
                        </a:rPr>
                        <a:t>Uncertainty in numerical representation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5863">
                <a:tc vMerge="1">
                  <a:txBody>
                    <a:bodyPr/>
                    <a:lstStyle/>
                    <a:p>
                      <a:pPr algn="ctr">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ctr">
                        <a:spcBef>
                          <a:spcPts val="600"/>
                        </a:spcBef>
                        <a:spcAft>
                          <a:spcPts val="600"/>
                        </a:spcAft>
                      </a:pPr>
                      <a:endParaRPr lang="en-CA" sz="1900" b="1" spc="-20" baseline="0" dirty="0">
                        <a:solidFill>
                          <a:schemeClr val="tx1"/>
                        </a:solidFill>
                        <a:latin typeface="Times New Roman" pitchFamily="18" charset="0"/>
                        <a:cs typeface="Times New Roman" pitchFamily="18" charset="0"/>
                      </a:endParaRPr>
                    </a:p>
                  </a:txBody>
                  <a:tcPr marL="18288" marR="1828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Bef>
                          <a:spcPts val="600"/>
                        </a:spcBef>
                        <a:spcAft>
                          <a:spcPts val="600"/>
                        </a:spcAft>
                      </a:pPr>
                      <a:endParaRPr lang="en-CA" sz="1900" b="1" dirty="0">
                        <a:solidFill>
                          <a:schemeClr val="bg1">
                            <a:lumMod val="95000"/>
                          </a:schemeClr>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indent="0" algn="ctr">
                        <a:lnSpc>
                          <a:spcPct val="100000"/>
                        </a:lnSpc>
                        <a:spcBef>
                          <a:spcPts val="600"/>
                        </a:spcBef>
                        <a:spcAft>
                          <a:spcPts val="1200"/>
                        </a:spcAft>
                      </a:pPr>
                      <a:r>
                        <a:rPr lang="en-CA" sz="1900" b="1" spc="-20" baseline="0" dirty="0">
                          <a:solidFill>
                            <a:schemeClr val="bg1">
                              <a:lumMod val="95000"/>
                            </a:schemeClr>
                          </a:solidFill>
                          <a:latin typeface="Times New Roman" pitchFamily="18" charset="0"/>
                          <a:cs typeface="Times New Roman" pitchFamily="18" charset="0"/>
                        </a:rPr>
                        <a:t>Uncertainty due to model form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08814">
                <a:tc rowSpan="3">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CA" sz="1900" b="1" spc="0" baseline="0" dirty="0">
                          <a:solidFill>
                            <a:schemeClr val="tx1"/>
                          </a:solidFill>
                          <a:latin typeface="Times New Roman" pitchFamily="18" charset="0"/>
                          <a:cs typeface="Times New Roman" pitchFamily="18" charset="0"/>
                        </a:rPr>
                        <a:t>Type 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3">
                  <a:txBody>
                    <a:bodyPr/>
                    <a:lstStyle/>
                    <a:p>
                      <a:pPr marL="0" indent="0" algn="ctr">
                        <a:spcBef>
                          <a:spcPts val="600"/>
                        </a:spcBef>
                        <a:spcAft>
                          <a:spcPts val="600"/>
                        </a:spcAft>
                      </a:pPr>
                      <a:r>
                        <a:rPr lang="en-CA" sz="1900" b="1" spc="0" baseline="0" dirty="0">
                          <a:solidFill>
                            <a:schemeClr val="tx1"/>
                          </a:solidFill>
                          <a:latin typeface="Times New Roman" pitchFamily="18" charset="0"/>
                          <a:cs typeface="Times New Roman" pitchFamily="18" charset="0"/>
                        </a:rPr>
                        <a:t>Statistical model</a:t>
                      </a:r>
                    </a:p>
                  </a:txBody>
                  <a:tcPr marL="18288" marR="1828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CA" sz="1900" b="1" spc="-20" baseline="0" dirty="0">
                          <a:solidFill>
                            <a:schemeClr val="tx1"/>
                          </a:solidFill>
                          <a:latin typeface="Times New Roman" pitchFamily="18" charset="0"/>
                          <a:cs typeface="Times New Roman" pitchFamily="18" charset="0"/>
                        </a:rPr>
                        <a:t>Residual uncertainty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5685">
                <a:tc vMerge="1">
                  <a:txBody>
                    <a:bodyPr/>
                    <a:lstStyle/>
                    <a:p>
                      <a:endParaRPr lang="en-CA"/>
                    </a:p>
                  </a:txBody>
                  <a:tcPr/>
                </a:tc>
                <a:tc vMerge="1">
                  <a:txBody>
                    <a:bodyPr/>
                    <a:lstStyle/>
                    <a:p>
                      <a:endParaRPr lang="en-CA"/>
                    </a:p>
                  </a:txBody>
                  <a:tcPr/>
                </a:tc>
                <a:tc>
                  <a:txBody>
                    <a:bodyPr/>
                    <a:lstStyle/>
                    <a:p>
                      <a:pPr marL="0" indent="0" algn="ctr">
                        <a:lnSpc>
                          <a:spcPct val="150000"/>
                        </a:lnSpc>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CA" sz="1900" b="1" spc="-20" baseline="0" dirty="0">
                          <a:solidFill>
                            <a:schemeClr val="tx1"/>
                          </a:solidFill>
                          <a:latin typeface="Times New Roman" pitchFamily="18" charset="0"/>
                          <a:cs typeface="Times New Roman" pitchFamily="18" charset="0"/>
                        </a:rPr>
                        <a:t>Uncertainty due to limitations in model-basis data sets</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7399">
                <a:tc vMerge="1">
                  <a:txBody>
                    <a:bodyPr/>
                    <a:lstStyle/>
                    <a:p>
                      <a:pPr algn="ctr">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endParaRPr lang="en-CA" sz="1900" b="1" spc="-20" baseline="0" dirty="0">
                        <a:solidFill>
                          <a:schemeClr val="tx1"/>
                        </a:solidFill>
                        <a:latin typeface="Times New Roman" pitchFamily="18" charset="0"/>
                        <a:cs typeface="Times New Roman" pitchFamily="18" charset="0"/>
                      </a:endParaRPr>
                    </a:p>
                  </a:txBody>
                  <a:tcPr marL="18288" marR="18288"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50000"/>
                        </a:lnSpc>
                        <a:spcBef>
                          <a:spcPts val="600"/>
                        </a:spcBef>
                        <a:spcAft>
                          <a:spcPts val="600"/>
                        </a:spcAft>
                      </a:pPr>
                      <a:endParaRPr lang="en-CA" sz="1900" b="1" dirty="0">
                        <a:solidFill>
                          <a:schemeClr val="tx1"/>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457200" rtl="0" eaLnBrk="1" fontAlgn="auto" latinLnBrk="0" hangingPunct="1">
                        <a:lnSpc>
                          <a:spcPct val="100000"/>
                        </a:lnSpc>
                        <a:spcBef>
                          <a:spcPts val="600"/>
                        </a:spcBef>
                        <a:spcAft>
                          <a:spcPts val="600"/>
                        </a:spcAft>
                        <a:buClrTx/>
                        <a:buSzTx/>
                        <a:buFontTx/>
                        <a:buNone/>
                        <a:tabLst/>
                        <a:defRPr/>
                      </a:pPr>
                      <a:r>
                        <a:rPr lang="en-CA" sz="1900" b="1" spc="-20" baseline="0" dirty="0">
                          <a:solidFill>
                            <a:schemeClr val="bg1">
                              <a:lumMod val="95000"/>
                            </a:schemeClr>
                          </a:solidFill>
                          <a:latin typeface="Times New Roman" pitchFamily="18" charset="0"/>
                          <a:cs typeface="Times New Roman" pitchFamily="18" charset="0"/>
                        </a:rPr>
                        <a:t>Uncertainty due to model form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bl>
          </a:graphicData>
        </a:graphic>
      </p:graphicFrame>
      <p:graphicFrame>
        <p:nvGraphicFramePr>
          <p:cNvPr id="7" name="Object 6"/>
          <p:cNvGraphicFramePr>
            <a:graphicFrameLocks noChangeAspect="1"/>
          </p:cNvGraphicFramePr>
          <p:nvPr>
            <p:extLst/>
          </p:nvPr>
        </p:nvGraphicFramePr>
        <p:xfrm>
          <a:off x="4192410" y="4064113"/>
          <a:ext cx="593725" cy="509588"/>
        </p:xfrm>
        <a:graphic>
          <a:graphicData uri="http://schemas.openxmlformats.org/presentationml/2006/ole">
            <mc:AlternateContent xmlns:mc="http://schemas.openxmlformats.org/markup-compatibility/2006">
              <mc:Choice xmlns:v="urn:schemas-microsoft-com:vml" Requires="v">
                <p:oleObj spid="_x0000_s246930" name="Equation" r:id="rId5" imgW="291973" imgH="253890" progId="Equation.3">
                  <p:embed/>
                </p:oleObj>
              </mc:Choice>
              <mc:Fallback>
                <p:oleObj name="Equation" r:id="rId5" imgW="291973" imgH="25389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410" y="4064113"/>
                        <a:ext cx="593725" cy="509588"/>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nvPr>
        </p:nvGraphicFramePr>
        <p:xfrm>
          <a:off x="4192410" y="4676748"/>
          <a:ext cx="612775" cy="506412"/>
        </p:xfrm>
        <a:graphic>
          <a:graphicData uri="http://schemas.openxmlformats.org/presentationml/2006/ole">
            <mc:AlternateContent xmlns:mc="http://schemas.openxmlformats.org/markup-compatibility/2006">
              <mc:Choice xmlns:v="urn:schemas-microsoft-com:vml" Requires="v">
                <p:oleObj spid="_x0000_s246931" name="Equation" r:id="rId7" imgW="304536" imgH="253780" progId="Equation.3">
                  <p:embed/>
                </p:oleObj>
              </mc:Choice>
              <mc:Fallback>
                <p:oleObj name="Equation" r:id="rId7" imgW="304536" imgH="253780"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2410" y="4676748"/>
                        <a:ext cx="612775" cy="506412"/>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4192410" y="2336113"/>
          <a:ext cx="622300" cy="514350"/>
        </p:xfrm>
        <a:graphic>
          <a:graphicData uri="http://schemas.openxmlformats.org/presentationml/2006/ole">
            <mc:AlternateContent xmlns:mc="http://schemas.openxmlformats.org/markup-compatibility/2006">
              <mc:Choice xmlns:v="urn:schemas-microsoft-com:vml" Requires="v">
                <p:oleObj spid="_x0000_s246932" name="Equation" r:id="rId9" imgW="304536" imgH="253780" progId="Equation.3">
                  <p:embed/>
                </p:oleObj>
              </mc:Choice>
              <mc:Fallback>
                <p:oleObj name="Equation" r:id="rId9" imgW="304536" imgH="253780" progId="Equation.3">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2410" y="2336113"/>
                        <a:ext cx="622300" cy="514350"/>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4192410" y="2984113"/>
          <a:ext cx="612775" cy="508000"/>
        </p:xfrm>
        <a:graphic>
          <a:graphicData uri="http://schemas.openxmlformats.org/presentationml/2006/ole">
            <mc:AlternateContent xmlns:mc="http://schemas.openxmlformats.org/markup-compatibility/2006">
              <mc:Choice xmlns:v="urn:schemas-microsoft-com:vml" Requires="v">
                <p:oleObj spid="_x0000_s246933" name="Equation" r:id="rId11" imgW="304536" imgH="253780" progId="Equation.3">
                  <p:embed/>
                </p:oleObj>
              </mc:Choice>
              <mc:Fallback>
                <p:oleObj name="Equation" r:id="rId11" imgW="304536" imgH="253780" progId="Equation.3">
                  <p:embed/>
                  <p:pic>
                    <p:nvPicPr>
                      <p:cNvPr id="1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2410" y="2984113"/>
                        <a:ext cx="612775" cy="508000"/>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graphicFrame>
        <p:nvGraphicFramePr>
          <p:cNvPr id="74758" name="Object 6"/>
          <p:cNvGraphicFramePr>
            <a:graphicFrameLocks noChangeAspect="1"/>
          </p:cNvGraphicFramePr>
          <p:nvPr>
            <p:extLst/>
          </p:nvPr>
        </p:nvGraphicFramePr>
        <p:xfrm>
          <a:off x="4192410" y="5252113"/>
          <a:ext cx="587375" cy="506412"/>
        </p:xfrm>
        <a:graphic>
          <a:graphicData uri="http://schemas.openxmlformats.org/presentationml/2006/ole">
            <mc:AlternateContent xmlns:mc="http://schemas.openxmlformats.org/markup-compatibility/2006">
              <mc:Choice xmlns:v="urn:schemas-microsoft-com:vml" Requires="v">
                <p:oleObj spid="_x0000_s246934" name="Equation" r:id="rId13" imgW="291973" imgH="253890" progId="Equation.3">
                  <p:embed/>
                </p:oleObj>
              </mc:Choice>
              <mc:Fallback>
                <p:oleObj name="Equation" r:id="rId13" imgW="291973" imgH="253890" progId="Equation.3">
                  <p:embed/>
                  <p:pic>
                    <p:nvPicPr>
                      <p:cNvPr id="74758"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2410" y="5252113"/>
                        <a:ext cx="587375" cy="506412"/>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graphicFrame>
        <p:nvGraphicFramePr>
          <p:cNvPr id="74759" name="Object 7"/>
          <p:cNvGraphicFramePr>
            <a:graphicFrameLocks noChangeAspect="1"/>
          </p:cNvGraphicFramePr>
          <p:nvPr>
            <p:extLst/>
          </p:nvPr>
        </p:nvGraphicFramePr>
        <p:xfrm>
          <a:off x="4225748" y="3534752"/>
          <a:ext cx="554037" cy="477837"/>
        </p:xfrm>
        <a:graphic>
          <a:graphicData uri="http://schemas.openxmlformats.org/presentationml/2006/ole">
            <mc:AlternateContent xmlns:mc="http://schemas.openxmlformats.org/markup-compatibility/2006">
              <mc:Choice xmlns:v="urn:schemas-microsoft-com:vml" Requires="v">
                <p:oleObj spid="_x0000_s246935" name="Equation" r:id="rId15" imgW="291973" imgH="253890" progId="Equation.3">
                  <p:embed/>
                </p:oleObj>
              </mc:Choice>
              <mc:Fallback>
                <p:oleObj name="Equation" r:id="rId15" imgW="291973" imgH="253890" progId="Equation.3">
                  <p:embed/>
                  <p:pic>
                    <p:nvPicPr>
                      <p:cNvPr id="74759"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5748" y="3534752"/>
                        <a:ext cx="554037" cy="477837"/>
                      </a:xfrm>
                      <a:prstGeom prst="rect">
                        <a:avLst/>
                      </a:prstGeom>
                      <a:noFill/>
                      <a:ln>
                        <a:noFill/>
                      </a:ln>
                      <a:extLst>
                        <a:ext uri="{909E8E84-426E-40DD-AFC4-6F175D3DCCD1}">
                          <a14:hiddenFill xmlns:a14="http://schemas.microsoft.com/office/drawing/2010/main">
                            <a:solidFill>
                              <a:srgbClr val="FFC000"/>
                            </a:solidFill>
                          </a14:hiddenFill>
                        </a:ext>
                        <a:ext uri="{91240B29-F687-4F45-9708-019B960494DF}">
                          <a14:hiddenLine xmlns:a14="http://schemas.microsoft.com/office/drawing/2010/main" w="15875">
                            <a:solidFill>
                              <a:schemeClr val="tx1"/>
                            </a:solidFill>
                            <a:miter lim="800000"/>
                            <a:headEnd/>
                            <a:tailEnd/>
                          </a14:hiddenLine>
                        </a:ext>
                      </a:extLst>
                    </p:spPr>
                  </p:pic>
                </p:oleObj>
              </mc:Fallback>
            </mc:AlternateContent>
          </a:graphicData>
        </a:graphic>
      </p:graphicFrame>
      <p:sp>
        <p:nvSpPr>
          <p:cNvPr id="11" name="Rectangle 3">
            <a:extLst>
              <a:ext uri="{FF2B5EF4-FFF2-40B4-BE49-F238E27FC236}">
                <a16:creationId xmlns:a16="http://schemas.microsoft.com/office/drawing/2014/main" id="{1AE800F2-12FA-48F2-A15C-A627B888ECD5}"/>
              </a:ext>
            </a:extLst>
          </p:cNvPr>
          <p:cNvSpPr txBox="1">
            <a:spLocks noChangeArrowheads="1"/>
          </p:cNvSpPr>
          <p:nvPr/>
        </p:nvSpPr>
        <p:spPr bwMode="auto">
          <a:xfrm>
            <a:off x="340242" y="5826464"/>
            <a:ext cx="7192241" cy="687546"/>
          </a:xfrm>
          <a:prstGeom prst="rect">
            <a:avLst/>
          </a:prstGeom>
          <a:solidFill>
            <a:schemeClr val="bg1">
              <a:lumMod val="95000"/>
            </a:schemeClr>
          </a:solidFill>
          <a:ln w="19050">
            <a:solidFill>
              <a:srgbClr val="0000FF"/>
            </a:solidFill>
          </a:ln>
          <a:extLst/>
        </p:spPr>
        <p:txBody>
          <a:bodyPr vert="horz" wrap="square" lIns="91440" tIns="45720" rIns="91440" bIns="45720" numCol="1" anchor="ctr" anchorCtr="0" compatLnSpc="1">
            <a:prstTxWarp prst="textNoShape">
              <a:avLst/>
            </a:prstTxWarp>
          </a:bodyPr>
          <a:lstStyle/>
          <a:p>
            <a:pPr lvl="0" algn="ctr">
              <a:spcBef>
                <a:spcPts val="600"/>
              </a:spcBef>
              <a:spcAft>
                <a:spcPts val="600"/>
              </a:spcAft>
              <a:buClr>
                <a:srgbClr val="0000FF"/>
              </a:buClr>
              <a:defRPr/>
            </a:pPr>
            <a:r>
              <a:rPr lang="en-CA" altLang="en-US" sz="1400" kern="0" spc="-40" dirty="0">
                <a:latin typeface="Arial" pitchFamily="34" charset="0"/>
                <a:cs typeface="Arial" pitchFamily="34" charset="0"/>
              </a:rPr>
              <a:t>Uncertainty due to model form is currently not included in uncertainty analysis. Research and development work is still on-going to establish approach(</a:t>
            </a:r>
            <a:r>
              <a:rPr lang="en-CA" altLang="en-US" sz="1400" kern="0" spc="-40" dirty="0" err="1">
                <a:latin typeface="Arial" pitchFamily="34" charset="0"/>
                <a:cs typeface="Arial" pitchFamily="34" charset="0"/>
              </a:rPr>
              <a:t>es</a:t>
            </a:r>
            <a:r>
              <a:rPr lang="en-CA" altLang="en-US" sz="1400" kern="0" spc="-40" dirty="0">
                <a:latin typeface="Arial" pitchFamily="34" charset="0"/>
                <a:cs typeface="Arial" pitchFamily="34" charset="0"/>
              </a:rPr>
              <a:t>) to characterizing this uncertainty component. </a:t>
            </a:r>
            <a:endParaRPr kumimoji="0" lang="en-US" altLang="en-US" sz="1400" b="1" i="0" u="none" strike="noStrike" kern="0" cap="none" spc="-40" normalizeH="0" noProof="0" dirty="0">
              <a:ln>
                <a:noFill/>
              </a:ln>
              <a:effectLst/>
              <a:uLnTx/>
              <a:uFillTx/>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2_Default Design">
  <a:themeElements>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2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pitchFamily="-65"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2423</Words>
  <Application>Microsoft Office PowerPoint</Application>
  <PresentationFormat>On-screen Show (4:3)</PresentationFormat>
  <Paragraphs>415</Paragraphs>
  <Slides>38</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Cambria Math</vt:lpstr>
      <vt:lpstr>Tahoma</vt:lpstr>
      <vt:lpstr>Times New Roman</vt:lpstr>
      <vt:lpstr>Wingdings</vt:lpstr>
      <vt:lpstr>2_Default Design</vt:lpstr>
      <vt:lpstr>Equation</vt:lpstr>
      <vt:lpstr>Uncertainty Analysis in Probabilistic Fitness-for-Service Evaluations of Zr-2.5Nb Pressure Tubes: Pilot Study on Probabilistic Leak-Before-Break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2016-05-11T23:19:04Z</dcterms:created>
  <dcterms:modified xsi:type="dcterms:W3CDTF">2019-10-18T23:03:47Z</dcterms:modified>
</cp:coreProperties>
</file>