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0" r:id="rId4"/>
  </p:sldMasterIdLst>
  <p:notesMasterIdLst>
    <p:notesMasterId r:id="rId27"/>
  </p:notesMasterIdLst>
  <p:handoutMasterIdLst>
    <p:handoutMasterId r:id="rId28"/>
  </p:handoutMasterIdLst>
  <p:sldIdLst>
    <p:sldId id="274" r:id="rId5"/>
    <p:sldId id="275" r:id="rId6"/>
    <p:sldId id="300" r:id="rId7"/>
    <p:sldId id="301" r:id="rId8"/>
    <p:sldId id="281" r:id="rId9"/>
    <p:sldId id="304" r:id="rId10"/>
    <p:sldId id="309" r:id="rId11"/>
    <p:sldId id="305" r:id="rId12"/>
    <p:sldId id="310" r:id="rId13"/>
    <p:sldId id="306" r:id="rId14"/>
    <p:sldId id="308" r:id="rId15"/>
    <p:sldId id="311" r:id="rId16"/>
    <p:sldId id="312" r:id="rId17"/>
    <p:sldId id="284" r:id="rId18"/>
    <p:sldId id="314" r:id="rId19"/>
    <p:sldId id="316" r:id="rId20"/>
    <p:sldId id="287" r:id="rId21"/>
    <p:sldId id="288" r:id="rId22"/>
    <p:sldId id="315" r:id="rId23"/>
    <p:sldId id="313" r:id="rId24"/>
    <p:sldId id="317" r:id="rId25"/>
    <p:sldId id="290" r:id="rId26"/>
  </p:sldIdLst>
  <p:sldSz cx="9144000" cy="6858000" type="screen4x3"/>
  <p:notesSz cx="7086600" cy="93726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894">
          <p15:clr>
            <a:srgbClr val="A4A3A4"/>
          </p15:clr>
        </p15:guide>
        <p15:guide id="3" pos="2881">
          <p15:clr>
            <a:srgbClr val="A4A3A4"/>
          </p15:clr>
        </p15:guide>
        <p15:guide id="4" pos="5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349"/>
    <a:srgbClr val="0083CA"/>
    <a:srgbClr val="005099"/>
    <a:srgbClr val="003974"/>
    <a:srgbClr val="0C2D83"/>
    <a:srgbClr val="5F5F5F"/>
    <a:srgbClr val="808080"/>
    <a:srgbClr val="CC0000"/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3" autoAdjust="0"/>
    <p:restoredTop sz="94661" autoAdjust="0"/>
  </p:normalViewPr>
  <p:slideViewPr>
    <p:cSldViewPr snapToGrid="0" showGuides="1">
      <p:cViewPr varScale="1">
        <p:scale>
          <a:sx n="80" d="100"/>
          <a:sy n="80" d="100"/>
        </p:scale>
        <p:origin x="-1517" y="-82"/>
      </p:cViewPr>
      <p:guideLst>
        <p:guide orient="horz" pos="2160"/>
        <p:guide orient="horz" pos="894"/>
        <p:guide pos="2881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3252" y="-108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2088" y="8934450"/>
            <a:ext cx="3119437" cy="430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36" tIns="45968" rIns="91936" bIns="45968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fld id="{4728AD52-BCFE-4DAC-AC27-A1B820828D7D}" type="slidenum">
              <a:rPr lang="en-US"/>
              <a:pPr>
                <a:defRPr/>
              </a:pPr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930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467225"/>
            <a:ext cx="5200650" cy="179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978" tIns="44692" rIns="90978" bIns="44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62075" y="822325"/>
            <a:ext cx="4364038" cy="3273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3932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53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81000" y="3429000"/>
            <a:ext cx="8382000" cy="2286000"/>
          </a:xfrm>
        </p:spPr>
        <p:txBody>
          <a:bodyPr>
            <a:noAutofit/>
          </a:bodyPr>
          <a:lstStyle>
            <a:lvl1pPr marL="0" indent="0">
              <a:buFont typeface="Arial" charset="0"/>
              <a:buNone/>
              <a:defRPr baseline="0">
                <a:solidFill>
                  <a:srgbClr val="7FC349"/>
                </a:solidFill>
              </a:defRPr>
            </a:lvl1pPr>
            <a:lvl2pPr marL="0" indent="0">
              <a:buFontTx/>
              <a:buNone/>
              <a:defRPr sz="1800" i="1">
                <a:solidFill>
                  <a:srgbClr val="7FC349"/>
                </a:solidFill>
              </a:defRPr>
            </a:lvl2pPr>
          </a:lstStyle>
          <a:p>
            <a:r>
              <a:rPr lang="en-US" dirty="0" smtClean="0"/>
              <a:t>Presenter’s Name and Title</a:t>
            </a: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381000" y="76200"/>
            <a:ext cx="4572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marL="236538" indent="-236538" defTabSz="681038" eaLnBrk="0" hangingPunct="0">
              <a:spcBef>
                <a:spcPct val="50000"/>
              </a:spcBef>
              <a:spcAft>
                <a:spcPts val="200"/>
              </a:spcAft>
              <a:buClr>
                <a:srgbClr val="FFD90F"/>
              </a:buClr>
              <a:buSzPct val="75000"/>
              <a:buFont typeface="Wingdings" pitchFamily="2" charset="2"/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Westinghouse Non-Proprietary Class 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57200"/>
            <a:ext cx="8382000" cy="2971800"/>
          </a:xfrm>
        </p:spPr>
        <p:txBody>
          <a:bodyPr bIns="91440" anchor="b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white">
          <a:xfrm>
            <a:off x="4648200" y="76200"/>
            <a:ext cx="4114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© 2019 Westinghouse Electric Company LLC. All Rights Reserved.</a:t>
            </a:r>
            <a:endParaRPr lang="en-US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5864772"/>
            <a:ext cx="9144000" cy="9932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3" y="6051727"/>
            <a:ext cx="1823211" cy="440969"/>
          </a:xfrm>
          <a:prstGeom prst="rect">
            <a:avLst/>
          </a:prstGeom>
        </p:spPr>
      </p:pic>
      <p:sp>
        <p:nvSpPr>
          <p:cNvPr id="12" name="Rectangle 23"/>
          <p:cNvSpPr>
            <a:spLocks noChangeArrowheads="1"/>
          </p:cNvSpPr>
          <p:nvPr userDrawn="1"/>
        </p:nvSpPr>
        <p:spPr bwMode="auto">
          <a:xfrm>
            <a:off x="4251325" y="6477000"/>
            <a:ext cx="6413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/>
            <a:fld id="{2C9E041E-4A24-4549-84BF-945504159839}" type="slidenum">
              <a:rPr lang="en-US" sz="1000">
                <a:solidFill>
                  <a:schemeClr val="bg2">
                    <a:lumMod val="75000"/>
                    <a:lumOff val="25000"/>
                  </a:schemeClr>
                </a:solidFill>
              </a:rPr>
              <a:pPr algn="ctr" defTabSz="762000" eaLnBrk="0" hangingPunct="0"/>
              <a:t>‹#›</a:t>
            </a:fld>
            <a:endParaRPr lang="en-US" sz="1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25346A"/>
          </a:solidFill>
          <a:ln>
            <a:noFill/>
          </a:ln>
          <a:effectLst>
            <a:outerShdw blurRad="635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173538" y="6477000"/>
            <a:ext cx="79692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/>
            <a:fld id="{78EF12D1-7A66-426C-9248-6414DD006D8B}" type="slidenum">
              <a:rPr lang="en-US" sz="1000">
                <a:solidFill>
                  <a:schemeClr val="bg2">
                    <a:lumMod val="75000"/>
                    <a:lumOff val="25000"/>
                  </a:schemeClr>
                </a:solidFill>
              </a:rPr>
              <a:pPr algn="ctr" defTabSz="762000" eaLnBrk="0" hangingPunct="0"/>
              <a:t>‹#›</a:t>
            </a:fld>
            <a:endParaRPr lang="en-US" sz="1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24"/>
          <p:cNvSpPr>
            <a:spLocks noChangeArrowheads="1"/>
          </p:cNvSpPr>
          <p:nvPr userDrawn="1"/>
        </p:nvSpPr>
        <p:spPr bwMode="white">
          <a:xfrm>
            <a:off x="381000" y="76200"/>
            <a:ext cx="4572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marL="236538" indent="-236538" defTabSz="681038" eaLnBrk="0" hangingPunct="0">
              <a:spcBef>
                <a:spcPct val="50000"/>
              </a:spcBef>
              <a:spcAft>
                <a:spcPts val="200"/>
              </a:spcAft>
              <a:buClr>
                <a:srgbClr val="FFD90F"/>
              </a:buClr>
              <a:buSzPct val="75000"/>
              <a:buFont typeface="Wingdings" pitchFamily="2" charset="2"/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Westinghouse Non-Proprietary Class 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9225"/>
            <a:ext cx="8382000" cy="444817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buClr>
                <a:srgbClr val="005099"/>
              </a:buClr>
              <a:buFont typeface="Wingdings" pitchFamily="2" charset="2"/>
              <a:buChar char="§"/>
              <a:defRPr sz="16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26"/>
          <p:cNvSpPr>
            <a:spLocks noChangeArrowheads="1"/>
          </p:cNvSpPr>
          <p:nvPr userDrawn="1"/>
        </p:nvSpPr>
        <p:spPr bwMode="white">
          <a:xfrm>
            <a:off x="4648200" y="76200"/>
            <a:ext cx="4114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© 2019 Westinghouse Electric Company LLC. All Rights Reserved.</a:t>
            </a:r>
            <a:endParaRPr lang="en-US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5257800"/>
            <a:ext cx="4572000" cy="914400"/>
          </a:xfrm>
          <a:solidFill>
            <a:srgbClr val="2171BD"/>
          </a:solidFill>
        </p:spPr>
        <p:txBody>
          <a:bodyPr anchor="ctr" anchorCtr="0">
            <a:normAutofit/>
          </a:bodyPr>
          <a:lstStyle>
            <a:lvl1pPr algn="ctr">
              <a:buFontTx/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Type take-away message here.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3" y="6051727"/>
            <a:ext cx="1823211" cy="440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"/>
          <a:stretch/>
        </p:blipFill>
        <p:spPr>
          <a:xfrm>
            <a:off x="755" y="0"/>
            <a:ext cx="9143245" cy="6858000"/>
          </a:xfrm>
          <a:prstGeom prst="rect">
            <a:avLst/>
          </a:prstGeom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173538" y="6477000"/>
            <a:ext cx="79692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/>
            <a:fld id="{78EF12D1-7A66-426C-9248-6414DD006D8B}" type="slidenum">
              <a:rPr lang="en-US" sz="1000">
                <a:solidFill>
                  <a:schemeClr val="bg2">
                    <a:lumMod val="75000"/>
                    <a:lumOff val="25000"/>
                  </a:schemeClr>
                </a:solidFill>
              </a:rPr>
              <a:pPr algn="ctr" defTabSz="762000" eaLnBrk="0" hangingPunct="0"/>
              <a:t>‹#›</a:t>
            </a:fld>
            <a:endParaRPr lang="en-US" sz="1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24"/>
          <p:cNvSpPr>
            <a:spLocks noChangeArrowheads="1"/>
          </p:cNvSpPr>
          <p:nvPr userDrawn="1"/>
        </p:nvSpPr>
        <p:spPr bwMode="white">
          <a:xfrm>
            <a:off x="381000" y="76200"/>
            <a:ext cx="4572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marL="236538" indent="-236538" defTabSz="681038" eaLnBrk="0" hangingPunct="0">
              <a:spcBef>
                <a:spcPct val="50000"/>
              </a:spcBef>
              <a:spcAft>
                <a:spcPts val="200"/>
              </a:spcAft>
              <a:buClr>
                <a:srgbClr val="FFD90F"/>
              </a:buClr>
              <a:buSzPct val="75000"/>
              <a:buFont typeface="Wingdings" pitchFamily="2" charset="2"/>
              <a:buNone/>
            </a:pPr>
            <a:r>
              <a:rPr lang="en-US" sz="100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Westinghouse Non-Proprietary Class 3</a:t>
            </a:r>
            <a:endParaRPr lang="en-US" sz="1000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 userDrawn="1"/>
        </p:nvSpPr>
        <p:spPr bwMode="white">
          <a:xfrm>
            <a:off x="4648200" y="76200"/>
            <a:ext cx="4114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 smtClean="0">
                <a:solidFill>
                  <a:schemeClr val="bg2">
                    <a:lumMod val="95000"/>
                    <a:lumOff val="5000"/>
                  </a:schemeClr>
                </a:solidFill>
                <a:cs typeface="Arial" charset="0"/>
              </a:rPr>
              <a:t>© 2019</a:t>
            </a:r>
            <a:r>
              <a:rPr lang="en-US" sz="1000" baseline="0" dirty="0" smtClean="0">
                <a:solidFill>
                  <a:schemeClr val="bg2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1000" dirty="0" smtClean="0">
                <a:solidFill>
                  <a:schemeClr val="bg2">
                    <a:lumMod val="95000"/>
                    <a:lumOff val="5000"/>
                  </a:schemeClr>
                </a:solidFill>
                <a:cs typeface="Arial" charset="0"/>
              </a:rPr>
              <a:t>Westinghouse Electric Company LLC. All Rights Reserved.</a:t>
            </a:r>
            <a:endParaRPr lang="en-US" sz="1000" dirty="0">
              <a:solidFill>
                <a:schemeClr val="bg2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3" y="6051727"/>
            <a:ext cx="1823211" cy="44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25346A"/>
          </a:solidFill>
          <a:ln>
            <a:noFill/>
          </a:ln>
          <a:effectLst>
            <a:outerShdw blurRad="635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173538" y="6477000"/>
            <a:ext cx="79692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/>
            <a:fld id="{78EF12D1-7A66-426C-9248-6414DD006D8B}" type="slidenum">
              <a:rPr lang="en-US" sz="1000">
                <a:solidFill>
                  <a:schemeClr val="bg2">
                    <a:lumMod val="75000"/>
                    <a:lumOff val="25000"/>
                  </a:schemeClr>
                </a:solidFill>
              </a:rPr>
              <a:pPr algn="ctr" defTabSz="762000" eaLnBrk="0" hangingPunct="0"/>
              <a:t>‹#›</a:t>
            </a:fld>
            <a:endParaRPr lang="en-US" sz="1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24"/>
          <p:cNvSpPr>
            <a:spLocks noChangeArrowheads="1"/>
          </p:cNvSpPr>
          <p:nvPr userDrawn="1"/>
        </p:nvSpPr>
        <p:spPr bwMode="white">
          <a:xfrm>
            <a:off x="381000" y="76200"/>
            <a:ext cx="4572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marL="236538" indent="-236538" defTabSz="681038" eaLnBrk="0" hangingPunct="0">
              <a:spcBef>
                <a:spcPct val="50000"/>
              </a:spcBef>
              <a:spcAft>
                <a:spcPts val="200"/>
              </a:spcAft>
              <a:buClr>
                <a:srgbClr val="FFD90F"/>
              </a:buClr>
              <a:buSzPct val="75000"/>
              <a:buFont typeface="Wingdings" pitchFamily="2" charset="2"/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Westinghouse Non-Proprietary Class 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85654"/>
            <a:ext cx="4114800" cy="37817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0"/>
              </a:spcAft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0"/>
              </a:spcAft>
              <a:buFont typeface="Arial" pitchFamily="34" charset="0"/>
              <a:buChar char="•"/>
              <a:defRPr sz="1800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0"/>
              </a:spcAft>
              <a:defRPr sz="1600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buClr>
                <a:srgbClr val="005099"/>
              </a:buClr>
              <a:buFont typeface="Wingdings" pitchFamily="2" charset="2"/>
              <a:buChar char="§"/>
              <a:defRPr sz="14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1"/>
          </p:nvPr>
        </p:nvSpPr>
        <p:spPr>
          <a:xfrm>
            <a:off x="4648200" y="2085654"/>
            <a:ext cx="4114800" cy="37817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0"/>
              </a:spcAft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0"/>
              </a:spcAft>
              <a:buFont typeface="Arial" pitchFamily="34" charset="0"/>
              <a:buChar char="•"/>
              <a:defRPr sz="1800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0"/>
              </a:spcAft>
              <a:defRPr sz="1600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buClr>
                <a:srgbClr val="005099"/>
              </a:buClr>
              <a:buFont typeface="Wingdings" pitchFamily="2" charset="2"/>
              <a:buChar char="§"/>
              <a:defRPr sz="14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381000" y="1419225"/>
            <a:ext cx="4114800" cy="575353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2000" b="1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buClr>
                <a:srgbClr val="005099"/>
              </a:buClr>
              <a:buFont typeface="Wingdings" pitchFamily="2" charset="2"/>
              <a:buChar char="§"/>
              <a:defRPr sz="16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4648200" y="1419225"/>
            <a:ext cx="4114800" cy="575353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2000" b="1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buClr>
                <a:srgbClr val="005099"/>
              </a:buClr>
              <a:buFont typeface="Wingdings" pitchFamily="2" charset="2"/>
              <a:buChar char="§"/>
              <a:defRPr sz="16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7" name="Rectangle 26"/>
          <p:cNvSpPr>
            <a:spLocks noChangeArrowheads="1"/>
          </p:cNvSpPr>
          <p:nvPr userDrawn="1"/>
        </p:nvSpPr>
        <p:spPr bwMode="white">
          <a:xfrm>
            <a:off x="4648200" y="76200"/>
            <a:ext cx="4114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© 2019 Westinghouse Electric Company LLC. All Rights Reserved.</a:t>
            </a:r>
            <a:endParaRPr lang="en-US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5257800"/>
            <a:ext cx="4572000" cy="914400"/>
          </a:xfrm>
          <a:solidFill>
            <a:srgbClr val="2171BD"/>
          </a:solidFill>
        </p:spPr>
        <p:txBody>
          <a:bodyPr anchor="ctr" anchorCtr="0">
            <a:normAutofit/>
          </a:bodyPr>
          <a:lstStyle>
            <a:lvl1pPr algn="ctr">
              <a:buFontTx/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Type take-away message here.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3" y="6051727"/>
            <a:ext cx="1823211" cy="440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81000" y="1419225"/>
            <a:ext cx="8382000" cy="4524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0" y="5257800"/>
            <a:ext cx="4572000" cy="914400"/>
          </a:xfrm>
          <a:solidFill>
            <a:srgbClr val="2171BD"/>
          </a:solidFill>
        </p:spPr>
        <p:txBody>
          <a:bodyPr anchor="ctr" anchorCtr="0">
            <a:normAutofit/>
          </a:bodyPr>
          <a:lstStyle>
            <a:lvl1pPr algn="ctr">
              <a:buFontTx/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Type take-away message 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rgbClr val="253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81000" y="3429000"/>
            <a:ext cx="8382000" cy="2286000"/>
          </a:xfrm>
        </p:spPr>
        <p:txBody>
          <a:bodyPr>
            <a:noAutofit/>
          </a:bodyPr>
          <a:lstStyle>
            <a:lvl1pPr marL="0" indent="0">
              <a:buFont typeface="Arial" charset="0"/>
              <a:buNone/>
              <a:defRPr>
                <a:solidFill>
                  <a:srgbClr val="7FC349"/>
                </a:solidFill>
              </a:defRPr>
            </a:lvl1pPr>
            <a:lvl2pPr marL="0" indent="0">
              <a:buFontTx/>
              <a:buNone/>
              <a:defRPr sz="1800" i="1">
                <a:solidFill>
                  <a:srgbClr val="92D050"/>
                </a:solidFill>
              </a:defRPr>
            </a:lvl2pPr>
          </a:lstStyle>
          <a:p>
            <a:r>
              <a:rPr lang="en-US" dirty="0" smtClean="0"/>
              <a:t>Breaker Sub-title</a:t>
            </a: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381000" y="76200"/>
            <a:ext cx="4572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marL="236538" indent="-236538" defTabSz="681038" eaLnBrk="0" hangingPunct="0">
              <a:spcBef>
                <a:spcPct val="50000"/>
              </a:spcBef>
              <a:spcAft>
                <a:spcPts val="200"/>
              </a:spcAft>
              <a:buClr>
                <a:srgbClr val="FFD90F"/>
              </a:buClr>
              <a:buSzPct val="75000"/>
              <a:buFont typeface="Wingdings" pitchFamily="2" charset="2"/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Westinghouse Non-Proprietary Class 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57200"/>
            <a:ext cx="8382000" cy="2971800"/>
          </a:xfrm>
        </p:spPr>
        <p:txBody>
          <a:bodyPr bIns="91440" anchor="b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Breaker Title</a:t>
            </a:r>
          </a:p>
        </p:txBody>
      </p:sp>
      <p:sp>
        <p:nvSpPr>
          <p:cNvPr id="10" name="Rectangle 26"/>
          <p:cNvSpPr>
            <a:spLocks noChangeArrowheads="1"/>
          </p:cNvSpPr>
          <p:nvPr userDrawn="1"/>
        </p:nvSpPr>
        <p:spPr bwMode="white">
          <a:xfrm>
            <a:off x="4648200" y="76200"/>
            <a:ext cx="4114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© 2019 Westinghouse Electric Company LLC. All Rights Reserved.</a:t>
            </a:r>
            <a:endParaRPr lang="en-US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5864772"/>
            <a:ext cx="9144000" cy="9932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3" y="6051727"/>
            <a:ext cx="1823211" cy="440969"/>
          </a:xfrm>
          <a:prstGeom prst="rect">
            <a:avLst/>
          </a:prstGeom>
        </p:spPr>
      </p:pic>
      <p:sp>
        <p:nvSpPr>
          <p:cNvPr id="21" name="Rectangle 23"/>
          <p:cNvSpPr>
            <a:spLocks noChangeArrowheads="1"/>
          </p:cNvSpPr>
          <p:nvPr userDrawn="1"/>
        </p:nvSpPr>
        <p:spPr bwMode="auto">
          <a:xfrm>
            <a:off x="4251325" y="6477000"/>
            <a:ext cx="6413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/>
            <a:fld id="{2C9E041E-4A24-4549-84BF-945504159839}" type="slidenum">
              <a:rPr lang="en-US" sz="1000">
                <a:solidFill>
                  <a:schemeClr val="bg2">
                    <a:lumMod val="75000"/>
                    <a:lumOff val="25000"/>
                  </a:schemeClr>
                </a:solidFill>
              </a:rPr>
              <a:pPr algn="ctr" defTabSz="762000" eaLnBrk="0" hangingPunct="0"/>
              <a:t>‹#›</a:t>
            </a:fld>
            <a:endParaRPr lang="en-US" sz="1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09825"/>
            <a:ext cx="9144000" cy="22002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 smtClean="0"/>
              <a:t>BLANK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9225"/>
            <a:ext cx="8382000" cy="444817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buClr>
                <a:srgbClr val="005099"/>
              </a:buClr>
              <a:buFont typeface="Wingdings" pitchFamily="2" charset="2"/>
              <a:buChar char="§"/>
              <a:defRPr sz="16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31341" y="5044801"/>
            <a:ext cx="4572000" cy="914400"/>
          </a:xfrm>
          <a:solidFill>
            <a:srgbClr val="0083CA"/>
          </a:solidFill>
        </p:spPr>
        <p:txBody>
          <a:bodyPr anchor="ctr" anchorCtr="0">
            <a:normAutofit/>
          </a:bodyPr>
          <a:lstStyle>
            <a:lvl1pPr algn="ctr">
              <a:buFontTx/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Type take-away message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3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25346A"/>
          </a:solidFill>
          <a:ln>
            <a:noFill/>
          </a:ln>
          <a:effectLst>
            <a:outerShdw blurRad="635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1419225"/>
            <a:ext cx="8382000" cy="444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228600"/>
            <a:ext cx="8382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4173538" y="6477000"/>
            <a:ext cx="79692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/>
            <a:fld id="{9E197E63-4E66-461A-80FB-95CEAEB5A050}" type="slidenum">
              <a:rPr lang="en-US" sz="1000">
                <a:solidFill>
                  <a:schemeClr val="bg2"/>
                </a:solidFill>
              </a:rPr>
              <a:pPr algn="ctr" defTabSz="762000" eaLnBrk="0" hangingPunct="0"/>
              <a:t>‹#›</a:t>
            </a:fld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white">
          <a:xfrm>
            <a:off x="381000" y="76200"/>
            <a:ext cx="4572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marL="236538" indent="-236538" defTabSz="681038" eaLnBrk="0" hangingPunct="0">
              <a:spcBef>
                <a:spcPct val="50000"/>
              </a:spcBef>
              <a:spcAft>
                <a:spcPts val="200"/>
              </a:spcAft>
              <a:buClr>
                <a:srgbClr val="FFD90F"/>
              </a:buClr>
              <a:buSzPct val="75000"/>
              <a:buFont typeface="Wingdings" pitchFamily="2" charset="2"/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Westinghouse Non-Proprietary Class 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26"/>
          <p:cNvSpPr>
            <a:spLocks noChangeArrowheads="1"/>
          </p:cNvSpPr>
          <p:nvPr userDrawn="1"/>
        </p:nvSpPr>
        <p:spPr bwMode="white">
          <a:xfrm>
            <a:off x="4648200" y="76200"/>
            <a:ext cx="4114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© 2019 Westinghouse Electric Company LLC. All Rights Reserved.</a:t>
            </a:r>
            <a:endParaRPr lang="en-US" sz="10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3" y="6051727"/>
            <a:ext cx="1823211" cy="440969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105" r:id="rId1"/>
    <p:sldLayoutId id="2147485106" r:id="rId2"/>
    <p:sldLayoutId id="2147485114" r:id="rId3"/>
    <p:sldLayoutId id="2147485110" r:id="rId4"/>
    <p:sldLayoutId id="2147485109" r:id="rId5"/>
    <p:sldLayoutId id="2147485108" r:id="rId6"/>
    <p:sldLayoutId id="2147485101" r:id="rId7"/>
    <p:sldLayoutId id="2147485115" r:id="rId8"/>
  </p:sldLayoutIdLst>
  <p:timing>
    <p:tnLst>
      <p:par>
        <p:cTn id="1" dur="indefinite" restart="never" nodeType="tmRoot"/>
      </p:par>
    </p:tnLst>
  </p:timing>
  <p:txStyles>
    <p:titleStyle>
      <a:lvl1pPr algn="l" defTabSz="681038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defTabSz="68103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defTabSz="68103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defTabSz="68103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defTabSz="68103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defTabSz="681038" rtl="0" fontAlgn="base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defTabSz="681038" rtl="0" fontAlgn="base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defTabSz="681038" rtl="0" fontAlgn="base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defTabSz="681038" rtl="0" fontAlgn="base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681038" rtl="0" eaLnBrk="0" fontAlgn="base" hangingPunct="0">
        <a:spcBef>
          <a:spcPts val="600"/>
        </a:spcBef>
        <a:spcAft>
          <a:spcPts val="0"/>
        </a:spcAft>
        <a:buClr>
          <a:srgbClr val="005099"/>
        </a:buClr>
        <a:buSzPct val="110000"/>
        <a:buFont typeface="Arial" charset="0"/>
        <a:buChar char="•"/>
        <a:defRPr sz="24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1038" indent="-280988" algn="l" defTabSz="681038" rtl="0" eaLnBrk="0" fontAlgn="base" hangingPunct="0">
        <a:spcBef>
          <a:spcPct val="0"/>
        </a:spcBef>
        <a:spcAft>
          <a:spcPts val="0"/>
        </a:spcAft>
        <a:buClr>
          <a:srgbClr val="005099"/>
        </a:buClr>
        <a:buSzPct val="100000"/>
        <a:buChar char="–"/>
        <a:defRPr sz="2200">
          <a:solidFill>
            <a:schemeClr val="bg2">
              <a:lumMod val="75000"/>
              <a:lumOff val="25000"/>
            </a:schemeClr>
          </a:solidFill>
          <a:latin typeface="+mn-lt"/>
        </a:defRPr>
      </a:lvl2pPr>
      <a:lvl3pPr marL="1081088" indent="-285750" algn="l" defTabSz="681038" rtl="0" eaLnBrk="0" fontAlgn="base" hangingPunct="0">
        <a:spcBef>
          <a:spcPct val="0"/>
        </a:spcBef>
        <a:spcAft>
          <a:spcPts val="0"/>
        </a:spcAft>
        <a:buClr>
          <a:srgbClr val="005099"/>
        </a:buClr>
        <a:buSzPct val="100000"/>
        <a:buFont typeface="Arial" pitchFamily="34" charset="0"/>
        <a:buChar char="•"/>
        <a:defRPr sz="2000">
          <a:solidFill>
            <a:schemeClr val="bg2">
              <a:lumMod val="75000"/>
              <a:lumOff val="25000"/>
            </a:schemeClr>
          </a:solidFill>
          <a:latin typeface="+mn-lt"/>
        </a:defRPr>
      </a:lvl3pPr>
      <a:lvl4pPr marL="1546225" indent="-284163" algn="l" defTabSz="681038" rtl="0" eaLnBrk="0" fontAlgn="base" hangingPunct="0">
        <a:spcBef>
          <a:spcPct val="0"/>
        </a:spcBef>
        <a:spcAft>
          <a:spcPts val="0"/>
        </a:spcAft>
        <a:buClr>
          <a:srgbClr val="005099"/>
        </a:buClr>
        <a:buSzPct val="100000"/>
        <a:buChar char="–"/>
        <a:defRPr sz="1800">
          <a:solidFill>
            <a:schemeClr val="bg2">
              <a:lumMod val="75000"/>
              <a:lumOff val="25000"/>
            </a:schemeClr>
          </a:solidFill>
          <a:latin typeface="+mn-lt"/>
        </a:defRPr>
      </a:lvl4pPr>
      <a:lvl5pPr marL="2057400" indent="-228600" algn="l" defTabSz="681038" rtl="0" eaLnBrk="0" fontAlgn="base" hangingPunct="0">
        <a:spcBef>
          <a:spcPts val="0"/>
        </a:spcBef>
        <a:spcAft>
          <a:spcPct val="0"/>
        </a:spcAft>
        <a:buClr>
          <a:srgbClr val="005099"/>
        </a:buClr>
        <a:buFont typeface="Wingdings" pitchFamily="2" charset="2"/>
        <a:buChar char="§"/>
        <a:defRPr sz="1600">
          <a:solidFill>
            <a:schemeClr val="bg2">
              <a:lumMod val="75000"/>
              <a:lumOff val="25000"/>
            </a:schemeClr>
          </a:solidFill>
          <a:latin typeface="+mn-lt"/>
        </a:defRPr>
      </a:lvl5pPr>
      <a:lvl6pPr marL="2514600" indent="-228600" algn="l" defTabSz="681038" rtl="0" fontAlgn="base">
        <a:spcBef>
          <a:spcPts val="0"/>
        </a:spcBef>
        <a:spcAft>
          <a:spcPct val="0"/>
        </a:spcAft>
        <a:buClr>
          <a:srgbClr val="005099"/>
        </a:buClr>
        <a:buFont typeface="Arial" pitchFamily="34" charset="0"/>
        <a:buChar char="•"/>
        <a:defRPr sz="1400">
          <a:solidFill>
            <a:schemeClr val="bg2">
              <a:lumMod val="75000"/>
              <a:lumOff val="25000"/>
            </a:schemeClr>
          </a:solidFill>
          <a:latin typeface="+mn-lt"/>
        </a:defRPr>
      </a:lvl6pPr>
      <a:lvl7pPr marL="2971800" indent="-228600" algn="l" defTabSz="6810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6810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6810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90525" y="3181350"/>
            <a:ext cx="8382000" cy="2286000"/>
          </a:xfrm>
        </p:spPr>
        <p:txBody>
          <a:bodyPr/>
          <a:lstStyle/>
          <a:p>
            <a:r>
              <a:rPr lang="en-US" dirty="0" smtClean="0"/>
              <a:t>A. Udyawar</a:t>
            </a:r>
            <a:r>
              <a:rPr lang="en-US" dirty="0"/>
              <a:t>, B. Golchert, M. Solmos, S. Sidener, E. </a:t>
            </a:r>
            <a:r>
              <a:rPr lang="en-US" dirty="0" smtClean="0"/>
              <a:t>Johnson</a:t>
            </a:r>
          </a:p>
          <a:p>
            <a:r>
              <a:rPr lang="en-US" dirty="0" smtClean="0"/>
              <a:t>Westinghouse Electric Company</a:t>
            </a:r>
          </a:p>
          <a:p>
            <a:endParaRPr lang="en-US" dirty="0"/>
          </a:p>
          <a:p>
            <a:r>
              <a:rPr lang="en-US" dirty="0" smtClean="0"/>
              <a:t>22 October 2019</a:t>
            </a:r>
          </a:p>
          <a:p>
            <a:r>
              <a:rPr lang="en-US" b="1" dirty="0"/>
              <a:t>3rd International Seminar on Probabilistic Methodologies for Nuclear Applications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Application of xLPR to leak-before-break and the use of xLPR to support inspection relief in a pressurized water reactor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 rate as a function of crack size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" y="1419877"/>
            <a:ext cx="6799208" cy="4018101"/>
          </a:xfrm>
        </p:spPr>
      </p:pic>
      <p:sp>
        <p:nvSpPr>
          <p:cNvPr id="8" name="TextBox 7"/>
          <p:cNvSpPr txBox="1"/>
          <p:nvPr/>
        </p:nvSpPr>
        <p:spPr>
          <a:xfrm>
            <a:off x="4762500" y="5505450"/>
            <a:ext cx="405765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Several scenarios were sampled with various crack sizes.  Selected results are shown here.  Only crack 1 was large enough to show leakage.</a:t>
            </a:r>
            <a:endParaRPr lang="en-US" sz="18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detection methods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6" y="1323975"/>
            <a:ext cx="7672967" cy="4448175"/>
          </a:xfrm>
        </p:spPr>
      </p:pic>
      <p:sp>
        <p:nvSpPr>
          <p:cNvPr id="3" name="TextBox 2"/>
          <p:cNvSpPr txBox="1"/>
          <p:nvPr/>
        </p:nvSpPr>
        <p:spPr>
          <a:xfrm>
            <a:off x="3762375" y="5857875"/>
            <a:ext cx="538162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xLPR can determine probabilities of detection of crack formation, leaks, and rupture all of which could be used for LBB</a:t>
            </a:r>
            <a:endParaRPr lang="en-US" sz="18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 xLPR and LBB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xLPR provides ample data to augment LBB analyses</a:t>
            </a:r>
          </a:p>
          <a:p>
            <a:r>
              <a:rPr lang="en-US" dirty="0" smtClean="0"/>
              <a:t>Once an acceptance criterion for LBB is agreed upon, the xLPR data can be interpreted for site specific application</a:t>
            </a:r>
          </a:p>
          <a:p>
            <a:endParaRPr lang="en-US" dirty="0"/>
          </a:p>
          <a:p>
            <a:r>
              <a:rPr lang="en-US" dirty="0" smtClean="0"/>
              <a:t>During this initial xLPR effort, WEC determined that one of the limitations of xLPR is that is only applicable to one weld at a time</a:t>
            </a:r>
          </a:p>
          <a:p>
            <a:pPr lvl="1"/>
            <a:r>
              <a:rPr lang="en-US" dirty="0" smtClean="0"/>
              <a:t>WEC has developed a couple of methodologies that may potentially model an entire system while leveraging the xLPR formalism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Overly Simplified Inspection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lvl="1" indent="-285750">
              <a:spcBef>
                <a:spcPts val="600"/>
              </a:spcBef>
              <a:buSzPct val="110000"/>
              <a:buFont typeface="Arial" charset="0"/>
              <a:buChar char="•"/>
            </a:pPr>
            <a:r>
              <a:rPr lang="en-US" sz="2400" dirty="0">
                <a:ea typeface="+mn-ea"/>
                <a:cs typeface="+mn-cs"/>
              </a:rPr>
              <a:t>If a plant can extend the time between inspections of welds, the plant save a lot of </a:t>
            </a:r>
            <a:r>
              <a:rPr lang="en-US" sz="2400" dirty="0" smtClean="0">
                <a:ea typeface="+mn-ea"/>
                <a:cs typeface="+mn-cs"/>
              </a:rPr>
              <a:t>money</a:t>
            </a:r>
          </a:p>
          <a:p>
            <a:pPr marL="685800" lvl="2">
              <a:spcBef>
                <a:spcPts val="600"/>
              </a:spcBef>
              <a:buSzPct val="110000"/>
              <a:buFont typeface="Arial" charset="0"/>
              <a:buChar char="•"/>
            </a:pPr>
            <a:r>
              <a:rPr lang="en-US" dirty="0" smtClean="0">
                <a:ea typeface="+mn-ea"/>
                <a:cs typeface="+mn-cs"/>
              </a:rPr>
              <a:t>How to justify this extension?</a:t>
            </a:r>
          </a:p>
          <a:p>
            <a:pPr marL="685800" lvl="2">
              <a:spcBef>
                <a:spcPts val="600"/>
              </a:spcBef>
              <a:buSzPct val="110000"/>
              <a:buFont typeface="Arial" charset="0"/>
              <a:buChar char="•"/>
            </a:pPr>
            <a:r>
              <a:rPr lang="en-US" dirty="0" smtClean="0">
                <a:ea typeface="+mn-ea"/>
                <a:cs typeface="+mn-cs"/>
              </a:rPr>
              <a:t>How can this analysis be done cost-effectively?</a:t>
            </a:r>
          </a:p>
          <a:p>
            <a:pPr marL="685800" lvl="2">
              <a:spcBef>
                <a:spcPts val="600"/>
              </a:spcBef>
              <a:buSzPct val="110000"/>
              <a:buFont typeface="Arial" charset="0"/>
              <a:buChar char="•"/>
            </a:pPr>
            <a:endParaRPr lang="en-US" dirty="0">
              <a:ea typeface="+mn-ea"/>
              <a:cs typeface="+mn-cs"/>
            </a:endParaRPr>
          </a:p>
          <a:p>
            <a:pPr marL="285750" lvl="1">
              <a:spcBef>
                <a:spcPts val="600"/>
              </a:spcBef>
              <a:buSzPct val="110000"/>
              <a:buFont typeface="Arial" charset="0"/>
              <a:buChar char="•"/>
            </a:pPr>
            <a:r>
              <a:rPr lang="en-US" dirty="0" smtClean="0">
                <a:ea typeface="+mn-ea"/>
                <a:cs typeface="+mn-cs"/>
              </a:rPr>
              <a:t>Ultimately, it must be definitively shown that the probability of ‘failure’ must be significantly low.</a:t>
            </a:r>
          </a:p>
          <a:p>
            <a:pPr marL="685800" lvl="2">
              <a:spcBef>
                <a:spcPts val="600"/>
              </a:spcBef>
              <a:buSzPct val="110000"/>
              <a:buFont typeface="Arial" charset="0"/>
              <a:buChar char="•"/>
            </a:pPr>
            <a:r>
              <a:rPr lang="en-US" dirty="0" smtClean="0">
                <a:ea typeface="+mn-ea"/>
                <a:cs typeface="+mn-cs"/>
              </a:rPr>
              <a:t>What is ‘failure’ (crack formation, leakage, rupture…)?</a:t>
            </a:r>
          </a:p>
          <a:p>
            <a:pPr marL="685800" lvl="2">
              <a:spcBef>
                <a:spcPts val="600"/>
              </a:spcBef>
              <a:buSzPct val="110000"/>
              <a:buFont typeface="Arial" charset="0"/>
              <a:buChar char="•"/>
            </a:pPr>
            <a:r>
              <a:rPr lang="en-US" dirty="0" smtClean="0">
                <a:ea typeface="+mn-ea"/>
                <a:cs typeface="+mn-cs"/>
              </a:rPr>
              <a:t>What is significantly low?</a:t>
            </a:r>
          </a:p>
          <a:p>
            <a:pPr marL="685800" lvl="2">
              <a:spcBef>
                <a:spcPts val="600"/>
              </a:spcBef>
              <a:buSzPct val="110000"/>
              <a:buFont typeface="Arial" charset="0"/>
              <a:buChar char="•"/>
            </a:pPr>
            <a:endParaRPr lang="en-US" dirty="0">
              <a:ea typeface="+mn-ea"/>
              <a:cs typeface="+mn-cs"/>
            </a:endParaRPr>
          </a:p>
          <a:p>
            <a:pPr marL="285750" lvl="1">
              <a:spcBef>
                <a:spcPts val="600"/>
              </a:spcBef>
              <a:buSzPct val="110000"/>
              <a:buFont typeface="Arial" charset="0"/>
              <a:buChar char="•"/>
            </a:pPr>
            <a:r>
              <a:rPr lang="en-US" dirty="0" smtClean="0">
                <a:ea typeface="+mn-ea"/>
                <a:cs typeface="+mn-cs"/>
              </a:rPr>
              <a:t>It would be challenging to justify a PFM approach to inspection relief </a:t>
            </a:r>
            <a:r>
              <a:rPr lang="en-US" dirty="0" smtClean="0">
                <a:ea typeface="+mn-ea"/>
                <a:cs typeface="+mn-cs"/>
              </a:rPr>
              <a:t>if </a:t>
            </a:r>
            <a:r>
              <a:rPr lang="en-US" dirty="0" smtClean="0">
                <a:ea typeface="+mn-ea"/>
                <a:cs typeface="+mn-cs"/>
              </a:rPr>
              <a:t>the above questions are not satisfactorily answered.</a:t>
            </a:r>
          </a:p>
          <a:p>
            <a:pPr marL="400050" lvl="2" indent="0">
              <a:spcBef>
                <a:spcPts val="600"/>
              </a:spcBef>
              <a:buSzPct val="110000"/>
              <a:buNone/>
            </a:pPr>
            <a:endParaRPr lang="en-US" dirty="0"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Westinghouse Approach to </a:t>
            </a:r>
            <a:r>
              <a:rPr lang="en-US" dirty="0" smtClean="0"/>
              <a:t>PFM Inspection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type of analysis would be done on the weld locations/conditions that could provide some inspection relief (based on </a:t>
            </a:r>
            <a:r>
              <a:rPr lang="en-US" dirty="0" smtClean="0"/>
              <a:t>subject matter expert </a:t>
            </a:r>
            <a:r>
              <a:rPr lang="en-US" dirty="0" smtClean="0"/>
              <a:t>‘experience</a:t>
            </a:r>
            <a:r>
              <a:rPr lang="en-US" dirty="0" smtClean="0"/>
              <a:t>’) and not just every </a:t>
            </a:r>
            <a:r>
              <a:rPr lang="en-US" dirty="0" smtClean="0"/>
              <a:t>weld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xLPR to determine if there is a statistical justification to reduce the inspection frequency for a particular weld.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PFM analysis could be standalone or in addition to current inspection relief analysis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Several sensitivity studies </a:t>
            </a:r>
            <a:r>
              <a:rPr lang="en-US" dirty="0" smtClean="0"/>
              <a:t>would need to be </a:t>
            </a:r>
            <a:r>
              <a:rPr lang="en-US" dirty="0"/>
              <a:t>performed to ensure that a probabilistic approach can provide defensible engineering results.</a:t>
            </a:r>
          </a:p>
        </p:txBody>
      </p:sp>
    </p:spTree>
    <p:extLst>
      <p:ext uri="{BB962C8B-B14F-4D97-AF65-F5344CB8AC3E}">
        <p14:creationId xmlns:p14="http://schemas.microsoft.com/office/powerpoint/2010/main" val="38865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xLPR to Existing Deterministic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 a proof of concept:</a:t>
            </a:r>
          </a:p>
          <a:p>
            <a:pPr lvl="1"/>
            <a:r>
              <a:rPr lang="en-US" dirty="0" smtClean="0"/>
              <a:t>A large diameter weld (RCS) was analyzed using existing plant data</a:t>
            </a:r>
          </a:p>
          <a:p>
            <a:pPr lvl="2"/>
            <a:r>
              <a:rPr lang="en-US" dirty="0" smtClean="0"/>
              <a:t>Used approximate geometry, loads and transients</a:t>
            </a:r>
            <a:endParaRPr lang="en-US" dirty="0"/>
          </a:p>
          <a:p>
            <a:pPr lvl="1"/>
            <a:r>
              <a:rPr lang="en-US" dirty="0" smtClean="0"/>
              <a:t>A mid-sized diameter weld </a:t>
            </a:r>
            <a:r>
              <a:rPr lang="en-US" dirty="0" smtClean="0"/>
              <a:t>(approximately 12” OD) </a:t>
            </a:r>
            <a:r>
              <a:rPr lang="en-US" dirty="0" smtClean="0"/>
              <a:t>was also analyzed</a:t>
            </a:r>
          </a:p>
          <a:p>
            <a:pPr lvl="2"/>
            <a:r>
              <a:rPr lang="en-US" dirty="0"/>
              <a:t>Used approximate geometry, loads and </a:t>
            </a:r>
            <a:r>
              <a:rPr lang="en-US" dirty="0" smtClean="0"/>
              <a:t>transients</a:t>
            </a:r>
          </a:p>
          <a:p>
            <a:pPr lvl="1"/>
            <a:endParaRPr lang="en-US" dirty="0"/>
          </a:p>
          <a:p>
            <a:r>
              <a:rPr lang="en-US" dirty="0" smtClean="0"/>
              <a:t>For each case, determine if the crack formation and leak rate appear to be reasonable (assumes no initial cracks present)</a:t>
            </a:r>
          </a:p>
          <a:p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 smtClean="0"/>
              <a:t>data could be exported to a statistical data analysis software to provide confidence intervals associated with extending the inspection interval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Diameter Line Inspection Relief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05300" y="5419725"/>
            <a:ext cx="4572000" cy="914400"/>
          </a:xfrm>
        </p:spPr>
        <p:txBody>
          <a:bodyPr/>
          <a:lstStyle/>
          <a:p>
            <a:r>
              <a:rPr lang="en-US" dirty="0"/>
              <a:t>Even though cracks </a:t>
            </a:r>
            <a:r>
              <a:rPr lang="en-US" dirty="0" smtClean="0"/>
              <a:t>can form </a:t>
            </a:r>
            <a:r>
              <a:rPr lang="en-US" dirty="0"/>
              <a:t>earlier in the plant life, leaks </a:t>
            </a:r>
            <a:r>
              <a:rPr lang="en-US" dirty="0" smtClean="0"/>
              <a:t>may</a:t>
            </a:r>
            <a:r>
              <a:rPr lang="en-US" dirty="0" smtClean="0"/>
              <a:t> </a:t>
            </a:r>
            <a:r>
              <a:rPr lang="en-US" dirty="0"/>
              <a:t>not occur until much later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61912"/>
            <a:ext cx="6848752" cy="405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576" y="5524500"/>
            <a:ext cx="34861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Note:  plant detection limit ~1 gpm</a:t>
            </a:r>
            <a:endParaRPr lang="en-US" sz="18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crack formation for mid-sized 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is a probability that a crack can occur early in the life of the plant but few realizations show this crack formation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220004"/>
            <a:ext cx="6700121" cy="38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0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Leak Rate as a Function of Time for a </a:t>
            </a:r>
            <a:r>
              <a:rPr lang="en-US" dirty="0"/>
              <a:t>mid-sized 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57650" y="5581650"/>
            <a:ext cx="4572000" cy="914400"/>
          </a:xfrm>
        </p:spPr>
        <p:txBody>
          <a:bodyPr>
            <a:normAutofit fontScale="92500"/>
          </a:bodyPr>
          <a:lstStyle/>
          <a:p>
            <a:r>
              <a:rPr lang="en-US" dirty="0"/>
              <a:t>If leaks occur early on, the mean total leak rate for the worst realization  is low</a:t>
            </a:r>
          </a:p>
          <a:p>
            <a:r>
              <a:rPr lang="en-US" dirty="0"/>
              <a:t>(0.001 m^3/s) = 16 gal/min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251502"/>
            <a:ext cx="6467713" cy="415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Occurrence of a leak with ISI for a mid-sized 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xLPR can also account for the effect of In-Service Inspection (ISI does not really help the early-in-life crack leaks but reduces the probability of leaks for future </a:t>
            </a:r>
            <a:r>
              <a:rPr lang="en-US" dirty="0" smtClean="0"/>
              <a:t>cracks)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57" y="1444115"/>
            <a:ext cx="6972667" cy="362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1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Over the years, the nuclear industry has utilized Probabilistic Fracture Mechanics (PFM) analysis techniques to address numerous issues in the operating fleet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particular, Westinghouse has historically been involved in PFM activities such as:</a:t>
            </a:r>
          </a:p>
          <a:p>
            <a:pPr lvl="1"/>
            <a:r>
              <a:rPr lang="en-US" dirty="0" smtClean="0"/>
              <a:t>Pressurized thermal shock</a:t>
            </a:r>
          </a:p>
          <a:p>
            <a:pPr lvl="1"/>
            <a:r>
              <a:rPr lang="en-US" dirty="0" smtClean="0"/>
              <a:t>Risk informed ISI extension</a:t>
            </a:r>
          </a:p>
          <a:p>
            <a:pPr lvl="1"/>
            <a:r>
              <a:rPr lang="en-US" dirty="0" smtClean="0"/>
              <a:t>RV ISI extension</a:t>
            </a:r>
          </a:p>
          <a:p>
            <a:pPr lvl="1"/>
            <a:r>
              <a:rPr lang="en-US" dirty="0" smtClean="0"/>
              <a:t>Probabilistic pump flywheel investigations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current trend in the nuclear industry is shifting to analytical approaches which use more probabilistic based techniques to regain margin that was inherent to conventional quantitative deterministic fracture mechanics evaluations. </a:t>
            </a:r>
          </a:p>
          <a:p>
            <a:pPr lvl="1"/>
            <a:r>
              <a:rPr lang="en-US" dirty="0" smtClean="0"/>
              <a:t>About a year ago, Westinghouse undertook an investigation as to the applicability of xLPR to a variety of industry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 xLPR and Inspection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xLPR provides ample data to provide a statistical justification for inspection relief</a:t>
            </a:r>
          </a:p>
          <a:p>
            <a:r>
              <a:rPr lang="en-US" dirty="0" smtClean="0"/>
              <a:t>Once an acceptance criterion for inspection relief is agreed upon, the xLPR data can be interpreted for site specific application</a:t>
            </a:r>
          </a:p>
          <a:p>
            <a:r>
              <a:rPr lang="en-US" dirty="0" smtClean="0"/>
              <a:t>WEC was able to show that xLPR can be successfully applied to mid sized lines</a:t>
            </a:r>
          </a:p>
          <a:p>
            <a:r>
              <a:rPr lang="en-US" dirty="0" smtClean="0"/>
              <a:t>As part of this effort, WEC has developed its own internal version of xLPR that addresses some of the issues addressed/discovered by the xLPR working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457325"/>
            <a:ext cx="8382000" cy="4448175"/>
          </a:xfrm>
        </p:spPr>
        <p:txBody>
          <a:bodyPr/>
          <a:lstStyle/>
          <a:p>
            <a:r>
              <a:rPr lang="en-US" dirty="0" smtClean="0"/>
              <a:t>Westinghouse has determined that probabilistic fracture mechanics (specifically xLPR) can be used for leak before break and inspection relief </a:t>
            </a:r>
            <a:r>
              <a:rPr lang="en-US" dirty="0" smtClean="0"/>
              <a:t>if:</a:t>
            </a:r>
            <a:endParaRPr lang="en-US" dirty="0" smtClean="0"/>
          </a:p>
          <a:p>
            <a:pPr lvl="1"/>
            <a:r>
              <a:rPr lang="en-US" dirty="0" smtClean="0"/>
              <a:t>A general consensus is reached on acceptance criteria for each type of analysis</a:t>
            </a:r>
          </a:p>
          <a:p>
            <a:r>
              <a:rPr lang="en-US" dirty="0" smtClean="0"/>
              <a:t>It was also determined that xLPR has a number of other applications in the nuclear industry and beyond. The industry should work together to investigate these applications.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0375" y="4905375"/>
            <a:ext cx="509587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Thank you for your time!!</a:t>
            </a:r>
          </a:p>
        </p:txBody>
      </p:sp>
    </p:spTree>
    <p:extLst>
      <p:ext uri="{BB962C8B-B14F-4D97-AF65-F5344CB8AC3E}">
        <p14:creationId xmlns:p14="http://schemas.microsoft.com/office/powerpoint/2010/main" val="21880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3725" y="3090446"/>
            <a:ext cx="285655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312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internal meeting was held to determine potential PFM applications in the nuclear industry</a:t>
            </a:r>
          </a:p>
          <a:p>
            <a:pPr lvl="1"/>
            <a:r>
              <a:rPr lang="en-US" dirty="0" smtClean="0"/>
              <a:t>Many applications considered, most tabled, and only two were pursued</a:t>
            </a:r>
          </a:p>
          <a:p>
            <a:r>
              <a:rPr lang="en-US" dirty="0" smtClean="0"/>
              <a:t>Leak before break (LBB) would be the first application investigated using xLPR</a:t>
            </a:r>
          </a:p>
          <a:p>
            <a:pPr lvl="1"/>
            <a:r>
              <a:rPr lang="en-US" dirty="0" smtClean="0"/>
              <a:t>This would be a proof of concept to show xLPR provides a cost-effective supplement to existing deterministic LBB analyses</a:t>
            </a:r>
          </a:p>
          <a:p>
            <a:r>
              <a:rPr lang="en-US" dirty="0" smtClean="0"/>
              <a:t>Inspection relief was the second idea looked into using xLPR</a:t>
            </a:r>
          </a:p>
          <a:p>
            <a:pPr lvl="1"/>
            <a:r>
              <a:rPr lang="en-US" dirty="0" smtClean="0"/>
              <a:t>Again, a proof of concept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(conclusion)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show that xLPR is a viable tool for LBB and inspection relief, efforts were made to use xLPR: </a:t>
            </a:r>
          </a:p>
          <a:p>
            <a:pPr lvl="1"/>
            <a:r>
              <a:rPr lang="en-US" dirty="0" smtClean="0"/>
              <a:t>on cases from the working group (RVON and RVIN)</a:t>
            </a:r>
          </a:p>
          <a:p>
            <a:pPr lvl="2"/>
            <a:r>
              <a:rPr lang="en-US" dirty="0" smtClean="0"/>
              <a:t>The results were favorable but will not be discussed in this presentation</a:t>
            </a:r>
            <a:endParaRPr lang="en-US" dirty="0"/>
          </a:p>
          <a:p>
            <a:pPr lvl="1"/>
            <a:r>
              <a:rPr lang="en-US" dirty="0" smtClean="0"/>
              <a:t>on the information from existing deterministic LBB and inspection relief calculations</a:t>
            </a:r>
          </a:p>
          <a:p>
            <a:r>
              <a:rPr lang="en-US" dirty="0" smtClean="0"/>
              <a:t>As this is a proof of concept approach, suitably close data from the deterministic models was incorporated into the xLPR models</a:t>
            </a:r>
          </a:p>
          <a:p>
            <a:pPr marL="400050" lvl="1" indent="0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This work is to qualitatively </a:t>
            </a:r>
            <a:r>
              <a:rPr lang="en-US" dirty="0" smtClean="0"/>
              <a:t>demonstrate </a:t>
            </a:r>
            <a:r>
              <a:rPr lang="en-US" dirty="0" smtClean="0"/>
              <a:t>that xLPR can be used for LBB and for inspection relief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thoughts:  xLPR </a:t>
            </a:r>
            <a:r>
              <a:rPr lang="en-US" dirty="0"/>
              <a:t>evaluation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NRC </a:t>
            </a:r>
            <a:r>
              <a:rPr lang="en-US" dirty="0" smtClean="0"/>
              <a:t>‘favors’ </a:t>
            </a:r>
            <a:r>
              <a:rPr lang="en-US" dirty="0" smtClean="0"/>
              <a:t>xLPR</a:t>
            </a:r>
            <a:endParaRPr lang="en-US" dirty="0"/>
          </a:p>
          <a:p>
            <a:r>
              <a:rPr lang="en-US" dirty="0"/>
              <a:t>Can handle a multitude of inputs</a:t>
            </a:r>
          </a:p>
          <a:p>
            <a:pPr lvl="1"/>
            <a:r>
              <a:rPr lang="en-US" dirty="0"/>
              <a:t>Geometries</a:t>
            </a:r>
          </a:p>
          <a:p>
            <a:pPr lvl="1"/>
            <a:r>
              <a:rPr lang="en-US" dirty="0" smtClean="0"/>
              <a:t>Loads/transients</a:t>
            </a:r>
            <a:endParaRPr lang="en-US" dirty="0"/>
          </a:p>
          <a:p>
            <a:pPr lvl="1"/>
            <a:r>
              <a:rPr lang="en-US" dirty="0"/>
              <a:t>Material properties, etc.</a:t>
            </a:r>
          </a:p>
          <a:p>
            <a:r>
              <a:rPr lang="en-US" dirty="0" smtClean="0"/>
              <a:t>Can run </a:t>
            </a:r>
            <a:r>
              <a:rPr lang="en-US" dirty="0"/>
              <a:t>relatively </a:t>
            </a:r>
            <a:r>
              <a:rPr lang="en-US" dirty="0" smtClean="0"/>
              <a:t>‘quick’</a:t>
            </a:r>
            <a:endParaRPr lang="en-US" dirty="0"/>
          </a:p>
          <a:p>
            <a:r>
              <a:rPr lang="en-US" dirty="0"/>
              <a:t>Can be ‘stand-alone’ or used in conjunction with deterministic calculations</a:t>
            </a:r>
          </a:p>
          <a:p>
            <a:r>
              <a:rPr lang="en-US" dirty="0"/>
              <a:t>May have other applications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Long learning </a:t>
            </a:r>
            <a:r>
              <a:rPr lang="en-US" dirty="0" smtClean="0"/>
              <a:t>curve</a:t>
            </a:r>
          </a:p>
          <a:p>
            <a:r>
              <a:rPr lang="en-US" dirty="0" smtClean="0"/>
              <a:t>Numerous input requirements</a:t>
            </a:r>
            <a:endParaRPr lang="en-US" dirty="0"/>
          </a:p>
          <a:p>
            <a:r>
              <a:rPr lang="en-US" dirty="0"/>
              <a:t>Has had some deficiencies identified in the formulation</a:t>
            </a:r>
          </a:p>
          <a:p>
            <a:r>
              <a:rPr lang="en-US" dirty="0"/>
              <a:t>Runs sometimes </a:t>
            </a:r>
            <a:r>
              <a:rPr lang="en-US" dirty="0" smtClean="0"/>
              <a:t>end unexpectedly</a:t>
            </a:r>
            <a:endParaRPr lang="en-US" dirty="0"/>
          </a:p>
          <a:p>
            <a:r>
              <a:rPr lang="en-US" dirty="0"/>
              <a:t>Long running times for large numbers of realizations</a:t>
            </a:r>
          </a:p>
          <a:p>
            <a:pPr lvl="1"/>
            <a:r>
              <a:rPr lang="en-US" dirty="0"/>
              <a:t>Ideally, use </a:t>
            </a:r>
            <a:r>
              <a:rPr lang="en-US" dirty="0" err="1"/>
              <a:t>GoldSimPro</a:t>
            </a:r>
            <a:r>
              <a:rPr lang="en-US" dirty="0"/>
              <a:t> to run in parallel</a:t>
            </a:r>
          </a:p>
          <a:p>
            <a:r>
              <a:rPr lang="en-US" dirty="0" smtClean="0"/>
              <a:t>A lot of uncertainty in regard to:</a:t>
            </a:r>
          </a:p>
          <a:p>
            <a:pPr lvl="1"/>
            <a:r>
              <a:rPr lang="en-US" dirty="0" smtClean="0"/>
              <a:t>What is needed for PFM submittals</a:t>
            </a:r>
          </a:p>
          <a:p>
            <a:pPr lvl="1"/>
            <a:r>
              <a:rPr lang="en-US" dirty="0" smtClean="0"/>
              <a:t>Applying xLPR to something other than LBB</a:t>
            </a:r>
          </a:p>
          <a:p>
            <a:pPr lvl="1"/>
            <a:r>
              <a:rPr lang="en-US" dirty="0" smtClean="0"/>
              <a:t>What are </a:t>
            </a:r>
            <a:r>
              <a:rPr lang="en-US" dirty="0" smtClean="0"/>
              <a:t>the </a:t>
            </a:r>
            <a:r>
              <a:rPr lang="en-US" dirty="0" smtClean="0"/>
              <a:t>acceptance criteria?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u="sng" dirty="0"/>
              <a:t>xLPR advantages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u="sng" dirty="0"/>
              <a:t>xLPR </a:t>
            </a:r>
            <a:r>
              <a:rPr lang="en-US" u="sng" dirty="0" smtClean="0"/>
              <a:t>(or PFM) disadvantages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829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Overly Simplified Deterministic LBB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acceptance criteria are as follows:</a:t>
            </a:r>
          </a:p>
          <a:p>
            <a:pPr marL="1252538" lvl="2" indent="-457200">
              <a:buFont typeface="+mj-lt"/>
              <a:buAutoNum type="arabicPeriod"/>
            </a:pPr>
            <a:r>
              <a:rPr lang="en-US" sz="2100" dirty="0" smtClean="0"/>
              <a:t>Margin </a:t>
            </a:r>
            <a:r>
              <a:rPr lang="en-US" sz="2100" dirty="0"/>
              <a:t>of 10 on the Leak Rate</a:t>
            </a:r>
          </a:p>
          <a:p>
            <a:pPr marL="1252538" lvl="2" indent="-457200">
              <a:buFont typeface="+mj-lt"/>
              <a:buAutoNum type="arabicPeriod"/>
            </a:pPr>
            <a:r>
              <a:rPr lang="en-US" sz="2100" dirty="0"/>
              <a:t>Margin of 2.0 on Flaw Size</a:t>
            </a:r>
          </a:p>
          <a:p>
            <a:pPr marL="1252538" lvl="2" indent="-457200">
              <a:buFont typeface="+mj-lt"/>
              <a:buAutoNum type="arabicPeriod"/>
            </a:pPr>
            <a:r>
              <a:rPr lang="en-US" sz="2100" dirty="0"/>
              <a:t>Margin of 1.0 on </a:t>
            </a:r>
            <a:r>
              <a:rPr lang="en-US" sz="2100" dirty="0" smtClean="0"/>
              <a:t>Loads </a:t>
            </a:r>
            <a:r>
              <a:rPr lang="en-US" sz="2400" dirty="0"/>
              <a:t>(using the absolute summation method for faulted load combination)</a:t>
            </a:r>
            <a:r>
              <a:rPr lang="en-US" sz="2100" dirty="0" smtClean="0"/>
              <a:t> </a:t>
            </a:r>
            <a:endParaRPr lang="en-US" sz="2100" dirty="0"/>
          </a:p>
          <a:p>
            <a:pPr marL="1089025"/>
            <a:endParaRPr lang="en-US" sz="2100" dirty="0"/>
          </a:p>
          <a:p>
            <a:r>
              <a:rPr lang="en-US" dirty="0" smtClean="0"/>
              <a:t>Deterministic LBB calculates these three criteria most frequently using the most adverse (conservative) conditions </a:t>
            </a:r>
          </a:p>
          <a:p>
            <a:pPr marL="400050" lvl="1" indent="0">
              <a:buNone/>
            </a:pPr>
            <a:endParaRPr lang="en-US" dirty="0" smtClean="0"/>
          </a:p>
          <a:p>
            <a:r>
              <a:rPr lang="en-US" dirty="0" smtClean="0"/>
              <a:t>However, deterministic LBB does not have the capability to determine ‘how likely’ these conditions are satisfied</a:t>
            </a:r>
          </a:p>
          <a:p>
            <a:pPr lvl="1"/>
            <a:r>
              <a:rPr lang="en-US" dirty="0" smtClean="0"/>
              <a:t>How much margin is available?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Westinghouse Approach to LBB using PFM (xLPR)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9268" y="1312333"/>
            <a:ext cx="9000066" cy="4842934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Should deterministic methods fail to provide adequate </a:t>
            </a:r>
            <a:r>
              <a:rPr lang="en-US" sz="2000" dirty="0" smtClean="0"/>
              <a:t>margins</a:t>
            </a:r>
            <a:r>
              <a:rPr lang="en-US" sz="2000" dirty="0"/>
              <a:t>, </a:t>
            </a:r>
            <a:r>
              <a:rPr lang="en-US" sz="2000" dirty="0" smtClean="0"/>
              <a:t>consider using </a:t>
            </a:r>
            <a:r>
              <a:rPr lang="en-US" sz="2000" dirty="0" smtClean="0"/>
              <a:t>xLPR to </a:t>
            </a:r>
            <a:r>
              <a:rPr lang="en-US" sz="2000" dirty="0"/>
              <a:t>determine if there is additional probabilistic margin that could be leveraged for the particular analysis. 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This type of analysis would only be done on the most limiting </a:t>
            </a:r>
            <a:r>
              <a:rPr lang="en-US" sz="2000" dirty="0" smtClean="0"/>
              <a:t>locations/conditions.  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This PFM analysis would be </a:t>
            </a:r>
            <a:r>
              <a:rPr lang="en-US" sz="2000" dirty="0" smtClean="0"/>
              <a:t>an ‘add-on’ to </a:t>
            </a:r>
            <a:r>
              <a:rPr lang="en-US" sz="2000" dirty="0"/>
              <a:t>the traditional LBB analysis and would leverage the inputs from the deterministic analysis.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To provide the best possible results, several sensitivity studies will be performed to ensure that a probabilistic approach can provide useful, engineering results.</a:t>
            </a:r>
          </a:p>
        </p:txBody>
      </p:sp>
    </p:spTree>
    <p:extLst>
      <p:ext uri="{BB962C8B-B14F-4D97-AF65-F5344CB8AC3E}">
        <p14:creationId xmlns:p14="http://schemas.microsoft.com/office/powerpoint/2010/main" val="2137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xLPR Applied to Deterministic LBB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few slides are calculations for circumferential cracks.</a:t>
            </a:r>
          </a:p>
          <a:p>
            <a:r>
              <a:rPr lang="en-US" dirty="0" smtClean="0"/>
              <a:t>xLPR was applied to the most </a:t>
            </a:r>
            <a:r>
              <a:rPr lang="en-US" dirty="0" smtClean="0"/>
              <a:t>limiting dissimilar </a:t>
            </a:r>
            <a:r>
              <a:rPr lang="en-US" dirty="0" smtClean="0"/>
              <a:t>metal weld and to the most </a:t>
            </a:r>
            <a:r>
              <a:rPr lang="en-US" dirty="0" smtClean="0"/>
              <a:t>limiting </a:t>
            </a:r>
            <a:r>
              <a:rPr lang="en-US" dirty="0" smtClean="0"/>
              <a:t>similar metal weld in a system</a:t>
            </a:r>
          </a:p>
          <a:p>
            <a:r>
              <a:rPr lang="en-US" dirty="0" smtClean="0"/>
              <a:t>Geometry, transients, and loads were approximated from the deterministic LBB case for large diameter </a:t>
            </a:r>
            <a:r>
              <a:rPr lang="en-US" dirty="0" smtClean="0"/>
              <a:t>pipes on the hot leg</a:t>
            </a:r>
            <a:endParaRPr lang="en-US" dirty="0" smtClean="0"/>
          </a:p>
          <a:p>
            <a:pPr lvl="1"/>
            <a:r>
              <a:rPr lang="en-US" dirty="0" smtClean="0"/>
              <a:t>Most of the data was treated deterministically</a:t>
            </a:r>
          </a:p>
          <a:p>
            <a:r>
              <a:rPr lang="en-US" dirty="0" smtClean="0"/>
              <a:t>Deterministic LBB showed that the system was not </a:t>
            </a:r>
            <a:r>
              <a:rPr lang="en-US" dirty="0" err="1" smtClean="0"/>
              <a:t>challenged</a:t>
            </a:r>
            <a:r>
              <a:rPr lang="en-US" dirty="0" err="1" smtClean="0">
                <a:sym typeface="Wingdings" panose="05000000000000000000" pitchFamily="2" charset="2"/>
              </a:rPr>
              <a:t>xLPR</a:t>
            </a:r>
            <a:r>
              <a:rPr lang="en-US" dirty="0" smtClean="0">
                <a:sym typeface="Wingdings" panose="05000000000000000000" pitchFamily="2" charset="2"/>
              </a:rPr>
              <a:t> confirmed this conclusion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5473426"/>
            <a:ext cx="4572000" cy="914400"/>
          </a:xfrm>
        </p:spPr>
        <p:txBody>
          <a:bodyPr/>
          <a:lstStyle/>
          <a:p>
            <a:r>
              <a:rPr lang="en-US" dirty="0" smtClean="0"/>
              <a:t>Error trap in xLPR:  all units are metric while most site specific data is in English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Leak </a:t>
            </a:r>
            <a:r>
              <a:rPr lang="en-US" dirty="0" smtClean="0"/>
              <a:t>Rate for PFM LBB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00550" y="5473426"/>
            <a:ext cx="4743450" cy="9845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Total leak rate data can be taken into a statistical analysis program to show the likelihood of exceeding the acceptance criteria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28750"/>
            <a:ext cx="8050808" cy="39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 Non-Prop Class 1 Template">
  <a:themeElements>
    <a:clrScheme name="2007 New Slide Leaf Template Blue v2 11">
      <a:dk1>
        <a:srgbClr val="000000"/>
      </a:dk1>
      <a:lt1>
        <a:srgbClr val="FFFFFF"/>
      </a:lt1>
      <a:dk2>
        <a:srgbClr val="0C2D83"/>
      </a:dk2>
      <a:lt2>
        <a:srgbClr val="FFFFFF"/>
      </a:lt2>
      <a:accent1>
        <a:srgbClr val="FFCC00"/>
      </a:accent1>
      <a:accent2>
        <a:srgbClr val="618FFD"/>
      </a:accent2>
      <a:accent3>
        <a:srgbClr val="AAADC1"/>
      </a:accent3>
      <a:accent4>
        <a:srgbClr val="DADADA"/>
      </a:accent4>
      <a:accent5>
        <a:srgbClr val="FFE2AA"/>
      </a:accent5>
      <a:accent6>
        <a:srgbClr val="5781E5"/>
      </a:accent6>
      <a:hlink>
        <a:srgbClr val="CC0000"/>
      </a:hlink>
      <a:folHlink>
        <a:srgbClr val="33CC33"/>
      </a:folHlink>
    </a:clrScheme>
    <a:fontScheme name="2007 New Slide Leaf Template Blue 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2007 New Slide Leaf Template Blu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 New Slide Leaf Template Blue v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 New Slide Leaf Template Blue v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 New Slide Leaf Template Blue v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 New Slide Leaf Template Blue v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 New Slide Leaf Template Blue v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 New Slide Leaf Template Blue v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 New Slide Leaf Template Blue v2 8">
        <a:dk1>
          <a:srgbClr val="B2B2B2"/>
        </a:dk1>
        <a:lt1>
          <a:srgbClr val="FFFFFF"/>
        </a:lt1>
        <a:dk2>
          <a:srgbClr val="0C2D83"/>
        </a:dk2>
        <a:lt2>
          <a:srgbClr val="FFFFFF"/>
        </a:lt2>
        <a:accent1>
          <a:srgbClr val="FAC70C"/>
        </a:accent1>
        <a:accent2>
          <a:srgbClr val="618FFD"/>
        </a:accent2>
        <a:accent3>
          <a:srgbClr val="AAADC1"/>
        </a:accent3>
        <a:accent4>
          <a:srgbClr val="DADADA"/>
        </a:accent4>
        <a:accent5>
          <a:srgbClr val="FCE0AA"/>
        </a:accent5>
        <a:accent6>
          <a:srgbClr val="5781E5"/>
        </a:accent6>
        <a:hlink>
          <a:srgbClr val="CC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 New Slide Leaf Template Blue v2 9">
        <a:dk1>
          <a:srgbClr val="000000"/>
        </a:dk1>
        <a:lt1>
          <a:srgbClr val="FFFFFF"/>
        </a:lt1>
        <a:dk2>
          <a:srgbClr val="0C2D83"/>
        </a:dk2>
        <a:lt2>
          <a:srgbClr val="FFFFFF"/>
        </a:lt2>
        <a:accent1>
          <a:srgbClr val="33CC33"/>
        </a:accent1>
        <a:accent2>
          <a:srgbClr val="618FFD"/>
        </a:accent2>
        <a:accent3>
          <a:srgbClr val="AAADC1"/>
        </a:accent3>
        <a:accent4>
          <a:srgbClr val="DADADA"/>
        </a:accent4>
        <a:accent5>
          <a:srgbClr val="ADE2AD"/>
        </a:accent5>
        <a:accent6>
          <a:srgbClr val="5781E5"/>
        </a:accent6>
        <a:hlink>
          <a:srgbClr val="CC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 New Slide Leaf Template Blue v2 10">
        <a:dk1>
          <a:srgbClr val="000000"/>
        </a:dk1>
        <a:lt1>
          <a:srgbClr val="FFFFFF"/>
        </a:lt1>
        <a:dk2>
          <a:srgbClr val="0C2D83"/>
        </a:dk2>
        <a:lt2>
          <a:srgbClr val="FFFFFF"/>
        </a:lt2>
        <a:accent1>
          <a:srgbClr val="33CC33"/>
        </a:accent1>
        <a:accent2>
          <a:srgbClr val="618FFD"/>
        </a:accent2>
        <a:accent3>
          <a:srgbClr val="AAADC1"/>
        </a:accent3>
        <a:accent4>
          <a:srgbClr val="DADADA"/>
        </a:accent4>
        <a:accent5>
          <a:srgbClr val="ADE2AD"/>
        </a:accent5>
        <a:accent6>
          <a:srgbClr val="5781E5"/>
        </a:accent6>
        <a:hlink>
          <a:srgbClr val="CC00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 New Slide Leaf Template Blue v2 11">
        <a:dk1>
          <a:srgbClr val="000000"/>
        </a:dk1>
        <a:lt1>
          <a:srgbClr val="FFFFFF"/>
        </a:lt1>
        <a:dk2>
          <a:srgbClr val="0C2D83"/>
        </a:dk2>
        <a:lt2>
          <a:srgbClr val="FFFFFF"/>
        </a:lt2>
        <a:accent1>
          <a:srgbClr val="FFCC00"/>
        </a:accent1>
        <a:accent2>
          <a:srgbClr val="618FFD"/>
        </a:accent2>
        <a:accent3>
          <a:srgbClr val="AAADC1"/>
        </a:accent3>
        <a:accent4>
          <a:srgbClr val="DADADA"/>
        </a:accent4>
        <a:accent5>
          <a:srgbClr val="FFE2AA"/>
        </a:accent5>
        <a:accent6>
          <a:srgbClr val="5781E5"/>
        </a:accent6>
        <a:hlink>
          <a:srgbClr val="CC00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C_Region xmlns="http://schemas.microsoft.com/sharepoint/v3">Global</WEC_Region>
    <WEC_BusinessUnit xmlns="http://schemas.microsoft.com/sharepoint/v3">All</WEC_BusinessUnit>
    <WEC_WorkLocation xmlns="http://schemas.microsoft.com/sharepoint/v3">All</WEC_WorkLocation>
    <WEC_Language xmlns="http://schemas.microsoft.com/sharepoint/v3">English</WEC_Language>
    <Template xmlns="2a752ce4-5cf5-4dd8-a9cc-95b5ecf36632">PowerPoint</Template>
    <Description0 xmlns="2a752ce4-5cf5-4dd8-a9cc-95b5ecf36632">Westinghouse Presentation Template Class 3</Description0>
    <WEC_Country xmlns="http://schemas.microsoft.com/sharepoint/v3">All</WEC_Country>
    <WEC_Owner xmlns="http://schemas.microsoft.com/sharepoint/v3">
      <UserInfo>
        <DisplayName/>
        <AccountId xsi:nil="true"/>
        <AccountType/>
      </UserInfo>
    </WEC_Own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600563C4CE63459F349F518E8F62BA" ma:contentTypeVersion="8" ma:contentTypeDescription="Create a new document." ma:contentTypeScope="" ma:versionID="0b178f83d63f9a07666ec40922d49c23">
  <xsd:schema xmlns:xsd="http://www.w3.org/2001/XMLSchema" xmlns:xs="http://www.w3.org/2001/XMLSchema" xmlns:p="http://schemas.microsoft.com/office/2006/metadata/properties" xmlns:ns1="http://schemas.microsoft.com/sharepoint/v3" xmlns:ns2="2a752ce4-5cf5-4dd8-a9cc-95b5ecf36632" targetNamespace="http://schemas.microsoft.com/office/2006/metadata/properties" ma:root="true" ma:fieldsID="b5e99b80748d7f2e7cfdaac9df2eac3d" ns1:_="" ns2:_="">
    <xsd:import namespace="http://schemas.microsoft.com/sharepoint/v3"/>
    <xsd:import namespace="2a752ce4-5cf5-4dd8-a9cc-95b5ecf36632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1:WEC_WorkLocation" minOccurs="0"/>
                <xsd:element ref="ns1:WEC_BusinessUnit" minOccurs="0"/>
                <xsd:element ref="ns1:WEC_Country" minOccurs="0"/>
                <xsd:element ref="ns1:WEC_Owner" minOccurs="0"/>
                <xsd:element ref="ns1:WEC_Region" minOccurs="0"/>
                <xsd:element ref="ns1:WEC_Language" minOccurs="0"/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WEC_WorkLocation" ma:index="9" nillable="true" ma:displayName="(W) Location" ma:default="All" ma:format="Dropdown" ma:internalName="WEC_WorkLocation">
      <xsd:simpleType>
        <xsd:restriction base="dms:Choice">
          <xsd:enumeration value="All"/>
          <xsd:enumeration value="Baden, Switzerland"/>
          <xsd:enumeration value="Beijing, China"/>
          <xsd:enumeration value="Blairsville, PA (Specialty Metals Plant)"/>
          <xsd:enumeration value="Brussels, Belgium"/>
          <xsd:enumeration value="Burr Ridge, IL (Fauske and Associates, Inc.) - Subsidiary"/>
          <xsd:enumeration value="Cape Town, Republic of South Africa"/>
          <xsd:enumeration value="Charlotte, NC"/>
          <xsd:enumeration value="Chattanooga, TN"/>
          <xsd:enumeration value="Churchill, PA (Science Technology Center)"/>
          <xsd:enumeration value="Columbia, SC (Columbia Site)"/>
          <xsd:enumeration value="Cranberry Township, PA (Corporate Headquarters)"/>
          <xsd:enumeration value="Cranberry Township, PA (600 Cranberry Woods)"/>
          <xsd:enumeration value="Cranberry Township, PA (Cranberry Park)"/>
          <xsd:enumeration value="Daejon, Korea"/>
          <xsd:enumeration value="Dallas, TX"/>
          <xsd:enumeration value="Florham Park, NJ (Asco) - Subsidiary"/>
          <xsd:enumeration value="Frankfort, Germany"/>
          <xsd:enumeration value="Glen Rose, TX"/>
          <xsd:enumeration value="Hamburg, Germany (Hansa Project) - Subsidiary"/>
          <xsd:enumeration value="Hematite, MS"/>
          <xsd:enumeration value="Jeonnam, Korea"/>
          <xsd:enumeration value="Kharkov, Ukraine (Westron) - Subsidiary"/>
          <xsd:enumeration value="Kiev, Ukraine"/>
          <xsd:enumeration value="Kobe, Japan"/>
          <xsd:enumeration value="Koeberg, Republic of South Africa"/>
          <xsd:enumeration value="Kyungnam, Seoul, South Korea"/>
          <xsd:enumeration value="Ladenburg-Nivel, Germany"/>
          <xsd:enumeration value="Lake Bluff, IL (PCI) - WEC WAM - Subsidiary"/>
          <xsd:enumeration value="Les Ulis, France"/>
          <xsd:enumeration value="Lyon, France (Astare) - Subsidiary"/>
          <xsd:enumeration value="Lynwood, WA - PAR/Ederer"/>
          <xsd:enumeration value="Madison, PA (Waltz Mill Site)"/>
          <xsd:enumeration value="Madison, PA (Wes Dyne) - Subsidiary"/>
          <xsd:enumeration value="Mannheim, Germany"/>
          <xsd:enumeration value="Marseille, France (Astare) - Subsidiary"/>
          <xsd:enumeration value="Metz, France"/>
          <xsd:enumeration value="Miami Platja, Spain"/>
          <xsd:enumeration value="Monroeville, PA (Energy Center)"/>
          <xsd:enumeration value="New Stanton, PA"/>
          <xsd:enumeration value="Newington, NH (Newington Operations)"/>
          <xsd:enumeration value="Nivelles, Belgium"/>
          <xsd:enumeration value="Ogden, UT (Western Zirconium Plant)"/>
          <xsd:enumeration value="Paris, France"/>
          <xsd:enumeration value="Preston, Lancashire, United Kingdom (Springfields Fuels Ltd.)"/>
          <xsd:enumeration value="Pretoria, Republic of South Africa"/>
          <xsd:enumeration value="Richland, WA"/>
          <xsd:enumeration value="Rock Hill, SC (CES) - WEC WAM - Subsidiary"/>
          <xsd:enumeration value="Rockville, MD"/>
          <xsd:enumeration value="San Jose, CA"/>
          <xsd:enumeration value="Seattle, WA"/>
          <xsd:enumeration value="Seoul, Korea"/>
          <xsd:enumeration value="Shoreview, MN (PaR Nuclear) - Subsidiary"/>
          <xsd:enumeration value="Spartanburg, SC"/>
          <xsd:enumeration value="Taby, Sweden"/>
          <xsd:enumeration value="Tarragona, Spain"/>
          <xsd:enumeration value="Tokyo, Japan"/>
          <xsd:enumeration value="Vandellos, Spain"/>
          <xsd:enumeration value="Västerás, Sweden"/>
          <xsd:enumeration value="Villebon, France"/>
          <xsd:enumeration value="Washington, DC"/>
          <xsd:enumeration value="Westinghouse Electric Spain"/>
          <xsd:enumeration value="Windsor, CT  (Addison Road)"/>
          <xsd:enumeration value="Windsor, CT  (International Drive)"/>
        </xsd:restriction>
      </xsd:simpleType>
    </xsd:element>
    <xsd:element name="WEC_BusinessUnit" ma:index="10" nillable="true" ma:displayName="Product Line" ma:default="All" ma:format="Dropdown" ma:internalName="WEC_BusinessUnit">
      <xsd:simpleType>
        <xsd:restriction base="dms:Choice">
          <xsd:enumeration value="All"/>
          <xsd:enumeration value="Automation and Field Services"/>
          <xsd:enumeration value="Engineering, Equipment, and Major Projects"/>
          <xsd:enumeration value="Nuclear Fuel"/>
          <xsd:enumeration value="Nuclear Power Plants"/>
          <xsd:enumeration value="Corporate Center"/>
          <xsd:enumeration value="Multiple"/>
          <xsd:enumeration value="Nuclear Automoation"/>
          <xsd:enumeration value="Nuclear Services"/>
        </xsd:restriction>
      </xsd:simpleType>
    </xsd:element>
    <xsd:element name="WEC_Country" ma:index="11" nillable="true" ma:displayName="Country" ma:default="All" ma:format="Dropdown" ma:internalName="WEC_Country">
      <xsd:simpleType>
        <xsd:restriction base="dms:Choice">
          <xsd:enumeration value="All"/>
          <xsd:enumeration value="United States"/>
          <xsd:enumeration value="Belgium"/>
          <xsd:enumeration value="China"/>
          <xsd:enumeration value="France"/>
          <xsd:enumeration value="Germany"/>
          <xsd:enumeration value="Sweden"/>
        </xsd:restriction>
      </xsd:simpleType>
    </xsd:element>
    <xsd:element name="WEC_Owner" ma:index="12" nillable="true" ma:displayName="Owner" ma:description="Content Owner" ma:SharePointGroup="0" ma:internalName="WEC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EC_Region" ma:index="13" nillable="true" ma:displayName="Region" ma:default="Global" ma:format="Dropdown" ma:internalName="WEC_Region">
      <xsd:simpleType>
        <xsd:restriction base="dms:Choice">
          <xsd:enumeration value="Global"/>
          <xsd:enumeration value="Americas"/>
          <xsd:enumeration value="Asia"/>
          <xsd:enumeration value="Australia / Oceania"/>
          <xsd:enumeration value="Europe"/>
          <xsd:enumeration value="Africa"/>
          <xsd:enumeration value="Middle East"/>
          <xsd:enumeration value="Russia"/>
          <xsd:enumeration value="Multiple"/>
        </xsd:restriction>
      </xsd:simpleType>
    </xsd:element>
    <xsd:element name="WEC_Language" ma:index="14" nillable="true" ma:displayName="Language" ma:default="English" ma:format="Dropdown" ma:internalName="WEC_Language">
      <xsd:simpleType>
        <xsd:restriction base="dms:Choice">
          <xsd:enumeration value="English"/>
          <xsd:enumeration value="French"/>
          <xsd:enumeration value="German"/>
          <xsd:enumeration value="Spanish"/>
          <xsd:enumeration value="Swedis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52ce4-5cf5-4dd8-a9cc-95b5ecf36632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  <xsd:element name="Template" ma:index="15" nillable="true" ma:displayName="Template Type" ma:format="Dropdown" ma:internalName="Template">
      <xsd:simpleType>
        <xsd:restriction base="dms:Choice">
          <xsd:enumeration value="Fax"/>
          <xsd:enumeration value="Label"/>
          <xsd:enumeration value="Memo"/>
          <xsd:enumeration value="Miscellaneous"/>
          <xsd:enumeration value="PowerPoint"/>
          <xsd:enumeration value="Translated Vision &amp; Valu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03C98C-C494-4C50-B812-B8F46E2E6D40}">
  <ds:schemaRefs>
    <ds:schemaRef ds:uri="2a752ce4-5cf5-4dd8-a9cc-95b5ecf36632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4B33C3-B65E-4768-9B77-22C3E8814E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2AA6E1-98A7-4733-9116-6097C619C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752ce4-5cf5-4dd8-a9cc-95b5ecf366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5</Pages>
  <Words>1474</Words>
  <Application>Microsoft Office PowerPoint</Application>
  <PresentationFormat>On-screen Show (4:3)</PresentationFormat>
  <Paragraphs>136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2013 Non-Prop Class 1 Template</vt:lpstr>
      <vt:lpstr>PowerPoint Presentation</vt:lpstr>
      <vt:lpstr>Background</vt:lpstr>
      <vt:lpstr>Background (continued)</vt:lpstr>
      <vt:lpstr>Background (conclusion)</vt:lpstr>
      <vt:lpstr>Initial thoughts:  xLPR evaluation</vt:lpstr>
      <vt:lpstr>Overly Simplified Deterministic LBB</vt:lpstr>
      <vt:lpstr>Westinghouse Approach to LBB using PFM (xLPR)</vt:lpstr>
      <vt:lpstr>xLPR Applied to Deterministic LBB Case</vt:lpstr>
      <vt:lpstr>Total Leak Rate for PFM LBB</vt:lpstr>
      <vt:lpstr>Leak rate as a function of crack size</vt:lpstr>
      <vt:lpstr>Comparison of detection methods</vt:lpstr>
      <vt:lpstr>Conclusion:  xLPR and LBB</vt:lpstr>
      <vt:lpstr>Overly Simplified Inspection Relief</vt:lpstr>
      <vt:lpstr>Westinghouse Approach to PFM Inspection Relief</vt:lpstr>
      <vt:lpstr>Applications of xLPR to Existing Deterministic Analysis</vt:lpstr>
      <vt:lpstr>Large Diameter Line Inspection Relief</vt:lpstr>
      <vt:lpstr>Probability of crack formation for mid-sized line</vt:lpstr>
      <vt:lpstr>Total Leak Rate as a Function of Time for a mid-sized line</vt:lpstr>
      <vt:lpstr>Occurrence of a leak with ISI for a mid-sized line</vt:lpstr>
      <vt:lpstr>Conclusion:  xLPR and Inspection Relief</vt:lpstr>
      <vt:lpstr>Final 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Westinghouse Presentation Template Class 3</dc:title>
  <dc:creator/>
  <cp:lastModifiedBy/>
  <cp:revision>1</cp:revision>
  <dcterms:created xsi:type="dcterms:W3CDTF">2013-08-02T19:03:26Z</dcterms:created>
  <dcterms:modified xsi:type="dcterms:W3CDTF">2019-10-21T14:37:29Z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3700</vt:r8>
  </property>
  <property fmtid="{D5CDD505-2E9C-101B-9397-08002B2CF9AE}" pid="3" name="Description0">
    <vt:lpwstr/>
  </property>
  <property fmtid="{D5CDD505-2E9C-101B-9397-08002B2CF9AE}" pid="4" name="ContentTypeId">
    <vt:lpwstr>0x01010092600563C4CE63459F349F518E8F62BA</vt:lpwstr>
  </property>
  <property fmtid="{D5CDD505-2E9C-101B-9397-08002B2CF9AE}" pid="5" name="WEC_Country">
    <vt:lpwstr>All</vt:lpwstr>
  </property>
  <property fmtid="{D5CDD505-2E9C-101B-9397-08002B2CF9AE}" pid="6" name="WEC_ContentOwner">
    <vt:lpwstr/>
  </property>
</Properties>
</file>