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36" r:id="rId2"/>
    <p:sldId id="467" r:id="rId3"/>
    <p:sldId id="488" r:id="rId4"/>
    <p:sldId id="448" r:id="rId5"/>
    <p:sldId id="468" r:id="rId6"/>
    <p:sldId id="487" r:id="rId7"/>
    <p:sldId id="472" r:id="rId8"/>
    <p:sldId id="473" r:id="rId9"/>
    <p:sldId id="475" r:id="rId10"/>
    <p:sldId id="469" r:id="rId11"/>
    <p:sldId id="470" r:id="rId12"/>
    <p:sldId id="476" r:id="rId13"/>
    <p:sldId id="486" r:id="rId14"/>
    <p:sldId id="485" r:id="rId15"/>
    <p:sldId id="477" r:id="rId16"/>
    <p:sldId id="484" r:id="rId17"/>
    <p:sldId id="478" r:id="rId18"/>
    <p:sldId id="482" r:id="rId19"/>
    <p:sldId id="483" r:id="rId20"/>
    <p:sldId id="471" r:id="rId21"/>
    <p:sldId id="479" r:id="rId22"/>
    <p:sldId id="480" r:id="rId23"/>
    <p:sldId id="481" r:id="rId24"/>
    <p:sldId id="418" r:id="rId25"/>
    <p:sldId id="42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76D"/>
    <a:srgbClr val="006600"/>
    <a:srgbClr val="CC9900"/>
    <a:srgbClr val="FFCCCC"/>
    <a:srgbClr val="CCFF66"/>
    <a:srgbClr val="80000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8284" autoAdjust="0"/>
  </p:normalViewPr>
  <p:slideViewPr>
    <p:cSldViewPr snapToGrid="0">
      <p:cViewPr>
        <p:scale>
          <a:sx n="64" d="100"/>
          <a:sy n="64" d="100"/>
        </p:scale>
        <p:origin x="154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6" Type="http://schemas.openxmlformats.org/officeDocument/2006/relationships/image" Target="../media/image76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9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67F85B-7B96-4396-B95A-0645485BF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573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7F85B-7B96-4396-B95A-0645485BF8C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97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02538" y="6457023"/>
            <a:ext cx="542925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C16A-93E2-472E-AD81-E94D806A8BA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358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E987-6A5C-4268-ACC0-0F43C5794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2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4727-108B-4BDA-821A-8B5A968375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4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4251-6C21-4324-B712-CD4122700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3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0FD7-90B1-45C9-A396-2F6E546BA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8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0AD8-F1FD-4F68-8D03-972EE1AC4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2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F7F9-6358-435C-AC34-3A38661D4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49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78F0B-A99B-470D-BC3C-067C70AF4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1492" y="6505575"/>
            <a:ext cx="492984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13"/>
            <a:ext cx="1636642" cy="4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7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4347-F1A6-4F19-BEE4-998E93F21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06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12F4-3DE4-4C54-98DF-77CA75712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9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05575"/>
            <a:ext cx="542925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D596B8-3D4E-40C9-9C57-D1A842BBE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104775" y="352425"/>
            <a:ext cx="8686800" cy="5957888"/>
            <a:chOff x="90" y="210"/>
            <a:chExt cx="5580" cy="3855"/>
          </a:xfrm>
        </p:grpSpPr>
        <p:sp>
          <p:nvSpPr>
            <p:cNvPr id="1028" name="Rectangle 8"/>
            <p:cNvSpPr>
              <a:spLocks noChangeArrowheads="1"/>
            </p:cNvSpPr>
            <p:nvPr userDrawn="1"/>
          </p:nvSpPr>
          <p:spPr bwMode="auto">
            <a:xfrm>
              <a:off x="90" y="459"/>
              <a:ext cx="5580" cy="23"/>
            </a:xfrm>
            <a:prstGeom prst="rect">
              <a:avLst/>
            </a:prstGeom>
            <a:solidFill>
              <a:srgbClr val="D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9" name="Rectangle 9"/>
            <p:cNvSpPr>
              <a:spLocks noChangeArrowheads="1"/>
            </p:cNvSpPr>
            <p:nvPr userDrawn="1"/>
          </p:nvSpPr>
          <p:spPr bwMode="auto">
            <a:xfrm>
              <a:off x="317" y="210"/>
              <a:ext cx="22" cy="3855"/>
            </a:xfrm>
            <a:prstGeom prst="rect">
              <a:avLst/>
            </a:prstGeom>
            <a:solidFill>
              <a:srgbClr val="D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" name="Rectangle 10"/>
            <p:cNvSpPr>
              <a:spLocks noChangeArrowheads="1"/>
            </p:cNvSpPr>
            <p:nvPr userDrawn="1"/>
          </p:nvSpPr>
          <p:spPr bwMode="auto">
            <a:xfrm>
              <a:off x="90" y="278"/>
              <a:ext cx="273" cy="18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9998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1" name="Rectangle 11"/>
            <p:cNvSpPr>
              <a:spLocks noChangeArrowheads="1"/>
            </p:cNvSpPr>
            <p:nvPr userDrawn="1"/>
          </p:nvSpPr>
          <p:spPr bwMode="auto">
            <a:xfrm>
              <a:off x="339" y="210"/>
              <a:ext cx="182" cy="24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2" name="Rectangle 12"/>
            <p:cNvSpPr>
              <a:spLocks noChangeArrowheads="1"/>
            </p:cNvSpPr>
            <p:nvPr userDrawn="1"/>
          </p:nvSpPr>
          <p:spPr bwMode="auto">
            <a:xfrm>
              <a:off x="135" y="482"/>
              <a:ext cx="182" cy="249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3" name="Rectangle 13"/>
            <p:cNvSpPr>
              <a:spLocks noChangeArrowheads="1"/>
            </p:cNvSpPr>
            <p:nvPr userDrawn="1"/>
          </p:nvSpPr>
          <p:spPr bwMode="auto">
            <a:xfrm>
              <a:off x="294" y="482"/>
              <a:ext cx="273" cy="18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CC">
                    <a:alpha val="34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image" Target="../media/image54.wmf"/><Relationship Id="rId21" Type="http://schemas.openxmlformats.org/officeDocument/2006/relationships/image" Target="../media/image50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56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9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5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73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48.bin"/><Relationship Id="rId31" Type="http://schemas.openxmlformats.org/officeDocument/2006/relationships/oleObject" Target="../embeddings/oleObject5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2.wmf"/><Relationship Id="rId22" Type="http://schemas.openxmlformats.org/officeDocument/2006/relationships/image" Target="../media/image8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3.jpg"/><Relationship Id="rId4" Type="http://schemas.openxmlformats.org/officeDocument/2006/relationships/image" Target="../media/image99.wmf"/><Relationship Id="rId9" Type="http://schemas.openxmlformats.org/officeDocument/2006/relationships/image" Target="../media/image10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7"/>
          <p:cNvSpPr txBox="1">
            <a:spLocks noChangeArrowheads="1"/>
          </p:cNvSpPr>
          <p:nvPr/>
        </p:nvSpPr>
        <p:spPr bwMode="auto">
          <a:xfrm>
            <a:off x="1564930" y="4859907"/>
            <a:ext cx="73583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b="1" dirty="0"/>
              <a:t> </a:t>
            </a:r>
            <a:r>
              <a:rPr lang="en-US" altLang="ru-RU" sz="1600" b="1" u="sng" dirty="0"/>
              <a:t>Yaroslav Dubyk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Sergii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Ageiev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Maksym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Zarazovskii</a:t>
            </a:r>
            <a:r>
              <a:rPr lang="en-US" altLang="ru-RU" sz="1600" b="1" dirty="0"/>
              <a:t> and Vladislav </a:t>
            </a:r>
            <a:r>
              <a:rPr lang="en-US" altLang="ru-RU" sz="1600" b="1" dirty="0" err="1"/>
              <a:t>Filonov</a:t>
            </a:r>
            <a:r>
              <a:rPr lang="en-US" altLang="ru-RU" sz="1600" b="1" dirty="0"/>
              <a:t> </a:t>
            </a:r>
            <a:endParaRPr lang="ru-RU" altLang="ru-RU" sz="1600" b="1" dirty="0"/>
          </a:p>
        </p:txBody>
      </p:sp>
      <p:sp>
        <p:nvSpPr>
          <p:cNvPr id="2052" name="Rectangle 30"/>
          <p:cNvSpPr>
            <a:spLocks noChangeArrowheads="1"/>
          </p:cNvSpPr>
          <p:nvPr/>
        </p:nvSpPr>
        <p:spPr bwMode="auto">
          <a:xfrm>
            <a:off x="1116013" y="6203950"/>
            <a:ext cx="7380287" cy="349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33"/>
          <p:cNvSpPr>
            <a:spLocks noChangeArrowheads="1"/>
          </p:cNvSpPr>
          <p:nvPr/>
        </p:nvSpPr>
        <p:spPr bwMode="auto">
          <a:xfrm>
            <a:off x="5929176" y="5215924"/>
            <a:ext cx="312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FF0066"/>
                </a:solidFill>
                <a:latin typeface="Times New Roman" pitchFamily="18" charset="0"/>
              </a:rPr>
              <a:t>IPP-Centre Ltd, Kyiv, Ukraine </a:t>
            </a:r>
          </a:p>
        </p:txBody>
      </p:sp>
      <p:sp>
        <p:nvSpPr>
          <p:cNvPr id="2054" name="Rectangle 34"/>
          <p:cNvSpPr>
            <a:spLocks noChangeArrowheads="1"/>
          </p:cNvSpPr>
          <p:nvPr/>
        </p:nvSpPr>
        <p:spPr bwMode="auto">
          <a:xfrm>
            <a:off x="590550" y="100083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 b="1" i="1" dirty="0">
                <a:solidFill>
                  <a:schemeClr val="hlink"/>
                </a:solidFill>
              </a:rPr>
              <a:t>3</a:t>
            </a:r>
            <a:r>
              <a:rPr lang="en-US" altLang="ru-RU" sz="2000" b="1" i="1" baseline="30000" dirty="0">
                <a:solidFill>
                  <a:schemeClr val="hlink"/>
                </a:solidFill>
              </a:rPr>
              <a:t>rd</a:t>
            </a:r>
            <a:r>
              <a:rPr lang="en-US" altLang="ru-RU" sz="2000" b="1" i="1" dirty="0">
                <a:solidFill>
                  <a:schemeClr val="hlink"/>
                </a:solidFill>
              </a:rPr>
              <a:t> International Seminar on Probabilistic Methodologies for Nuclear Applications (ISPMNA) </a:t>
            </a:r>
            <a:endParaRPr lang="ru-RU" altLang="ru-RU" sz="2000" b="1" i="1" dirty="0">
              <a:solidFill>
                <a:schemeClr val="hlink"/>
              </a:solidFill>
            </a:endParaRPr>
          </a:p>
        </p:txBody>
      </p:sp>
      <p:sp>
        <p:nvSpPr>
          <p:cNvPr id="2055" name="Rectangle 35"/>
          <p:cNvSpPr>
            <a:spLocks noChangeArrowheads="1"/>
          </p:cNvSpPr>
          <p:nvPr/>
        </p:nvSpPr>
        <p:spPr bwMode="auto">
          <a:xfrm>
            <a:off x="2314575" y="6256338"/>
            <a:ext cx="541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i="1" dirty="0"/>
              <a:t>October 22-24, 2019, Rockville, MD</a:t>
            </a:r>
            <a:endParaRPr lang="ru-RU" altLang="ru-RU" sz="16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6320" y="2137623"/>
            <a:ext cx="7515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Application of Probabilistic Leak-Before-Break for WWER-1000 Unit</a:t>
            </a:r>
            <a:endParaRPr lang="uk-UA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Loads.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Operation Conditions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37" y="5886116"/>
            <a:ext cx="5942500" cy="10840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0" y="839815"/>
            <a:ext cx="7251860" cy="500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9" y="796909"/>
            <a:ext cx="8232469" cy="4859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/>
        </p:blipFill>
        <p:spPr>
          <a:xfrm>
            <a:off x="861219" y="796908"/>
            <a:ext cx="8256902" cy="50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SIF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Zahoor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*)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01" name="TextBox 100"/>
          <p:cNvSpPr txBox="1"/>
          <p:nvPr/>
        </p:nvSpPr>
        <p:spPr>
          <a:xfrm>
            <a:off x="1018954" y="87046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Axial crack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103" name="Объект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2652"/>
              </p:ext>
            </p:extLst>
          </p:nvPr>
        </p:nvGraphicFramePr>
        <p:xfrm>
          <a:off x="2128837" y="1290638"/>
          <a:ext cx="1501189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1" name="Equation" r:id="rId3" imgW="774360" imgH="215640" progId="Equation.DSMT4">
                  <p:embed/>
                </p:oleObj>
              </mc:Choice>
              <mc:Fallback>
                <p:oleObj name="Equation" r:id="rId3" imgW="77436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7" y="1290638"/>
                        <a:ext cx="1501189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765011"/>
              </p:ext>
            </p:extLst>
          </p:nvPr>
        </p:nvGraphicFramePr>
        <p:xfrm>
          <a:off x="7298190" y="1239801"/>
          <a:ext cx="76892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2" r:id="rId5" imgW="685800" imgH="431800" progId="Equation.3">
                  <p:embed/>
                </p:oleObj>
              </mc:Choice>
              <mc:Fallback>
                <p:oleObj r:id="rId5" imgW="6858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8190" y="1239801"/>
                        <a:ext cx="76892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Объект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48441"/>
              </p:ext>
            </p:extLst>
          </p:nvPr>
        </p:nvGraphicFramePr>
        <p:xfrm>
          <a:off x="3945390" y="1903329"/>
          <a:ext cx="3352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3" r:id="rId7" imgW="3365500" imgH="558800" progId="Equation.3">
                  <p:embed/>
                </p:oleObj>
              </mc:Choice>
              <mc:Fallback>
                <p:oleObj r:id="rId7" imgW="3365500" imgH="558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390" y="1903329"/>
                        <a:ext cx="3352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824080" y="196434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correction factor</a:t>
            </a:r>
            <a:endParaRPr lang="uk-UA" dirty="0"/>
          </a:p>
        </p:txBody>
      </p:sp>
      <p:sp>
        <p:nvSpPr>
          <p:cNvPr id="109" name="TextBox 108"/>
          <p:cNvSpPr txBox="1"/>
          <p:nvPr/>
        </p:nvSpPr>
        <p:spPr>
          <a:xfrm>
            <a:off x="4897170" y="123980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 stress</a:t>
            </a:r>
            <a:endParaRPr lang="uk-UA" dirty="0"/>
          </a:p>
        </p:txBody>
      </p:sp>
      <p:sp>
        <p:nvSpPr>
          <p:cNvPr id="110" name="TextBox 109"/>
          <p:cNvSpPr txBox="1"/>
          <p:nvPr/>
        </p:nvSpPr>
        <p:spPr>
          <a:xfrm>
            <a:off x="824080" y="250421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Circumferential crack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112" name="Объект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24874"/>
              </p:ext>
            </p:extLst>
          </p:nvPr>
        </p:nvGraphicFramePr>
        <p:xfrm>
          <a:off x="3866595" y="2963058"/>
          <a:ext cx="1506931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4" r:id="rId9" imgW="990600" imgH="228600" progId="Equation.3">
                  <p:embed/>
                </p:oleObj>
              </mc:Choice>
              <mc:Fallback>
                <p:oleObj r:id="rId9" imgW="9906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595" y="2963058"/>
                        <a:ext cx="1506931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1116097" y="12398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SIF</a:t>
            </a:r>
            <a:endParaRPr lang="uk-UA" dirty="0"/>
          </a:p>
        </p:txBody>
      </p:sp>
      <p:sp>
        <p:nvSpPr>
          <p:cNvPr id="114" name="TextBox 113"/>
          <p:cNvSpPr txBox="1"/>
          <p:nvPr/>
        </p:nvSpPr>
        <p:spPr>
          <a:xfrm>
            <a:off x="2943029" y="293953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SIF</a:t>
            </a:r>
            <a:endParaRPr lang="uk-UA" dirty="0"/>
          </a:p>
        </p:txBody>
      </p:sp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1481110" y="4114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6" name="Объект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188438"/>
              </p:ext>
            </p:extLst>
          </p:nvPr>
        </p:nvGraphicFramePr>
        <p:xfrm>
          <a:off x="1350963" y="3813174"/>
          <a:ext cx="162604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5" name="Equation" r:id="rId11" imgW="1307880" imgH="368280" progId="Equation.DSMT4">
                  <p:embed/>
                </p:oleObj>
              </mc:Choice>
              <mc:Fallback>
                <p:oleObj name="Equation" r:id="rId11" imgW="1307880" imgH="3682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3813174"/>
                        <a:ext cx="162604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1561381" y="48485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8" name="Объект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923280"/>
              </p:ext>
            </p:extLst>
          </p:nvPr>
        </p:nvGraphicFramePr>
        <p:xfrm>
          <a:off x="723874" y="5154004"/>
          <a:ext cx="268399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6" name="Equation" r:id="rId13" imgW="2158920" imgH="444240" progId="Equation.DSMT4">
                  <p:embed/>
                </p:oleObj>
              </mc:Choice>
              <mc:Fallback>
                <p:oleObj name="Equation" r:id="rId13" imgW="2158920" imgH="4442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74" y="5154004"/>
                        <a:ext cx="2683994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Объект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63252"/>
              </p:ext>
            </p:extLst>
          </p:nvPr>
        </p:nvGraphicFramePr>
        <p:xfrm>
          <a:off x="1216694" y="4342768"/>
          <a:ext cx="9048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7" r:id="rId15" imgW="901309" imgH="228501" progId="Equation.3">
                  <p:embed/>
                </p:oleObj>
              </mc:Choice>
              <mc:Fallback>
                <p:oleObj r:id="rId15" imgW="90130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694" y="4342768"/>
                        <a:ext cx="9048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3517555" y="403649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 stress</a:t>
            </a:r>
            <a:endParaRPr lang="uk-UA" dirty="0"/>
          </a:p>
        </p:txBody>
      </p:sp>
      <p:sp>
        <p:nvSpPr>
          <p:cNvPr id="122" name="TextBox 121"/>
          <p:cNvSpPr txBox="1"/>
          <p:nvPr/>
        </p:nvSpPr>
        <p:spPr>
          <a:xfrm>
            <a:off x="3136927" y="476976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correction factor</a:t>
            </a:r>
            <a:endParaRPr lang="uk-UA" dirty="0"/>
          </a:p>
        </p:txBody>
      </p:sp>
      <p:graphicFrame>
        <p:nvGraphicFramePr>
          <p:cNvPr id="124" name="Объект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243005"/>
              </p:ext>
            </p:extLst>
          </p:nvPr>
        </p:nvGraphicFramePr>
        <p:xfrm>
          <a:off x="6291263" y="3863974"/>
          <a:ext cx="16677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8" name="Equation" r:id="rId17" imgW="1333440" imgH="368280" progId="Equation.DSMT4">
                  <p:embed/>
                </p:oleObj>
              </mc:Choice>
              <mc:Fallback>
                <p:oleObj name="Equation" r:id="rId17" imgW="1333440" imgH="3682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3863974"/>
                        <a:ext cx="166778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93997"/>
              </p:ext>
            </p:extLst>
          </p:nvPr>
        </p:nvGraphicFramePr>
        <p:xfrm>
          <a:off x="6194033" y="5095282"/>
          <a:ext cx="2768855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9" name="Equation" r:id="rId19" imgW="2209680" imgH="444240" progId="Equation.DSMT4">
                  <p:embed/>
                </p:oleObj>
              </mc:Choice>
              <mc:Fallback>
                <p:oleObj name="Equation" r:id="rId19" imgW="2209680" imgH="4442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033" y="5095282"/>
                        <a:ext cx="2768855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Объект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08380"/>
              </p:ext>
            </p:extLst>
          </p:nvPr>
        </p:nvGraphicFramePr>
        <p:xfrm>
          <a:off x="6607895" y="4378078"/>
          <a:ext cx="9239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00" r:id="rId21" imgW="926698" imgH="253890" progId="Equation.3">
                  <p:embed/>
                </p:oleObj>
              </mc:Choice>
              <mc:Fallback>
                <p:oleObj r:id="rId21" imgW="926698" imgH="25389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895" y="4378078"/>
                        <a:ext cx="9239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Прямая со стрелкой 129"/>
          <p:cNvCxnSpPr/>
          <p:nvPr/>
        </p:nvCxnSpPr>
        <p:spPr>
          <a:xfrm flipH="1">
            <a:off x="2943029" y="3302143"/>
            <a:ext cx="1341666" cy="444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4825753" y="3310438"/>
            <a:ext cx="1095547" cy="49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1777042" y="6307826"/>
            <a:ext cx="663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GB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Zahoor</a:t>
            </a:r>
            <a:r>
              <a:rPr lang="en-GB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, A. (1989). Ductile Fracture Handbook. Reports NP-6301-D, N14-1. Electric Power Research Institute, Palo Alto, CA</a:t>
            </a:r>
            <a:endParaRPr lang="uk-UA" sz="1400" i="1" dirty="0"/>
          </a:p>
        </p:txBody>
      </p:sp>
      <p:graphicFrame>
        <p:nvGraphicFramePr>
          <p:cNvPr id="136" name="Объект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91115"/>
              </p:ext>
            </p:extLst>
          </p:nvPr>
        </p:nvGraphicFramePr>
        <p:xfrm>
          <a:off x="3548791" y="5243060"/>
          <a:ext cx="23907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01" r:id="rId23" imgW="2387600" imgH="1041400" progId="Equation.3">
                  <p:embed/>
                </p:oleObj>
              </mc:Choice>
              <mc:Fallback>
                <p:oleObj r:id="rId23" imgW="2387600" imgH="10414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791" y="5243060"/>
                        <a:ext cx="239077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115">
            <a:extLst>
              <a:ext uri="{FF2B5EF4-FFF2-40B4-BE49-F238E27FC236}">
                <a16:creationId xmlns:a16="http://schemas.microsoft.com/office/drawing/2014/main" id="{52118744-47EC-440E-AF55-3BAAD956D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664688"/>
              </p:ext>
            </p:extLst>
          </p:nvPr>
        </p:nvGraphicFramePr>
        <p:xfrm>
          <a:off x="3311525" y="2514600"/>
          <a:ext cx="4127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02" name="Equation" r:id="rId25" imgW="355320" imgH="342720" progId="Equation.DSMT4">
                  <p:embed/>
                </p:oleObj>
              </mc:Choice>
              <mc:Fallback>
                <p:oleObj name="Equation" r:id="rId25" imgW="355320" imgH="342720" progId="Equation.DSMT4">
                  <p:embed/>
                  <p:pic>
                    <p:nvPicPr>
                      <p:cNvPr id="116" name="Объект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2514600"/>
                        <a:ext cx="412750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24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Reference stress (</a:t>
            </a:r>
            <a:r>
              <a:rPr lang="en-US" altLang="ru-RU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Zahoor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)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744070" y="283568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Circumferential crack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219" y="104191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Axial crack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60537"/>
              </p:ext>
            </p:extLst>
          </p:nvPr>
        </p:nvGraphicFramePr>
        <p:xfrm>
          <a:off x="2947988" y="3205019"/>
          <a:ext cx="3800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1" name="Equation" r:id="rId3" imgW="2527200" imgH="457200" progId="Equation.DSMT4">
                  <p:embed/>
                </p:oleObj>
              </mc:Choice>
              <mc:Fallback>
                <p:oleObj name="Equation" r:id="rId3" imgW="2527200" imgH="457200" progId="Equation.DSMT4">
                  <p:embed/>
                  <p:pic>
                    <p:nvPicPr>
                      <p:cNvPr id="10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3205019"/>
                        <a:ext cx="38004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1219" y="403952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  <a:endParaRPr lang="uk-UA" dirty="0"/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07646"/>
              </p:ext>
            </p:extLst>
          </p:nvPr>
        </p:nvGraphicFramePr>
        <p:xfrm>
          <a:off x="2366328" y="3890819"/>
          <a:ext cx="5788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2" name="Equation" r:id="rId5" imgW="3848040" imgH="444240" progId="Equation.DSMT4">
                  <p:embed/>
                </p:oleObj>
              </mc:Choice>
              <mc:Fallback>
                <p:oleObj name="Equation" r:id="rId5" imgW="3848040" imgH="444240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328" y="3890819"/>
                        <a:ext cx="57880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75073"/>
              </p:ext>
            </p:extLst>
          </p:nvPr>
        </p:nvGraphicFramePr>
        <p:xfrm>
          <a:off x="1598764" y="5510069"/>
          <a:ext cx="13001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3" name="Equation" r:id="rId7" imgW="863280" imgH="393480" progId="Equation.DSMT4">
                  <p:embed/>
                </p:oleObj>
              </mc:Choice>
              <mc:Fallback>
                <p:oleObj name="Equation" r:id="rId7" imgW="863280" imgH="39348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64" y="5510069"/>
                        <a:ext cx="13001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58803"/>
              </p:ext>
            </p:extLst>
          </p:nvPr>
        </p:nvGraphicFramePr>
        <p:xfrm>
          <a:off x="853525" y="4938569"/>
          <a:ext cx="8207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4"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25" y="4938569"/>
                        <a:ext cx="8207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82465" y="4906303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 outer radius, wall thickness, and half crack angle respectively</a:t>
            </a:r>
            <a:endParaRPr lang="uk-UA" dirty="0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43255"/>
              </p:ext>
            </p:extLst>
          </p:nvPr>
        </p:nvGraphicFramePr>
        <p:xfrm>
          <a:off x="4093368" y="1053199"/>
          <a:ext cx="15097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5" name="Equation" r:id="rId11" imgW="1002960" imgH="406080" progId="Equation.DSMT4">
                  <p:embed/>
                </p:oleObj>
              </mc:Choice>
              <mc:Fallback>
                <p:oleObj name="Equation" r:id="rId11" imgW="1002960" imgH="406080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368" y="1053199"/>
                        <a:ext cx="15097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95643"/>
              </p:ext>
            </p:extLst>
          </p:nvPr>
        </p:nvGraphicFramePr>
        <p:xfrm>
          <a:off x="2404427" y="1884436"/>
          <a:ext cx="57118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6" name="Equation" r:id="rId13" imgW="3797280" imgH="368280" progId="Equation.DSMT4">
                  <p:embed/>
                </p:oleObj>
              </mc:Choice>
              <mc:Fallback>
                <p:oleObj name="Equation" r:id="rId13" imgW="3797280" imgH="36828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27" y="1884436"/>
                        <a:ext cx="57118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482120" y="5510069"/>
            <a:ext cx="1768415" cy="590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82120" y="5577820"/>
            <a:ext cx="1708030" cy="522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8321" y="5333047"/>
            <a:ext cx="567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level of acting </a:t>
            </a:r>
            <a:r>
              <a:rPr lang="el-GR" dirty="0"/>
              <a:t>σ</a:t>
            </a:r>
            <a:r>
              <a:rPr lang="en-US" baseline="-25000" dirty="0"/>
              <a:t>ref</a:t>
            </a:r>
            <a:r>
              <a:rPr lang="en-US" dirty="0"/>
              <a:t> depends on the yield</a:t>
            </a:r>
            <a:br>
              <a:rPr lang="en-US" dirty="0"/>
            </a:br>
            <a:r>
              <a:rPr lang="en-US" dirty="0"/>
              <a:t>strength </a:t>
            </a:r>
            <a:r>
              <a:rPr lang="el-GR" dirty="0"/>
              <a:t>σ</a:t>
            </a:r>
            <a:r>
              <a:rPr lang="en-US" baseline="-25000" dirty="0" err="1"/>
              <a:t>yl</a:t>
            </a:r>
            <a:r>
              <a:rPr lang="en-US" dirty="0"/>
              <a:t>, which is </a:t>
            </a:r>
            <a:r>
              <a:rPr lang="en-US" u="sng" dirty="0"/>
              <a:t>methodologically erroneous</a:t>
            </a:r>
            <a:r>
              <a:rPr lang="en-US" dirty="0"/>
              <a:t>, since stresses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-25000" dirty="0">
                <a:solidFill>
                  <a:srgbClr val="FF0000"/>
                </a:solidFill>
              </a:rPr>
              <a:t>ref</a:t>
            </a:r>
            <a:r>
              <a:rPr lang="en-US" dirty="0">
                <a:solidFill>
                  <a:srgbClr val="FF0000"/>
                </a:solidFill>
              </a:rPr>
              <a:t> characterize the load level</a:t>
            </a:r>
            <a:r>
              <a:rPr lang="en-US" dirty="0"/>
              <a:t>. </a:t>
            </a:r>
            <a:br>
              <a:rPr lang="en-US" dirty="0"/>
            </a:br>
            <a:endParaRPr lang="uk-UA" dirty="0"/>
          </a:p>
        </p:txBody>
      </p:sp>
      <p:sp>
        <p:nvSpPr>
          <p:cNvPr id="18" name="Прямоугольник 133">
            <a:extLst>
              <a:ext uri="{FF2B5EF4-FFF2-40B4-BE49-F238E27FC236}">
                <a16:creationId xmlns:a16="http://schemas.microsoft.com/office/drawing/2014/main" id="{6D8BB33C-382A-4153-BE3E-B47400D99F89}"/>
              </a:ext>
            </a:extLst>
          </p:cNvPr>
          <p:cNvSpPr/>
          <p:nvPr/>
        </p:nvSpPr>
        <p:spPr>
          <a:xfrm>
            <a:off x="1777042" y="6307826"/>
            <a:ext cx="663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GB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Zahoor</a:t>
            </a:r>
            <a:r>
              <a:rPr lang="en-GB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, A. (1989). Ductile Fracture Handbook. Reports NP-6301-D, N14-1. Electric Power Research Institute, Palo Alto, CA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34981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Reference stress  (API 579-2016)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658309" y="262655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Circumferential crack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219" y="104191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Axial crack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518" y="401430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  <a:endParaRPr lang="uk-UA" dirty="0"/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12799"/>
              </p:ext>
            </p:extLst>
          </p:nvPr>
        </p:nvGraphicFramePr>
        <p:xfrm>
          <a:off x="7089870" y="3874810"/>
          <a:ext cx="17764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8" name="Equation" r:id="rId3" imgW="1180800" imgH="583920" progId="Equation.DSMT4">
                  <p:embed/>
                </p:oleObj>
              </mc:Choice>
              <mc:Fallback>
                <p:oleObj name="Equation" r:id="rId3" imgW="1180800" imgH="58392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870" y="3874810"/>
                        <a:ext cx="1776413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46503"/>
              </p:ext>
            </p:extLst>
          </p:nvPr>
        </p:nvGraphicFramePr>
        <p:xfrm>
          <a:off x="2272713" y="3932197"/>
          <a:ext cx="4487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9" name="Equation" r:id="rId5" imgW="2984400" imgH="495000" progId="Equation.DSMT4">
                  <p:embed/>
                </p:oleObj>
              </mc:Choice>
              <mc:Fallback>
                <p:oleObj name="Equation" r:id="rId5" imgW="2984400" imgH="495000" progId="Equation.DSMT4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713" y="3932197"/>
                        <a:ext cx="44878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752825"/>
              </p:ext>
            </p:extLst>
          </p:nvPr>
        </p:nvGraphicFramePr>
        <p:xfrm>
          <a:off x="658309" y="4991409"/>
          <a:ext cx="1146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0" name="Equation" r:id="rId7" imgW="761760" imgH="203040" progId="Equation.DSMT4">
                  <p:embed/>
                </p:oleObj>
              </mc:Choice>
              <mc:Fallback>
                <p:oleObj name="Equation" r:id="rId7" imgW="761760" imgH="203040" progId="Equation.DSMT4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09" y="4991409"/>
                        <a:ext cx="1146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4272" y="4869265"/>
            <a:ext cx="71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 outer radius, middle radius, wall thickness, and half crack angle respectively</a:t>
            </a:r>
            <a:endParaRPr lang="uk-UA" dirty="0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16737"/>
              </p:ext>
            </p:extLst>
          </p:nvPr>
        </p:nvGraphicFramePr>
        <p:xfrm>
          <a:off x="3500438" y="966788"/>
          <a:ext cx="2695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1" name="Equation" r:id="rId9" imgW="1790640" imgH="520560" progId="Equation.DSMT4">
                  <p:embed/>
                </p:oleObj>
              </mc:Choice>
              <mc:Fallback>
                <p:oleObj name="Equation" r:id="rId9" imgW="1790640" imgH="52056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966788"/>
                        <a:ext cx="26955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32332"/>
              </p:ext>
            </p:extLst>
          </p:nvPr>
        </p:nvGraphicFramePr>
        <p:xfrm>
          <a:off x="2443163" y="1722438"/>
          <a:ext cx="56340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2" name="Equation" r:id="rId11" imgW="3746160" imgH="583920" progId="Equation.DSMT4">
                  <p:embed/>
                </p:oleObj>
              </mc:Choice>
              <mc:Fallback>
                <p:oleObj name="Equation" r:id="rId11" imgW="3746160" imgH="583920" progId="Equation.DSMT4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1722438"/>
                        <a:ext cx="563403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32671"/>
              </p:ext>
            </p:extLst>
          </p:nvPr>
        </p:nvGraphicFramePr>
        <p:xfrm>
          <a:off x="1445419" y="2975842"/>
          <a:ext cx="6805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3" name="Equation" r:id="rId13" imgW="4520880" imgH="558720" progId="Equation.DSMT4">
                  <p:embed/>
                </p:oleObj>
              </mc:Choice>
              <mc:Fallback>
                <p:oleObj name="Equation" r:id="rId13" imgW="4520880" imgH="55872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419" y="2975842"/>
                        <a:ext cx="68056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62746" y="5610046"/>
            <a:ext cx="653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level of acting </a:t>
            </a:r>
            <a:r>
              <a:rPr lang="el-GR" dirty="0"/>
              <a:t>σ</a:t>
            </a:r>
            <a:r>
              <a:rPr lang="en-US" baseline="-25000" dirty="0"/>
              <a:t>ref</a:t>
            </a:r>
            <a:r>
              <a:rPr lang="en-US" dirty="0"/>
              <a:t> depends on the yield</a:t>
            </a:r>
            <a:br>
              <a:rPr lang="en-US" dirty="0"/>
            </a:br>
            <a:r>
              <a:rPr lang="en-US" dirty="0"/>
              <a:t>strength </a:t>
            </a:r>
            <a:r>
              <a:rPr lang="el-GR" dirty="0"/>
              <a:t>σ</a:t>
            </a:r>
            <a:r>
              <a:rPr lang="en-US" baseline="-25000" dirty="0" err="1"/>
              <a:t>yl</a:t>
            </a:r>
            <a:r>
              <a:rPr lang="en-US" dirty="0"/>
              <a:t>, which is </a:t>
            </a:r>
            <a:r>
              <a:rPr lang="en-US" u="sng" dirty="0"/>
              <a:t>methodologically erroneous</a:t>
            </a:r>
            <a:r>
              <a:rPr lang="en-US" dirty="0"/>
              <a:t>, since stresses 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-25000" dirty="0">
                <a:solidFill>
                  <a:srgbClr val="FF0000"/>
                </a:solidFill>
              </a:rPr>
              <a:t>ref</a:t>
            </a:r>
            <a:r>
              <a:rPr lang="en-US" dirty="0">
                <a:solidFill>
                  <a:srgbClr val="FF0000"/>
                </a:solidFill>
              </a:rPr>
              <a:t> characterize the load level</a:t>
            </a:r>
            <a:r>
              <a:rPr lang="en-US" dirty="0"/>
              <a:t>. </a:t>
            </a:r>
            <a:br>
              <a:rPr lang="en-US" dirty="0"/>
            </a:b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940943" y="3717985"/>
            <a:ext cx="331770" cy="18920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880584" y="3554084"/>
            <a:ext cx="648948" cy="20559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280030" y="4209691"/>
            <a:ext cx="1259457" cy="14003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24461" y="183990"/>
            <a:ext cx="840851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Reference stress for circumferential crack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9301" y="1134358"/>
            <a:ext cx="6122670" cy="2355533"/>
          </a:xfrm>
          <a:prstGeom prst="rect">
            <a:avLst/>
          </a:prstGeom>
          <a:noFill/>
        </p:spPr>
      </p:sp>
      <p:sp>
        <p:nvSpPr>
          <p:cNvPr id="6" name="Text Box 5459"/>
          <p:cNvSpPr txBox="1">
            <a:spLocks noChangeArrowheads="1"/>
          </p:cNvSpPr>
          <p:nvPr/>
        </p:nvSpPr>
        <p:spPr bwMode="auto">
          <a:xfrm>
            <a:off x="1664729" y="1788081"/>
            <a:ext cx="270716" cy="4050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450"/>
          <p:cNvSpPr txBox="1">
            <a:spLocks noChangeArrowheads="1"/>
          </p:cNvSpPr>
          <p:nvPr/>
        </p:nvSpPr>
        <p:spPr bwMode="auto">
          <a:xfrm>
            <a:off x="1696618" y="2873118"/>
            <a:ext cx="270716" cy="4050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5349"/>
          <p:cNvSpPr>
            <a:spLocks noChangeArrowheads="1"/>
          </p:cNvSpPr>
          <p:nvPr/>
        </p:nvSpPr>
        <p:spPr bwMode="auto">
          <a:xfrm>
            <a:off x="1914412" y="1400821"/>
            <a:ext cx="1709788" cy="179134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sp>
        <p:nvSpPr>
          <p:cNvPr id="9" name="Oval 5350"/>
          <p:cNvSpPr>
            <a:spLocks noChangeAspect="1" noChangeArrowheads="1"/>
          </p:cNvSpPr>
          <p:nvPr/>
        </p:nvSpPr>
        <p:spPr bwMode="auto">
          <a:xfrm>
            <a:off x="2138313" y="1635308"/>
            <a:ext cx="1285055" cy="134652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 dirty="0"/>
          </a:p>
        </p:txBody>
      </p:sp>
      <p:cxnSp>
        <p:nvCxnSpPr>
          <p:cNvPr id="10" name="Line 5351"/>
          <p:cNvCxnSpPr>
            <a:cxnSpLocks noChangeShapeType="1"/>
          </p:cNvCxnSpPr>
          <p:nvPr/>
        </p:nvCxnSpPr>
        <p:spPr bwMode="auto">
          <a:xfrm>
            <a:off x="2769306" y="1145727"/>
            <a:ext cx="0" cy="217433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352"/>
          <p:cNvCxnSpPr>
            <a:cxnSpLocks noChangeShapeType="1"/>
          </p:cNvCxnSpPr>
          <p:nvPr/>
        </p:nvCxnSpPr>
        <p:spPr bwMode="auto">
          <a:xfrm>
            <a:off x="1670157" y="2296847"/>
            <a:ext cx="2198299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5354"/>
          <p:cNvCxnSpPr>
            <a:cxnSpLocks noChangeAspect="1" noChangeShapeType="1"/>
          </p:cNvCxnSpPr>
          <p:nvPr/>
        </p:nvCxnSpPr>
        <p:spPr bwMode="auto">
          <a:xfrm>
            <a:off x="2355429" y="1528723"/>
            <a:ext cx="114664" cy="17337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5355"/>
          <p:cNvCxnSpPr>
            <a:cxnSpLocks noChangeAspect="1" noChangeShapeType="1"/>
          </p:cNvCxnSpPr>
          <p:nvPr/>
        </p:nvCxnSpPr>
        <p:spPr bwMode="auto">
          <a:xfrm flipH="1">
            <a:off x="3070555" y="1513801"/>
            <a:ext cx="145875" cy="2138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5356"/>
          <p:cNvCxnSpPr>
            <a:cxnSpLocks noChangeAspect="1" noChangeShapeType="1"/>
          </p:cNvCxnSpPr>
          <p:nvPr/>
        </p:nvCxnSpPr>
        <p:spPr bwMode="auto">
          <a:xfrm flipH="1">
            <a:off x="3145867" y="1593385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5357"/>
          <p:cNvCxnSpPr>
            <a:cxnSpLocks noChangeAspect="1" noChangeShapeType="1"/>
          </p:cNvCxnSpPr>
          <p:nvPr/>
        </p:nvCxnSpPr>
        <p:spPr bwMode="auto">
          <a:xfrm flipH="1">
            <a:off x="3237463" y="1667995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5358"/>
          <p:cNvCxnSpPr>
            <a:cxnSpLocks noChangeAspect="1" noChangeShapeType="1"/>
          </p:cNvCxnSpPr>
          <p:nvPr/>
        </p:nvCxnSpPr>
        <p:spPr bwMode="auto">
          <a:xfrm flipH="1">
            <a:off x="3308704" y="1763921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5359"/>
          <p:cNvCxnSpPr>
            <a:cxnSpLocks noChangeAspect="1" noChangeShapeType="1"/>
          </p:cNvCxnSpPr>
          <p:nvPr/>
        </p:nvCxnSpPr>
        <p:spPr bwMode="auto">
          <a:xfrm flipH="1">
            <a:off x="3366375" y="1877612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5360"/>
          <p:cNvCxnSpPr>
            <a:cxnSpLocks noChangeAspect="1" noChangeShapeType="1"/>
          </p:cNvCxnSpPr>
          <p:nvPr/>
        </p:nvCxnSpPr>
        <p:spPr bwMode="auto">
          <a:xfrm flipH="1">
            <a:off x="3417262" y="2005514"/>
            <a:ext cx="154017" cy="1612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5361"/>
          <p:cNvCxnSpPr>
            <a:cxnSpLocks noChangeAspect="1" noChangeShapeType="1"/>
          </p:cNvCxnSpPr>
          <p:nvPr/>
        </p:nvCxnSpPr>
        <p:spPr bwMode="auto">
          <a:xfrm flipH="1">
            <a:off x="3420654" y="2144075"/>
            <a:ext cx="196083" cy="205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5362"/>
          <p:cNvCxnSpPr>
            <a:cxnSpLocks noChangeAspect="1" noChangeShapeType="1"/>
          </p:cNvCxnSpPr>
          <p:nvPr/>
        </p:nvCxnSpPr>
        <p:spPr bwMode="auto">
          <a:xfrm flipH="1">
            <a:off x="3356876" y="2325270"/>
            <a:ext cx="265289" cy="277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5363"/>
          <p:cNvCxnSpPr>
            <a:cxnSpLocks noChangeAspect="1" noChangeShapeType="1"/>
          </p:cNvCxnSpPr>
          <p:nvPr/>
        </p:nvCxnSpPr>
        <p:spPr bwMode="auto">
          <a:xfrm flipH="1">
            <a:off x="3044094" y="2583206"/>
            <a:ext cx="530577" cy="5556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5364"/>
          <p:cNvCxnSpPr>
            <a:cxnSpLocks noChangeAspect="1" noChangeShapeType="1"/>
          </p:cNvCxnSpPr>
          <p:nvPr/>
        </p:nvCxnSpPr>
        <p:spPr bwMode="auto">
          <a:xfrm flipH="1">
            <a:off x="2779484" y="2924989"/>
            <a:ext cx="265289" cy="277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5365"/>
          <p:cNvCxnSpPr>
            <a:cxnSpLocks noChangeAspect="1" noChangeShapeType="1"/>
          </p:cNvCxnSpPr>
          <p:nvPr/>
        </p:nvCxnSpPr>
        <p:spPr bwMode="auto">
          <a:xfrm flipH="1">
            <a:off x="2616647" y="2976150"/>
            <a:ext cx="196083" cy="205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5366"/>
          <p:cNvCxnSpPr>
            <a:cxnSpLocks noChangeAspect="1" noChangeShapeType="1"/>
          </p:cNvCxnSpPr>
          <p:nvPr/>
        </p:nvCxnSpPr>
        <p:spPr bwMode="auto">
          <a:xfrm flipH="1">
            <a:off x="2482985" y="2966913"/>
            <a:ext cx="154017" cy="1612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5367"/>
          <p:cNvCxnSpPr>
            <a:cxnSpLocks noChangeAspect="1" noChangeShapeType="1"/>
          </p:cNvCxnSpPr>
          <p:nvPr/>
        </p:nvCxnSpPr>
        <p:spPr bwMode="auto">
          <a:xfrm flipH="1">
            <a:off x="2368999" y="2922147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5368"/>
          <p:cNvCxnSpPr>
            <a:cxnSpLocks noChangeAspect="1" noChangeShapeType="1"/>
          </p:cNvCxnSpPr>
          <p:nvPr/>
        </p:nvCxnSpPr>
        <p:spPr bwMode="auto">
          <a:xfrm flipH="1">
            <a:off x="2257048" y="2847538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Line 5369"/>
          <p:cNvCxnSpPr>
            <a:cxnSpLocks noChangeAspect="1" noChangeShapeType="1"/>
          </p:cNvCxnSpPr>
          <p:nvPr/>
        </p:nvCxnSpPr>
        <p:spPr bwMode="auto">
          <a:xfrm flipH="1">
            <a:off x="2148490" y="2765822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Line 5370"/>
          <p:cNvCxnSpPr>
            <a:cxnSpLocks noChangeAspect="1" noChangeShapeType="1"/>
          </p:cNvCxnSpPr>
          <p:nvPr/>
        </p:nvCxnSpPr>
        <p:spPr bwMode="auto">
          <a:xfrm flipH="1">
            <a:off x="2077249" y="2659237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5371"/>
          <p:cNvCxnSpPr>
            <a:cxnSpLocks noChangeAspect="1" noChangeShapeType="1"/>
          </p:cNvCxnSpPr>
          <p:nvPr/>
        </p:nvCxnSpPr>
        <p:spPr bwMode="auto">
          <a:xfrm flipH="1">
            <a:off x="2016185" y="2531335"/>
            <a:ext cx="161480" cy="1691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5372"/>
          <p:cNvCxnSpPr>
            <a:cxnSpLocks noChangeAspect="1" noChangeShapeType="1"/>
          </p:cNvCxnSpPr>
          <p:nvPr/>
        </p:nvCxnSpPr>
        <p:spPr bwMode="auto">
          <a:xfrm flipH="1">
            <a:off x="1956478" y="2382115"/>
            <a:ext cx="192012" cy="2010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5373"/>
          <p:cNvCxnSpPr>
            <a:cxnSpLocks noChangeAspect="1" noChangeShapeType="1"/>
          </p:cNvCxnSpPr>
          <p:nvPr/>
        </p:nvCxnSpPr>
        <p:spPr bwMode="auto">
          <a:xfrm flipH="1">
            <a:off x="1914412" y="2198078"/>
            <a:ext cx="234757" cy="2458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Line 5374"/>
          <p:cNvCxnSpPr>
            <a:cxnSpLocks noChangeAspect="1" noChangeShapeType="1"/>
          </p:cNvCxnSpPr>
          <p:nvPr/>
        </p:nvCxnSpPr>
        <p:spPr bwMode="auto">
          <a:xfrm flipH="1">
            <a:off x="1914412" y="1837820"/>
            <a:ext cx="400308" cy="4192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Line 5379"/>
          <p:cNvCxnSpPr>
            <a:cxnSpLocks noChangeAspect="1" noChangeShapeType="1"/>
          </p:cNvCxnSpPr>
          <p:nvPr/>
        </p:nvCxnSpPr>
        <p:spPr bwMode="auto">
          <a:xfrm flipH="1">
            <a:off x="1974119" y="1599780"/>
            <a:ext cx="400308" cy="4192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ne 5380"/>
          <p:cNvCxnSpPr>
            <a:cxnSpLocks noChangeShapeType="1"/>
          </p:cNvCxnSpPr>
          <p:nvPr/>
        </p:nvCxnSpPr>
        <p:spPr bwMode="auto">
          <a:xfrm flipV="1">
            <a:off x="2765235" y="1352502"/>
            <a:ext cx="536684" cy="944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Line 5381"/>
          <p:cNvCxnSpPr>
            <a:cxnSpLocks noChangeShapeType="1"/>
          </p:cNvCxnSpPr>
          <p:nvPr/>
        </p:nvCxnSpPr>
        <p:spPr bwMode="auto">
          <a:xfrm>
            <a:off x="2769306" y="1401532"/>
            <a:ext cx="1954044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5382"/>
          <p:cNvCxnSpPr>
            <a:cxnSpLocks noChangeShapeType="1"/>
          </p:cNvCxnSpPr>
          <p:nvPr/>
        </p:nvCxnSpPr>
        <p:spPr bwMode="auto">
          <a:xfrm>
            <a:off x="2780841" y="3192163"/>
            <a:ext cx="1453998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5383"/>
          <p:cNvCxnSpPr>
            <a:cxnSpLocks noChangeShapeType="1"/>
          </p:cNvCxnSpPr>
          <p:nvPr/>
        </p:nvCxnSpPr>
        <p:spPr bwMode="auto">
          <a:xfrm>
            <a:off x="4234839" y="1401532"/>
            <a:ext cx="678" cy="17906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5384"/>
          <p:cNvCxnSpPr>
            <a:cxnSpLocks noChangeShapeType="1"/>
          </p:cNvCxnSpPr>
          <p:nvPr/>
        </p:nvCxnSpPr>
        <p:spPr bwMode="auto">
          <a:xfrm>
            <a:off x="2769306" y="2296847"/>
            <a:ext cx="732766" cy="6395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Line 5385"/>
          <p:cNvCxnSpPr>
            <a:cxnSpLocks noChangeShapeType="1"/>
          </p:cNvCxnSpPr>
          <p:nvPr/>
        </p:nvCxnSpPr>
        <p:spPr bwMode="auto">
          <a:xfrm>
            <a:off x="3379945" y="2808456"/>
            <a:ext cx="1343405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5386"/>
          <p:cNvCxnSpPr>
            <a:cxnSpLocks noChangeShapeType="1"/>
          </p:cNvCxnSpPr>
          <p:nvPr/>
        </p:nvCxnSpPr>
        <p:spPr bwMode="auto">
          <a:xfrm>
            <a:off x="4723350" y="1401532"/>
            <a:ext cx="678" cy="140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5387"/>
          <p:cNvCxnSpPr>
            <a:cxnSpLocks noChangeShapeType="1"/>
          </p:cNvCxnSpPr>
          <p:nvPr/>
        </p:nvCxnSpPr>
        <p:spPr bwMode="auto">
          <a:xfrm>
            <a:off x="3746328" y="2808456"/>
            <a:ext cx="678" cy="3837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rc 5388"/>
          <p:cNvSpPr>
            <a:spLocks/>
          </p:cNvSpPr>
          <p:nvPr/>
        </p:nvSpPr>
        <p:spPr bwMode="auto">
          <a:xfrm rot="20006097">
            <a:off x="2761164" y="1793765"/>
            <a:ext cx="233400" cy="249409"/>
          </a:xfrm>
          <a:custGeom>
            <a:avLst/>
            <a:gdLst>
              <a:gd name="G0" fmla="+- 0 0 0"/>
              <a:gd name="G1" fmla="+- 21066 0 0"/>
              <a:gd name="G2" fmla="+- 21600 0 0"/>
              <a:gd name="T0" fmla="*/ 4773 w 20621"/>
              <a:gd name="T1" fmla="*/ 0 h 21066"/>
              <a:gd name="T2" fmla="*/ 20621 w 20621"/>
              <a:gd name="T3" fmla="*/ 14636 h 21066"/>
              <a:gd name="T4" fmla="*/ 0 w 20621"/>
              <a:gd name="T5" fmla="*/ 21066 h 2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21" h="21066" fill="none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</a:path>
              <a:path w="20621" h="21066" stroke="0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  <a:lnTo>
                  <a:pt x="0" y="2106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sp>
        <p:nvSpPr>
          <p:cNvPr id="44" name="Arc 5389"/>
          <p:cNvSpPr>
            <a:spLocks/>
          </p:cNvSpPr>
          <p:nvPr/>
        </p:nvSpPr>
        <p:spPr bwMode="auto">
          <a:xfrm rot="4515386">
            <a:off x="2919162" y="2278318"/>
            <a:ext cx="244435" cy="238149"/>
          </a:xfrm>
          <a:custGeom>
            <a:avLst/>
            <a:gdLst>
              <a:gd name="G0" fmla="+- 0 0 0"/>
              <a:gd name="G1" fmla="+- 21066 0 0"/>
              <a:gd name="G2" fmla="+- 21600 0 0"/>
              <a:gd name="T0" fmla="*/ 4773 w 20621"/>
              <a:gd name="T1" fmla="*/ 0 h 21066"/>
              <a:gd name="T2" fmla="*/ 20621 w 20621"/>
              <a:gd name="T3" fmla="*/ 14636 h 21066"/>
              <a:gd name="T4" fmla="*/ 0 w 20621"/>
              <a:gd name="T5" fmla="*/ 21066 h 2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21" h="21066" fill="none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</a:path>
              <a:path w="20621" h="21066" stroke="0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  <a:lnTo>
                  <a:pt x="0" y="2106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pic>
        <p:nvPicPr>
          <p:cNvPr id="45" name="Picture 53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29" y="1140043"/>
            <a:ext cx="135697" cy="2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3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13" y="1140043"/>
            <a:ext cx="135697" cy="2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3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68" y="2344455"/>
            <a:ext cx="203546" cy="2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3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45" y="2035358"/>
            <a:ext cx="244255" cy="2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3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34" y="2802772"/>
            <a:ext cx="244255" cy="2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3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00" y="2355114"/>
            <a:ext cx="149267" cy="1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399"/>
          <p:cNvSpPr>
            <a:spLocks noChangeArrowheads="1"/>
          </p:cNvSpPr>
          <p:nvPr/>
        </p:nvSpPr>
        <p:spPr bwMode="auto">
          <a:xfrm>
            <a:off x="4844799" y="1395136"/>
            <a:ext cx="1709788" cy="179134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sp>
        <p:nvSpPr>
          <p:cNvPr id="54" name="Oval 5400"/>
          <p:cNvSpPr>
            <a:spLocks noChangeAspect="1" noChangeArrowheads="1"/>
          </p:cNvSpPr>
          <p:nvPr/>
        </p:nvSpPr>
        <p:spPr bwMode="auto">
          <a:xfrm>
            <a:off x="5068700" y="1629624"/>
            <a:ext cx="1285055" cy="134652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55" name="Line 5401"/>
          <p:cNvCxnSpPr>
            <a:cxnSpLocks noChangeShapeType="1"/>
          </p:cNvCxnSpPr>
          <p:nvPr/>
        </p:nvCxnSpPr>
        <p:spPr bwMode="auto">
          <a:xfrm>
            <a:off x="4600544" y="2291163"/>
            <a:ext cx="2198299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5403"/>
          <p:cNvCxnSpPr>
            <a:cxnSpLocks noChangeAspect="1" noChangeShapeType="1"/>
          </p:cNvCxnSpPr>
          <p:nvPr/>
        </p:nvCxnSpPr>
        <p:spPr bwMode="auto">
          <a:xfrm flipH="1">
            <a:off x="5709871" y="2919305"/>
            <a:ext cx="265289" cy="277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5404"/>
          <p:cNvCxnSpPr>
            <a:cxnSpLocks noChangeAspect="1" noChangeShapeType="1"/>
          </p:cNvCxnSpPr>
          <p:nvPr/>
        </p:nvCxnSpPr>
        <p:spPr bwMode="auto">
          <a:xfrm flipH="1">
            <a:off x="5547034" y="2970466"/>
            <a:ext cx="196083" cy="205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5405"/>
          <p:cNvCxnSpPr>
            <a:cxnSpLocks noChangeAspect="1" noChangeShapeType="1"/>
          </p:cNvCxnSpPr>
          <p:nvPr/>
        </p:nvCxnSpPr>
        <p:spPr bwMode="auto">
          <a:xfrm flipH="1">
            <a:off x="5413372" y="2961228"/>
            <a:ext cx="154017" cy="1612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5406"/>
          <p:cNvCxnSpPr>
            <a:cxnSpLocks noChangeAspect="1" noChangeShapeType="1"/>
          </p:cNvCxnSpPr>
          <p:nvPr/>
        </p:nvCxnSpPr>
        <p:spPr bwMode="auto">
          <a:xfrm flipH="1">
            <a:off x="5299386" y="2916463"/>
            <a:ext cx="145875" cy="152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5407"/>
          <p:cNvCxnSpPr>
            <a:cxnSpLocks noChangeAspect="1" noChangeShapeType="1"/>
          </p:cNvCxnSpPr>
          <p:nvPr/>
        </p:nvCxnSpPr>
        <p:spPr bwMode="auto">
          <a:xfrm flipH="1">
            <a:off x="5178615" y="2841142"/>
            <a:ext cx="165551" cy="17337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Line 5413"/>
          <p:cNvCxnSpPr>
            <a:cxnSpLocks noChangeShapeType="1"/>
          </p:cNvCxnSpPr>
          <p:nvPr/>
        </p:nvCxnSpPr>
        <p:spPr bwMode="auto">
          <a:xfrm>
            <a:off x="5700372" y="2291163"/>
            <a:ext cx="609960" cy="84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Line 5414"/>
          <p:cNvCxnSpPr>
            <a:cxnSpLocks noChangeShapeType="1"/>
          </p:cNvCxnSpPr>
          <p:nvPr/>
        </p:nvCxnSpPr>
        <p:spPr bwMode="auto">
          <a:xfrm>
            <a:off x="5699693" y="1395847"/>
            <a:ext cx="2076171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Line 5415"/>
          <p:cNvCxnSpPr>
            <a:cxnSpLocks noChangeShapeType="1"/>
          </p:cNvCxnSpPr>
          <p:nvPr/>
        </p:nvCxnSpPr>
        <p:spPr bwMode="auto">
          <a:xfrm>
            <a:off x="5711228" y="3186478"/>
            <a:ext cx="1576126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Line 5416"/>
          <p:cNvCxnSpPr>
            <a:cxnSpLocks noChangeShapeType="1"/>
          </p:cNvCxnSpPr>
          <p:nvPr/>
        </p:nvCxnSpPr>
        <p:spPr bwMode="auto">
          <a:xfrm>
            <a:off x="7287354" y="1395847"/>
            <a:ext cx="678" cy="17906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Line 5417"/>
          <p:cNvCxnSpPr>
            <a:cxnSpLocks noChangeShapeType="1"/>
          </p:cNvCxnSpPr>
          <p:nvPr/>
        </p:nvCxnSpPr>
        <p:spPr bwMode="auto">
          <a:xfrm>
            <a:off x="5699693" y="2291163"/>
            <a:ext cx="732766" cy="6395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Line 5418"/>
          <p:cNvCxnSpPr>
            <a:cxnSpLocks noChangeShapeType="1"/>
          </p:cNvCxnSpPr>
          <p:nvPr/>
        </p:nvCxnSpPr>
        <p:spPr bwMode="auto">
          <a:xfrm>
            <a:off x="6310332" y="2802772"/>
            <a:ext cx="1465533" cy="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Line 5419"/>
          <p:cNvCxnSpPr>
            <a:cxnSpLocks noChangeShapeType="1"/>
          </p:cNvCxnSpPr>
          <p:nvPr/>
        </p:nvCxnSpPr>
        <p:spPr bwMode="auto">
          <a:xfrm>
            <a:off x="7775865" y="1395847"/>
            <a:ext cx="678" cy="140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Line 5420"/>
          <p:cNvCxnSpPr>
            <a:cxnSpLocks noChangeShapeType="1"/>
          </p:cNvCxnSpPr>
          <p:nvPr/>
        </p:nvCxnSpPr>
        <p:spPr bwMode="auto">
          <a:xfrm>
            <a:off x="6798843" y="2802772"/>
            <a:ext cx="678" cy="3837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Arc 5421"/>
          <p:cNvSpPr>
            <a:spLocks/>
          </p:cNvSpPr>
          <p:nvPr/>
        </p:nvSpPr>
        <p:spPr bwMode="auto">
          <a:xfrm rot="4515386">
            <a:off x="5849549" y="2272634"/>
            <a:ext cx="244435" cy="238149"/>
          </a:xfrm>
          <a:custGeom>
            <a:avLst/>
            <a:gdLst>
              <a:gd name="G0" fmla="+- 0 0 0"/>
              <a:gd name="G1" fmla="+- 21066 0 0"/>
              <a:gd name="G2" fmla="+- 21600 0 0"/>
              <a:gd name="T0" fmla="*/ 4773 w 20621"/>
              <a:gd name="T1" fmla="*/ 0 h 21066"/>
              <a:gd name="T2" fmla="*/ 20621 w 20621"/>
              <a:gd name="T3" fmla="*/ 14636 h 21066"/>
              <a:gd name="T4" fmla="*/ 0 w 20621"/>
              <a:gd name="T5" fmla="*/ 21066 h 2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21" h="21066" fill="none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</a:path>
              <a:path w="20621" h="21066" stroke="0" extrusionOk="0">
                <a:moveTo>
                  <a:pt x="4773" y="-1"/>
                </a:moveTo>
                <a:cubicBezTo>
                  <a:pt x="12288" y="1702"/>
                  <a:pt x="18326" y="7279"/>
                  <a:pt x="20620" y="14636"/>
                </a:cubicBezTo>
                <a:lnTo>
                  <a:pt x="0" y="2106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70" name="Line 5423"/>
          <p:cNvCxnSpPr>
            <a:cxnSpLocks noChangeAspect="1" noChangeShapeType="1"/>
          </p:cNvCxnSpPr>
          <p:nvPr/>
        </p:nvCxnSpPr>
        <p:spPr bwMode="auto">
          <a:xfrm flipH="1" flipV="1">
            <a:off x="6086431" y="2845406"/>
            <a:ext cx="154017" cy="1612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rc 5438"/>
          <p:cNvSpPr>
            <a:spLocks noChangeAspect="1"/>
          </p:cNvSpPr>
          <p:nvPr/>
        </p:nvSpPr>
        <p:spPr bwMode="auto">
          <a:xfrm>
            <a:off x="5699693" y="2043175"/>
            <a:ext cx="250362" cy="4732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8995"/>
              <a:gd name="T2" fmla="*/ 12805 w 21600"/>
              <a:gd name="T3" fmla="*/ 38995 h 38995"/>
              <a:gd name="T4" fmla="*/ 0 w 21600"/>
              <a:gd name="T5" fmla="*/ 21600 h 38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99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66"/>
                  <a:pt x="18335" y="34924"/>
                  <a:pt x="12805" y="38995"/>
                </a:cubicBezTo>
              </a:path>
              <a:path w="21600" h="3899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66"/>
                  <a:pt x="18335" y="34924"/>
                  <a:pt x="12805" y="3899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pic>
        <p:nvPicPr>
          <p:cNvPr id="72" name="Picture 54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81" y="1907456"/>
            <a:ext cx="244255" cy="2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4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25" y="2813430"/>
            <a:ext cx="244255" cy="2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4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76" y="2323138"/>
            <a:ext cx="203546" cy="2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4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66" y="2360088"/>
            <a:ext cx="149267" cy="1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Line 5346"/>
          <p:cNvCxnSpPr>
            <a:cxnSpLocks noChangeShapeType="1"/>
          </p:cNvCxnSpPr>
          <p:nvPr/>
        </p:nvCxnSpPr>
        <p:spPr bwMode="auto">
          <a:xfrm>
            <a:off x="5699693" y="1140043"/>
            <a:ext cx="0" cy="217433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Line 5446"/>
          <p:cNvCxnSpPr>
            <a:cxnSpLocks noChangeShapeType="1"/>
          </p:cNvCxnSpPr>
          <p:nvPr/>
        </p:nvCxnSpPr>
        <p:spPr bwMode="auto">
          <a:xfrm flipH="1">
            <a:off x="2327611" y="2557626"/>
            <a:ext cx="193369" cy="202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Line 5448"/>
          <p:cNvCxnSpPr>
            <a:cxnSpLocks noChangeShapeType="1"/>
          </p:cNvCxnSpPr>
          <p:nvPr/>
        </p:nvCxnSpPr>
        <p:spPr bwMode="auto">
          <a:xfrm flipV="1">
            <a:off x="1940873" y="2922147"/>
            <a:ext cx="232043" cy="243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Line 5449"/>
          <p:cNvCxnSpPr>
            <a:cxnSpLocks noChangeShapeType="1"/>
          </p:cNvCxnSpPr>
          <p:nvPr/>
        </p:nvCxnSpPr>
        <p:spPr bwMode="auto">
          <a:xfrm flipH="1">
            <a:off x="1708831" y="3165161"/>
            <a:ext cx="2320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Line 5455"/>
          <p:cNvCxnSpPr>
            <a:cxnSpLocks noChangeShapeType="1"/>
          </p:cNvCxnSpPr>
          <p:nvPr/>
        </p:nvCxnSpPr>
        <p:spPr bwMode="auto">
          <a:xfrm flipH="1" flipV="1">
            <a:off x="2084713" y="2062360"/>
            <a:ext cx="701556" cy="2522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Arc 5457"/>
          <p:cNvSpPr>
            <a:spLocks/>
          </p:cNvSpPr>
          <p:nvPr/>
        </p:nvSpPr>
        <p:spPr bwMode="auto">
          <a:xfrm rot="16200000">
            <a:off x="2099992" y="1667089"/>
            <a:ext cx="585508" cy="7130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869"/>
              <a:gd name="T1" fmla="*/ 0 h 21600"/>
              <a:gd name="T2" fmla="*/ 16869 w 16869"/>
              <a:gd name="T3" fmla="*/ 8110 h 21600"/>
              <a:gd name="T4" fmla="*/ 0 w 168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69" h="21600" fill="none" extrusionOk="0">
                <a:moveTo>
                  <a:pt x="-1" y="0"/>
                </a:moveTo>
                <a:cubicBezTo>
                  <a:pt x="6563" y="0"/>
                  <a:pt x="12770" y="2984"/>
                  <a:pt x="16869" y="8109"/>
                </a:cubicBezTo>
              </a:path>
              <a:path w="16869" h="21600" stroke="0" extrusionOk="0">
                <a:moveTo>
                  <a:pt x="-1" y="0"/>
                </a:moveTo>
                <a:cubicBezTo>
                  <a:pt x="6563" y="0"/>
                  <a:pt x="12770" y="2984"/>
                  <a:pt x="16869" y="810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uk-UA"/>
          </a:p>
        </p:txBody>
      </p:sp>
      <p:cxnSp>
        <p:nvCxnSpPr>
          <p:cNvPr id="84" name="Line 5458"/>
          <p:cNvCxnSpPr>
            <a:cxnSpLocks noChangeShapeType="1"/>
          </p:cNvCxnSpPr>
          <p:nvPr/>
        </p:nvCxnSpPr>
        <p:spPr bwMode="auto">
          <a:xfrm flipH="1">
            <a:off x="1664729" y="2071597"/>
            <a:ext cx="4254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Line 5885"/>
          <p:cNvCxnSpPr>
            <a:cxnSpLocks noChangeAspect="1" noChangeShapeType="1"/>
          </p:cNvCxnSpPr>
          <p:nvPr/>
        </p:nvCxnSpPr>
        <p:spPr bwMode="auto">
          <a:xfrm flipH="1">
            <a:off x="5930379" y="2910067"/>
            <a:ext cx="215080" cy="22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6" name="Объект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91810"/>
              </p:ext>
            </p:extLst>
          </p:nvPr>
        </p:nvGraphicFramePr>
        <p:xfrm>
          <a:off x="961180" y="3959498"/>
          <a:ext cx="225496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4" name="Equation" r:id="rId10" imgW="1422360" imgH="355320" progId="Equation.DSMT4">
                  <p:embed/>
                </p:oleObj>
              </mc:Choice>
              <mc:Fallback>
                <p:oleObj name="Equation" r:id="rId10" imgW="1422360" imgH="355320" progId="Equation.DSMT4">
                  <p:embed/>
                  <p:pic>
                    <p:nvPicPr>
                      <p:cNvPr id="86" name="Объект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80" y="3959498"/>
                        <a:ext cx="2254961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Объект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10707"/>
              </p:ext>
            </p:extLst>
          </p:nvPr>
        </p:nvGraphicFramePr>
        <p:xfrm>
          <a:off x="4656989" y="3971603"/>
          <a:ext cx="233576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5" name="Equation" r:id="rId12" imgW="1473120" imgH="355320" progId="Equation.DSMT4">
                  <p:embed/>
                </p:oleObj>
              </mc:Choice>
              <mc:Fallback>
                <p:oleObj name="Equation" r:id="rId12" imgW="1473120" imgH="355320" progId="Equation.DSMT4">
                  <p:embed/>
                  <p:pic>
                    <p:nvPicPr>
                      <p:cNvPr id="88" name="Объект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89" y="3971603"/>
                        <a:ext cx="2335769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31064"/>
              </p:ext>
            </p:extLst>
          </p:nvPr>
        </p:nvGraphicFramePr>
        <p:xfrm>
          <a:off x="4690677" y="4501858"/>
          <a:ext cx="609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6" r:id="rId14" imgW="583947" imgH="431613" progId="Equation.3">
                  <p:embed/>
                </p:oleObj>
              </mc:Choice>
              <mc:Fallback>
                <p:oleObj r:id="rId14" imgW="583947" imgH="431613" progId="Equation.3">
                  <p:embed/>
                  <p:pic>
                    <p:nvPicPr>
                      <p:cNvPr id="90" name="Объект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677" y="4501858"/>
                        <a:ext cx="609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Объект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451585"/>
              </p:ext>
            </p:extLst>
          </p:nvPr>
        </p:nvGraphicFramePr>
        <p:xfrm>
          <a:off x="5642913" y="4464647"/>
          <a:ext cx="8477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7" r:id="rId16" imgW="850531" imgH="431613" progId="Equation.3">
                  <p:embed/>
                </p:oleObj>
              </mc:Choice>
              <mc:Fallback>
                <p:oleObj r:id="rId16" imgW="850531" imgH="431613" progId="Equation.3">
                  <p:embed/>
                  <p:pic>
                    <p:nvPicPr>
                      <p:cNvPr id="92" name="Объект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913" y="4464647"/>
                        <a:ext cx="8477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Объект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06799"/>
              </p:ext>
            </p:extLst>
          </p:nvPr>
        </p:nvGraphicFramePr>
        <p:xfrm>
          <a:off x="6777436" y="4480273"/>
          <a:ext cx="87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8" r:id="rId18" imgW="876300" imgH="431800" progId="Equation.3">
                  <p:embed/>
                </p:oleObj>
              </mc:Choice>
              <mc:Fallback>
                <p:oleObj r:id="rId18" imgW="876300" imgH="431800" progId="Equation.3">
                  <p:embed/>
                  <p:pic>
                    <p:nvPicPr>
                      <p:cNvPr id="94" name="Объект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436" y="4480273"/>
                        <a:ext cx="876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Объект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95720"/>
              </p:ext>
            </p:extLst>
          </p:nvPr>
        </p:nvGraphicFramePr>
        <p:xfrm>
          <a:off x="3729260" y="5530626"/>
          <a:ext cx="3286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9" r:id="rId20" imgW="3289300" imgH="254000" progId="Equation.3">
                  <p:embed/>
                </p:oleObj>
              </mc:Choice>
              <mc:Fallback>
                <p:oleObj r:id="rId20" imgW="3289300" imgH="254000" progId="Equation.3">
                  <p:embed/>
                  <p:pic>
                    <p:nvPicPr>
                      <p:cNvPr id="96" name="Объект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260" y="5530626"/>
                        <a:ext cx="3286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Объект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21598"/>
              </p:ext>
            </p:extLst>
          </p:nvPr>
        </p:nvGraphicFramePr>
        <p:xfrm>
          <a:off x="6632800" y="831724"/>
          <a:ext cx="11664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0" r:id="rId22" imgW="863225" imgH="228501" progId="Equation.3">
                  <p:embed/>
                </p:oleObj>
              </mc:Choice>
              <mc:Fallback>
                <p:oleObj r:id="rId22" imgW="863225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800" y="831724"/>
                        <a:ext cx="1166400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1127405" y="782357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circumferential crack we have only case where:</a:t>
            </a:r>
            <a:endParaRPr lang="uk-UA" dirty="0"/>
          </a:p>
        </p:txBody>
      </p:sp>
      <p:sp>
        <p:nvSpPr>
          <p:cNvPr id="101" name="TextBox 100"/>
          <p:cNvSpPr txBox="1"/>
          <p:nvPr/>
        </p:nvSpPr>
        <p:spPr>
          <a:xfrm>
            <a:off x="876668" y="365418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Force equilibrium</a:t>
            </a:r>
            <a:endParaRPr lang="uk-UA" dirty="0"/>
          </a:p>
        </p:txBody>
      </p:sp>
      <p:sp>
        <p:nvSpPr>
          <p:cNvPr id="102" name="TextBox 101"/>
          <p:cNvSpPr txBox="1"/>
          <p:nvPr/>
        </p:nvSpPr>
        <p:spPr>
          <a:xfrm>
            <a:off x="4600544" y="369045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 equilibrium</a:t>
            </a:r>
            <a:endParaRPr lang="uk-UA" dirty="0"/>
          </a:p>
        </p:txBody>
      </p:sp>
      <p:sp>
        <p:nvSpPr>
          <p:cNvPr id="89" name="TextBox 88"/>
          <p:cNvSpPr txBox="1"/>
          <p:nvPr/>
        </p:nvSpPr>
        <p:spPr>
          <a:xfrm>
            <a:off x="798811" y="4441236"/>
            <a:ext cx="374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following dimensionless notations for forces</a:t>
            </a:r>
            <a:endParaRPr lang="uk-UA" dirty="0"/>
          </a:p>
        </p:txBody>
      </p:sp>
      <p:graphicFrame>
        <p:nvGraphicFramePr>
          <p:cNvPr id="10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06370"/>
              </p:ext>
            </p:extLst>
          </p:nvPr>
        </p:nvGraphicFramePr>
        <p:xfrm>
          <a:off x="1225550" y="5899150"/>
          <a:ext cx="18716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1" name="Equation" r:id="rId24" imgW="1244520" imgH="444240" progId="Equation.DSMT4">
                  <p:embed/>
                </p:oleObj>
              </mc:Choice>
              <mc:Fallback>
                <p:oleObj name="Equation" r:id="rId24" imgW="1244520" imgH="444240" progId="Equation.DSMT4">
                  <p:embed/>
                  <p:pic>
                    <p:nvPicPr>
                      <p:cNvPr id="2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5899150"/>
                        <a:ext cx="18716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17893"/>
              </p:ext>
            </p:extLst>
          </p:nvPr>
        </p:nvGraphicFramePr>
        <p:xfrm>
          <a:off x="918628" y="5026021"/>
          <a:ext cx="1450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2" name="Equation" r:id="rId26" imgW="965160" imgH="228600" progId="Equation.DSMT4">
                  <p:embed/>
                </p:oleObj>
              </mc:Choice>
              <mc:Fallback>
                <p:oleObj name="Equation" r:id="rId26" imgW="965160" imgH="228600" progId="Equation.DSMT4">
                  <p:embed/>
                  <p:pic>
                    <p:nvPicPr>
                      <p:cNvPr id="10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28" y="5026021"/>
                        <a:ext cx="14509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2708619" y="5038063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 stress for tension or compression</a:t>
            </a:r>
            <a:endParaRPr lang="uk-UA" dirty="0"/>
          </a:p>
        </p:txBody>
      </p:sp>
      <p:sp>
        <p:nvSpPr>
          <p:cNvPr id="106" name="TextBox 105"/>
          <p:cNvSpPr txBox="1"/>
          <p:nvPr/>
        </p:nvSpPr>
        <p:spPr>
          <a:xfrm>
            <a:off x="870076" y="5484937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Treska</a:t>
            </a:r>
            <a:r>
              <a:rPr lang="en-US" dirty="0"/>
              <a:t> criterion</a:t>
            </a:r>
            <a:endParaRPr lang="uk-UA" dirty="0"/>
          </a:p>
        </p:txBody>
      </p:sp>
      <p:sp>
        <p:nvSpPr>
          <p:cNvPr id="107" name="TextBox 106"/>
          <p:cNvSpPr txBox="1"/>
          <p:nvPr/>
        </p:nvSpPr>
        <p:spPr>
          <a:xfrm>
            <a:off x="3651444" y="5920772"/>
            <a:ext cx="470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of nonlinear equations solved with respect of </a:t>
            </a:r>
            <a:r>
              <a:rPr lang="el-G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/>
              <a:t> and </a:t>
            </a:r>
            <a:r>
              <a:rPr lang="el-GR" i="1" dirty="0">
                <a:solidFill>
                  <a:srgbClr val="C00000"/>
                </a:solidFill>
              </a:rPr>
              <a:t>φ</a:t>
            </a:r>
            <a:r>
              <a:rPr lang="en-US" i="1" baseline="-25000" dirty="0">
                <a:solidFill>
                  <a:srgbClr val="C00000"/>
                </a:solidFill>
              </a:rPr>
              <a:t>0</a:t>
            </a: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42AA1-5D35-40A2-B9DB-101CEFEBBD64}"/>
              </a:ext>
            </a:extLst>
          </p:cNvPr>
          <p:cNvSpPr txBox="1"/>
          <p:nvPr/>
        </p:nvSpPr>
        <p:spPr>
          <a:xfrm>
            <a:off x="2773882" y="1565848"/>
            <a:ext cx="22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33A63B0-5A79-4D79-AA01-E0D63C95AC41}"/>
              </a:ext>
            </a:extLst>
          </p:cNvPr>
          <p:cNvSpPr txBox="1"/>
          <p:nvPr/>
        </p:nvSpPr>
        <p:spPr>
          <a:xfrm>
            <a:off x="5862834" y="1911172"/>
            <a:ext cx="22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DF33B9F-A697-4325-A31D-3623B21ED421}"/>
              </a:ext>
            </a:extLst>
          </p:cNvPr>
          <p:cNvSpPr txBox="1"/>
          <p:nvPr/>
        </p:nvSpPr>
        <p:spPr>
          <a:xfrm>
            <a:off x="1602426" y="17663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63A646-5913-40F9-AE86-F0A764FB1686}"/>
              </a:ext>
            </a:extLst>
          </p:cNvPr>
          <p:cNvSpPr txBox="1"/>
          <p:nvPr/>
        </p:nvSpPr>
        <p:spPr>
          <a:xfrm>
            <a:off x="1660458" y="283668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9112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Crack Opening Area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aphicFrame>
        <p:nvGraphicFramePr>
          <p:cNvPr id="4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70312"/>
              </p:ext>
            </p:extLst>
          </p:nvPr>
        </p:nvGraphicFramePr>
        <p:xfrm>
          <a:off x="769830" y="1792989"/>
          <a:ext cx="1092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0" name="Формула" r:id="rId3" imgW="723600" imgH="241200" progId="Equation.3">
                  <p:embed/>
                </p:oleObj>
              </mc:Choice>
              <mc:Fallback>
                <p:oleObj name="Формула" r:id="rId3" imgW="723600" imgH="241200" progId="Equation.3">
                  <p:embed/>
                  <p:pic>
                    <p:nvPicPr>
                      <p:cNvPr id="16386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30" y="1792989"/>
                        <a:ext cx="1092200" cy="369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60272"/>
              </p:ext>
            </p:extLst>
          </p:nvPr>
        </p:nvGraphicFramePr>
        <p:xfrm>
          <a:off x="2149367" y="1859664"/>
          <a:ext cx="8651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1" name="Формула" r:id="rId5" imgW="609480" imgH="203040" progId="Equation.3">
                  <p:embed/>
                </p:oleObj>
              </mc:Choice>
              <mc:Fallback>
                <p:oleObj name="Формула" r:id="rId5" imgW="609480" imgH="203040" progId="Equation.3">
                  <p:embed/>
                  <p:pic>
                    <p:nvPicPr>
                      <p:cNvPr id="1638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367" y="1859664"/>
                        <a:ext cx="865188" cy="284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84006"/>
              </p:ext>
            </p:extLst>
          </p:nvPr>
        </p:nvGraphicFramePr>
        <p:xfrm>
          <a:off x="565042" y="2507364"/>
          <a:ext cx="38893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2" name="Формула" r:id="rId7" imgW="2755900" imgH="533400" progId="Equation.3">
                  <p:embed/>
                </p:oleObj>
              </mc:Choice>
              <mc:Fallback>
                <p:oleObj name="Формула" r:id="rId7" imgW="2755900" imgH="533400" progId="Equation.3">
                  <p:embed/>
                  <p:pic>
                    <p:nvPicPr>
                      <p:cNvPr id="16388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42" y="2507364"/>
                        <a:ext cx="3889375" cy="754063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4999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81298"/>
              </p:ext>
            </p:extLst>
          </p:nvPr>
        </p:nvGraphicFramePr>
        <p:xfrm>
          <a:off x="782530" y="3731327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3" name="Формула" r:id="rId9" imgW="583920" imgH="203040" progId="Equation.3">
                  <p:embed/>
                </p:oleObj>
              </mc:Choice>
              <mc:Fallback>
                <p:oleObj name="Формула" r:id="rId9" imgW="583920" imgH="203040" progId="Equation.3">
                  <p:embed/>
                  <p:pic>
                    <p:nvPicPr>
                      <p:cNvPr id="16389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30" y="3731327"/>
                        <a:ext cx="936625" cy="320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50635"/>
              </p:ext>
            </p:extLst>
          </p:nvPr>
        </p:nvGraphicFramePr>
        <p:xfrm>
          <a:off x="2222392" y="3586864"/>
          <a:ext cx="9366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4" name="Формула" r:id="rId11" imgW="711000" imgH="419040" progId="Equation.3">
                  <p:embed/>
                </p:oleObj>
              </mc:Choice>
              <mc:Fallback>
                <p:oleObj name="Формула" r:id="rId11" imgW="711000" imgH="419040" progId="Equation.3">
                  <p:embed/>
                  <p:pic>
                    <p:nvPicPr>
                      <p:cNvPr id="1639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392" y="3586864"/>
                        <a:ext cx="936625" cy="547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5696"/>
              </p:ext>
            </p:extLst>
          </p:nvPr>
        </p:nvGraphicFramePr>
        <p:xfrm>
          <a:off x="3949592" y="3515427"/>
          <a:ext cx="2016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5" name="Формула" r:id="rId13" imgW="1497950" imgH="431613" progId="Equation.3">
                  <p:embed/>
                </p:oleObj>
              </mc:Choice>
              <mc:Fallback>
                <p:oleObj name="Формула" r:id="rId13" imgW="1497950" imgH="431613" progId="Equation.3">
                  <p:embed/>
                  <p:pic>
                    <p:nvPicPr>
                      <p:cNvPr id="16391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592" y="3515427"/>
                        <a:ext cx="2016125" cy="57785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2000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41358"/>
              </p:ext>
            </p:extLst>
          </p:nvPr>
        </p:nvGraphicFramePr>
        <p:xfrm>
          <a:off x="925405" y="4810827"/>
          <a:ext cx="10080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6" name="Формула" r:id="rId15" imgW="723600" imgH="241200" progId="Equation.3">
                  <p:embed/>
                </p:oleObj>
              </mc:Choice>
              <mc:Fallback>
                <p:oleObj name="Формула" r:id="rId15" imgW="723600" imgH="241200" progId="Equation.3">
                  <p:embed/>
                  <p:pic>
                    <p:nvPicPr>
                      <p:cNvPr id="16392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05" y="4810827"/>
                        <a:ext cx="1008062" cy="341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61737"/>
              </p:ext>
            </p:extLst>
          </p:nvPr>
        </p:nvGraphicFramePr>
        <p:xfrm>
          <a:off x="2438292" y="4667952"/>
          <a:ext cx="12239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7" name="Формула" r:id="rId17" imgW="774360" imgH="419040" progId="Equation.3">
                  <p:embed/>
                </p:oleObj>
              </mc:Choice>
              <mc:Fallback>
                <p:oleObj name="Формула" r:id="rId17" imgW="774360" imgH="419040" progId="Equation.3">
                  <p:embed/>
                  <p:pic>
                    <p:nvPicPr>
                      <p:cNvPr id="16393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292" y="4667952"/>
                        <a:ext cx="1223963" cy="666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06260"/>
              </p:ext>
            </p:extLst>
          </p:nvPr>
        </p:nvGraphicFramePr>
        <p:xfrm>
          <a:off x="565042" y="5602989"/>
          <a:ext cx="4248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8" name="Формула" r:id="rId19" imgW="3175000" imgH="533400" progId="Equation.3">
                  <p:embed/>
                </p:oleObj>
              </mc:Choice>
              <mc:Fallback>
                <p:oleObj name="Формула" r:id="rId19" imgW="3175000" imgH="533400" progId="Equation.3">
                  <p:embed/>
                  <p:pic>
                    <p:nvPicPr>
                      <p:cNvPr id="16394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42" y="5602989"/>
                        <a:ext cx="4248150" cy="71437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3000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38180"/>
              </p:ext>
            </p:extLst>
          </p:nvPr>
        </p:nvGraphicFramePr>
        <p:xfrm>
          <a:off x="5030680" y="2002539"/>
          <a:ext cx="38719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9" name="Формула" r:id="rId21" imgW="2539800" imgH="241200" progId="Equation.3">
                  <p:embed/>
                </p:oleObj>
              </mc:Choice>
              <mc:Fallback>
                <p:oleObj name="Формула" r:id="rId21" imgW="2539800" imgH="241200" progId="Equation.3">
                  <p:embed/>
                  <p:pic>
                    <p:nvPicPr>
                      <p:cNvPr id="16395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680" y="2002539"/>
                        <a:ext cx="3871912" cy="369888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4999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18426"/>
              </p:ext>
            </p:extLst>
          </p:nvPr>
        </p:nvGraphicFramePr>
        <p:xfrm>
          <a:off x="6757880" y="3659889"/>
          <a:ext cx="7921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0" name="Формула" r:id="rId23" imgW="508000" imgH="228600" progId="Equation.3">
                  <p:embed/>
                </p:oleObj>
              </mc:Choice>
              <mc:Fallback>
                <p:oleObj name="Формула" r:id="rId23" imgW="508000" imgH="228600" progId="Equation.3">
                  <p:embed/>
                  <p:pic>
                    <p:nvPicPr>
                      <p:cNvPr id="16396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880" y="3659889"/>
                        <a:ext cx="792162" cy="360363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2000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995721"/>
              </p:ext>
            </p:extLst>
          </p:nvPr>
        </p:nvGraphicFramePr>
        <p:xfrm>
          <a:off x="5029716" y="2644684"/>
          <a:ext cx="36703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1" name="Формула" r:id="rId25" imgW="2209680" imgH="241200" progId="Equation.3">
                  <p:embed/>
                </p:oleObj>
              </mc:Choice>
              <mc:Fallback>
                <p:oleObj name="Формула" r:id="rId25" imgW="2209680" imgH="241200" progId="Equation.3">
                  <p:embed/>
                  <p:pic>
                    <p:nvPicPr>
                      <p:cNvPr id="16397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716" y="2644684"/>
                        <a:ext cx="3670300" cy="40322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4999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22075"/>
              </p:ext>
            </p:extLst>
          </p:nvPr>
        </p:nvGraphicFramePr>
        <p:xfrm>
          <a:off x="5102741" y="4625089"/>
          <a:ext cx="37449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2" name="Формула" r:id="rId27" imgW="2273040" imgH="393480" progId="Equation.3">
                  <p:embed/>
                </p:oleObj>
              </mc:Choice>
              <mc:Fallback>
                <p:oleObj name="Формула" r:id="rId27" imgW="2273040" imgH="393480" progId="Equation.3">
                  <p:embed/>
                  <p:pic>
                    <p:nvPicPr>
                      <p:cNvPr id="16398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741" y="4625089"/>
                        <a:ext cx="3744913" cy="642937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3000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4138"/>
              </p:ext>
            </p:extLst>
          </p:nvPr>
        </p:nvGraphicFramePr>
        <p:xfrm>
          <a:off x="5102741" y="5490276"/>
          <a:ext cx="3816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3" name="Формула" r:id="rId29" imgW="2260440" imgH="393480" progId="Equation.3">
                  <p:embed/>
                </p:oleObj>
              </mc:Choice>
              <mc:Fallback>
                <p:oleObj name="Формула" r:id="rId29" imgW="2260440" imgH="393480" progId="Equation.3">
                  <p:embed/>
                  <p:pic>
                    <p:nvPicPr>
                      <p:cNvPr id="16399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741" y="5490276"/>
                        <a:ext cx="3816350" cy="658813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3000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5220"/>
              </p:ext>
            </p:extLst>
          </p:nvPr>
        </p:nvGraphicFramePr>
        <p:xfrm>
          <a:off x="1539875" y="1154113"/>
          <a:ext cx="11985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64" name="Equation" r:id="rId31" imgW="711000" imgH="342720" progId="Equation.DSMT4">
                  <p:embed/>
                </p:oleObj>
              </mc:Choice>
              <mc:Fallback>
                <p:oleObj name="Equation" r:id="rId31" imgW="711000" imgH="342720" progId="Equation.DSMT4">
                  <p:embed/>
                  <p:pic>
                    <p:nvPicPr>
                      <p:cNvPr id="205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154113"/>
                        <a:ext cx="11985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6"/>
          <p:cNvGrpSpPr>
            <a:grpSpLocks/>
          </p:cNvGrpSpPr>
          <p:nvPr/>
        </p:nvGrpSpPr>
        <p:grpSpPr bwMode="auto">
          <a:xfrm>
            <a:off x="3873260" y="866730"/>
            <a:ext cx="3676782" cy="1065959"/>
            <a:chOff x="793" y="1026"/>
            <a:chExt cx="4219" cy="1179"/>
          </a:xfrm>
        </p:grpSpPr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793" y="1026"/>
              <a:ext cx="3221" cy="1179"/>
              <a:chOff x="621" y="1026"/>
              <a:chExt cx="1850" cy="1133"/>
            </a:xfrm>
          </p:grpSpPr>
          <p:sp>
            <p:nvSpPr>
              <p:cNvPr id="64" name="Freeform 55"/>
              <p:cNvSpPr>
                <a:spLocks/>
              </p:cNvSpPr>
              <p:nvPr/>
            </p:nvSpPr>
            <p:spPr bwMode="auto">
              <a:xfrm>
                <a:off x="659" y="1026"/>
                <a:ext cx="1802" cy="67"/>
              </a:xfrm>
              <a:custGeom>
                <a:avLst/>
                <a:gdLst>
                  <a:gd name="T0" fmla="*/ 0 w 1796"/>
                  <a:gd name="T1" fmla="*/ 20 h 67"/>
                  <a:gd name="T2" fmla="*/ 153 w 1796"/>
                  <a:gd name="T3" fmla="*/ 9 h 67"/>
                  <a:gd name="T4" fmla="*/ 187 w 1796"/>
                  <a:gd name="T5" fmla="*/ 14 h 67"/>
                  <a:gd name="T6" fmla="*/ 221 w 1796"/>
                  <a:gd name="T7" fmla="*/ 26 h 67"/>
                  <a:gd name="T8" fmla="*/ 413 w 1796"/>
                  <a:gd name="T9" fmla="*/ 3 h 67"/>
                  <a:gd name="T10" fmla="*/ 509 w 1796"/>
                  <a:gd name="T11" fmla="*/ 26 h 67"/>
                  <a:gd name="T12" fmla="*/ 718 w 1796"/>
                  <a:gd name="T13" fmla="*/ 37 h 67"/>
                  <a:gd name="T14" fmla="*/ 825 w 1796"/>
                  <a:gd name="T15" fmla="*/ 9 h 67"/>
                  <a:gd name="T16" fmla="*/ 983 w 1796"/>
                  <a:gd name="T17" fmla="*/ 43 h 67"/>
                  <a:gd name="T18" fmla="*/ 1039 w 1796"/>
                  <a:gd name="T19" fmla="*/ 60 h 67"/>
                  <a:gd name="T20" fmla="*/ 1096 w 1796"/>
                  <a:gd name="T21" fmla="*/ 48 h 67"/>
                  <a:gd name="T22" fmla="*/ 1130 w 1796"/>
                  <a:gd name="T23" fmla="*/ 26 h 67"/>
                  <a:gd name="T24" fmla="*/ 1147 w 1796"/>
                  <a:gd name="T25" fmla="*/ 14 h 67"/>
                  <a:gd name="T26" fmla="*/ 1361 w 1796"/>
                  <a:gd name="T27" fmla="*/ 54 h 67"/>
                  <a:gd name="T28" fmla="*/ 1429 w 1796"/>
                  <a:gd name="T29" fmla="*/ 20 h 67"/>
                  <a:gd name="T30" fmla="*/ 1514 w 1796"/>
                  <a:gd name="T31" fmla="*/ 43 h 67"/>
                  <a:gd name="T32" fmla="*/ 1689 w 1796"/>
                  <a:gd name="T33" fmla="*/ 20 h 67"/>
                  <a:gd name="T34" fmla="*/ 1796 w 1796"/>
                  <a:gd name="T35" fmla="*/ 48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6"/>
                  <a:gd name="T55" fmla="*/ 0 h 67"/>
                  <a:gd name="T56" fmla="*/ 1796 w 1796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6" h="67">
                    <a:moveTo>
                      <a:pt x="0" y="20"/>
                    </a:moveTo>
                    <a:cubicBezTo>
                      <a:pt x="76" y="0"/>
                      <a:pt x="14" y="2"/>
                      <a:pt x="153" y="9"/>
                    </a:cubicBezTo>
                    <a:cubicBezTo>
                      <a:pt x="164" y="11"/>
                      <a:pt x="176" y="11"/>
                      <a:pt x="187" y="14"/>
                    </a:cubicBezTo>
                    <a:cubicBezTo>
                      <a:pt x="199" y="17"/>
                      <a:pt x="221" y="26"/>
                      <a:pt x="221" y="26"/>
                    </a:cubicBezTo>
                    <a:cubicBezTo>
                      <a:pt x="423" y="18"/>
                      <a:pt x="326" y="34"/>
                      <a:pt x="413" y="3"/>
                    </a:cubicBezTo>
                    <a:cubicBezTo>
                      <a:pt x="447" y="8"/>
                      <a:pt x="476" y="17"/>
                      <a:pt x="509" y="26"/>
                    </a:cubicBezTo>
                    <a:cubicBezTo>
                      <a:pt x="572" y="67"/>
                      <a:pt x="640" y="40"/>
                      <a:pt x="718" y="37"/>
                    </a:cubicBezTo>
                    <a:cubicBezTo>
                      <a:pt x="754" y="29"/>
                      <a:pt x="789" y="17"/>
                      <a:pt x="825" y="9"/>
                    </a:cubicBezTo>
                    <a:cubicBezTo>
                      <a:pt x="887" y="16"/>
                      <a:pt x="926" y="14"/>
                      <a:pt x="983" y="43"/>
                    </a:cubicBezTo>
                    <a:cubicBezTo>
                      <a:pt x="1000" y="52"/>
                      <a:pt x="1039" y="60"/>
                      <a:pt x="1039" y="60"/>
                    </a:cubicBezTo>
                    <a:cubicBezTo>
                      <a:pt x="1052" y="58"/>
                      <a:pt x="1081" y="56"/>
                      <a:pt x="1096" y="48"/>
                    </a:cubicBezTo>
                    <a:cubicBezTo>
                      <a:pt x="1108" y="42"/>
                      <a:pt x="1119" y="33"/>
                      <a:pt x="1130" y="26"/>
                    </a:cubicBezTo>
                    <a:cubicBezTo>
                      <a:pt x="1136" y="22"/>
                      <a:pt x="1147" y="14"/>
                      <a:pt x="1147" y="14"/>
                    </a:cubicBezTo>
                    <a:cubicBezTo>
                      <a:pt x="1271" y="20"/>
                      <a:pt x="1268" y="21"/>
                      <a:pt x="1361" y="54"/>
                    </a:cubicBezTo>
                    <a:cubicBezTo>
                      <a:pt x="1404" y="46"/>
                      <a:pt x="1396" y="41"/>
                      <a:pt x="1429" y="20"/>
                    </a:cubicBezTo>
                    <a:cubicBezTo>
                      <a:pt x="1459" y="28"/>
                      <a:pt x="1491" y="20"/>
                      <a:pt x="1514" y="43"/>
                    </a:cubicBezTo>
                    <a:cubicBezTo>
                      <a:pt x="1579" y="33"/>
                      <a:pt x="1623" y="25"/>
                      <a:pt x="1689" y="20"/>
                    </a:cubicBezTo>
                    <a:cubicBezTo>
                      <a:pt x="1722" y="26"/>
                      <a:pt x="1764" y="48"/>
                      <a:pt x="1796" y="48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uk-UA"/>
              </a:p>
            </p:txBody>
          </p:sp>
          <p:sp>
            <p:nvSpPr>
              <p:cNvPr id="65" name="Freeform 56"/>
              <p:cNvSpPr>
                <a:spLocks/>
              </p:cNvSpPr>
              <p:nvPr/>
            </p:nvSpPr>
            <p:spPr bwMode="auto">
              <a:xfrm rot="10800000">
                <a:off x="627" y="2092"/>
                <a:ext cx="1796" cy="67"/>
              </a:xfrm>
              <a:custGeom>
                <a:avLst/>
                <a:gdLst>
                  <a:gd name="T0" fmla="*/ 0 w 1796"/>
                  <a:gd name="T1" fmla="*/ 20 h 67"/>
                  <a:gd name="T2" fmla="*/ 153 w 1796"/>
                  <a:gd name="T3" fmla="*/ 9 h 67"/>
                  <a:gd name="T4" fmla="*/ 187 w 1796"/>
                  <a:gd name="T5" fmla="*/ 14 h 67"/>
                  <a:gd name="T6" fmla="*/ 221 w 1796"/>
                  <a:gd name="T7" fmla="*/ 26 h 67"/>
                  <a:gd name="T8" fmla="*/ 413 w 1796"/>
                  <a:gd name="T9" fmla="*/ 3 h 67"/>
                  <a:gd name="T10" fmla="*/ 509 w 1796"/>
                  <a:gd name="T11" fmla="*/ 26 h 67"/>
                  <a:gd name="T12" fmla="*/ 718 w 1796"/>
                  <a:gd name="T13" fmla="*/ 37 h 67"/>
                  <a:gd name="T14" fmla="*/ 825 w 1796"/>
                  <a:gd name="T15" fmla="*/ 9 h 67"/>
                  <a:gd name="T16" fmla="*/ 983 w 1796"/>
                  <a:gd name="T17" fmla="*/ 43 h 67"/>
                  <a:gd name="T18" fmla="*/ 1039 w 1796"/>
                  <a:gd name="T19" fmla="*/ 60 h 67"/>
                  <a:gd name="T20" fmla="*/ 1096 w 1796"/>
                  <a:gd name="T21" fmla="*/ 48 h 67"/>
                  <a:gd name="T22" fmla="*/ 1130 w 1796"/>
                  <a:gd name="T23" fmla="*/ 26 h 67"/>
                  <a:gd name="T24" fmla="*/ 1147 w 1796"/>
                  <a:gd name="T25" fmla="*/ 14 h 67"/>
                  <a:gd name="T26" fmla="*/ 1361 w 1796"/>
                  <a:gd name="T27" fmla="*/ 54 h 67"/>
                  <a:gd name="T28" fmla="*/ 1429 w 1796"/>
                  <a:gd name="T29" fmla="*/ 20 h 67"/>
                  <a:gd name="T30" fmla="*/ 1514 w 1796"/>
                  <a:gd name="T31" fmla="*/ 43 h 67"/>
                  <a:gd name="T32" fmla="*/ 1689 w 1796"/>
                  <a:gd name="T33" fmla="*/ 20 h 67"/>
                  <a:gd name="T34" fmla="*/ 1796 w 1796"/>
                  <a:gd name="T35" fmla="*/ 48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6"/>
                  <a:gd name="T55" fmla="*/ 0 h 67"/>
                  <a:gd name="T56" fmla="*/ 1796 w 1796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6" h="67">
                    <a:moveTo>
                      <a:pt x="0" y="20"/>
                    </a:moveTo>
                    <a:cubicBezTo>
                      <a:pt x="76" y="0"/>
                      <a:pt x="14" y="2"/>
                      <a:pt x="153" y="9"/>
                    </a:cubicBezTo>
                    <a:cubicBezTo>
                      <a:pt x="164" y="11"/>
                      <a:pt x="176" y="11"/>
                      <a:pt x="187" y="14"/>
                    </a:cubicBezTo>
                    <a:cubicBezTo>
                      <a:pt x="199" y="17"/>
                      <a:pt x="221" y="26"/>
                      <a:pt x="221" y="26"/>
                    </a:cubicBezTo>
                    <a:cubicBezTo>
                      <a:pt x="423" y="18"/>
                      <a:pt x="326" y="34"/>
                      <a:pt x="413" y="3"/>
                    </a:cubicBezTo>
                    <a:cubicBezTo>
                      <a:pt x="447" y="8"/>
                      <a:pt x="476" y="17"/>
                      <a:pt x="509" y="26"/>
                    </a:cubicBezTo>
                    <a:cubicBezTo>
                      <a:pt x="572" y="67"/>
                      <a:pt x="640" y="40"/>
                      <a:pt x="718" y="37"/>
                    </a:cubicBezTo>
                    <a:cubicBezTo>
                      <a:pt x="754" y="29"/>
                      <a:pt x="789" y="17"/>
                      <a:pt x="825" y="9"/>
                    </a:cubicBezTo>
                    <a:cubicBezTo>
                      <a:pt x="887" y="16"/>
                      <a:pt x="926" y="14"/>
                      <a:pt x="983" y="43"/>
                    </a:cubicBezTo>
                    <a:cubicBezTo>
                      <a:pt x="1000" y="52"/>
                      <a:pt x="1039" y="60"/>
                      <a:pt x="1039" y="60"/>
                    </a:cubicBezTo>
                    <a:cubicBezTo>
                      <a:pt x="1052" y="58"/>
                      <a:pt x="1081" y="56"/>
                      <a:pt x="1096" y="48"/>
                    </a:cubicBezTo>
                    <a:cubicBezTo>
                      <a:pt x="1108" y="42"/>
                      <a:pt x="1119" y="33"/>
                      <a:pt x="1130" y="26"/>
                    </a:cubicBezTo>
                    <a:cubicBezTo>
                      <a:pt x="1136" y="22"/>
                      <a:pt x="1147" y="14"/>
                      <a:pt x="1147" y="14"/>
                    </a:cubicBezTo>
                    <a:cubicBezTo>
                      <a:pt x="1271" y="20"/>
                      <a:pt x="1268" y="21"/>
                      <a:pt x="1361" y="54"/>
                    </a:cubicBezTo>
                    <a:cubicBezTo>
                      <a:pt x="1404" y="46"/>
                      <a:pt x="1396" y="41"/>
                      <a:pt x="1429" y="20"/>
                    </a:cubicBezTo>
                    <a:cubicBezTo>
                      <a:pt x="1459" y="28"/>
                      <a:pt x="1491" y="20"/>
                      <a:pt x="1514" y="43"/>
                    </a:cubicBezTo>
                    <a:cubicBezTo>
                      <a:pt x="1579" y="33"/>
                      <a:pt x="1623" y="25"/>
                      <a:pt x="1689" y="20"/>
                    </a:cubicBezTo>
                    <a:cubicBezTo>
                      <a:pt x="1722" y="26"/>
                      <a:pt x="1764" y="48"/>
                      <a:pt x="1796" y="48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uk-UA"/>
              </a:p>
            </p:txBody>
          </p:sp>
          <p:sp>
            <p:nvSpPr>
              <p:cNvPr id="66" name="Freeform 57"/>
              <p:cNvSpPr>
                <a:spLocks/>
              </p:cNvSpPr>
              <p:nvPr/>
            </p:nvSpPr>
            <p:spPr bwMode="auto">
              <a:xfrm rot="-5400000">
                <a:off x="108" y="1556"/>
                <a:ext cx="1071" cy="45"/>
              </a:xfrm>
              <a:custGeom>
                <a:avLst/>
                <a:gdLst>
                  <a:gd name="T0" fmla="*/ 0 w 1796"/>
                  <a:gd name="T1" fmla="*/ 20 h 67"/>
                  <a:gd name="T2" fmla="*/ 153 w 1796"/>
                  <a:gd name="T3" fmla="*/ 9 h 67"/>
                  <a:gd name="T4" fmla="*/ 187 w 1796"/>
                  <a:gd name="T5" fmla="*/ 14 h 67"/>
                  <a:gd name="T6" fmla="*/ 221 w 1796"/>
                  <a:gd name="T7" fmla="*/ 26 h 67"/>
                  <a:gd name="T8" fmla="*/ 413 w 1796"/>
                  <a:gd name="T9" fmla="*/ 3 h 67"/>
                  <a:gd name="T10" fmla="*/ 509 w 1796"/>
                  <a:gd name="T11" fmla="*/ 26 h 67"/>
                  <a:gd name="T12" fmla="*/ 718 w 1796"/>
                  <a:gd name="T13" fmla="*/ 37 h 67"/>
                  <a:gd name="T14" fmla="*/ 825 w 1796"/>
                  <a:gd name="T15" fmla="*/ 9 h 67"/>
                  <a:gd name="T16" fmla="*/ 983 w 1796"/>
                  <a:gd name="T17" fmla="*/ 43 h 67"/>
                  <a:gd name="T18" fmla="*/ 1039 w 1796"/>
                  <a:gd name="T19" fmla="*/ 60 h 67"/>
                  <a:gd name="T20" fmla="*/ 1096 w 1796"/>
                  <a:gd name="T21" fmla="*/ 48 h 67"/>
                  <a:gd name="T22" fmla="*/ 1130 w 1796"/>
                  <a:gd name="T23" fmla="*/ 26 h 67"/>
                  <a:gd name="T24" fmla="*/ 1147 w 1796"/>
                  <a:gd name="T25" fmla="*/ 14 h 67"/>
                  <a:gd name="T26" fmla="*/ 1361 w 1796"/>
                  <a:gd name="T27" fmla="*/ 54 h 67"/>
                  <a:gd name="T28" fmla="*/ 1429 w 1796"/>
                  <a:gd name="T29" fmla="*/ 20 h 67"/>
                  <a:gd name="T30" fmla="*/ 1514 w 1796"/>
                  <a:gd name="T31" fmla="*/ 43 h 67"/>
                  <a:gd name="T32" fmla="*/ 1689 w 1796"/>
                  <a:gd name="T33" fmla="*/ 20 h 67"/>
                  <a:gd name="T34" fmla="*/ 1796 w 1796"/>
                  <a:gd name="T35" fmla="*/ 48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6"/>
                  <a:gd name="T55" fmla="*/ 0 h 67"/>
                  <a:gd name="T56" fmla="*/ 1796 w 1796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6" h="67">
                    <a:moveTo>
                      <a:pt x="0" y="20"/>
                    </a:moveTo>
                    <a:cubicBezTo>
                      <a:pt x="76" y="0"/>
                      <a:pt x="14" y="2"/>
                      <a:pt x="153" y="9"/>
                    </a:cubicBezTo>
                    <a:cubicBezTo>
                      <a:pt x="164" y="11"/>
                      <a:pt x="176" y="11"/>
                      <a:pt x="187" y="14"/>
                    </a:cubicBezTo>
                    <a:cubicBezTo>
                      <a:pt x="199" y="17"/>
                      <a:pt x="221" y="26"/>
                      <a:pt x="221" y="26"/>
                    </a:cubicBezTo>
                    <a:cubicBezTo>
                      <a:pt x="423" y="18"/>
                      <a:pt x="326" y="34"/>
                      <a:pt x="413" y="3"/>
                    </a:cubicBezTo>
                    <a:cubicBezTo>
                      <a:pt x="447" y="8"/>
                      <a:pt x="476" y="17"/>
                      <a:pt x="509" y="26"/>
                    </a:cubicBezTo>
                    <a:cubicBezTo>
                      <a:pt x="572" y="67"/>
                      <a:pt x="640" y="40"/>
                      <a:pt x="718" y="37"/>
                    </a:cubicBezTo>
                    <a:cubicBezTo>
                      <a:pt x="754" y="29"/>
                      <a:pt x="789" y="17"/>
                      <a:pt x="825" y="9"/>
                    </a:cubicBezTo>
                    <a:cubicBezTo>
                      <a:pt x="887" y="16"/>
                      <a:pt x="926" y="14"/>
                      <a:pt x="983" y="43"/>
                    </a:cubicBezTo>
                    <a:cubicBezTo>
                      <a:pt x="1000" y="52"/>
                      <a:pt x="1039" y="60"/>
                      <a:pt x="1039" y="60"/>
                    </a:cubicBezTo>
                    <a:cubicBezTo>
                      <a:pt x="1052" y="58"/>
                      <a:pt x="1081" y="56"/>
                      <a:pt x="1096" y="48"/>
                    </a:cubicBezTo>
                    <a:cubicBezTo>
                      <a:pt x="1108" y="42"/>
                      <a:pt x="1119" y="33"/>
                      <a:pt x="1130" y="26"/>
                    </a:cubicBezTo>
                    <a:cubicBezTo>
                      <a:pt x="1136" y="22"/>
                      <a:pt x="1147" y="14"/>
                      <a:pt x="1147" y="14"/>
                    </a:cubicBezTo>
                    <a:cubicBezTo>
                      <a:pt x="1271" y="20"/>
                      <a:pt x="1268" y="21"/>
                      <a:pt x="1361" y="54"/>
                    </a:cubicBezTo>
                    <a:cubicBezTo>
                      <a:pt x="1404" y="46"/>
                      <a:pt x="1396" y="41"/>
                      <a:pt x="1429" y="20"/>
                    </a:cubicBezTo>
                    <a:cubicBezTo>
                      <a:pt x="1459" y="28"/>
                      <a:pt x="1491" y="20"/>
                      <a:pt x="1514" y="43"/>
                    </a:cubicBezTo>
                    <a:cubicBezTo>
                      <a:pt x="1579" y="33"/>
                      <a:pt x="1623" y="25"/>
                      <a:pt x="1689" y="20"/>
                    </a:cubicBezTo>
                    <a:cubicBezTo>
                      <a:pt x="1722" y="26"/>
                      <a:pt x="1764" y="48"/>
                      <a:pt x="1796" y="48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uk-UA"/>
              </a:p>
            </p:txBody>
          </p:sp>
          <p:sp>
            <p:nvSpPr>
              <p:cNvPr id="67" name="Freeform 58"/>
              <p:cNvSpPr>
                <a:spLocks/>
              </p:cNvSpPr>
              <p:nvPr/>
            </p:nvSpPr>
            <p:spPr bwMode="auto">
              <a:xfrm rot="-5340000">
                <a:off x="1913" y="1584"/>
                <a:ext cx="1071" cy="45"/>
              </a:xfrm>
              <a:custGeom>
                <a:avLst/>
                <a:gdLst>
                  <a:gd name="T0" fmla="*/ 0 w 1796"/>
                  <a:gd name="T1" fmla="*/ 20 h 67"/>
                  <a:gd name="T2" fmla="*/ 153 w 1796"/>
                  <a:gd name="T3" fmla="*/ 9 h 67"/>
                  <a:gd name="T4" fmla="*/ 187 w 1796"/>
                  <a:gd name="T5" fmla="*/ 14 h 67"/>
                  <a:gd name="T6" fmla="*/ 221 w 1796"/>
                  <a:gd name="T7" fmla="*/ 26 h 67"/>
                  <a:gd name="T8" fmla="*/ 413 w 1796"/>
                  <a:gd name="T9" fmla="*/ 3 h 67"/>
                  <a:gd name="T10" fmla="*/ 509 w 1796"/>
                  <a:gd name="T11" fmla="*/ 26 h 67"/>
                  <a:gd name="T12" fmla="*/ 718 w 1796"/>
                  <a:gd name="T13" fmla="*/ 37 h 67"/>
                  <a:gd name="T14" fmla="*/ 825 w 1796"/>
                  <a:gd name="T15" fmla="*/ 9 h 67"/>
                  <a:gd name="T16" fmla="*/ 983 w 1796"/>
                  <a:gd name="T17" fmla="*/ 43 h 67"/>
                  <a:gd name="T18" fmla="*/ 1039 w 1796"/>
                  <a:gd name="T19" fmla="*/ 60 h 67"/>
                  <a:gd name="T20" fmla="*/ 1096 w 1796"/>
                  <a:gd name="T21" fmla="*/ 48 h 67"/>
                  <a:gd name="T22" fmla="*/ 1130 w 1796"/>
                  <a:gd name="T23" fmla="*/ 26 h 67"/>
                  <a:gd name="T24" fmla="*/ 1147 w 1796"/>
                  <a:gd name="T25" fmla="*/ 14 h 67"/>
                  <a:gd name="T26" fmla="*/ 1361 w 1796"/>
                  <a:gd name="T27" fmla="*/ 54 h 67"/>
                  <a:gd name="T28" fmla="*/ 1429 w 1796"/>
                  <a:gd name="T29" fmla="*/ 20 h 67"/>
                  <a:gd name="T30" fmla="*/ 1514 w 1796"/>
                  <a:gd name="T31" fmla="*/ 43 h 67"/>
                  <a:gd name="T32" fmla="*/ 1689 w 1796"/>
                  <a:gd name="T33" fmla="*/ 20 h 67"/>
                  <a:gd name="T34" fmla="*/ 1796 w 1796"/>
                  <a:gd name="T35" fmla="*/ 48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6"/>
                  <a:gd name="T55" fmla="*/ 0 h 67"/>
                  <a:gd name="T56" fmla="*/ 1796 w 1796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6" h="67">
                    <a:moveTo>
                      <a:pt x="0" y="20"/>
                    </a:moveTo>
                    <a:cubicBezTo>
                      <a:pt x="76" y="0"/>
                      <a:pt x="14" y="2"/>
                      <a:pt x="153" y="9"/>
                    </a:cubicBezTo>
                    <a:cubicBezTo>
                      <a:pt x="164" y="11"/>
                      <a:pt x="176" y="11"/>
                      <a:pt x="187" y="14"/>
                    </a:cubicBezTo>
                    <a:cubicBezTo>
                      <a:pt x="199" y="17"/>
                      <a:pt x="221" y="26"/>
                      <a:pt x="221" y="26"/>
                    </a:cubicBezTo>
                    <a:cubicBezTo>
                      <a:pt x="423" y="18"/>
                      <a:pt x="326" y="34"/>
                      <a:pt x="413" y="3"/>
                    </a:cubicBezTo>
                    <a:cubicBezTo>
                      <a:pt x="447" y="8"/>
                      <a:pt x="476" y="17"/>
                      <a:pt x="509" y="26"/>
                    </a:cubicBezTo>
                    <a:cubicBezTo>
                      <a:pt x="572" y="67"/>
                      <a:pt x="640" y="40"/>
                      <a:pt x="718" y="37"/>
                    </a:cubicBezTo>
                    <a:cubicBezTo>
                      <a:pt x="754" y="29"/>
                      <a:pt x="789" y="17"/>
                      <a:pt x="825" y="9"/>
                    </a:cubicBezTo>
                    <a:cubicBezTo>
                      <a:pt x="887" y="16"/>
                      <a:pt x="926" y="14"/>
                      <a:pt x="983" y="43"/>
                    </a:cubicBezTo>
                    <a:cubicBezTo>
                      <a:pt x="1000" y="52"/>
                      <a:pt x="1039" y="60"/>
                      <a:pt x="1039" y="60"/>
                    </a:cubicBezTo>
                    <a:cubicBezTo>
                      <a:pt x="1052" y="58"/>
                      <a:pt x="1081" y="56"/>
                      <a:pt x="1096" y="48"/>
                    </a:cubicBezTo>
                    <a:cubicBezTo>
                      <a:pt x="1108" y="42"/>
                      <a:pt x="1119" y="33"/>
                      <a:pt x="1130" y="26"/>
                    </a:cubicBezTo>
                    <a:cubicBezTo>
                      <a:pt x="1136" y="22"/>
                      <a:pt x="1147" y="14"/>
                      <a:pt x="1147" y="14"/>
                    </a:cubicBezTo>
                    <a:cubicBezTo>
                      <a:pt x="1271" y="20"/>
                      <a:pt x="1268" y="21"/>
                      <a:pt x="1361" y="54"/>
                    </a:cubicBezTo>
                    <a:cubicBezTo>
                      <a:pt x="1404" y="46"/>
                      <a:pt x="1396" y="41"/>
                      <a:pt x="1429" y="20"/>
                    </a:cubicBezTo>
                    <a:cubicBezTo>
                      <a:pt x="1459" y="28"/>
                      <a:pt x="1491" y="20"/>
                      <a:pt x="1514" y="43"/>
                    </a:cubicBezTo>
                    <a:cubicBezTo>
                      <a:pt x="1579" y="33"/>
                      <a:pt x="1623" y="25"/>
                      <a:pt x="1689" y="20"/>
                    </a:cubicBezTo>
                    <a:cubicBezTo>
                      <a:pt x="1722" y="26"/>
                      <a:pt x="1764" y="48"/>
                      <a:pt x="1796" y="48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uk-UA"/>
              </a:p>
            </p:txBody>
          </p:sp>
        </p:grpSp>
        <p:sp>
          <p:nvSpPr>
            <p:cNvPr id="22" name="Oval 63"/>
            <p:cNvSpPr>
              <a:spLocks noChangeArrowheads="1"/>
            </p:cNvSpPr>
            <p:nvPr/>
          </p:nvSpPr>
          <p:spPr bwMode="auto">
            <a:xfrm>
              <a:off x="1111" y="1542"/>
              <a:ext cx="2529" cy="147"/>
            </a:xfrm>
            <a:prstGeom prst="ellipse">
              <a:avLst/>
            </a:prstGeom>
            <a:solidFill>
              <a:schemeClr val="accent1">
                <a:alpha val="85097"/>
              </a:schemeClr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uk-UA"/>
            </a:p>
          </p:txBody>
        </p:sp>
        <p:grpSp>
          <p:nvGrpSpPr>
            <p:cNvPr id="23" name="Group 100"/>
            <p:cNvGrpSpPr>
              <a:grpSpLocks/>
            </p:cNvGrpSpPr>
            <p:nvPr/>
          </p:nvGrpSpPr>
          <p:grpSpPr bwMode="auto">
            <a:xfrm>
              <a:off x="1111" y="1072"/>
              <a:ext cx="2536" cy="226"/>
              <a:chOff x="1610" y="1083"/>
              <a:chExt cx="2536" cy="200"/>
            </a:xfrm>
          </p:grpSpPr>
          <p:grpSp>
            <p:nvGrpSpPr>
              <p:cNvPr id="46" name="Group 84"/>
              <p:cNvGrpSpPr>
                <a:grpSpLocks/>
              </p:cNvGrpSpPr>
              <p:nvPr/>
            </p:nvGrpSpPr>
            <p:grpSpPr bwMode="auto">
              <a:xfrm>
                <a:off x="1610" y="1083"/>
                <a:ext cx="759" cy="191"/>
                <a:chOff x="1610" y="1083"/>
                <a:chExt cx="759" cy="191"/>
              </a:xfrm>
            </p:grpSpPr>
            <p:grpSp>
              <p:nvGrpSpPr>
                <p:cNvPr id="58" name="Group 80"/>
                <p:cNvGrpSpPr>
                  <a:grpSpLocks/>
                </p:cNvGrpSpPr>
                <p:nvPr/>
              </p:nvGrpSpPr>
              <p:grpSpPr bwMode="auto">
                <a:xfrm>
                  <a:off x="1610" y="1083"/>
                  <a:ext cx="249" cy="182"/>
                  <a:chOff x="1610" y="1083"/>
                  <a:chExt cx="249" cy="182"/>
                </a:xfrm>
              </p:grpSpPr>
              <p:sp>
                <p:nvSpPr>
                  <p:cNvPr id="62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63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59" name="Group 81"/>
                <p:cNvGrpSpPr>
                  <a:grpSpLocks/>
                </p:cNvGrpSpPr>
                <p:nvPr/>
              </p:nvGrpSpPr>
              <p:grpSpPr bwMode="auto">
                <a:xfrm>
                  <a:off x="2120" y="1092"/>
                  <a:ext cx="249" cy="182"/>
                  <a:chOff x="1610" y="1083"/>
                  <a:chExt cx="249" cy="182"/>
                </a:xfrm>
              </p:grpSpPr>
              <p:sp>
                <p:nvSpPr>
                  <p:cNvPr id="6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6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47" name="Group 85"/>
              <p:cNvGrpSpPr>
                <a:grpSpLocks/>
              </p:cNvGrpSpPr>
              <p:nvPr/>
            </p:nvGrpSpPr>
            <p:grpSpPr bwMode="auto">
              <a:xfrm>
                <a:off x="2619" y="1092"/>
                <a:ext cx="759" cy="191"/>
                <a:chOff x="1610" y="1083"/>
                <a:chExt cx="759" cy="191"/>
              </a:xfrm>
            </p:grpSpPr>
            <p:grpSp>
              <p:nvGrpSpPr>
                <p:cNvPr id="52" name="Group 86"/>
                <p:cNvGrpSpPr>
                  <a:grpSpLocks/>
                </p:cNvGrpSpPr>
                <p:nvPr/>
              </p:nvGrpSpPr>
              <p:grpSpPr bwMode="auto">
                <a:xfrm>
                  <a:off x="1610" y="1083"/>
                  <a:ext cx="249" cy="182"/>
                  <a:chOff x="1610" y="1083"/>
                  <a:chExt cx="249" cy="182"/>
                </a:xfrm>
              </p:grpSpPr>
              <p:sp>
                <p:nvSpPr>
                  <p:cNvPr id="56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57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53" name="Group 89"/>
                <p:cNvGrpSpPr>
                  <a:grpSpLocks/>
                </p:cNvGrpSpPr>
                <p:nvPr/>
              </p:nvGrpSpPr>
              <p:grpSpPr bwMode="auto">
                <a:xfrm>
                  <a:off x="2120" y="1092"/>
                  <a:ext cx="249" cy="182"/>
                  <a:chOff x="1610" y="1083"/>
                  <a:chExt cx="249" cy="182"/>
                </a:xfrm>
              </p:grpSpPr>
              <p:sp>
                <p:nvSpPr>
                  <p:cNvPr id="54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55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48" name="Group 99"/>
              <p:cNvGrpSpPr>
                <a:grpSpLocks/>
              </p:cNvGrpSpPr>
              <p:nvPr/>
            </p:nvGrpSpPr>
            <p:grpSpPr bwMode="auto">
              <a:xfrm>
                <a:off x="3636" y="1092"/>
                <a:ext cx="510" cy="191"/>
                <a:chOff x="3334" y="1389"/>
                <a:chExt cx="510" cy="191"/>
              </a:xfrm>
            </p:grpSpPr>
            <p:sp>
              <p:nvSpPr>
                <p:cNvPr id="49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334" y="138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50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583" y="138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5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844" y="1398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sp>
          <p:nvSpPr>
            <p:cNvPr id="24" name="AutoShape 121"/>
            <p:cNvSpPr>
              <a:spLocks noChangeArrowheads="1"/>
            </p:cNvSpPr>
            <p:nvPr/>
          </p:nvSpPr>
          <p:spPr bwMode="auto">
            <a:xfrm rot="-10027251">
              <a:off x="3696" y="1207"/>
              <a:ext cx="688" cy="49"/>
            </a:xfrm>
            <a:prstGeom prst="notchedRightArrow">
              <a:avLst>
                <a:gd name="adj1" fmla="val 50000"/>
                <a:gd name="adj2" fmla="val 35102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uk-UA"/>
            </a:p>
          </p:txBody>
        </p:sp>
        <p:sp>
          <p:nvSpPr>
            <p:cNvPr id="25" name="AutoShape 124"/>
            <p:cNvSpPr>
              <a:spLocks noChangeArrowheads="1"/>
            </p:cNvSpPr>
            <p:nvPr/>
          </p:nvSpPr>
          <p:spPr bwMode="auto">
            <a:xfrm rot="10139633" flipV="1">
              <a:off x="3696" y="2024"/>
              <a:ext cx="688" cy="49"/>
            </a:xfrm>
            <a:prstGeom prst="notchedRightArrow">
              <a:avLst>
                <a:gd name="adj1" fmla="val 50000"/>
                <a:gd name="adj2" fmla="val 35102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uk-UA"/>
            </a:p>
          </p:txBody>
        </p:sp>
        <p:graphicFrame>
          <p:nvGraphicFramePr>
            <p:cNvPr id="26" name="Object 125"/>
            <p:cNvGraphicFramePr>
              <a:graphicFrameLocks noChangeAspect="1"/>
            </p:cNvGraphicFramePr>
            <p:nvPr/>
          </p:nvGraphicFramePr>
          <p:xfrm>
            <a:off x="4150" y="1026"/>
            <a:ext cx="862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65" name="Equation" r:id="rId33" imgW="723586" imgH="165028" progId="Equation.3">
                    <p:embed/>
                  </p:oleObj>
                </mc:Choice>
                <mc:Fallback>
                  <p:oleObj name="Equation" r:id="rId33" imgW="723586" imgH="165028" progId="Equation.3">
                    <p:embed/>
                    <p:pic>
                      <p:nvPicPr>
                        <p:cNvPr id="2054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1026"/>
                          <a:ext cx="862" cy="1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oup 127"/>
            <p:cNvGrpSpPr>
              <a:grpSpLocks/>
            </p:cNvGrpSpPr>
            <p:nvPr/>
          </p:nvGrpSpPr>
          <p:grpSpPr bwMode="auto">
            <a:xfrm flipV="1">
              <a:off x="1113" y="1912"/>
              <a:ext cx="2536" cy="226"/>
              <a:chOff x="1610" y="1083"/>
              <a:chExt cx="2536" cy="200"/>
            </a:xfrm>
          </p:grpSpPr>
          <p:grpSp>
            <p:nvGrpSpPr>
              <p:cNvPr id="28" name="Group 128"/>
              <p:cNvGrpSpPr>
                <a:grpSpLocks/>
              </p:cNvGrpSpPr>
              <p:nvPr/>
            </p:nvGrpSpPr>
            <p:grpSpPr bwMode="auto">
              <a:xfrm>
                <a:off x="1610" y="1083"/>
                <a:ext cx="759" cy="191"/>
                <a:chOff x="1610" y="1083"/>
                <a:chExt cx="759" cy="191"/>
              </a:xfrm>
            </p:grpSpPr>
            <p:grpSp>
              <p:nvGrpSpPr>
                <p:cNvPr id="40" name="Group 129"/>
                <p:cNvGrpSpPr>
                  <a:grpSpLocks/>
                </p:cNvGrpSpPr>
                <p:nvPr/>
              </p:nvGrpSpPr>
              <p:grpSpPr bwMode="auto">
                <a:xfrm>
                  <a:off x="1610" y="1083"/>
                  <a:ext cx="249" cy="182"/>
                  <a:chOff x="1610" y="1083"/>
                  <a:chExt cx="249" cy="182"/>
                </a:xfrm>
              </p:grpSpPr>
              <p:sp>
                <p:nvSpPr>
                  <p:cNvPr id="44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45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41" name="Group 132"/>
                <p:cNvGrpSpPr>
                  <a:grpSpLocks/>
                </p:cNvGrpSpPr>
                <p:nvPr/>
              </p:nvGrpSpPr>
              <p:grpSpPr bwMode="auto">
                <a:xfrm>
                  <a:off x="2120" y="1092"/>
                  <a:ext cx="249" cy="182"/>
                  <a:chOff x="1610" y="1083"/>
                  <a:chExt cx="249" cy="182"/>
                </a:xfrm>
              </p:grpSpPr>
              <p:sp>
                <p:nvSpPr>
                  <p:cNvPr id="42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43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29" name="Group 135"/>
              <p:cNvGrpSpPr>
                <a:grpSpLocks/>
              </p:cNvGrpSpPr>
              <p:nvPr/>
            </p:nvGrpSpPr>
            <p:grpSpPr bwMode="auto">
              <a:xfrm>
                <a:off x="2619" y="1092"/>
                <a:ext cx="759" cy="191"/>
                <a:chOff x="1610" y="1083"/>
                <a:chExt cx="759" cy="191"/>
              </a:xfrm>
            </p:grpSpPr>
            <p:grpSp>
              <p:nvGrpSpPr>
                <p:cNvPr id="34" name="Group 136"/>
                <p:cNvGrpSpPr>
                  <a:grpSpLocks/>
                </p:cNvGrpSpPr>
                <p:nvPr/>
              </p:nvGrpSpPr>
              <p:grpSpPr bwMode="auto">
                <a:xfrm>
                  <a:off x="1610" y="1083"/>
                  <a:ext cx="249" cy="182"/>
                  <a:chOff x="1610" y="1083"/>
                  <a:chExt cx="249" cy="182"/>
                </a:xfrm>
              </p:grpSpPr>
              <p:sp>
                <p:nvSpPr>
                  <p:cNvPr id="38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9" name="Line 1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5" name="Group 139"/>
                <p:cNvGrpSpPr>
                  <a:grpSpLocks/>
                </p:cNvGrpSpPr>
                <p:nvPr/>
              </p:nvGrpSpPr>
              <p:grpSpPr bwMode="auto">
                <a:xfrm>
                  <a:off x="2120" y="1092"/>
                  <a:ext cx="249" cy="182"/>
                  <a:chOff x="1610" y="1083"/>
                  <a:chExt cx="249" cy="182"/>
                </a:xfrm>
              </p:grpSpPr>
              <p:sp>
                <p:nvSpPr>
                  <p:cNvPr id="36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7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108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rgbClr val="003366"/>
                    </a:solidFill>
                    <a:round/>
                    <a:headEnd/>
                    <a:tailEnd type="arrow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30" name="Group 142"/>
              <p:cNvGrpSpPr>
                <a:grpSpLocks/>
              </p:cNvGrpSpPr>
              <p:nvPr/>
            </p:nvGrpSpPr>
            <p:grpSpPr bwMode="auto">
              <a:xfrm>
                <a:off x="3636" y="1092"/>
                <a:ext cx="510" cy="191"/>
                <a:chOff x="3334" y="1389"/>
                <a:chExt cx="510" cy="191"/>
              </a:xfrm>
            </p:grpSpPr>
            <p:sp>
              <p:nvSpPr>
                <p:cNvPr id="3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334" y="138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583" y="138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844" y="1398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3366"/>
                  </a:solidFill>
                  <a:round/>
                  <a:headEnd/>
                  <a:tailEnd type="arrow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127405" y="782357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 for </a:t>
            </a:r>
            <a:r>
              <a:rPr lang="en-US" dirty="0" err="1"/>
              <a:t>Griffits</a:t>
            </a:r>
            <a:r>
              <a:rPr lang="en-US" dirty="0"/>
              <a:t> plate</a:t>
            </a:r>
            <a:endParaRPr lang="uk-UA" dirty="0"/>
          </a:p>
        </p:txBody>
      </p:sp>
      <p:sp>
        <p:nvSpPr>
          <p:cNvPr id="68" name="Прямоугольник 133">
            <a:extLst>
              <a:ext uri="{FF2B5EF4-FFF2-40B4-BE49-F238E27FC236}">
                <a16:creationId xmlns:a16="http://schemas.microsoft.com/office/drawing/2014/main" id="{529F19AB-812A-4B2C-BFAC-1400398F09E5}"/>
              </a:ext>
            </a:extLst>
          </p:cNvPr>
          <p:cNvSpPr/>
          <p:nvPr/>
        </p:nvSpPr>
        <p:spPr>
          <a:xfrm>
            <a:off x="1719155" y="6305829"/>
            <a:ext cx="6918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Orynyak</a:t>
            </a:r>
            <a:r>
              <a:rPr lang="en-US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, I., </a:t>
            </a:r>
            <a:r>
              <a:rPr lang="en-US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Yakovleva</a:t>
            </a:r>
            <a:r>
              <a:rPr lang="en-US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, E., Dubik, </a:t>
            </a:r>
            <a:r>
              <a:rPr lang="en-US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Ya</a:t>
            </a:r>
            <a:r>
              <a:rPr lang="en-US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 (2012). The application of the combined method of weight functions for the determination of a through-wall crack opening area in a shell.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254363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Crack Opening Area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18783"/>
              </p:ext>
            </p:extLst>
          </p:nvPr>
        </p:nvGraphicFramePr>
        <p:xfrm>
          <a:off x="522287" y="1352868"/>
          <a:ext cx="3032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4" name="Формула" r:id="rId3" imgW="2323800" imgH="482400" progId="Equation.3">
                  <p:embed/>
                </p:oleObj>
              </mc:Choice>
              <mc:Fallback>
                <p:oleObj name="Формула" r:id="rId3" imgW="2323800" imgH="482400" progId="Equation.3">
                  <p:embed/>
                  <p:pic>
                    <p:nvPicPr>
                      <p:cNvPr id="1741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1352868"/>
                        <a:ext cx="30321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565269"/>
              </p:ext>
            </p:extLst>
          </p:nvPr>
        </p:nvGraphicFramePr>
        <p:xfrm>
          <a:off x="466725" y="3872230"/>
          <a:ext cx="29575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5" name="Формула" r:id="rId5" imgW="2298600" imgH="482400" progId="Equation.3">
                  <p:embed/>
                </p:oleObj>
              </mc:Choice>
              <mc:Fallback>
                <p:oleObj name="Формула" r:id="rId5" imgW="2298600" imgH="482400" progId="Equation.3">
                  <p:embed/>
                  <p:pic>
                    <p:nvPicPr>
                      <p:cNvPr id="1741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872230"/>
                        <a:ext cx="295751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63553"/>
              </p:ext>
            </p:extLst>
          </p:nvPr>
        </p:nvGraphicFramePr>
        <p:xfrm>
          <a:off x="3851275" y="1424305"/>
          <a:ext cx="52927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6" name="Формула" r:id="rId7" imgW="3454400" imgH="266700" progId="Equation.3">
                  <p:embed/>
                </p:oleObj>
              </mc:Choice>
              <mc:Fallback>
                <p:oleObj name="Формула" r:id="rId7" imgW="3454400" imgH="266700" progId="Equation.3">
                  <p:embed/>
                  <p:pic>
                    <p:nvPicPr>
                      <p:cNvPr id="17413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424305"/>
                        <a:ext cx="52927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09817"/>
              </p:ext>
            </p:extLst>
          </p:nvPr>
        </p:nvGraphicFramePr>
        <p:xfrm>
          <a:off x="3635375" y="3943668"/>
          <a:ext cx="5616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7" name="Формула" r:id="rId9" imgW="3429000" imgH="266700" progId="Equation.3">
                  <p:embed/>
                </p:oleObj>
              </mc:Choice>
              <mc:Fallback>
                <p:oleObj name="Формула" r:id="rId9" imgW="3429000" imgH="266700" progId="Equation.3">
                  <p:embed/>
                  <p:pic>
                    <p:nvPicPr>
                      <p:cNvPr id="1741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43668"/>
                        <a:ext cx="56165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57565"/>
              </p:ext>
            </p:extLst>
          </p:nvPr>
        </p:nvGraphicFramePr>
        <p:xfrm>
          <a:off x="1568450" y="2627036"/>
          <a:ext cx="2016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8" name="Формула" r:id="rId11" imgW="1256755" imgH="253890" progId="Equation.3">
                  <p:embed/>
                </p:oleObj>
              </mc:Choice>
              <mc:Fallback>
                <p:oleObj name="Формула" r:id="rId11" imgW="1256755" imgH="253890" progId="Equation.3">
                  <p:embed/>
                  <p:pic>
                    <p:nvPicPr>
                      <p:cNvPr id="17415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627036"/>
                        <a:ext cx="2016125" cy="41275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1001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69419"/>
              </p:ext>
            </p:extLst>
          </p:nvPr>
        </p:nvGraphicFramePr>
        <p:xfrm>
          <a:off x="4498975" y="2657911"/>
          <a:ext cx="1152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9" name="Формула" r:id="rId13" imgW="761669" imgH="266584" progId="Equation.3">
                  <p:embed/>
                </p:oleObj>
              </mc:Choice>
              <mc:Fallback>
                <p:oleObj name="Формула" r:id="rId13" imgW="761669" imgH="266584" progId="Equation.3">
                  <p:embed/>
                  <p:pic>
                    <p:nvPicPr>
                      <p:cNvPr id="17416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657911"/>
                        <a:ext cx="1152525" cy="40322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1001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09667"/>
              </p:ext>
            </p:extLst>
          </p:nvPr>
        </p:nvGraphicFramePr>
        <p:xfrm>
          <a:off x="4572000" y="5456555"/>
          <a:ext cx="1079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0" name="Формула" r:id="rId15" imgW="672808" imgH="266584" progId="Equation.3">
                  <p:embed/>
                </p:oleObj>
              </mc:Choice>
              <mc:Fallback>
                <p:oleObj name="Формула" r:id="rId15" imgW="672808" imgH="266584" progId="Equation.3">
                  <p:embed/>
                  <p:pic>
                    <p:nvPicPr>
                      <p:cNvPr id="17418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56555"/>
                        <a:ext cx="1079500" cy="42545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1001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29"/>
          <p:cNvSpPr>
            <a:spLocks/>
          </p:cNvSpPr>
          <p:nvPr/>
        </p:nvSpPr>
        <p:spPr bwMode="auto">
          <a:xfrm rot="5400000">
            <a:off x="3922712" y="344806"/>
            <a:ext cx="288925" cy="3600450"/>
          </a:xfrm>
          <a:prstGeom prst="rightBrace">
            <a:avLst>
              <a:gd name="adj1" fmla="val 103846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H="1">
            <a:off x="3611083" y="2360930"/>
            <a:ext cx="384654" cy="28892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4133850" y="2363311"/>
            <a:ext cx="320675" cy="28654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" name="AutoShape 34"/>
          <p:cNvSpPr>
            <a:spLocks/>
          </p:cNvSpPr>
          <p:nvPr/>
        </p:nvSpPr>
        <p:spPr bwMode="auto">
          <a:xfrm rot="5400000">
            <a:off x="3851274" y="2792731"/>
            <a:ext cx="288925" cy="3600450"/>
          </a:xfrm>
          <a:prstGeom prst="rightBrace">
            <a:avLst>
              <a:gd name="adj1" fmla="val 103846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H="1">
            <a:off x="3348037" y="4808855"/>
            <a:ext cx="576263" cy="5032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052887" y="4818380"/>
            <a:ext cx="52705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aphicFrame>
        <p:nvGraphicFramePr>
          <p:cNvPr id="2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69264"/>
              </p:ext>
            </p:extLst>
          </p:nvPr>
        </p:nvGraphicFramePr>
        <p:xfrm>
          <a:off x="1546225" y="5456555"/>
          <a:ext cx="18716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1" name="Формула" r:id="rId17" imgW="1320227" imgH="253890" progId="Equation.3">
                  <p:embed/>
                </p:oleObj>
              </mc:Choice>
              <mc:Fallback>
                <p:oleObj name="Формула" r:id="rId17" imgW="1320227" imgH="253890" progId="Equation.3">
                  <p:embed/>
                  <p:pic>
                    <p:nvPicPr>
                      <p:cNvPr id="17445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456555"/>
                        <a:ext cx="1871662" cy="363538"/>
                      </a:xfrm>
                      <a:prstGeom prst="rect">
                        <a:avLst/>
                      </a:prstGeom>
                      <a:solidFill>
                        <a:srgbClr val="FFCC99">
                          <a:alpha val="71001"/>
                        </a:srgbClr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93402"/>
              </p:ext>
            </p:extLst>
          </p:nvPr>
        </p:nvGraphicFramePr>
        <p:xfrm>
          <a:off x="3611083" y="844074"/>
          <a:ext cx="1828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2" name="Формула" r:id="rId19" imgW="1143000" imgH="266700" progId="Equation.3">
                  <p:embed/>
                </p:oleObj>
              </mc:Choice>
              <mc:Fallback>
                <p:oleObj name="Формула" r:id="rId19" imgW="1143000" imgH="266700" progId="Equation.3">
                  <p:embed/>
                  <p:pic>
                    <p:nvPicPr>
                      <p:cNvPr id="1741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083" y="844074"/>
                        <a:ext cx="1828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488" y="871817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the coefficients</a:t>
            </a:r>
            <a:endParaRPr lang="uk-U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AAB824-83B9-479A-B6AD-E3494C13C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47513"/>
              </p:ext>
            </p:extLst>
          </p:nvPr>
        </p:nvGraphicFramePr>
        <p:xfrm>
          <a:off x="2015631" y="3149561"/>
          <a:ext cx="431693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3" name="Equation" r:id="rId21" imgW="3797300" imgH="482600" progId="Equation.DSMT4">
                  <p:embed/>
                </p:oleObj>
              </mc:Choice>
              <mc:Fallback>
                <p:oleObj name="Equation" r:id="rId21" imgW="3797300" imgH="482600" progId="Equation.DSMT4">
                  <p:embed/>
                  <p:pic>
                    <p:nvPicPr>
                      <p:cNvPr id="0" name="Object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631" y="3149561"/>
                        <a:ext cx="4316931" cy="548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D5776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F9C6D5C-BA2B-48BF-AD1A-51332BB2F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211055"/>
              </p:ext>
            </p:extLst>
          </p:nvPr>
        </p:nvGraphicFramePr>
        <p:xfrm>
          <a:off x="2074861" y="6124603"/>
          <a:ext cx="431693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4" name="Equation" r:id="rId23" imgW="3797300" imgH="482600" progId="Equation.DSMT4">
                  <p:embed/>
                </p:oleObj>
              </mc:Choice>
              <mc:Fallback>
                <p:oleObj name="Equation" r:id="rId23" imgW="3797300" imgH="482600" progId="Equation.DSMT4">
                  <p:embed/>
                  <p:pic>
                    <p:nvPicPr>
                      <p:cNvPr id="0" name="Object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1" y="6124603"/>
                        <a:ext cx="4316931" cy="548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D5776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CB77378-5F71-4EA9-A298-DF7C8FCE6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6129"/>
              </p:ext>
            </p:extLst>
          </p:nvPr>
        </p:nvGraphicFramePr>
        <p:xfrm>
          <a:off x="6877050" y="6189373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5" name="Equation" r:id="rId25" imgW="1168400" imgH="419100" progId="Equation.DSMT4">
                  <p:embed/>
                </p:oleObj>
              </mc:Choice>
              <mc:Fallback>
                <p:oleObj name="Equation" r:id="rId25" imgW="1168400" imgH="419100" progId="Equation.DSMT4">
                  <p:embed/>
                  <p:pic>
                    <p:nvPicPr>
                      <p:cNvPr id="0" name="Object 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6189373"/>
                        <a:ext cx="1168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07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Leak Rate, Henry-</a:t>
            </a:r>
            <a:r>
              <a:rPr lang="en-US" altLang="ru-RU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Fauske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model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43796"/>
              </p:ext>
            </p:extLst>
          </p:nvPr>
        </p:nvGraphicFramePr>
        <p:xfrm>
          <a:off x="484188" y="1081088"/>
          <a:ext cx="4427537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7" name="Equation" r:id="rId3" imgW="3035160" imgH="939600" progId="Equation.DSMT4">
                  <p:embed/>
                </p:oleObj>
              </mc:Choice>
              <mc:Fallback>
                <p:oleObj name="Equation" r:id="rId3" imgW="3035160" imgH="939600" progId="Equation.DSMT4">
                  <p:embed/>
                  <p:pic>
                    <p:nvPicPr>
                      <p:cNvPr id="63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081088"/>
                        <a:ext cx="4427537" cy="137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62490"/>
              </p:ext>
            </p:extLst>
          </p:nvPr>
        </p:nvGraphicFramePr>
        <p:xfrm>
          <a:off x="4208463" y="2706688"/>
          <a:ext cx="2751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8" name="Equation" r:id="rId5" imgW="1549080" imgH="444240" progId="Equation.DSMT4">
                  <p:embed/>
                </p:oleObj>
              </mc:Choice>
              <mc:Fallback>
                <p:oleObj name="Equation" r:id="rId5" imgW="1549080" imgH="444240" progId="Equation.DSMT4">
                  <p:embed/>
                  <p:pic>
                    <p:nvPicPr>
                      <p:cNvPr id="63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2706688"/>
                        <a:ext cx="27511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27109"/>
              </p:ext>
            </p:extLst>
          </p:nvPr>
        </p:nvGraphicFramePr>
        <p:xfrm>
          <a:off x="855823" y="2932807"/>
          <a:ext cx="3312000" cy="40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9" name="Equation" r:id="rId7" imgW="2158920" imgH="266400" progId="Equation.DSMT4">
                  <p:embed/>
                </p:oleObj>
              </mc:Choice>
              <mc:Fallback>
                <p:oleObj name="Equation" r:id="rId7" imgW="2158920" imgH="266400" progId="Equation.DSMT4">
                  <p:embed/>
                  <p:pic>
                    <p:nvPicPr>
                      <p:cNvPr id="634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3" y="2932807"/>
                        <a:ext cx="3312000" cy="408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33863"/>
              </p:ext>
            </p:extLst>
          </p:nvPr>
        </p:nvGraphicFramePr>
        <p:xfrm>
          <a:off x="747476" y="4262403"/>
          <a:ext cx="9937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0" name="Equation" r:id="rId9" imgW="660240" imgH="444240" progId="Equation.DSMT4">
                  <p:embed/>
                </p:oleObj>
              </mc:Choice>
              <mc:Fallback>
                <p:oleObj name="Equation" r:id="rId9" imgW="660240" imgH="444240" progId="Equation.DSMT4">
                  <p:embed/>
                  <p:pic>
                    <p:nvPicPr>
                      <p:cNvPr id="635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76" y="4262403"/>
                        <a:ext cx="9937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82840"/>
              </p:ext>
            </p:extLst>
          </p:nvPr>
        </p:nvGraphicFramePr>
        <p:xfrm>
          <a:off x="4900574" y="4376703"/>
          <a:ext cx="2771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1" name="Equation" r:id="rId11" imgW="1828800" imgH="368280" progId="Equation.DSMT4">
                  <p:embed/>
                </p:oleObj>
              </mc:Choice>
              <mc:Fallback>
                <p:oleObj name="Equation" r:id="rId11" imgW="1828800" imgH="368280" progId="Equation.DSMT4">
                  <p:embed/>
                  <p:pic>
                    <p:nvPicPr>
                      <p:cNvPr id="635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574" y="4376703"/>
                        <a:ext cx="27717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08764"/>
              </p:ext>
            </p:extLst>
          </p:nvPr>
        </p:nvGraphicFramePr>
        <p:xfrm>
          <a:off x="660004" y="5316096"/>
          <a:ext cx="2654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2" name="Equation" r:id="rId13" imgW="1765080" imgH="431640" progId="Equation.DSMT4">
                  <p:embed/>
                </p:oleObj>
              </mc:Choice>
              <mc:Fallback>
                <p:oleObj name="Equation" r:id="rId13" imgW="1765080" imgH="431640" progId="Equation.DSMT4">
                  <p:embed/>
                  <p:pic>
                    <p:nvPicPr>
                      <p:cNvPr id="635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4" y="5316096"/>
                        <a:ext cx="26543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4471"/>
              </p:ext>
            </p:extLst>
          </p:nvPr>
        </p:nvGraphicFramePr>
        <p:xfrm>
          <a:off x="4929953" y="5404415"/>
          <a:ext cx="29765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3" name="Equation" r:id="rId15" imgW="2006280" imgH="266400" progId="Equation.DSMT4">
                  <p:embed/>
                </p:oleObj>
              </mc:Choice>
              <mc:Fallback>
                <p:oleObj name="Equation" r:id="rId15" imgW="2006280" imgH="266400" progId="Equation.DSMT4">
                  <p:embed/>
                  <p:pic>
                    <p:nvPicPr>
                      <p:cNvPr id="635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953" y="5404415"/>
                        <a:ext cx="29765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018006"/>
              </p:ext>
            </p:extLst>
          </p:nvPr>
        </p:nvGraphicFramePr>
        <p:xfrm>
          <a:off x="7131050" y="2706688"/>
          <a:ext cx="14557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4" name="Equation" r:id="rId17" imgW="965160" imgH="482400" progId="Equation.DSMT4">
                  <p:embed/>
                </p:oleObj>
              </mc:Choice>
              <mc:Fallback>
                <p:oleObj name="Equation" r:id="rId17" imgW="965160" imgH="48240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2706688"/>
                        <a:ext cx="1455738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5567" y="3872301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entrance effects: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2546" y="3465239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Pressure loss due to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305" y="498392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friction: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1637" y="389609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bends and protrusions: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1637" y="4974851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area change acceleration: 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93165"/>
              </p:ext>
            </p:extLst>
          </p:nvPr>
        </p:nvGraphicFramePr>
        <p:xfrm>
          <a:off x="1665035" y="5819445"/>
          <a:ext cx="2808000" cy="103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5" name="Equation" r:id="rId19" imgW="2755800" imgH="1015920" progId="Equation.DSMT4">
                  <p:embed/>
                </p:oleObj>
              </mc:Choice>
              <mc:Fallback>
                <p:oleObj name="Equation" r:id="rId19" imgW="2755800" imgH="1015920" progId="Equation.DSMT4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035" y="5819445"/>
                        <a:ext cx="2808000" cy="1038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43493"/>
              </p:ext>
            </p:extLst>
          </p:nvPr>
        </p:nvGraphicFramePr>
        <p:xfrm>
          <a:off x="1970645" y="4401570"/>
          <a:ext cx="14525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6" name="Equation" r:id="rId21" imgW="965160" imgH="228600" progId="Equation.DSMT4">
                  <p:embed/>
                </p:oleObj>
              </mc:Choice>
              <mc:Fallback>
                <p:oleObj name="Equation" r:id="rId21" imgW="965160" imgH="22860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645" y="4401570"/>
                        <a:ext cx="145256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89465" y="1250379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We have two main parameters:</a:t>
            </a:r>
          </a:p>
          <a:p>
            <a:r>
              <a:rPr lang="en-US" dirty="0" err="1"/>
              <a:t>G</a:t>
            </a:r>
            <a:r>
              <a:rPr lang="en-US" baseline="-25000" dirty="0" err="1"/>
              <a:t>c</a:t>
            </a:r>
            <a:r>
              <a:rPr lang="en-US" dirty="0"/>
              <a:t>–mass flux at crack exit plane [kg/s]</a:t>
            </a:r>
          </a:p>
          <a:p>
            <a:r>
              <a:rPr lang="en-US" dirty="0"/>
              <a:t>p</a:t>
            </a:r>
            <a:r>
              <a:rPr lang="en-US" baseline="-25000" dirty="0"/>
              <a:t>c</a:t>
            </a:r>
            <a:r>
              <a:rPr lang="en-US" dirty="0"/>
              <a:t>–pressure at crack exit plane [MPa]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935597" y="801079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is based on solving the following system of equations: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610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Leak Rate, Crack morphology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7218"/>
              </p:ext>
            </p:extLst>
          </p:nvPr>
        </p:nvGraphicFramePr>
        <p:xfrm>
          <a:off x="540895" y="1209684"/>
          <a:ext cx="3240000" cy="145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0" name="Equation" r:id="rId3" imgW="3111480" imgH="1396800" progId="Equation.DSMT4">
                  <p:embed/>
                </p:oleObj>
              </mc:Choice>
              <mc:Fallback>
                <p:oleObj name="Equation" r:id="rId3" imgW="3111480" imgH="1396800" progId="Equation.DSMT4">
                  <p:embed/>
                  <p:pic>
                    <p:nvPicPr>
                      <p:cNvPr id="58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95" y="1209684"/>
                        <a:ext cx="3240000" cy="145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4627"/>
              </p:ext>
            </p:extLst>
          </p:nvPr>
        </p:nvGraphicFramePr>
        <p:xfrm>
          <a:off x="3477912" y="1209684"/>
          <a:ext cx="3024000" cy="14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1" name="Equation" r:id="rId5" imgW="2666880" imgH="1295280" progId="Equation.DSMT4">
                  <p:embed/>
                </p:oleObj>
              </mc:Choice>
              <mc:Fallback>
                <p:oleObj name="Equation" r:id="rId5" imgW="2666880" imgH="1295280" progId="Equation.DSMT4">
                  <p:embed/>
                  <p:pic>
                    <p:nvPicPr>
                      <p:cNvPr id="58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912" y="1209684"/>
                        <a:ext cx="3024000" cy="1470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096098"/>
              </p:ext>
            </p:extLst>
          </p:nvPr>
        </p:nvGraphicFramePr>
        <p:xfrm>
          <a:off x="6192519" y="1209684"/>
          <a:ext cx="3312000" cy="137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82" name="Equation" r:id="rId7" imgW="3124080" imgH="1295280" progId="Equation.DSMT4">
                  <p:embed/>
                </p:oleObj>
              </mc:Choice>
              <mc:Fallback>
                <p:oleObj name="Equation" r:id="rId7" imgW="3124080" imgH="1295280" progId="Equation.DSMT4">
                  <p:embed/>
                  <p:pic>
                    <p:nvPicPr>
                      <p:cNvPr id="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519" y="1209684"/>
                        <a:ext cx="3312000" cy="1375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6584" y="771765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/>
              <a:t>µ</a:t>
            </a:r>
            <a:r>
              <a:rPr lang="en-US" i="1" dirty="0"/>
              <a:t>-surface roughness</a:t>
            </a:r>
            <a:endParaRPr lang="uk-UA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18399" y="77176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/>
              <a:t> –number of turns</a:t>
            </a:r>
            <a:endParaRPr lang="uk-UA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85005" y="77176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 –flow length parameter</a:t>
            </a:r>
            <a:endParaRPr lang="uk-UA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583" y="2736546"/>
            <a:ext cx="2271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µ</a:t>
            </a:r>
            <a:r>
              <a:rPr lang="en-US" i="1" baseline="-25000" dirty="0"/>
              <a:t>L</a:t>
            </a:r>
            <a:r>
              <a:rPr lang="en-US" i="1" dirty="0"/>
              <a:t>-local roughness</a:t>
            </a:r>
          </a:p>
          <a:p>
            <a:r>
              <a:rPr lang="uk-UA" i="1" dirty="0"/>
              <a:t>µ</a:t>
            </a:r>
            <a:r>
              <a:rPr lang="en-US" i="1" baseline="-25000" dirty="0"/>
              <a:t>G</a:t>
            </a:r>
            <a:r>
              <a:rPr lang="en-US" i="1" dirty="0"/>
              <a:t>-global roughness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33192" y="2749248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K</a:t>
            </a:r>
            <a:r>
              <a:rPr lang="en-US" i="1" baseline="-25000" dirty="0"/>
              <a:t>G+L</a:t>
            </a:r>
            <a:r>
              <a:rPr lang="en-US" i="1" dirty="0"/>
              <a:t>-global and local path deviation</a:t>
            </a:r>
          </a:p>
          <a:p>
            <a:r>
              <a:rPr lang="en-US" i="1" dirty="0"/>
              <a:t>K</a:t>
            </a:r>
            <a:r>
              <a:rPr lang="en-US" i="1" baseline="-25000" dirty="0"/>
              <a:t>G</a:t>
            </a:r>
            <a:r>
              <a:rPr lang="en-US" i="1" dirty="0"/>
              <a:t>-global path deviation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019" y="4531642"/>
            <a:ext cx="5942500" cy="19665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7" y="3371702"/>
            <a:ext cx="7858125" cy="1152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3EB631-37D6-4BBA-910C-B898E303EF3A}"/>
              </a:ext>
            </a:extLst>
          </p:cNvPr>
          <p:cNvSpPr/>
          <p:nvPr/>
        </p:nvSpPr>
        <p:spPr>
          <a:xfrm>
            <a:off x="1693392" y="6393681"/>
            <a:ext cx="649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Rudland</a:t>
            </a:r>
            <a:r>
              <a:rPr lang="en-US" sz="1200" dirty="0"/>
              <a:t>, D. L., </a:t>
            </a:r>
            <a:r>
              <a:rPr lang="en-US" sz="1200" dirty="0" err="1"/>
              <a:t>Wilkowski</a:t>
            </a:r>
            <a:r>
              <a:rPr lang="en-US" sz="1200" dirty="0"/>
              <a:t>, G., Scott, P. (2002). Effects of crack morphology parameters on leak-rate calculations in LBB evaluations. Journal of Pressure Vessel and piping 79, 99-102.</a:t>
            </a:r>
          </a:p>
        </p:txBody>
      </p:sp>
    </p:spTree>
    <p:extLst>
      <p:ext uri="{BB962C8B-B14F-4D97-AF65-F5344CB8AC3E}">
        <p14:creationId xmlns:p14="http://schemas.microsoft.com/office/powerpoint/2010/main" val="113537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Leak Rate, analysis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2492592" y="796464"/>
            <a:ext cx="391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Evaluation of leak rate crisis characteristics</a:t>
            </a:r>
            <a:endParaRPr lang="uk-UA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5086" y="1315437"/>
            <a:ext cx="299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Analytical models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77656" y="1307248"/>
            <a:ext cx="37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Differential models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7073" y="2001209"/>
            <a:ext cx="216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Advantages</a:t>
            </a:r>
            <a:r>
              <a:rPr lang="ru-RU" u="sng" dirty="0"/>
              <a:t>:</a:t>
            </a:r>
            <a:endParaRPr lang="uk-UA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49680" y="3557129"/>
            <a:ext cx="20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Disadvantages</a:t>
            </a:r>
            <a:r>
              <a:rPr lang="ru-RU" u="sng" dirty="0"/>
              <a:t>:</a:t>
            </a:r>
            <a:endParaRPr lang="uk-UA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4099" y="4975950"/>
            <a:ext cx="215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Disadvantages</a:t>
            </a:r>
            <a:r>
              <a:rPr lang="ru-RU" u="sng" dirty="0"/>
              <a:t>:</a:t>
            </a:r>
            <a:endParaRPr lang="uk-UA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856875" y="1978644"/>
            <a:ext cx="195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Advantages</a:t>
            </a:r>
            <a:r>
              <a:rPr lang="ru-RU" u="sng" dirty="0"/>
              <a:t>:</a:t>
            </a:r>
            <a:endParaRPr lang="uk-UA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49680" y="2323135"/>
            <a:ext cx="408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Quick evaluation of locking pressure and flow;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Does not require complex computational algorithms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A huge number of different modifications (including non-equilibrium)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The ability to quickly adapt to specific experimental data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680" y="3926461"/>
            <a:ext cx="4266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Based on the mass flow extremum with pressure variation, which in its physical essence is a consequence, not the cause of a current crisis;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Have no translation (water-gas)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Do not account for the dynamics of processes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Limited functional dependence of the mass content along the length of the channel;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Limited functional dependence (including uncertainties) of the critical mass velocity, which in some cases makes it impossible to adapt models;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Limited thermal setting;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56876" y="2323135"/>
            <a:ext cx="41692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The crisis of the flow is interpreted on the basis of the physical essence (in the countercurrent, the relative velocity of the flow is 0);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They are universal models;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Allow to take into account mechanical and thermal disequilibrium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Take into account the dynamics of the process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There are no restrictions on the functional dependence of the mass velocity, as well as the distribution of parameters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en-US" sz="1200" dirty="0"/>
              <a:t>Flexibility to adapt the model, which is based not only on the control of pressure drop, but also on the on / off of physical processes</a:t>
            </a:r>
            <a:r>
              <a:rPr lang="ru-RU" sz="1200" dirty="0"/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6876" y="5345282"/>
            <a:ext cx="438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Calculation speed (10-100 times) lower than that of analytical models</a:t>
            </a:r>
            <a:r>
              <a:rPr lang="ru-RU" sz="1200" dirty="0"/>
              <a:t>;</a:t>
            </a:r>
          </a:p>
          <a:p>
            <a:pPr marL="285750" indent="-285750">
              <a:buSzPct val="120000"/>
              <a:buBlip>
                <a:blip r:embed="rId3"/>
              </a:buBlip>
            </a:pPr>
            <a:r>
              <a:rPr lang="en-US" sz="1200" dirty="0"/>
              <a:t>Requires the use of special algorithms for solving nonlinear systems of remote control with procedures for the correction of PG (Limited use of explicit time and coordinate schemes)</a:t>
            </a:r>
            <a:r>
              <a:rPr lang="ru-RU" sz="1200" dirty="0"/>
              <a:t>;</a:t>
            </a:r>
          </a:p>
        </p:txBody>
      </p:sp>
      <p:cxnSp>
        <p:nvCxnSpPr>
          <p:cNvPr id="22" name="Прямая со стрелкой 21"/>
          <p:cNvCxnSpPr>
            <a:stCxn id="7" idx="1"/>
            <a:endCxn id="8" idx="0"/>
          </p:cNvCxnSpPr>
          <p:nvPr/>
        </p:nvCxnSpPr>
        <p:spPr>
          <a:xfrm flipH="1">
            <a:off x="2032481" y="950353"/>
            <a:ext cx="460111" cy="365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9" idx="0"/>
          </p:cNvCxnSpPr>
          <p:nvPr/>
        </p:nvCxnSpPr>
        <p:spPr>
          <a:xfrm>
            <a:off x="6409426" y="950353"/>
            <a:ext cx="623394" cy="35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71543" y="1756476"/>
            <a:ext cx="227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(</a:t>
            </a:r>
            <a:r>
              <a:rPr lang="en-US" sz="1200" i="1" dirty="0"/>
              <a:t>Complete set of 7 equations</a:t>
            </a:r>
            <a:r>
              <a:rPr lang="ru-RU" sz="1200" i="1" dirty="0"/>
              <a:t>)  </a:t>
            </a:r>
            <a:endParaRPr lang="uk-UA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5853" y="1774369"/>
            <a:ext cx="230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(</a:t>
            </a:r>
            <a:r>
              <a:rPr lang="en-US" sz="1200" i="1" dirty="0"/>
              <a:t>models like Henry-</a:t>
            </a:r>
            <a:r>
              <a:rPr lang="en-US" sz="1200" i="1" dirty="0" err="1"/>
              <a:t>Fauske</a:t>
            </a:r>
            <a:r>
              <a:rPr lang="ru-RU" sz="1200" i="1" dirty="0"/>
              <a:t>)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52471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Motivation.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LBB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7682" y="892774"/>
            <a:ext cx="7548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     Leak-Before-Break (LBB) is a term that has been used for decades in reference to a methodology that means, that a leak will be discovered prior to a fracture occurring in service</a:t>
            </a:r>
            <a:endParaRPr lang="uk-UA" dirty="0"/>
          </a:p>
        </p:txBody>
      </p:sp>
      <p:pic>
        <p:nvPicPr>
          <p:cNvPr id="9" name="Рисунок 8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3CB7A8F-CFAF-49A6-9536-84B75809A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2077845"/>
            <a:ext cx="8383656" cy="36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Results&amp;Discussion</a:t>
            </a: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Methodology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358372" y="1770931"/>
            <a:ext cx="810883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Loads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411459" y="1770931"/>
            <a:ext cx="1005403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Material</a:t>
            </a:r>
            <a:endParaRPr lang="uk-UA" dirty="0"/>
          </a:p>
        </p:txBody>
      </p:sp>
      <p:cxnSp>
        <p:nvCxnSpPr>
          <p:cNvPr id="6" name="Прямая соединительная линия 5"/>
          <p:cNvCxnSpPr>
            <a:stCxn id="3" idx="3"/>
            <a:endCxn id="4" idx="1"/>
          </p:cNvCxnSpPr>
          <p:nvPr/>
        </p:nvCxnSpPr>
        <p:spPr>
          <a:xfrm>
            <a:off x="4169255" y="1955597"/>
            <a:ext cx="124220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7921" y="2561527"/>
            <a:ext cx="1884872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Critical Crack Length (CCL)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852234" y="3589559"/>
            <a:ext cx="1876245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Crack Opening Area (COA)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847921" y="4599860"/>
            <a:ext cx="1884872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Leak Rate (LR)</a:t>
            </a:r>
            <a:endParaRPr lang="uk-UA" dirty="0"/>
          </a:p>
        </p:txBody>
      </p:sp>
      <p:sp>
        <p:nvSpPr>
          <p:cNvPr id="12" name="Ромб 11"/>
          <p:cNvSpPr/>
          <p:nvPr/>
        </p:nvSpPr>
        <p:spPr>
          <a:xfrm>
            <a:off x="3591284" y="5350893"/>
            <a:ext cx="2363638" cy="1268083"/>
          </a:xfrm>
          <a:prstGeom prst="diamond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3959633" y="5650861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LR&gt;38 l/min</a:t>
            </a:r>
          </a:p>
          <a:p>
            <a:pPr algn="ctr"/>
            <a:r>
              <a:rPr lang="en-US" dirty="0"/>
              <a:t>(LR&gt;3.8l/min)</a:t>
            </a:r>
            <a:endParaRPr lang="uk-UA" dirty="0"/>
          </a:p>
        </p:txBody>
      </p:sp>
      <p:cxnSp>
        <p:nvCxnSpPr>
          <p:cNvPr id="28" name="Прямая со стрелкой 27"/>
          <p:cNvCxnSpPr>
            <a:endCxn id="10" idx="0"/>
          </p:cNvCxnSpPr>
          <p:nvPr/>
        </p:nvCxnSpPr>
        <p:spPr>
          <a:xfrm>
            <a:off x="4788694" y="1964531"/>
            <a:ext cx="1663" cy="59699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  <a:endCxn id="13" idx="0"/>
          </p:cNvCxnSpPr>
          <p:nvPr/>
        </p:nvCxnSpPr>
        <p:spPr>
          <a:xfrm>
            <a:off x="4790357" y="3207858"/>
            <a:ext cx="0" cy="38170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4" idx="0"/>
          </p:cNvCxnSpPr>
          <p:nvPr/>
        </p:nvCxnSpPr>
        <p:spPr>
          <a:xfrm>
            <a:off x="4788694" y="4235890"/>
            <a:ext cx="1663" cy="36397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76248" y="4969192"/>
            <a:ext cx="0" cy="38170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954922" y="5984934"/>
            <a:ext cx="645903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878931" y="5984934"/>
            <a:ext cx="712354" cy="323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50928" y="561560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2963238" y="56156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endParaRPr lang="uk-UA" dirty="0"/>
          </a:p>
        </p:txBody>
      </p:sp>
      <p:sp>
        <p:nvSpPr>
          <p:cNvPr id="51" name="TextBox 50"/>
          <p:cNvSpPr txBox="1"/>
          <p:nvPr/>
        </p:nvSpPr>
        <p:spPr>
          <a:xfrm>
            <a:off x="652197" y="5800268"/>
            <a:ext cx="220488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LBB not acceptable</a:t>
            </a:r>
            <a:endParaRPr lang="uk-UA" dirty="0"/>
          </a:p>
        </p:txBody>
      </p:sp>
      <p:sp>
        <p:nvSpPr>
          <p:cNvPr id="52" name="TextBox 51"/>
          <p:cNvSpPr txBox="1"/>
          <p:nvPr/>
        </p:nvSpPr>
        <p:spPr>
          <a:xfrm>
            <a:off x="6600825" y="5802986"/>
            <a:ext cx="180049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LBB acceptable</a:t>
            </a:r>
            <a:endParaRPr lang="uk-UA" dirty="0"/>
          </a:p>
        </p:txBody>
      </p:sp>
      <p:sp>
        <p:nvSpPr>
          <p:cNvPr id="53" name="TextBox 52"/>
          <p:cNvSpPr txBox="1"/>
          <p:nvPr/>
        </p:nvSpPr>
        <p:spPr>
          <a:xfrm>
            <a:off x="6917757" y="4599860"/>
            <a:ext cx="2056973" cy="369332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/>
              <a:t>Crack morphology</a:t>
            </a:r>
            <a:endParaRPr lang="uk-UA" dirty="0"/>
          </a:p>
        </p:txBody>
      </p:sp>
      <p:sp>
        <p:nvSpPr>
          <p:cNvPr id="54" name="TextBox 53"/>
          <p:cNvSpPr txBox="1"/>
          <p:nvPr/>
        </p:nvSpPr>
        <p:spPr>
          <a:xfrm>
            <a:off x="6917756" y="1770931"/>
            <a:ext cx="2056973" cy="369332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baseline="-25000" dirty="0"/>
              <a:t>1c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 err="1"/>
              <a:t>ul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 err="1"/>
              <a:t>yl</a:t>
            </a:r>
            <a:endParaRPr lang="uk-UA" baseline="-25000" dirty="0"/>
          </a:p>
        </p:txBody>
      </p:sp>
      <p:cxnSp>
        <p:nvCxnSpPr>
          <p:cNvPr id="56" name="Прямая со стрелкой 55"/>
          <p:cNvCxnSpPr>
            <a:stCxn id="54" idx="1"/>
            <a:endCxn id="4" idx="3"/>
          </p:cNvCxnSpPr>
          <p:nvPr/>
        </p:nvCxnSpPr>
        <p:spPr>
          <a:xfrm flipH="1">
            <a:off x="6416862" y="1955597"/>
            <a:ext cx="500894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3" idx="1"/>
          </p:cNvCxnSpPr>
          <p:nvPr/>
        </p:nvCxnSpPr>
        <p:spPr>
          <a:xfrm flipH="1">
            <a:off x="5728479" y="4784526"/>
            <a:ext cx="1189278" cy="952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7547" y="1770931"/>
            <a:ext cx="2056973" cy="1200329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Pressure, Temperature </a:t>
            </a:r>
          </a:p>
          <a:p>
            <a:pPr algn="ctr"/>
            <a:r>
              <a:rPr lang="en-US" dirty="0"/>
              <a:t>Axial Force</a:t>
            </a:r>
          </a:p>
          <a:p>
            <a:pPr algn="ctr"/>
            <a:r>
              <a:rPr lang="en-US" dirty="0"/>
              <a:t>Bending Moment</a:t>
            </a:r>
            <a:endParaRPr lang="uk-UA" baseline="-25000" dirty="0"/>
          </a:p>
        </p:txBody>
      </p:sp>
      <p:cxnSp>
        <p:nvCxnSpPr>
          <p:cNvPr id="60" name="Прямая со стрелкой 59"/>
          <p:cNvCxnSpPr>
            <a:stCxn id="59" idx="3"/>
            <a:endCxn id="3" idx="1"/>
          </p:cNvCxnSpPr>
          <p:nvPr/>
        </p:nvCxnSpPr>
        <p:spPr>
          <a:xfrm flipV="1">
            <a:off x="2774520" y="1955597"/>
            <a:ext cx="583852" cy="41549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89490" y="861705"/>
            <a:ext cx="1513085" cy="646331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Deterministic parameters </a:t>
            </a:r>
            <a:endParaRPr lang="uk-UA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226152" y="866160"/>
            <a:ext cx="1457995" cy="646331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Stochastic parameters</a:t>
            </a:r>
            <a:endParaRPr lang="uk-UA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6935571" y="3063477"/>
            <a:ext cx="2039158" cy="646331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Monte-Carlo Event Generation</a:t>
            </a:r>
            <a:endParaRPr lang="uk-UA" baseline="-25000" dirty="0"/>
          </a:p>
        </p:txBody>
      </p:sp>
      <p:cxnSp>
        <p:nvCxnSpPr>
          <p:cNvPr id="68" name="Прямая со стрелкой 67"/>
          <p:cNvCxnSpPr>
            <a:stCxn id="66" idx="0"/>
            <a:endCxn id="54" idx="2"/>
          </p:cNvCxnSpPr>
          <p:nvPr/>
        </p:nvCxnSpPr>
        <p:spPr>
          <a:xfrm flipH="1" flipV="1">
            <a:off x="7946243" y="2140263"/>
            <a:ext cx="8907" cy="923214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53" idx="0"/>
          </p:cNvCxnSpPr>
          <p:nvPr/>
        </p:nvCxnSpPr>
        <p:spPr>
          <a:xfrm flipH="1">
            <a:off x="7946244" y="3676891"/>
            <a:ext cx="4452" cy="922969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7B0ED41-0A9F-49E8-B161-3AA400A84800}"/>
              </a:ext>
            </a:extLst>
          </p:cNvPr>
          <p:cNvSpPr/>
          <p:nvPr/>
        </p:nvSpPr>
        <p:spPr>
          <a:xfrm>
            <a:off x="7437593" y="4929185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µ</a:t>
            </a:r>
            <a:r>
              <a:rPr lang="en-US" i="1" dirty="0"/>
              <a:t>, 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/>
              <a:t> ,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7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Results&amp;Discussion</a:t>
            </a: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Methodology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6" y="1162764"/>
            <a:ext cx="8282781" cy="4293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5" y="1162764"/>
            <a:ext cx="8282781" cy="4596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5" y="1186055"/>
            <a:ext cx="8330236" cy="4642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4845" y="784756"/>
            <a:ext cx="5727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Intergranular</a:t>
            </a:r>
            <a:r>
              <a:rPr lang="en-US" dirty="0"/>
              <a:t> Stress Corrosion Cracking (IGSCC)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691334" y="79525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Corrosion Fatigue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63860" y="789169"/>
            <a:ext cx="53483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Primary water stress corrosion cracking (PWSCC) </a:t>
            </a:r>
            <a:endParaRPr lang="uk-U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695EC-5C2D-47AE-A306-07F49BB338FF}"/>
              </a:ext>
            </a:extLst>
          </p:cNvPr>
          <p:cNvSpPr/>
          <p:nvPr/>
        </p:nvSpPr>
        <p:spPr>
          <a:xfrm>
            <a:off x="1208341" y="5882012"/>
            <a:ext cx="703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Crack morphology strongly affects the results scatter</a:t>
            </a:r>
            <a:r>
              <a:rPr lang="en-US" dirty="0"/>
              <a:t>, and it is more significant then mechanical properties scatter </a:t>
            </a:r>
          </a:p>
        </p:txBody>
      </p:sp>
    </p:spTree>
    <p:extLst>
      <p:ext uri="{BB962C8B-B14F-4D97-AF65-F5344CB8AC3E}">
        <p14:creationId xmlns:p14="http://schemas.microsoft.com/office/powerpoint/2010/main" val="879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Results&amp;Discussion</a:t>
            </a: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Methodology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7584" y="756590"/>
            <a:ext cx="8497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+mn-lt"/>
                <a:ea typeface="SimSun" panose="02010600030101010101" pitchFamily="2" charset="-122"/>
              </a:rPr>
              <a:t>	</a:t>
            </a:r>
            <a:r>
              <a:rPr lang="en-GB" sz="1400" dirty="0">
                <a:latin typeface="+mn-lt"/>
                <a:ea typeface="SimSun" panose="02010600030101010101" pitchFamily="2" charset="-122"/>
              </a:rPr>
              <a:t>Among the crack morphology characteristics </a:t>
            </a:r>
            <a:r>
              <a:rPr lang="en-GB" sz="1400" dirty="0" err="1">
                <a:latin typeface="+mn-lt"/>
                <a:ea typeface="SimSun" panose="02010600030101010101" pitchFamily="2" charset="-122"/>
              </a:rPr>
              <a:t>n</a:t>
            </a:r>
            <a:r>
              <a:rPr lang="en-GB" sz="1400" baseline="-25000" dirty="0" err="1">
                <a:latin typeface="+mn-lt"/>
                <a:ea typeface="SimSun" panose="02010600030101010101" pitchFamily="2" charset="-122"/>
              </a:rPr>
              <a:t>L</a:t>
            </a:r>
            <a:r>
              <a:rPr lang="en-GB" sz="1400" dirty="0">
                <a:latin typeface="+mn-lt"/>
                <a:ea typeface="SimSun" panose="02010600030101010101" pitchFamily="2" charset="-122"/>
              </a:rPr>
              <a:t>(number of bends and protrusions per mm of flow length) is the most significant parameter, that’s why IGSCC crack type is the most representative in failure analysis. </a:t>
            </a:r>
            <a:endParaRPr lang="uk-UA" sz="1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2" y="1462767"/>
            <a:ext cx="7668000" cy="4937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2" y="1444041"/>
            <a:ext cx="7668000" cy="51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Results&amp;Discussion</a:t>
            </a: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Methodology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52" y="913979"/>
            <a:ext cx="5942500" cy="2813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55" y="3727870"/>
            <a:ext cx="6675131" cy="289996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591074" y="3157268"/>
            <a:ext cx="2308730" cy="7936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45709" y="2320924"/>
            <a:ext cx="202268" cy="15005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830263" y="184150"/>
            <a:ext cx="781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Conclusions</a:t>
            </a:r>
            <a:endParaRPr lang="ru-RU" alt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646322" y="877158"/>
            <a:ext cx="8305800" cy="57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ct val="70000"/>
              </a:spcAft>
            </a:pPr>
            <a:r>
              <a:rPr lang="en-US" altLang="ru-RU" sz="1600" dirty="0"/>
              <a:t>	A probabilistic Leak-Before-Break analysis for WWER-1000 unit was performed based on the Failure Assessment Diagram (FAD), for the following stochastic parameters: 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Critical temperature of brittleness and Yield (Ultimate) Stress were fitted by normal distribution, based on experimental data taken from the manufacture documentation found at the Ukrainian NPP. 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Crack morphology parameters as a normally distributed random variables, found in the literature. </a:t>
            </a:r>
          </a:p>
          <a:p>
            <a:pPr marL="0" indent="0" eaLnBrk="1" hangingPunct="1">
              <a:spcAft>
                <a:spcPct val="70000"/>
              </a:spcAft>
            </a:pPr>
            <a:r>
              <a:rPr lang="en-US" altLang="ru-RU" sz="1600" dirty="0"/>
              <a:t>	The statistical behavior of the leak rate and critical crack length for different defect orientation was examined using Monte-Carlo simulation: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Calculations with safety factor of 10 proved to be very conservative, thus a reduction of conservatism is possible for LBB concept. 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Crack morphology parameters highly affects the leak rate, the leak rate distribution becomes more scattered. 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Among the mechanical characteristic, a Fracture toughness has more influence rather than Ultimate of Yield strength. </a:t>
            </a:r>
          </a:p>
          <a:p>
            <a:pPr marL="285750" indent="-28575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en-US" altLang="ru-RU" sz="1600" dirty="0"/>
              <a:t>For future work a Leak Rate model should be improved, as Henry-</a:t>
            </a:r>
            <a:r>
              <a:rPr lang="en-US" altLang="ru-RU" sz="1600" dirty="0" err="1"/>
              <a:t>Fauske</a:t>
            </a:r>
            <a:r>
              <a:rPr lang="en-US" altLang="ru-RU" sz="1600" dirty="0"/>
              <a:t> model has a drawback in two-phase physics, because the leak rate characteristics should be treated accurately for nuclear safety.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D6779F89-E630-41F8-97C4-87C1F325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34307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5C31F489-0B18-4DB8-BCE2-148D6E8B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184150"/>
            <a:ext cx="781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Question &amp; Answer session</a:t>
            </a:r>
            <a:endParaRPr lang="ru-RU" alt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Motivation.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From deterministic to probabilistic LBB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53A0E-2184-4753-B3F4-D66607CF0535}"/>
              </a:ext>
            </a:extLst>
          </p:cNvPr>
          <p:cNvSpPr txBox="1"/>
          <p:nvPr/>
        </p:nvSpPr>
        <p:spPr>
          <a:xfrm>
            <a:off x="818143" y="1072434"/>
            <a:ext cx="80407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Ukraine deterministic Leak-Before-Break concept applied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WWER-440 (Rivne NPP-1,2);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WWER-1000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Khmelnitskiy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NPP-1,2; Rivne NPP-3,4; South-Ukraine-1,2;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Zaporizhia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NPP-1,2,3,4)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3 units of WWER-1000 (South-Ukraine-3;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Zaporizhia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NPP-5,6) are in process for applying.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is applied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Circulating Piping (MCP),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Core Cooling System (ECCS) passive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Pressurizer piping</a:t>
            </a:r>
          </a:p>
          <a:p>
            <a:endParaRPr lang="en-GB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The Ukrainian methodology for LBB should be reviewed, and now it is a good time to extend it for probabilistic part.</a:t>
            </a:r>
          </a:p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r>
              <a:rPr lang="en-GB" u="sng" dirty="0">
                <a:latin typeface="Times New Roman" panose="02020603050405020304" pitchFamily="18" charset="0"/>
                <a:ea typeface="SimSun" panose="02010600030101010101" pitchFamily="2" charset="-122"/>
              </a:rPr>
              <a:t>The main idea </a:t>
            </a:r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of this work is to extend deterministic LBB analysis to probabilistic evaluation, and to investigate the correctness of Leak Rate safety coefficient value of “10”.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384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836613" y="209550"/>
            <a:ext cx="767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Structure of the report</a:t>
            </a:r>
            <a:endParaRPr lang="uk-UA" alt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33862" name="Rectangle 38"/>
          <p:cNvSpPr>
            <a:spLocks noChangeArrowheads="1"/>
          </p:cNvSpPr>
          <p:nvPr/>
        </p:nvSpPr>
        <p:spPr bwMode="auto">
          <a:xfrm>
            <a:off x="935787" y="1324005"/>
            <a:ext cx="735419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  <a:defRPr/>
            </a:pPr>
            <a:r>
              <a:rPr lang="en-US" alt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 properties statistic distribution</a:t>
            </a:r>
          </a:p>
          <a:p>
            <a:pPr>
              <a:spcBef>
                <a:spcPct val="50000"/>
              </a:spcBef>
              <a:buFontTx/>
              <a:buAutoNum type="romanUcPeriod"/>
              <a:defRPr/>
            </a:pPr>
            <a:r>
              <a:rPr lang="en-US" alt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Loads for the WWER-1000 Main Circuit</a:t>
            </a:r>
          </a:p>
          <a:p>
            <a:pPr>
              <a:spcBef>
                <a:spcPct val="50000"/>
              </a:spcBef>
              <a:buFontTx/>
              <a:buAutoNum type="romanUcPeriod"/>
              <a:defRPr/>
            </a:pPr>
            <a:r>
              <a:rPr lang="en-US" alt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Main equations for SIF, Reference stresses, Crack Opening Area, Leak Rate</a:t>
            </a:r>
          </a:p>
          <a:p>
            <a:pPr>
              <a:spcBef>
                <a:spcPct val="50000"/>
              </a:spcBef>
              <a:buFontTx/>
              <a:buAutoNum type="romanUcPeriod"/>
              <a:defRPr/>
            </a:pPr>
            <a:r>
              <a:rPr lang="en-US" alt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Results and Discussion</a:t>
            </a:r>
          </a:p>
          <a:p>
            <a:pPr>
              <a:spcBef>
                <a:spcPct val="50000"/>
              </a:spcBef>
              <a:buFontTx/>
              <a:buAutoNum type="romanUcPeriod"/>
              <a:defRPr/>
            </a:pPr>
            <a:r>
              <a:rPr lang="en-US" alt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Conclusion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Yield and Ultimate Strength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8" y="1122083"/>
            <a:ext cx="8564011" cy="4321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37" y="5443268"/>
            <a:ext cx="5942500" cy="1239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8310" y="849932"/>
            <a:ext cx="531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– </a:t>
            </a:r>
            <a:r>
              <a:rPr lang="en-US" dirty="0" err="1"/>
              <a:t>ferritic</a:t>
            </a:r>
            <a:r>
              <a:rPr lang="en-US" dirty="0"/>
              <a:t> steel 10GN2MFA (10MnNi2MoV)</a:t>
            </a:r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AEE56-EB93-45AB-A0A0-E6FE110DF208}"/>
              </a:ext>
            </a:extLst>
          </p:cNvPr>
          <p:cNvSpPr/>
          <p:nvPr/>
        </p:nvSpPr>
        <p:spPr>
          <a:xfrm>
            <a:off x="1879129" y="6505575"/>
            <a:ext cx="6493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*Data taken from </a:t>
            </a:r>
            <a:r>
              <a:rPr lang="en-US" sz="1200" dirty="0" err="1"/>
              <a:t>Zaporizhzhya</a:t>
            </a:r>
            <a:r>
              <a:rPr lang="en-US" sz="1200" dirty="0"/>
              <a:t> NPP</a:t>
            </a:r>
          </a:p>
        </p:txBody>
      </p:sp>
    </p:spTree>
    <p:extLst>
      <p:ext uri="{BB962C8B-B14F-4D97-AF65-F5344CB8AC3E}">
        <p14:creationId xmlns:p14="http://schemas.microsoft.com/office/powerpoint/2010/main" val="1540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Yield and Ultimate Strength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4823" y="850798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– welds PT-30</a:t>
            </a:r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36" y="5582092"/>
            <a:ext cx="5942500" cy="10076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0" y="1144204"/>
            <a:ext cx="7742276" cy="43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CC68C4-E692-4E35-852B-5E21E11F0461}"/>
              </a:ext>
            </a:extLst>
          </p:cNvPr>
          <p:cNvSpPr/>
          <p:nvPr/>
        </p:nvSpPr>
        <p:spPr>
          <a:xfrm>
            <a:off x="1879129" y="6505575"/>
            <a:ext cx="6493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*Data taken from </a:t>
            </a:r>
            <a:r>
              <a:rPr lang="en-US" sz="1200" dirty="0" err="1"/>
              <a:t>Zaporizhzhya</a:t>
            </a:r>
            <a:r>
              <a:rPr lang="en-US" sz="1200" dirty="0"/>
              <a:t> NPP</a:t>
            </a:r>
          </a:p>
        </p:txBody>
      </p:sp>
    </p:spTree>
    <p:extLst>
      <p:ext uri="{BB962C8B-B14F-4D97-AF65-F5344CB8AC3E}">
        <p14:creationId xmlns:p14="http://schemas.microsoft.com/office/powerpoint/2010/main" val="360364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Fracture toughness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1956"/>
              </p:ext>
            </p:extLst>
          </p:nvPr>
        </p:nvGraphicFramePr>
        <p:xfrm>
          <a:off x="1604513" y="5540013"/>
          <a:ext cx="1818783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1" name="Equation" r:id="rId3" imgW="1600200" imgH="215900" progId="Equation.DSMT4">
                  <p:embed/>
                </p:oleObj>
              </mc:Choice>
              <mc:Fallback>
                <p:oleObj name="Equation" r:id="rId3" imgW="16002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513" y="5540013"/>
                        <a:ext cx="1818783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32462"/>
              </p:ext>
            </p:extLst>
          </p:nvPr>
        </p:nvGraphicFramePr>
        <p:xfrm>
          <a:off x="1430304" y="5978418"/>
          <a:ext cx="216720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2" name="Equation" r:id="rId5" imgW="1651000" imgH="190500" progId="Equation.DSMT4">
                  <p:embed/>
                </p:oleObj>
              </mc:Choice>
              <mc:Fallback>
                <p:oleObj name="Equation" r:id="rId5" imgW="16510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04" y="5978418"/>
                        <a:ext cx="2167200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65407"/>
              </p:ext>
            </p:extLst>
          </p:nvPr>
        </p:nvGraphicFramePr>
        <p:xfrm>
          <a:off x="5888038" y="5586413"/>
          <a:ext cx="15430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3" name="Equation" r:id="rId7" imgW="1358640" imgH="215640" progId="Equation.DSMT4">
                  <p:embed/>
                </p:oleObj>
              </mc:Choice>
              <mc:Fallback>
                <p:oleObj name="Equation" r:id="rId7" imgW="1358640" imgH="21564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5586413"/>
                        <a:ext cx="1543050" cy="25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52534"/>
              </p:ext>
            </p:extLst>
          </p:nvPr>
        </p:nvGraphicFramePr>
        <p:xfrm>
          <a:off x="5575963" y="5975334"/>
          <a:ext cx="216720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4" name="Equation" r:id="rId9" imgW="1650960" imgH="190440" progId="Equation.DSMT4">
                  <p:embed/>
                </p:oleObj>
              </mc:Choice>
              <mc:Fallback>
                <p:oleObj name="Equation" r:id="rId9" imgW="1650960" imgH="190440" progId="Equation.DSMT4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963" y="5975334"/>
                        <a:ext cx="2167200" cy="2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2" y="1126811"/>
            <a:ext cx="7943700" cy="432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CF34DF-35C1-4064-8CE3-9F13A20F6366}"/>
              </a:ext>
            </a:extLst>
          </p:cNvPr>
          <p:cNvSpPr/>
          <p:nvPr/>
        </p:nvSpPr>
        <p:spPr>
          <a:xfrm>
            <a:off x="1760067" y="6340729"/>
            <a:ext cx="649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*Timofeev, B. T., </a:t>
            </a:r>
            <a:r>
              <a:rPr lang="en-US" sz="1200" dirty="0" err="1"/>
              <a:t>Blumin</a:t>
            </a:r>
            <a:r>
              <a:rPr lang="en-US" sz="1200" dirty="0"/>
              <a:t>, A. A., </a:t>
            </a:r>
            <a:r>
              <a:rPr lang="en-US" sz="1200" dirty="0" err="1"/>
              <a:t>Anikovsky</a:t>
            </a:r>
            <a:r>
              <a:rPr lang="en-US" sz="1200" dirty="0"/>
              <a:t>, V. V., (2000). Fracture toughness of 10GN2MFA steel and its welds. International Journal of Pressure Vessels and Piping 77(4), 195-201.</a:t>
            </a:r>
          </a:p>
        </p:txBody>
      </p:sp>
    </p:spTree>
    <p:extLst>
      <p:ext uri="{BB962C8B-B14F-4D97-AF65-F5344CB8AC3E}">
        <p14:creationId xmlns:p14="http://schemas.microsoft.com/office/powerpoint/2010/main" val="177788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Critical temperature of brittleness 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69011"/>
              </p:ext>
            </p:extLst>
          </p:nvPr>
        </p:nvGraphicFramePr>
        <p:xfrm>
          <a:off x="778474" y="5332727"/>
          <a:ext cx="18891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3" imgW="1447560" imgH="774360" progId="Equation.DSMT4">
                  <p:embed/>
                </p:oleObj>
              </mc:Choice>
              <mc:Fallback>
                <p:oleObj name="Equation" r:id="rId3" imgW="144756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74" y="5332727"/>
                        <a:ext cx="188912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03851" y="5246463"/>
            <a:ext cx="3954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Critical temperature of brittleness (CTB)</a:t>
            </a:r>
          </a:p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Shift of CTB due to the thermal aging</a:t>
            </a:r>
            <a:endParaRPr lang="uk-UA" dirty="0"/>
          </a:p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Shift of CTB due to the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neutron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fluence</a:t>
            </a:r>
            <a:endParaRPr lang="uk-UA" dirty="0"/>
          </a:p>
          <a:p>
            <a:r>
              <a:rPr lang="en-GB" dirty="0">
                <a:latin typeface="Times New Roman" panose="02020603050405020304" pitchFamily="18" charset="0"/>
                <a:ea typeface="SimSun" panose="02010600030101010101" pitchFamily="2" charset="-122"/>
              </a:rPr>
              <a:t>Shift of CTB due to the fatigue</a:t>
            </a:r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9" y="926463"/>
            <a:ext cx="7807372" cy="43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1819A-3A7D-4074-9745-87857058C31B}"/>
              </a:ext>
            </a:extLst>
          </p:cNvPr>
          <p:cNvSpPr/>
          <p:nvPr/>
        </p:nvSpPr>
        <p:spPr>
          <a:xfrm>
            <a:off x="1879129" y="6505575"/>
            <a:ext cx="6493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*Data taken from </a:t>
            </a:r>
            <a:r>
              <a:rPr lang="en-US" sz="1200" dirty="0" err="1"/>
              <a:t>Zaporizhzhya</a:t>
            </a:r>
            <a:r>
              <a:rPr lang="en-US" sz="1200" dirty="0"/>
              <a:t> NPP</a:t>
            </a:r>
          </a:p>
        </p:txBody>
      </p:sp>
    </p:spTree>
    <p:extLst>
      <p:ext uri="{BB962C8B-B14F-4D97-AF65-F5344CB8AC3E}">
        <p14:creationId xmlns:p14="http://schemas.microsoft.com/office/powerpoint/2010/main" val="32575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61219" y="184757"/>
            <a:ext cx="767873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3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Materials. </a:t>
            </a:r>
            <a:r>
              <a:rPr lang="en-US" alt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Failure Assessment Diagram</a:t>
            </a:r>
            <a:endParaRPr lang="uk-UA" alt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7"/>
          <a:stretch/>
        </p:blipFill>
        <p:spPr>
          <a:xfrm>
            <a:off x="614466" y="1128205"/>
            <a:ext cx="4287121" cy="4158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0349-FF69-4172-84FF-539A5E5957B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49361"/>
              </p:ext>
            </p:extLst>
          </p:nvPr>
        </p:nvGraphicFramePr>
        <p:xfrm>
          <a:off x="1851817" y="5286375"/>
          <a:ext cx="56975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0" name="Equation" r:id="rId4" imgW="3784320" imgH="914400" progId="Equation.DSMT4">
                  <p:embed/>
                </p:oleObj>
              </mc:Choice>
              <mc:Fallback>
                <p:oleObj name="Equation" r:id="rId4" imgW="3784320" imgH="914400" progId="Equation.DSMT4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817" y="5286375"/>
                        <a:ext cx="56975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0" y="868857"/>
            <a:ext cx="7349706" cy="5229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0247" y="1600366"/>
            <a:ext cx="4433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distinguish load case, and for sake of conservatism a different safety coefficient were used:</a:t>
            </a: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“2” – for Normal Operating conditions</a:t>
            </a: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“1.5” – for Hydraulic test and Safety Shutdown Earthquake</a:t>
            </a: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“1” – for LOCA accidents - blast loading due to rupture of pipelines that are connected to the considered ones;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09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1290</Words>
  <Application>Microsoft Office PowerPoint</Application>
  <PresentationFormat>Экран (4:3)</PresentationFormat>
  <Paragraphs>198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Оформление по умолчанию</vt:lpstr>
      <vt:lpstr>Equation</vt:lpstr>
      <vt:lpstr>Microsoft Equation 3.0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ips5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Iaroslav Dubyk</cp:lastModifiedBy>
  <cp:revision>638</cp:revision>
  <dcterms:created xsi:type="dcterms:W3CDTF">2011-01-04T07:25:42Z</dcterms:created>
  <dcterms:modified xsi:type="dcterms:W3CDTF">2019-10-21T00:57:57Z</dcterms:modified>
</cp:coreProperties>
</file>