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04" r:id="rId1"/>
  </p:sldMasterIdLst>
  <p:notesMasterIdLst>
    <p:notesMasterId r:id="rId34"/>
  </p:notesMasterIdLst>
  <p:handoutMasterIdLst>
    <p:handoutMasterId r:id="rId35"/>
  </p:handoutMasterIdLst>
  <p:sldIdLst>
    <p:sldId id="385" r:id="rId2"/>
    <p:sldId id="397" r:id="rId3"/>
    <p:sldId id="395" r:id="rId4"/>
    <p:sldId id="393" r:id="rId5"/>
    <p:sldId id="394" r:id="rId6"/>
    <p:sldId id="386" r:id="rId7"/>
    <p:sldId id="390" r:id="rId8"/>
    <p:sldId id="391" r:id="rId9"/>
    <p:sldId id="392" r:id="rId10"/>
    <p:sldId id="389" r:id="rId11"/>
    <p:sldId id="388" r:id="rId12"/>
    <p:sldId id="396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11" r:id="rId25"/>
    <p:sldId id="409" r:id="rId26"/>
    <p:sldId id="412" r:id="rId27"/>
    <p:sldId id="413" r:id="rId28"/>
    <p:sldId id="414" r:id="rId29"/>
    <p:sldId id="410" r:id="rId30"/>
    <p:sldId id="415" r:id="rId31"/>
    <p:sldId id="416" r:id="rId32"/>
    <p:sldId id="417" r:id="rId33"/>
  </p:sldIdLst>
  <p:sldSz cx="9144000" cy="5143500" type="screen16x9"/>
  <p:notesSz cx="6858000" cy="9144000"/>
  <p:embeddedFontLst>
    <p:embeddedFont>
      <p:font typeface="RR Pioneer Medium" panose="020B0603050201040103" pitchFamily="34" charset="0"/>
      <p:regular r:id="rId36"/>
      <p:italic r:id="rId37"/>
    </p:embeddedFont>
    <p:embeddedFont>
      <p:font typeface="RR Pioneer Bold" panose="020B0803050201040103" pitchFamily="34" charset="0"/>
      <p:bold r:id="rId38"/>
    </p:embeddedFont>
    <p:embeddedFont>
      <p:font typeface="Cambria Math" panose="02040503050406030204" pitchFamily="18" charset="0"/>
      <p:regular r:id="rId39"/>
    </p:embeddedFont>
    <p:embeddedFont>
      <p:font typeface="RR Pioneer UltraLight Condensed" panose="020B0206030201060103" pitchFamily="34" charset="0"/>
      <p:regular r:id="rId40"/>
    </p:embeddedFont>
    <p:embeddedFont>
      <p:font typeface="RR Pioneer" panose="020B0503050201040103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R Pioneer Light Condensed" panose="020B0306050201060103" pitchFamily="34" charset="0"/>
      <p:regular r:id="rId49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B3A3A"/>
    <a:srgbClr val="FF7C80"/>
    <a:srgbClr val="EFEFF4"/>
    <a:srgbClr val="E6E6E6"/>
    <a:srgbClr val="C8C7CC"/>
    <a:srgbClr val="404040"/>
    <a:srgbClr val="52C0BE"/>
    <a:srgbClr val="2D7588"/>
    <a:srgbClr val="ED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87544" autoAdjust="0"/>
  </p:normalViewPr>
  <p:slideViewPr>
    <p:cSldViewPr snapToGrid="0">
      <p:cViewPr>
        <p:scale>
          <a:sx n="125" d="100"/>
          <a:sy n="125" d="100"/>
        </p:scale>
        <p:origin x="-1284" y="-150"/>
      </p:cViewPr>
      <p:guideLst>
        <p:guide orient="horz" pos="1620"/>
        <p:guide pos="2449"/>
      </p:guideLst>
    </p:cSldViewPr>
  </p:slideViewPr>
  <p:outlineViewPr>
    <p:cViewPr>
      <p:scale>
        <a:sx n="33" d="100"/>
        <a:sy n="33" d="100"/>
      </p:scale>
      <p:origin x="0" y="-6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1AADE-1AAE-4501-8160-0CDBF93FF8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5F2D00-7E0F-4E2A-8CF7-4E2D6A67468A}">
      <dgm:prSet phldrT="[Text]"/>
      <dgm:spPr>
        <a:solidFill>
          <a:schemeClr val="accent2">
            <a:lumMod val="25000"/>
            <a:lumOff val="75000"/>
            <a:alpha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Cost</a:t>
          </a:r>
          <a:endParaRPr lang="en-GB" dirty="0">
            <a:solidFill>
              <a:schemeClr val="bg1"/>
            </a:solidFill>
          </a:endParaRPr>
        </a:p>
      </dgm:t>
    </dgm:pt>
    <dgm:pt modelId="{9EF89F18-F7D0-4874-AFD2-EDFA8D80A8ED}" type="parTrans" cxnId="{E4E738C0-ACF1-4E3C-A01F-F721F848AC58}">
      <dgm:prSet/>
      <dgm:spPr/>
      <dgm:t>
        <a:bodyPr/>
        <a:lstStyle/>
        <a:p>
          <a:endParaRPr lang="en-GB"/>
        </a:p>
      </dgm:t>
    </dgm:pt>
    <dgm:pt modelId="{ECB061F9-558C-4C0E-A31E-400AE61C6BFD}" type="sibTrans" cxnId="{E4E738C0-ACF1-4E3C-A01F-F721F848AC58}">
      <dgm:prSet/>
      <dgm:spPr/>
      <dgm:t>
        <a:bodyPr/>
        <a:lstStyle/>
        <a:p>
          <a:endParaRPr lang="en-GB"/>
        </a:p>
      </dgm:t>
    </dgm:pt>
    <dgm:pt modelId="{781504CF-EE29-4062-96A4-426002C8A4FD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Quality</a:t>
          </a:r>
          <a:endParaRPr lang="en-GB" dirty="0">
            <a:solidFill>
              <a:schemeClr val="bg1"/>
            </a:solidFill>
          </a:endParaRPr>
        </a:p>
      </dgm:t>
    </dgm:pt>
    <dgm:pt modelId="{EDA17E4A-286F-4855-B0F3-5910F18D2592}" type="parTrans" cxnId="{B954E0BD-5680-4F3F-9431-A290CA01464B}">
      <dgm:prSet/>
      <dgm:spPr/>
      <dgm:t>
        <a:bodyPr/>
        <a:lstStyle/>
        <a:p>
          <a:endParaRPr lang="en-GB"/>
        </a:p>
      </dgm:t>
    </dgm:pt>
    <dgm:pt modelId="{294BB0BC-38B7-4FB0-A9F8-C4443F963C05}" type="sibTrans" cxnId="{B954E0BD-5680-4F3F-9431-A290CA01464B}">
      <dgm:prSet/>
      <dgm:spPr/>
      <dgm:t>
        <a:bodyPr/>
        <a:lstStyle/>
        <a:p>
          <a:endParaRPr lang="en-GB"/>
        </a:p>
      </dgm:t>
    </dgm:pt>
    <dgm:pt modelId="{821CE19E-21AC-4D2D-91A5-CC96128BA0E4}">
      <dgm:prSet phldrT="[Text]"/>
      <dgm:spPr>
        <a:solidFill>
          <a:srgbClr val="FF7C80">
            <a:alpha val="36078"/>
          </a:srgb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Delivery</a:t>
          </a:r>
          <a:endParaRPr lang="en-GB" dirty="0">
            <a:solidFill>
              <a:schemeClr val="bg1"/>
            </a:solidFill>
          </a:endParaRPr>
        </a:p>
      </dgm:t>
    </dgm:pt>
    <dgm:pt modelId="{89062A84-5CEB-40B7-857E-EA3EE4D09554}" type="parTrans" cxnId="{A9AC855E-9E29-4E08-96C5-40C325C53118}">
      <dgm:prSet/>
      <dgm:spPr/>
      <dgm:t>
        <a:bodyPr/>
        <a:lstStyle/>
        <a:p>
          <a:endParaRPr lang="en-GB"/>
        </a:p>
      </dgm:t>
    </dgm:pt>
    <dgm:pt modelId="{5AA9FA58-BB60-4792-B632-1B590797301E}" type="sibTrans" cxnId="{A9AC855E-9E29-4E08-96C5-40C325C53118}">
      <dgm:prSet/>
      <dgm:spPr/>
      <dgm:t>
        <a:bodyPr/>
        <a:lstStyle/>
        <a:p>
          <a:endParaRPr lang="en-GB"/>
        </a:p>
      </dgm:t>
    </dgm:pt>
    <dgm:pt modelId="{0DAEB414-9F8A-49B1-BCD3-6B78F58833F8}" type="pres">
      <dgm:prSet presAssocID="{CD71AADE-1AAE-4501-8160-0CDBF93FF898}" presName="compositeShape" presStyleCnt="0">
        <dgm:presLayoutVars>
          <dgm:chMax val="7"/>
          <dgm:dir/>
          <dgm:resizeHandles val="exact"/>
        </dgm:presLayoutVars>
      </dgm:prSet>
      <dgm:spPr/>
    </dgm:pt>
    <dgm:pt modelId="{AD4D2A13-1F27-4575-A671-A0343AD93A85}" type="pres">
      <dgm:prSet presAssocID="{C05F2D00-7E0F-4E2A-8CF7-4E2D6A67468A}" presName="circ1" presStyleLbl="vennNode1" presStyleIdx="0" presStyleCnt="3"/>
      <dgm:spPr/>
      <dgm:t>
        <a:bodyPr/>
        <a:lstStyle/>
        <a:p>
          <a:endParaRPr lang="en-GB"/>
        </a:p>
      </dgm:t>
    </dgm:pt>
    <dgm:pt modelId="{0ED33C77-45E2-467F-A31D-4050748D4587}" type="pres">
      <dgm:prSet presAssocID="{C05F2D00-7E0F-4E2A-8CF7-4E2D6A6746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785A-6A0B-4BCB-B7F5-8A63D0D2DBDF}" type="pres">
      <dgm:prSet presAssocID="{781504CF-EE29-4062-96A4-426002C8A4FD}" presName="circ2" presStyleLbl="vennNode1" presStyleIdx="1" presStyleCnt="3"/>
      <dgm:spPr/>
      <dgm:t>
        <a:bodyPr/>
        <a:lstStyle/>
        <a:p>
          <a:endParaRPr lang="en-GB"/>
        </a:p>
      </dgm:t>
    </dgm:pt>
    <dgm:pt modelId="{71DB441E-9E01-43B8-B88F-67F5E12546A6}" type="pres">
      <dgm:prSet presAssocID="{781504CF-EE29-4062-96A4-426002C8A4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2C9FC-E959-4DED-9A01-02A4B731B62D}" type="pres">
      <dgm:prSet presAssocID="{821CE19E-21AC-4D2D-91A5-CC96128BA0E4}" presName="circ3" presStyleLbl="vennNode1" presStyleIdx="2" presStyleCnt="3"/>
      <dgm:spPr/>
      <dgm:t>
        <a:bodyPr/>
        <a:lstStyle/>
        <a:p>
          <a:endParaRPr lang="en-GB"/>
        </a:p>
      </dgm:t>
    </dgm:pt>
    <dgm:pt modelId="{F96E7DC4-13A3-41D0-83AC-741DF6E260EC}" type="pres">
      <dgm:prSet presAssocID="{821CE19E-21AC-4D2D-91A5-CC96128BA0E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ACF573-CBF1-4BC1-982A-644C8FD6CC70}" type="presOf" srcId="{781504CF-EE29-4062-96A4-426002C8A4FD}" destId="{5D33785A-6A0B-4BCB-B7F5-8A63D0D2DBDF}" srcOrd="0" destOrd="0" presId="urn:microsoft.com/office/officeart/2005/8/layout/venn1"/>
    <dgm:cxn modelId="{EDD2FF6A-75D3-40A0-BEC8-F13F8F8D6C68}" type="presOf" srcId="{CD71AADE-1AAE-4501-8160-0CDBF93FF898}" destId="{0DAEB414-9F8A-49B1-BCD3-6B78F58833F8}" srcOrd="0" destOrd="0" presId="urn:microsoft.com/office/officeart/2005/8/layout/venn1"/>
    <dgm:cxn modelId="{7F3E31BC-896D-41B6-8192-BBD832B35477}" type="presOf" srcId="{C05F2D00-7E0F-4E2A-8CF7-4E2D6A67468A}" destId="{0ED33C77-45E2-467F-A31D-4050748D4587}" srcOrd="1" destOrd="0" presId="urn:microsoft.com/office/officeart/2005/8/layout/venn1"/>
    <dgm:cxn modelId="{A47A301B-4156-444B-89F0-31AA33026137}" type="presOf" srcId="{821CE19E-21AC-4D2D-91A5-CC96128BA0E4}" destId="{DE72C9FC-E959-4DED-9A01-02A4B731B62D}" srcOrd="0" destOrd="0" presId="urn:microsoft.com/office/officeart/2005/8/layout/venn1"/>
    <dgm:cxn modelId="{91BD2BF3-32EB-4331-9FFC-F4E46A6F4CA4}" type="presOf" srcId="{781504CF-EE29-4062-96A4-426002C8A4FD}" destId="{71DB441E-9E01-43B8-B88F-67F5E12546A6}" srcOrd="1" destOrd="0" presId="urn:microsoft.com/office/officeart/2005/8/layout/venn1"/>
    <dgm:cxn modelId="{AD3E1F88-7A0C-40E8-B8B0-63079DAB05CD}" type="presOf" srcId="{C05F2D00-7E0F-4E2A-8CF7-4E2D6A67468A}" destId="{AD4D2A13-1F27-4575-A671-A0343AD93A85}" srcOrd="0" destOrd="0" presId="urn:microsoft.com/office/officeart/2005/8/layout/venn1"/>
    <dgm:cxn modelId="{4B9C99FC-3229-4B6B-94D3-10770111899A}" type="presOf" srcId="{821CE19E-21AC-4D2D-91A5-CC96128BA0E4}" destId="{F96E7DC4-13A3-41D0-83AC-741DF6E260EC}" srcOrd="1" destOrd="0" presId="urn:microsoft.com/office/officeart/2005/8/layout/venn1"/>
    <dgm:cxn modelId="{B954E0BD-5680-4F3F-9431-A290CA01464B}" srcId="{CD71AADE-1AAE-4501-8160-0CDBF93FF898}" destId="{781504CF-EE29-4062-96A4-426002C8A4FD}" srcOrd="1" destOrd="0" parTransId="{EDA17E4A-286F-4855-B0F3-5910F18D2592}" sibTransId="{294BB0BC-38B7-4FB0-A9F8-C4443F963C05}"/>
    <dgm:cxn modelId="{A9AC855E-9E29-4E08-96C5-40C325C53118}" srcId="{CD71AADE-1AAE-4501-8160-0CDBF93FF898}" destId="{821CE19E-21AC-4D2D-91A5-CC96128BA0E4}" srcOrd="2" destOrd="0" parTransId="{89062A84-5CEB-40B7-857E-EA3EE4D09554}" sibTransId="{5AA9FA58-BB60-4792-B632-1B590797301E}"/>
    <dgm:cxn modelId="{E4E738C0-ACF1-4E3C-A01F-F721F848AC58}" srcId="{CD71AADE-1AAE-4501-8160-0CDBF93FF898}" destId="{C05F2D00-7E0F-4E2A-8CF7-4E2D6A67468A}" srcOrd="0" destOrd="0" parTransId="{9EF89F18-F7D0-4874-AFD2-EDFA8D80A8ED}" sibTransId="{ECB061F9-558C-4C0E-A31E-400AE61C6BFD}"/>
    <dgm:cxn modelId="{A8AF3E14-889C-45C1-9662-E232387C8C96}" type="presParOf" srcId="{0DAEB414-9F8A-49B1-BCD3-6B78F58833F8}" destId="{AD4D2A13-1F27-4575-A671-A0343AD93A85}" srcOrd="0" destOrd="0" presId="urn:microsoft.com/office/officeart/2005/8/layout/venn1"/>
    <dgm:cxn modelId="{FA9072F3-657C-4E94-A926-84F106D15262}" type="presParOf" srcId="{0DAEB414-9F8A-49B1-BCD3-6B78F58833F8}" destId="{0ED33C77-45E2-467F-A31D-4050748D4587}" srcOrd="1" destOrd="0" presId="urn:microsoft.com/office/officeart/2005/8/layout/venn1"/>
    <dgm:cxn modelId="{F63915BE-24CF-457A-A05D-30F30CCFD72E}" type="presParOf" srcId="{0DAEB414-9F8A-49B1-BCD3-6B78F58833F8}" destId="{5D33785A-6A0B-4BCB-B7F5-8A63D0D2DBDF}" srcOrd="2" destOrd="0" presId="urn:microsoft.com/office/officeart/2005/8/layout/venn1"/>
    <dgm:cxn modelId="{2B5CB235-F20E-4238-B9E5-0DA12AB64E45}" type="presParOf" srcId="{0DAEB414-9F8A-49B1-BCD3-6B78F58833F8}" destId="{71DB441E-9E01-43B8-B88F-67F5E12546A6}" srcOrd="3" destOrd="0" presId="urn:microsoft.com/office/officeart/2005/8/layout/venn1"/>
    <dgm:cxn modelId="{0D8A3ED2-3D84-4673-9F5C-6B182DBBD53F}" type="presParOf" srcId="{0DAEB414-9F8A-49B1-BCD3-6B78F58833F8}" destId="{DE72C9FC-E959-4DED-9A01-02A4B731B62D}" srcOrd="4" destOrd="0" presId="urn:microsoft.com/office/officeart/2005/8/layout/venn1"/>
    <dgm:cxn modelId="{97C7749C-E489-4804-B21D-F8EC688655E9}" type="presParOf" srcId="{0DAEB414-9F8A-49B1-BCD3-6B78F58833F8}" destId="{F96E7DC4-13A3-41D0-83AC-741DF6E260E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D2A13-1F27-4575-A671-A0343AD93A85}">
      <dsp:nvSpPr>
        <dsp:cNvPr id="0" name=""/>
        <dsp:cNvSpPr/>
      </dsp:nvSpPr>
      <dsp:spPr>
        <a:xfrm>
          <a:off x="1172598" y="45775"/>
          <a:ext cx="2197232" cy="2197232"/>
        </a:xfrm>
        <a:prstGeom prst="ellipse">
          <a:avLst/>
        </a:prstGeom>
        <a:solidFill>
          <a:schemeClr val="accent2">
            <a:lumMod val="25000"/>
            <a:lumOff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bg1"/>
              </a:solidFill>
            </a:rPr>
            <a:t>Cost</a:t>
          </a:r>
          <a:endParaRPr lang="en-GB" sz="2700" kern="1200" dirty="0">
            <a:solidFill>
              <a:schemeClr val="bg1"/>
            </a:solidFill>
          </a:endParaRPr>
        </a:p>
      </dsp:txBody>
      <dsp:txXfrm>
        <a:off x="1465563" y="430291"/>
        <a:ext cx="1611303" cy="988754"/>
      </dsp:txXfrm>
    </dsp:sp>
    <dsp:sp modelId="{5D33785A-6A0B-4BCB-B7F5-8A63D0D2DBDF}">
      <dsp:nvSpPr>
        <dsp:cNvPr id="0" name=""/>
        <dsp:cNvSpPr/>
      </dsp:nvSpPr>
      <dsp:spPr>
        <a:xfrm>
          <a:off x="1965433" y="1419045"/>
          <a:ext cx="2197232" cy="2197232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bg1"/>
              </a:solidFill>
            </a:rPr>
            <a:t>Quality</a:t>
          </a:r>
          <a:endParaRPr lang="en-GB" sz="2700" kern="1200" dirty="0">
            <a:solidFill>
              <a:schemeClr val="bg1"/>
            </a:solidFill>
          </a:endParaRPr>
        </a:p>
      </dsp:txBody>
      <dsp:txXfrm>
        <a:off x="2637420" y="1986664"/>
        <a:ext cx="1318339" cy="1208477"/>
      </dsp:txXfrm>
    </dsp:sp>
    <dsp:sp modelId="{DE72C9FC-E959-4DED-9A01-02A4B731B62D}">
      <dsp:nvSpPr>
        <dsp:cNvPr id="0" name=""/>
        <dsp:cNvSpPr/>
      </dsp:nvSpPr>
      <dsp:spPr>
        <a:xfrm>
          <a:off x="379764" y="1419045"/>
          <a:ext cx="2197232" cy="2197232"/>
        </a:xfrm>
        <a:prstGeom prst="ellipse">
          <a:avLst/>
        </a:prstGeom>
        <a:solidFill>
          <a:srgbClr val="FF7C80">
            <a:alpha val="3607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bg1"/>
              </a:solidFill>
            </a:rPr>
            <a:t>Delivery</a:t>
          </a:r>
          <a:endParaRPr lang="en-GB" sz="2700" kern="1200" dirty="0">
            <a:solidFill>
              <a:schemeClr val="bg1"/>
            </a:solidFill>
          </a:endParaRPr>
        </a:p>
      </dsp:txBody>
      <dsp:txXfrm>
        <a:off x="586670" y="1986664"/>
        <a:ext cx="1318339" cy="120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7406-1CCB-4617-AA56-4A8880DBEAF0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7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92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7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7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7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4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2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2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xmlns="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88E972-9863-B445-BDAB-EBE00DF6485E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2382"/>
            <a:ext cx="6869102" cy="513549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66FF738-0FA4-4BDF-B2DF-396A537BDB62}"/>
              </a:ext>
            </a:extLst>
          </p:cNvPr>
          <p:cNvSpPr/>
          <p:nvPr userDrawn="1"/>
        </p:nvSpPr>
        <p:spPr>
          <a:xfrm flipH="1">
            <a:off x="2274898" y="2903220"/>
            <a:ext cx="6869102" cy="2234660"/>
          </a:xfrm>
          <a:prstGeom prst="rect">
            <a:avLst/>
          </a:prstGeom>
          <a:solidFill>
            <a:srgbClr val="3B3A3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R Pioneer" panose="020B0503050201040103" pitchFamily="34" charset="0"/>
            </a:endParaRP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xmlns="" id="{5AB45233-7906-46F1-BA2A-F0ADFAEF2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2893" y="3346678"/>
            <a:ext cx="4626727" cy="1522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5E2F978A-90E7-4C4F-BE57-D778C35B79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217A2E-4BC5-9B47-9D33-6ABF627F390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6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10297" y="2382"/>
            <a:ext cx="3033703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60402020202020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452FCCD-B6B3-E549-BF3F-1030320CDB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6DE045-1D16-F041-B7A3-D014DFB01D0F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4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30617" y="2382"/>
            <a:ext cx="3013383" cy="216418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FD24E852-DC2D-4F10-B3B5-F14AFFB99A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30617" y="2265522"/>
            <a:ext cx="3013383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0457EF96-ED99-4499-9812-AA782FF4E0C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979420"/>
            <a:ext cx="3759455" cy="216408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8BC83D7-D7E8-894B-AA6F-BC3DBCA1DB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DE796E-7CC6-1F47-8BBD-C6C31B3C5BBB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5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F5E716E7-D794-41A7-815B-8C905EE38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15124" y="2621084"/>
            <a:ext cx="2428875" cy="2522416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01FD96D8-39C9-41C8-BB4F-CE6C85A2C63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15124" y="1708"/>
            <a:ext cx="2428875" cy="2522416"/>
          </a:xfrm>
          <a:prstGeom prst="rect">
            <a:avLst/>
          </a:prstGeom>
          <a:solidFill>
            <a:srgbClr val="8A8A8F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-1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017FDEF5-64FD-4D0F-B51C-F6FA4686104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74897" y="2619374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42E0B7C-0309-478A-BD9B-4CE7B2B884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7370" y="730411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91ECF96-1D45-401F-B3E4-D013B70E0F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77370" y="3349787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2C5B5DD1-7C0C-4798-81E6-48FCE30D2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0DDF40A9-3BE5-554D-ABB6-E21D16717B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775645-D09D-A443-8A1F-DA0F30AD0541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FBE52856-7403-461F-A845-BC8C6FA7FE2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29148" y="3516886"/>
            <a:ext cx="451485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D3482F8-D1AD-4FEC-BBB9-6780D5A7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3516886"/>
            <a:ext cx="4514851" cy="1626614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360000" tIns="288000" rIns="72000" bIns="0" anchor="t"/>
          <a:lstStyle>
            <a:lvl1pPr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0168FFE4-0131-401E-8272-B08535AF232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29148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AA8959AA-4A54-4916-A224-C618B779BF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2243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493B5B1F-9EB3-4A47-9A38-EE884DA164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91394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47051C-E06A-4F74-94B8-773148FCB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F89C9B-38FB-47E9-AAC4-929B13B6B0BF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39C170D-BEE3-492E-A602-140BC624A61C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45356C-0935-4AAC-A920-A8ECACC4E63C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65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62C2EBD-B235-42BC-BD46-422022C022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05200"/>
            <a:ext cx="2220902" cy="1638300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lang="en-GB" sz="1800" kern="1200" dirty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0F2346F3-8DE5-4043-964E-BA64A585CF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8991" y="3505200"/>
            <a:ext cx="2220902" cy="1638300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6125558C-F60E-428F-A54B-BED4BBBC28C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1" y="3505200"/>
            <a:ext cx="2220902" cy="1638300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5230D184-F475-BB48-93EE-25617CC4F40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059508-073F-704F-B12D-385FA5EB6694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2DF083A9-DDBD-4A33-B101-472E9D67D43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3524506"/>
            <a:ext cx="2981324" cy="1626614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7984107D-77EB-45E0-AC4B-A63ADF5FEB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095624" y="3524506"/>
            <a:ext cx="2971800" cy="1626614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F842B46-F038-4D67-BEA0-1256AF8C66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81724" y="3524506"/>
            <a:ext cx="2971800" cy="1626614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09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270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131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277A7473-F058-45DB-9C54-BE51DBB546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0"/>
            <a:ext cx="9144002" cy="341947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624602-EBCD-4789-A04E-F15D61D8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88E8F7-9A78-4AFC-8E93-A518ABE77BE0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2AF1BD9A-DBBB-4C46-A2D9-3EB2FC28D26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8CC268-4427-49BA-B961-5FA6CE8FFB33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3400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36439945-88CA-4F95-BA50-C5756EEEEC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24506"/>
            <a:ext cx="2220902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2032A473-42CC-4259-955F-692BEFCF7B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1371" y="3524506"/>
            <a:ext cx="222090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21555064-892E-4510-8066-046BDF6CADD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07851" y="3524506"/>
            <a:ext cx="222090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982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223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64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A076E41-D034-4EA7-AA87-2C2D4A9E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4897" y="1325217"/>
            <a:ext cx="6869102" cy="1023252"/>
          </a:xfrm>
          <a:prstGeom prst="roundRect">
            <a:avLst>
              <a:gd name="adj" fmla="val 0"/>
            </a:avLst>
          </a:prstGeom>
          <a:solidFill>
            <a:srgbClr val="C8C7CC"/>
          </a:solidFill>
        </p:spPr>
        <p:txBody>
          <a:bodyPr lIns="360000" tIns="288000" rIns="72000" bIns="0" anchor="t"/>
          <a:lstStyle>
            <a:lvl1pPr>
              <a:defRPr lang="en-GB" sz="1800" kern="1200" dirty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0584650F-EE7D-42A0-AE68-EE98EA105D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612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A942E4C7-9B64-47B6-A4F9-9DB8B60A77B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-1"/>
            <a:ext cx="6869102" cy="1325217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1F1D6473-D187-4334-BD67-0B143671C5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53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E183C503-4DE8-4247-8174-2513BCA1D6C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933C9BD-181D-B540-B2D5-C21E1467F57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9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FC6B06F3-69FD-4851-878C-2F40E8B7B7D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3516886"/>
            <a:ext cx="2171699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60343445-C4EC-4E8A-9F33-1124C05C3E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8379" y="3516886"/>
            <a:ext cx="221742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3E91CFD-8110-4D06-8696-0961E85263B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19460" y="3516886"/>
            <a:ext cx="221742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A8920CBA-662D-42A4-AAFF-C1855CC290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8" y="3516886"/>
            <a:ext cx="221742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9144000" cy="34194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38450" y="4247297"/>
            <a:ext cx="187323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B8DBAA-9C54-4B59-8827-D7749CC51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BA1600-266A-4031-BFD7-A564079BD906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1BA85D0-486A-4581-AC70-3ED097FBFEE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AA7DAC2-B520-4806-96A4-5F4B76809C27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06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115D2D-0F88-4CB1-A313-66954B453F14}"/>
              </a:ext>
            </a:extLst>
          </p:cNvPr>
          <p:cNvSpPr/>
          <p:nvPr userDrawn="1"/>
        </p:nvSpPr>
        <p:spPr>
          <a:xfrm>
            <a:off x="68580" y="4640580"/>
            <a:ext cx="207264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837" y="766917"/>
            <a:ext cx="7441440" cy="164649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5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837" y="2527002"/>
            <a:ext cx="7441440" cy="717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F97F8"/>
                </a:solidFill>
                <a:latin typeface="RR Pioneer Bold" panose="020B08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2" y="235675"/>
            <a:ext cx="719435" cy="11706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4305D3-AFB3-6149-8AD8-3E62A38B6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8837" y="3251041"/>
            <a:ext cx="5065712" cy="88398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B0A1DB-66ED-D84A-84CC-C1C555AB3C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563" y="4143375"/>
            <a:ext cx="5087937" cy="817563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FF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GB" dirty="0"/>
              <a:t>Business sensitivity classification | © 2018 Rolls-Royce </a:t>
            </a:r>
            <a:br>
              <a:rPr lang="en-GB" dirty="0"/>
            </a:br>
            <a:r>
              <a:rPr lang="en-GB" dirty="0"/>
              <a:t>Business proprietary classification </a:t>
            </a:r>
            <a:br>
              <a:rPr lang="en-GB" dirty="0"/>
            </a:br>
            <a:r>
              <a:rPr lang="en-GB" dirty="0"/>
              <a:t>Export Control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0342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3268C6-01BC-412D-A23E-48D4A1022940}"/>
              </a:ext>
            </a:extLst>
          </p:cNvPr>
          <p:cNvSpPr/>
          <p:nvPr userDrawn="1"/>
        </p:nvSpPr>
        <p:spPr>
          <a:xfrm>
            <a:off x="0" y="4570834"/>
            <a:ext cx="2121535" cy="572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C7C9963D-A1B2-4EBD-A66A-4277E95842A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04CFA8C7-212F-4713-BB44-7469FF7B31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478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7C43E4CD-1F22-4C87-9D53-34F134E8402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57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D0B263CE-1CFC-4FB7-96DA-9BD5A44A1F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5435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C58631EE-6827-435A-A14B-D336BAC0AC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914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32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B02C9759-695D-401C-92C4-87D6D437CA9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8478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E1B69E8-9E9C-4A61-AA75-0E53D4F350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6344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3C3D3AC3-F285-42B0-861D-3B0109B1CFC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6957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4408C94F-1181-45D3-84CF-8EBFCC39A2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89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4EF7C142-7323-42A3-9A41-CD2781DD303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5435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0BF7A7B1-9F50-4D6B-BBEF-4B320464458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6676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xmlns="" id="{6C3059DC-3D20-4BEA-945B-4F6DE3C559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914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xmlns="" id="{FC417CE3-DE1E-4384-BD5C-A0321BAC0A3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2223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0794FFA-1B0E-49B6-9C1F-D168D7F20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15422-480E-4EC6-B705-3AD54CC34E9D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CAA204DF-42E9-4944-AF42-74DB6829D796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324FBFB-4984-4A9F-A8EF-C09785E36F88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320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06A67E-B23D-4408-B307-3E7F72914E60}"/>
              </a:ext>
            </a:extLst>
          </p:cNvPr>
          <p:cNvSpPr/>
          <p:nvPr userDrawn="1"/>
        </p:nvSpPr>
        <p:spPr>
          <a:xfrm>
            <a:off x="44450" y="4524375"/>
            <a:ext cx="4079875" cy="600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29B68F93-237E-455D-863D-E589FB3C25E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5699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xmlns="" id="{23385D5E-5D75-4FCF-92BD-CAA657DB2A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99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B41EB338-165E-4CE6-B129-877D23924D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699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xmlns="" id="{BD409BD8-8F85-4B35-B04E-8624DE164DF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699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xmlns="" id="{46CA0176-B5EC-4D12-B796-1EF384F4E92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10342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xmlns="" id="{67934658-0A34-41CF-A15D-F4123448FB5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0342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xmlns="" id="{FD0B4905-1BC6-467C-B939-0FEE04EE19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0342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xmlns="" id="{4F19F118-6366-4FA0-B056-58E2108B9D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0342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xmlns="" id="{EF4FF19E-EE8A-4449-8ECF-0642335D198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63695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xmlns="" id="{C39A4347-7CF8-413A-9469-49A02BC6E2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3695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43A71997-70AE-4283-88C7-5CC9E07771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3695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xmlns="" id="{CA87AF89-839B-476D-8D42-2AFDBC6AE65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3695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xmlns="" id="{2EAB547A-7F6A-4735-843A-8CA96B61EA8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17047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xmlns="" id="{7F9BF68E-FB16-4740-9CDA-7DA5B773C1D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7047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xmlns="" id="{E68F94FD-99EC-41D5-B2E6-F9DD1CDCFBE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7047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xmlns="" id="{58371EE6-BB5F-4937-9A79-C6C83D10CA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7047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xmlns="" id="{CDF67BC0-CE8D-4CD9-BCDC-94C8F7F84F0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77040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xmlns="" id="{28B13383-7B36-45D1-B79D-EE6354EB0A8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7040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A65E1BC6-73F8-424C-BE36-2F47206C3C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040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xmlns="" id="{D58B3A1B-6E4A-4BF7-92CD-9BC592151E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7040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xmlns="" id="{F956B62F-B554-4D75-94CB-81B5159598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 rot="16200000">
            <a:off x="362812" y="3209061"/>
            <a:ext cx="1733551" cy="477976"/>
          </a:xfrm>
          <a:prstGeom prst="rect">
            <a:avLst/>
          </a:prstGeom>
          <a:solidFill>
            <a:srgbClr val="4F98FF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xmlns="" id="{0ABED303-B30E-4256-807C-64E5F310AD4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6200000">
            <a:off x="-65810" y="1046885"/>
            <a:ext cx="2590798" cy="47797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xmlns="" id="{B1994E32-5860-4273-AB8E-3EF08539728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16200000">
            <a:off x="820013" y="4494933"/>
            <a:ext cx="819152" cy="47797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BE3CFFA-F8E4-4604-85EB-1B4533232B84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0C739F-B1BE-C34B-8CB6-DA0BDDBD896B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4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023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2978682"/>
            <a:ext cx="6869102" cy="216481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A881E9-6342-E144-9FE4-7E5768EFB1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001AEE-19A2-C949-91CA-1362EA6BE0C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3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195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5195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195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bg2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5195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410225-223D-8948-A2C1-5821B9ADC58F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51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2033802"/>
            <a:ext cx="6869102" cy="310969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DD735AA-3E85-E946-B818-67611DFEAB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792DC5-96AA-F240-B6D9-B18D9A581307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5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5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6097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6097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6097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2D12F-2FF2-404A-9091-F26B8F337AC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6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2274898" y="-1"/>
            <a:ext cx="3118905" cy="5143501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23236" y="855034"/>
            <a:ext cx="2443124" cy="3115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D056E-9F0F-4E71-9073-D51173C9F351}"/>
              </a:ext>
            </a:extLst>
          </p:cNvPr>
          <p:cNvSpPr/>
          <p:nvPr userDrawn="1"/>
        </p:nvSpPr>
        <p:spPr>
          <a:xfrm>
            <a:off x="5400062" y="0"/>
            <a:ext cx="3743938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34810" y="4212042"/>
            <a:ext cx="2369625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E782EFBB-41F0-E344-B328-916E407345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0B52316D-5720-494C-BBD3-1725BAEEFB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4863" y="855663"/>
            <a:ext cx="2878137" cy="37163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84504E-6DAB-E44A-899F-E49C566C4792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3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252984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2643758"/>
            <a:ext cx="6869102" cy="252984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009CBBA-31ED-7F45-8D1D-C65934AB2E3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B54FBE-814D-1644-9F9C-72D142DD50FD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Boxes with description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245804" y="319405"/>
            <a:ext cx="2399887" cy="1281457"/>
          </a:xfrm>
          <a:prstGeom prst="roundRect">
            <a:avLst>
              <a:gd name="adj" fmla="val 4279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5726793" y="319405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5804" y="1675646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5726793" y="1675646"/>
            <a:ext cx="2399887" cy="1281457"/>
          </a:xfrm>
          <a:prstGeom prst="roundRect">
            <a:avLst>
              <a:gd name="adj" fmla="val 3288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5804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726793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3383365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983113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4852536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5422255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5868144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467892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337315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907034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3383365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983113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4852536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5422255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868144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6467892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337315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907034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3383365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3983113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4852536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5422255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5868144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6467892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7337315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7907034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3251285" y="4537276"/>
            <a:ext cx="4827844" cy="3195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900">
                <a:solidFill>
                  <a:srgbClr val="10069F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8EEE60AE-CE3C-2C4C-94E1-98EEC308800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117B44-118E-DA49-ABFE-757139F898DA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9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3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Agenda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BB0657-379C-4CC6-B8CE-7F03C72CB751}"/>
              </a:ext>
            </a:extLst>
          </p:cNvPr>
          <p:cNvSpPr/>
          <p:nvPr userDrawn="1"/>
        </p:nvSpPr>
        <p:spPr>
          <a:xfrm flipH="1"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100" y="918068"/>
            <a:ext cx="2762250" cy="2191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0400" y="86868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745ABF3-E032-4AEE-AE8C-AAF59BE4F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6100" y="1166653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D8C9E16-EDC2-40FD-BC42-1FD8F71EF5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185293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F414A368-248B-475A-ADCA-08C360E26F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158523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65FF8D84-2F35-41F7-A61F-6711FBB1F8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0" y="1900776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85FF37C7-8520-4509-8001-EFD4AB3CDB6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00400" y="281178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EBE6C3B7-B4A0-449B-8B2C-FCBE3123A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6100" y="311784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FC525C28-22EF-494D-9B1F-0229CF0A97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100" y="2860098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9424BCE-EC4E-4766-9A8F-DC204DB9BB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00400" y="377063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7EF99594-F68A-42B6-AD75-FD94A75D76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100" y="407669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xmlns="" id="{C7C1415F-2B3E-44A2-9845-FF54A05E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6100" y="3818948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59B2AF-D3A1-47AE-A89F-3607AAD2D9F6}"/>
              </a:ext>
            </a:extLst>
          </p:cNvPr>
          <p:cNvSpPr txBox="1"/>
          <p:nvPr userDrawn="1"/>
        </p:nvSpPr>
        <p:spPr>
          <a:xfrm>
            <a:off x="220281" y="909949"/>
            <a:ext cx="178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kern="1200" dirty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7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R Secti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R Sec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2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R Section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32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0" y="5185740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6239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R Agenda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BB0657-379C-4CC6-B8CE-7F03C72CB751}"/>
              </a:ext>
            </a:extLst>
          </p:cNvPr>
          <p:cNvSpPr/>
          <p:nvPr userDrawn="1"/>
        </p:nvSpPr>
        <p:spPr>
          <a:xfrm flipH="1"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59B2AF-D3A1-47AE-A89F-3607AAD2D9F6}"/>
              </a:ext>
            </a:extLst>
          </p:cNvPr>
          <p:cNvSpPr txBox="1"/>
          <p:nvPr userDrawn="1"/>
        </p:nvSpPr>
        <p:spPr>
          <a:xfrm>
            <a:off x="220281" y="909949"/>
            <a:ext cx="178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kern="1200" dirty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0BE73F0C-D1BA-4042-9EAB-BFA8A30C15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6163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B803B6F6-4544-4977-8CFE-E48B25F4B4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26075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5F135389-B117-461A-A6FE-79DD621CEBC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2316163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58FE9296-ED53-4CFF-96E4-612EB099F262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5426075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5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50F73E1E-9CCE-48CA-92D7-31598DCCA86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2316163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16002F2C-86D6-4867-A7EC-073060EA94E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426075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99EBA073-B9D0-4BE7-9F09-A82EE0DE8599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2316163" y="359218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ACC5CEDA-2D81-42D8-B065-9CD45E53F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6557" y="909949"/>
            <a:ext cx="2762250" cy="2191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CD6CC4A0-63E7-4956-AA94-6C23373DB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6557" y="115853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xmlns="" id="{7239CBB0-658E-B64A-8251-A7DAD1A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6557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xmlns="" id="{C13B1675-0332-AB47-8CC4-75174AC2F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6557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A10E3D0E-7867-8B43-827D-DA1CDEDC32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10655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xmlns="" id="{F8781869-7FAF-1745-879D-100D0AB5888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10655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xmlns="" id="{FFC70A1F-0930-D24A-B623-E15A76AE7D0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103272" y="385207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xmlns="" id="{D30524BF-3757-184D-ACEB-F9D97BCC53A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103272" y="359432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xmlns="" id="{3B706B29-4221-6D45-B4FF-9B9FDFCF06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51750" y="1167696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xmlns="" id="{6105409E-2F29-E449-A530-5910E1341BF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51750" y="909949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xmlns="" id="{F4BD4B11-E07E-2443-8293-0709AC507EC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51750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xmlns="" id="{CB36D4E8-D66B-7E48-9488-363D0E657AE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51750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xmlns="" id="{C78DA7B3-F873-1546-80CF-CC04E9B506C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4264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xmlns="" id="{FCF5698A-C916-7841-B1F5-0EEC61923C8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4264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D053AA-BBF3-E946-AF63-5A2831006764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1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27832D-C61A-5549-869A-D8182188BB57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6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2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for longer sections of copy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BC6105F-6C59-5947-BBC6-DB893D68A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71885" y="950913"/>
            <a:ext cx="5302165" cy="3382962"/>
          </a:xfrm>
        </p:spPr>
        <p:txBody>
          <a:bodyPr lIns="0" tIns="0" rIns="0" bIns="0" numCol="2" spcCol="23040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Please change first paragraph to RR Pioneer Bold 10 </a:t>
            </a:r>
            <a:r>
              <a:rPr lang="en-US" dirty="0" err="1"/>
              <a:t>pt</a:t>
            </a:r>
            <a:r>
              <a:rPr lang="en-US" dirty="0"/>
              <a:t> in blue.</a:t>
            </a:r>
          </a:p>
          <a:p>
            <a:r>
              <a:rPr lang="en-GB" dirty="0"/>
              <a:t>2 column layout.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3AC912-A438-A247-8B29-359A42760C8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F287B6-A671-1A4E-8BD9-F9DD9755DC7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F20B3E-FD95-7340-AFD0-E3737D609149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BB4290-D62B-9140-977E-28036CDA43E3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31BEFE-1E90-4BB3-9346-5176BD8884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43DCB37-4ED7-4852-8388-DD702887E0E4}"/>
              </a:ext>
            </a:extLst>
          </p:cNvPr>
          <p:cNvSpPr/>
          <p:nvPr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Rolls-Royce </a:t>
            </a:r>
          </a:p>
          <a:p>
            <a:pPr algn="l"/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© 2019 Rolls-Royce </a:t>
            </a:r>
            <a:b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</a:br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Export Control classification UK – not listed</a:t>
            </a:r>
            <a:endParaRPr lang="en-GB" sz="750" dirty="0">
              <a:solidFill>
                <a:schemeClr val="bg2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890" r:id="rId2"/>
    <p:sldLayoutId id="2147483919" r:id="rId3"/>
    <p:sldLayoutId id="2147483895" r:id="rId4"/>
    <p:sldLayoutId id="2147483982" r:id="rId5"/>
    <p:sldLayoutId id="2147483983" r:id="rId6"/>
    <p:sldLayoutId id="2147483652" r:id="rId7"/>
    <p:sldLayoutId id="2147483984" r:id="rId8"/>
    <p:sldLayoutId id="2147483654" r:id="rId9"/>
    <p:sldLayoutId id="2147483985" r:id="rId10"/>
    <p:sldLayoutId id="2147483670" r:id="rId11"/>
    <p:sldLayoutId id="2147483675" r:id="rId12"/>
    <p:sldLayoutId id="2147483677" r:id="rId13"/>
    <p:sldLayoutId id="2147483684" r:id="rId14"/>
    <p:sldLayoutId id="2147483685" r:id="rId15"/>
    <p:sldLayoutId id="2147483687" r:id="rId16"/>
    <p:sldLayoutId id="2147483689" r:id="rId17"/>
    <p:sldLayoutId id="2147483690" r:id="rId18"/>
    <p:sldLayoutId id="2147483692" r:id="rId19"/>
    <p:sldLayoutId id="2147483693" r:id="rId20"/>
    <p:sldLayoutId id="2147483694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879" r:id="rId27"/>
    <p:sldLayoutId id="2147483714" r:id="rId28"/>
    <p:sldLayoutId id="2147483986" r:id="rId29"/>
    <p:sldLayoutId id="2147483987" r:id="rId30"/>
    <p:sldLayoutId id="2147483988" r:id="rId31"/>
    <p:sldLayoutId id="2147483989" r:id="rId32"/>
    <p:sldLayoutId id="2147483990" r:id="rId33"/>
  </p:sldLayoutIdLs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923" y="1526105"/>
            <a:ext cx="5909313" cy="51859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Target Reliability Informed Design Optimisation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5923" y="2003434"/>
            <a:ext cx="5319077" cy="531535"/>
          </a:xfrm>
        </p:spPr>
        <p:txBody>
          <a:bodyPr>
            <a:normAutofit/>
          </a:bodyPr>
          <a:lstStyle/>
          <a:p>
            <a:r>
              <a:rPr lang="en-GB" dirty="0"/>
              <a:t>ISPMNA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5923" y="2822977"/>
            <a:ext cx="5319077" cy="478294"/>
          </a:xfrm>
        </p:spPr>
        <p:txBody>
          <a:bodyPr>
            <a:normAutofit/>
          </a:bodyPr>
          <a:lstStyle/>
          <a:p>
            <a:r>
              <a:rPr lang="en-GB" dirty="0" smtClean="0"/>
              <a:t>Peter Reed, Core Stress Engineer</a:t>
            </a:r>
          </a:p>
          <a:p>
            <a:r>
              <a:rPr lang="en-GB" dirty="0" smtClean="0"/>
              <a:t>Rob Marshall, Principal Engineer Core Structural Integrity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5923" y="3775309"/>
            <a:ext cx="5319077" cy="349593"/>
          </a:xfrm>
        </p:spPr>
        <p:txBody>
          <a:bodyPr/>
          <a:lstStyle/>
          <a:p>
            <a:r>
              <a:rPr lang="en-GB" dirty="0" smtClean="0"/>
              <a:t>22 October 2019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AC3722-9E1B-470D-AC76-060D5A730399}"/>
              </a:ext>
            </a:extLst>
          </p:cNvPr>
          <p:cNvSpPr/>
          <p:nvPr/>
        </p:nvSpPr>
        <p:spPr>
          <a:xfrm>
            <a:off x="267288" y="3110525"/>
            <a:ext cx="1906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</a:rPr>
              <a:t>The information in this document is proprietary and confidential to Rolls‑Royce and is available to authorised recipients only – copying and onward distribution is prohibited other than for the purpose for which it was made available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&amp; Background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5640952"/>
              </p:ext>
            </p:extLst>
          </p:nvPr>
        </p:nvGraphicFramePr>
        <p:xfrm>
          <a:off x="3364173" y="620974"/>
          <a:ext cx="4542430" cy="36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2851" y="3167449"/>
            <a:ext cx="1399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ALARP/ALARA Safety Case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9985" y="4136946"/>
            <a:ext cx="1269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Desired Performance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43" y="500885"/>
            <a:ext cx="1269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Machining is costly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6513" y="2154063"/>
            <a:ext cx="12692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Machining is time consuming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0757" y="3421365"/>
            <a:ext cx="12692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Machining generates inspection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Suitably “Deterministic”?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&amp; Background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99" y="1608883"/>
            <a:ext cx="5251003" cy="28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899957" y="1974635"/>
            <a:ext cx="0" cy="246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34497" y="1974635"/>
            <a:ext cx="0" cy="24634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905767" y="4328671"/>
            <a:ext cx="597552" cy="108435"/>
          </a:xfrm>
          <a:custGeom>
            <a:avLst/>
            <a:gdLst>
              <a:gd name="connsiteX0" fmla="*/ 2382 w 852488"/>
              <a:gd name="connsiteY0" fmla="*/ 0 h 354806"/>
              <a:gd name="connsiteX1" fmla="*/ 0 w 852488"/>
              <a:gd name="connsiteY1" fmla="*/ 354806 h 354806"/>
              <a:gd name="connsiteX2" fmla="*/ 852488 w 852488"/>
              <a:gd name="connsiteY2" fmla="*/ 354806 h 354806"/>
              <a:gd name="connsiteX3" fmla="*/ 640557 w 852488"/>
              <a:gd name="connsiteY3" fmla="*/ 342900 h 354806"/>
              <a:gd name="connsiteX4" fmla="*/ 459582 w 852488"/>
              <a:gd name="connsiteY4" fmla="*/ 321469 h 354806"/>
              <a:gd name="connsiteX5" fmla="*/ 357188 w 852488"/>
              <a:gd name="connsiteY5" fmla="*/ 285750 h 354806"/>
              <a:gd name="connsiteX6" fmla="*/ 233363 w 852488"/>
              <a:gd name="connsiteY6" fmla="*/ 233363 h 354806"/>
              <a:gd name="connsiteX7" fmla="*/ 138113 w 852488"/>
              <a:gd name="connsiteY7" fmla="*/ 161925 h 354806"/>
              <a:gd name="connsiteX8" fmla="*/ 64294 w 852488"/>
              <a:gd name="connsiteY8" fmla="*/ 83344 h 354806"/>
              <a:gd name="connsiteX9" fmla="*/ 2382 w 852488"/>
              <a:gd name="connsiteY9" fmla="*/ 0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488" h="354806">
                <a:moveTo>
                  <a:pt x="2382" y="0"/>
                </a:moveTo>
                <a:lnTo>
                  <a:pt x="0" y="354806"/>
                </a:lnTo>
                <a:lnTo>
                  <a:pt x="852488" y="354806"/>
                </a:lnTo>
                <a:lnTo>
                  <a:pt x="640557" y="342900"/>
                </a:lnTo>
                <a:lnTo>
                  <a:pt x="459582" y="321469"/>
                </a:lnTo>
                <a:lnTo>
                  <a:pt x="357188" y="285750"/>
                </a:lnTo>
                <a:lnTo>
                  <a:pt x="233363" y="233363"/>
                </a:lnTo>
                <a:lnTo>
                  <a:pt x="138113" y="161925"/>
                </a:lnTo>
                <a:lnTo>
                  <a:pt x="64294" y="83344"/>
                </a:lnTo>
                <a:lnTo>
                  <a:pt x="2382" y="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99471" y="1702051"/>
            <a:ext cx="5863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</a:t>
            </a:r>
            <a:r>
              <a:rPr lang="en-GB" baseline="-25000" dirty="0" smtClean="0">
                <a:solidFill>
                  <a:schemeClr val="bg1"/>
                </a:solidFill>
              </a:rPr>
              <a:t>LIM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3882" y="1702051"/>
            <a:ext cx="448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49326" y="3392524"/>
            <a:ext cx="1214136" cy="936147"/>
            <a:chOff x="6885810" y="3594181"/>
            <a:chExt cx="1214136" cy="936147"/>
          </a:xfrm>
        </p:grpSpPr>
        <p:sp>
          <p:nvSpPr>
            <p:cNvPr id="12" name="TextBox 11"/>
            <p:cNvSpPr txBox="1"/>
            <p:nvPr/>
          </p:nvSpPr>
          <p:spPr>
            <a:xfrm>
              <a:off x="7663217" y="3594181"/>
              <a:ext cx="436729" cy="3000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7503319" y="3894263"/>
              <a:ext cx="596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885810" y="3894263"/>
              <a:ext cx="617509" cy="636065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454304" y="4438068"/>
            <a:ext cx="2299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Intensity (MPa √m)</a:t>
            </a:r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51000" y="2199696"/>
                <a:ext cx="225202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𝑅𝐹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𝐿𝐼𝑀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=0.85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00" y="2199696"/>
                <a:ext cx="2252027" cy="666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6534497" y="3295650"/>
            <a:ext cx="37127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Target Reliability Approach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7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Target Reliability Approach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2713461" y="714991"/>
            <a:ext cx="1191338" cy="641880"/>
            <a:chOff x="2646556" y="706156"/>
            <a:chExt cx="1586708" cy="85490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57" y="706156"/>
              <a:ext cx="1586707" cy="854901"/>
            </a:xfrm>
            <a:prstGeom prst="rect">
              <a:avLst/>
            </a:prstGeom>
            <a:noFill/>
            <a:ln w="9525">
              <a:solidFill>
                <a:srgbClr val="3B3A3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46556" y="709768"/>
                  <a:ext cx="40741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556" y="709768"/>
                  <a:ext cx="407419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13461" y="1699990"/>
            <a:ext cx="1191338" cy="641880"/>
            <a:chOff x="2646556" y="1691155"/>
            <a:chExt cx="1586708" cy="85490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57" y="1691155"/>
              <a:ext cx="1586707" cy="854901"/>
            </a:xfrm>
            <a:prstGeom prst="rect">
              <a:avLst/>
            </a:prstGeom>
            <a:noFill/>
            <a:ln w="9525">
              <a:solidFill>
                <a:srgbClr val="3B3A3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646556" y="1691155"/>
                  <a:ext cx="46365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556" y="1691155"/>
                  <a:ext cx="46365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754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2713461" y="2682874"/>
            <a:ext cx="1191337" cy="643901"/>
            <a:chOff x="2646556" y="2673368"/>
            <a:chExt cx="1586707" cy="85759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56" y="2676060"/>
              <a:ext cx="1586707" cy="854901"/>
            </a:xfrm>
            <a:prstGeom prst="rect">
              <a:avLst/>
            </a:prstGeom>
            <a:noFill/>
            <a:ln w="9525">
              <a:solidFill>
                <a:srgbClr val="3B3A3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646557" y="2673368"/>
                  <a:ext cx="4678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557" y="2673368"/>
                  <a:ext cx="467820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724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713461" y="3686614"/>
            <a:ext cx="1191338" cy="647462"/>
            <a:chOff x="2646555" y="3675927"/>
            <a:chExt cx="1586707" cy="8623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55" y="3683361"/>
              <a:ext cx="1586707" cy="854901"/>
            </a:xfrm>
            <a:prstGeom prst="rect">
              <a:avLst/>
            </a:prstGeom>
            <a:noFill/>
            <a:ln w="9525">
              <a:solidFill>
                <a:srgbClr val="3B3A3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7325" y="3675927"/>
                  <a:ext cx="40665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325" y="3675927"/>
                  <a:ext cx="40665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94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6132467" y="2111301"/>
            <a:ext cx="1054947" cy="73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Probabilistic Framework (FORM)</a:t>
            </a:r>
            <a:endParaRPr lang="en-GB" sz="800" dirty="0"/>
          </a:p>
        </p:txBody>
      </p:sp>
      <p:sp>
        <p:nvSpPr>
          <p:cNvPr id="18" name="Rectangle 17"/>
          <p:cNvSpPr/>
          <p:nvPr/>
        </p:nvSpPr>
        <p:spPr>
          <a:xfrm>
            <a:off x="4754896" y="666186"/>
            <a:ext cx="1054947" cy="7394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Design of Experiments – 256 FE Runs</a:t>
            </a:r>
            <a:endParaRPr lang="en-GB" sz="800" dirty="0"/>
          </a:p>
        </p:txBody>
      </p:sp>
      <p:cxnSp>
        <p:nvCxnSpPr>
          <p:cNvPr id="20" name="Straight Arrow Connector 19"/>
          <p:cNvCxnSpPr>
            <a:stCxn id="18" idx="2"/>
            <a:endCxn id="39" idx="0"/>
          </p:cNvCxnSpPr>
          <p:nvPr/>
        </p:nvCxnSpPr>
        <p:spPr>
          <a:xfrm>
            <a:off x="5282370" y="1405676"/>
            <a:ext cx="0" cy="705625"/>
          </a:xfrm>
          <a:prstGeom prst="straightConnector1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3"/>
            <a:endCxn id="39" idx="1"/>
          </p:cNvCxnSpPr>
          <p:nvPr/>
        </p:nvCxnSpPr>
        <p:spPr>
          <a:xfrm>
            <a:off x="3904799" y="1035931"/>
            <a:ext cx="850097" cy="1445115"/>
          </a:xfrm>
          <a:prstGeom prst="bentConnector3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3"/>
            <a:endCxn id="39" idx="1"/>
          </p:cNvCxnSpPr>
          <p:nvPr/>
        </p:nvCxnSpPr>
        <p:spPr>
          <a:xfrm>
            <a:off x="3904799" y="2020930"/>
            <a:ext cx="850097" cy="460116"/>
          </a:xfrm>
          <a:prstGeom prst="bentConnector3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39" idx="1"/>
          </p:cNvCxnSpPr>
          <p:nvPr/>
        </p:nvCxnSpPr>
        <p:spPr>
          <a:xfrm flipV="1">
            <a:off x="3904798" y="2481046"/>
            <a:ext cx="850098" cy="524789"/>
          </a:xfrm>
          <a:prstGeom prst="bentConnector3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3"/>
            <a:endCxn id="39" idx="1"/>
          </p:cNvCxnSpPr>
          <p:nvPr/>
        </p:nvCxnSpPr>
        <p:spPr>
          <a:xfrm flipV="1">
            <a:off x="3904799" y="2481046"/>
            <a:ext cx="850097" cy="1532090"/>
          </a:xfrm>
          <a:prstGeom prst="bentConnector3">
            <a:avLst>
              <a:gd name="adj1" fmla="val 50000"/>
            </a:avLst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644825" y="2134659"/>
            <a:ext cx="1074235" cy="692774"/>
            <a:chOff x="7356087" y="2148096"/>
            <a:chExt cx="1586707" cy="854901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087" y="2148096"/>
              <a:ext cx="1586707" cy="854901"/>
            </a:xfrm>
            <a:prstGeom prst="rect">
              <a:avLst/>
            </a:prstGeom>
            <a:noFill/>
            <a:ln w="9525">
              <a:solidFill>
                <a:srgbClr val="3B3A3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356087" y="2148096"/>
                  <a:ext cx="36484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087" y="2148096"/>
                  <a:ext cx="36484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2195" b="-121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/>
          <p:cNvSpPr/>
          <p:nvPr/>
        </p:nvSpPr>
        <p:spPr>
          <a:xfrm>
            <a:off x="4754896" y="2111301"/>
            <a:ext cx="1054947" cy="73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System Representation (Surrogate Model)</a:t>
            </a:r>
            <a:endParaRPr lang="en-GB" sz="800" dirty="0"/>
          </a:p>
        </p:txBody>
      </p:sp>
      <p:cxnSp>
        <p:nvCxnSpPr>
          <p:cNvPr id="53" name="Straight Arrow Connector 52"/>
          <p:cNvCxnSpPr>
            <a:stCxn id="39" idx="3"/>
            <a:endCxn id="17" idx="1"/>
          </p:cNvCxnSpPr>
          <p:nvPr/>
        </p:nvCxnSpPr>
        <p:spPr>
          <a:xfrm>
            <a:off x="5809843" y="2481046"/>
            <a:ext cx="322624" cy="0"/>
          </a:xfrm>
          <a:prstGeom prst="straightConnector1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3"/>
            <a:endCxn id="32" idx="1"/>
          </p:cNvCxnSpPr>
          <p:nvPr/>
        </p:nvCxnSpPr>
        <p:spPr>
          <a:xfrm>
            <a:off x="7187414" y="2481046"/>
            <a:ext cx="457411" cy="0"/>
          </a:xfrm>
          <a:prstGeom prst="straightConnector1">
            <a:avLst/>
          </a:prstGeom>
          <a:ln>
            <a:solidFill>
              <a:srgbClr val="3B3A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29847" y="4244898"/>
            <a:ext cx="0" cy="550126"/>
          </a:xfrm>
          <a:prstGeom prst="line">
            <a:avLst/>
          </a:prstGeom>
          <a:ln>
            <a:solidFill>
              <a:srgbClr val="3B3A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29847" y="4013136"/>
            <a:ext cx="0" cy="320940"/>
          </a:xfrm>
          <a:prstGeom prst="line">
            <a:avLst/>
          </a:prstGeom>
          <a:ln>
            <a:solidFill>
              <a:srgbClr val="3B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565878" y="66908"/>
            <a:ext cx="1426261" cy="540454"/>
            <a:chOff x="2565878" y="66908"/>
            <a:chExt cx="1426261" cy="540454"/>
          </a:xfrm>
        </p:grpSpPr>
        <p:sp>
          <p:nvSpPr>
            <p:cNvPr id="65" name="Right Brace 64"/>
            <p:cNvSpPr/>
            <p:nvPr/>
          </p:nvSpPr>
          <p:spPr>
            <a:xfrm rot="16200000">
              <a:off x="3154867" y="-229911"/>
              <a:ext cx="248284" cy="142626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9580" y="66908"/>
              <a:ext cx="3996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?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2912487" y="26941"/>
            <a:ext cx="276907" cy="276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6010006" y="2711056"/>
            <a:ext cx="276907" cy="276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5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Probabilistic Inputs in the Design Stage, options?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Use Capability Analysis (Process capability index, </a:t>
            </a:r>
            <a:r>
              <a:rPr lang="en-GB" dirty="0" err="1" smtClean="0"/>
              <a:t>Cpk</a:t>
            </a:r>
            <a:r>
              <a:rPr lang="en-GB" dirty="0" smtClean="0"/>
              <a:t>).</a:t>
            </a:r>
          </a:p>
          <a:p>
            <a:r>
              <a:rPr lang="en-GB" dirty="0" smtClean="0"/>
              <a:t>Use historic data from previous manufacturing campaigns.</a:t>
            </a:r>
          </a:p>
          <a:p>
            <a:r>
              <a:rPr lang="en-GB" dirty="0" smtClean="0"/>
              <a:t>Perform variation studies to guard against “cliff edge” effects.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6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Assumed Level of Capability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662165" y="1806488"/>
            <a:ext cx="3347115" cy="1925446"/>
            <a:chOff x="2795977" y="1523996"/>
            <a:chExt cx="3347115" cy="192544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977" y="1646052"/>
              <a:ext cx="3347115" cy="180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323063" y="1523997"/>
              <a:ext cx="0" cy="1925445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72615" y="1523996"/>
              <a:ext cx="0" cy="1925445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869581" y="1747017"/>
            <a:ext cx="438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FF"/>
                </a:solidFill>
              </a:rPr>
              <a:t>LSL</a:t>
            </a:r>
            <a:endParaRPr lang="en-GB" sz="800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067" y="1747091"/>
            <a:ext cx="438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FF00FF"/>
                </a:solidFill>
              </a:rPr>
              <a:t>U</a:t>
            </a:r>
            <a:r>
              <a:rPr lang="en-GB" sz="800" dirty="0" smtClean="0">
                <a:solidFill>
                  <a:srgbClr val="FF00FF"/>
                </a:solidFill>
              </a:rPr>
              <a:t>SL</a:t>
            </a:r>
            <a:endParaRPr lang="en-GB" sz="800" dirty="0">
              <a:solidFill>
                <a:srgbClr val="FF00FF"/>
              </a:solidFill>
            </a:endParaRPr>
          </a:p>
        </p:txBody>
      </p:sp>
      <p:cxnSp>
        <p:nvCxnSpPr>
          <p:cNvPr id="14" name="Straight Connector 13"/>
          <p:cNvCxnSpPr>
            <a:stCxn id="6" idx="2"/>
          </p:cNvCxnSpPr>
          <p:nvPr/>
        </p:nvCxnSpPr>
        <p:spPr>
          <a:xfrm flipH="1" flipV="1">
            <a:off x="4335722" y="1642941"/>
            <a:ext cx="1" cy="208899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76250" y="1535219"/>
            <a:ext cx="600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µ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35723" y="2059103"/>
            <a:ext cx="130308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46805" y="3661620"/>
                <a:ext cx="4074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805" y="3661620"/>
                <a:ext cx="407419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5345150" y="2022085"/>
            <a:ext cx="0" cy="170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50514" y="2830239"/>
            <a:ext cx="994636" cy="0"/>
          </a:xfrm>
          <a:prstGeom prst="straightConnector1">
            <a:avLst/>
          </a:prstGeom>
          <a:ln>
            <a:solidFill>
              <a:srgbClr val="3B3A3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9724" y="2640665"/>
                <a:ext cx="3314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GB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GB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724" y="2640665"/>
                <a:ext cx="331436" cy="215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03651" y="1847379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USL- µ</a:t>
            </a:r>
            <a:endParaRPr lang="en-GB" sz="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85570" y="1564813"/>
                <a:ext cx="2562433" cy="55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𝐶𝑝𝑘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𝑈𝑆𝐿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𝐿𝑆𝐿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70" y="1564813"/>
                <a:ext cx="2562433" cy="5591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08233" y="2344701"/>
            <a:ext cx="22822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Assuming a nominally centred, normally distributed process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08233" y="3221725"/>
                <a:ext cx="1362489" cy="517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𝑈𝑆𝐿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𝐶𝑝𝑘</m:t>
                              </m:r>
                            </m:den>
                          </m:f>
                        </m:fName>
                        <m:e/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33" y="3221725"/>
                <a:ext cx="1362489" cy="517642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25644" y="3812550"/>
            <a:ext cx="2282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Cpk</a:t>
            </a:r>
            <a:r>
              <a:rPr lang="en-GB" dirty="0" smtClean="0">
                <a:solidFill>
                  <a:schemeClr val="bg1"/>
                </a:solidFill>
              </a:rPr>
              <a:t> targets of 1.33 and beyond.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Assumed Level of Capability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1311072"/>
            <a:ext cx="5044440" cy="336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Drift Studies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40" y="1344058"/>
            <a:ext cx="5143500" cy="34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431280" y="891540"/>
            <a:ext cx="2499360" cy="163068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Order Reliability 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78" y="1280454"/>
            <a:ext cx="3453381" cy="27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2342706"/>
            <a:ext cx="3479800" cy="26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00325" y="3924300"/>
            <a:ext cx="1552575" cy="11310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Monte Carlo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Allows complex systems and non-normal distributions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2976" y="1539161"/>
            <a:ext cx="1552575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Rapid, but requires several assumptions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1280" y="952500"/>
            <a:ext cx="24993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FF0000"/>
                </a:solidFill>
              </a:rPr>
              <a:t>Near instantaneous run time. Ideal for sensitivity studies. Validated against Monte-Carlo with near perfect agreement.</a:t>
            </a:r>
          </a:p>
          <a:p>
            <a:endParaRPr lang="en-GB" sz="900" dirty="0">
              <a:solidFill>
                <a:srgbClr val="FF0000"/>
              </a:solidFill>
            </a:endParaRPr>
          </a:p>
          <a:p>
            <a:r>
              <a:rPr lang="en-GB" sz="900" dirty="0" smtClean="0">
                <a:solidFill>
                  <a:srgbClr val="FF0000"/>
                </a:solidFill>
              </a:rPr>
              <a:t>Used for </a:t>
            </a:r>
          </a:p>
          <a:p>
            <a:r>
              <a:rPr lang="en-GB" sz="900" dirty="0" smtClean="0">
                <a:solidFill>
                  <a:srgbClr val="FF0000"/>
                </a:solidFill>
              </a:rPr>
              <a:t>this </a:t>
            </a:r>
          </a:p>
          <a:p>
            <a:r>
              <a:rPr lang="en-GB" sz="900" dirty="0" smtClean="0">
                <a:solidFill>
                  <a:srgbClr val="FF0000"/>
                </a:solidFill>
              </a:rPr>
              <a:t>assessment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9" y="430046"/>
            <a:ext cx="6387645" cy="418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02280" y="525780"/>
            <a:ext cx="2209800" cy="4468594"/>
            <a:chOff x="3002280" y="525780"/>
            <a:chExt cx="2209800" cy="44685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28060" y="525780"/>
              <a:ext cx="0" cy="413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02280" y="4655820"/>
              <a:ext cx="2209800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Previous “Deterministic” Case (RF = 0.85)</a:t>
              </a:r>
            </a:p>
            <a:p>
              <a:r>
                <a:rPr lang="en-GB" sz="800" dirty="0" smtClean="0">
                  <a:solidFill>
                    <a:schemeClr val="bg1"/>
                  </a:solidFill>
                </a:rPr>
                <a:t>Probability beyond 1e-20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7540" y="904280"/>
            <a:ext cx="5916930" cy="584775"/>
            <a:chOff x="3177540" y="896660"/>
            <a:chExt cx="5916930" cy="5847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177540" y="1478280"/>
              <a:ext cx="52349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161020" y="896660"/>
              <a:ext cx="933450" cy="584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Un-machined design, RF all &gt; 1.00 at </a:t>
              </a:r>
              <a:r>
                <a:rPr lang="en-GB" sz="800" dirty="0" err="1" smtClean="0">
                  <a:solidFill>
                    <a:schemeClr val="bg1"/>
                  </a:solidFill>
                </a:rPr>
                <a:t>Cpk</a:t>
              </a:r>
              <a:r>
                <a:rPr lang="en-GB" sz="800" dirty="0" smtClean="0">
                  <a:solidFill>
                    <a:schemeClr val="bg1"/>
                  </a:solidFill>
                </a:rPr>
                <a:t> &gt; 0.8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60517" y="3818623"/>
            <a:ext cx="2032756" cy="1095228"/>
            <a:chOff x="2996699" y="1608883"/>
            <a:chExt cx="5251003" cy="28291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699" y="1608883"/>
              <a:ext cx="5251003" cy="28291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6899957" y="1974635"/>
              <a:ext cx="0" cy="2463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534497" y="1974635"/>
              <a:ext cx="0" cy="24634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905767" y="4328671"/>
              <a:ext cx="597552" cy="108435"/>
            </a:xfrm>
            <a:custGeom>
              <a:avLst/>
              <a:gdLst>
                <a:gd name="connsiteX0" fmla="*/ 2382 w 852488"/>
                <a:gd name="connsiteY0" fmla="*/ 0 h 354806"/>
                <a:gd name="connsiteX1" fmla="*/ 0 w 852488"/>
                <a:gd name="connsiteY1" fmla="*/ 354806 h 354806"/>
                <a:gd name="connsiteX2" fmla="*/ 852488 w 852488"/>
                <a:gd name="connsiteY2" fmla="*/ 354806 h 354806"/>
                <a:gd name="connsiteX3" fmla="*/ 640557 w 852488"/>
                <a:gd name="connsiteY3" fmla="*/ 342900 h 354806"/>
                <a:gd name="connsiteX4" fmla="*/ 459582 w 852488"/>
                <a:gd name="connsiteY4" fmla="*/ 321469 h 354806"/>
                <a:gd name="connsiteX5" fmla="*/ 357188 w 852488"/>
                <a:gd name="connsiteY5" fmla="*/ 285750 h 354806"/>
                <a:gd name="connsiteX6" fmla="*/ 233363 w 852488"/>
                <a:gd name="connsiteY6" fmla="*/ 233363 h 354806"/>
                <a:gd name="connsiteX7" fmla="*/ 138113 w 852488"/>
                <a:gd name="connsiteY7" fmla="*/ 161925 h 354806"/>
                <a:gd name="connsiteX8" fmla="*/ 64294 w 852488"/>
                <a:gd name="connsiteY8" fmla="*/ 83344 h 354806"/>
                <a:gd name="connsiteX9" fmla="*/ 2382 w 852488"/>
                <a:gd name="connsiteY9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488" h="354806">
                  <a:moveTo>
                    <a:pt x="2382" y="0"/>
                  </a:moveTo>
                  <a:lnTo>
                    <a:pt x="0" y="354806"/>
                  </a:lnTo>
                  <a:lnTo>
                    <a:pt x="852488" y="354806"/>
                  </a:lnTo>
                  <a:lnTo>
                    <a:pt x="640557" y="342900"/>
                  </a:lnTo>
                  <a:lnTo>
                    <a:pt x="459582" y="321469"/>
                  </a:lnTo>
                  <a:lnTo>
                    <a:pt x="357188" y="285750"/>
                  </a:lnTo>
                  <a:lnTo>
                    <a:pt x="233363" y="233363"/>
                  </a:lnTo>
                  <a:lnTo>
                    <a:pt x="138113" y="161925"/>
                  </a:lnTo>
                  <a:lnTo>
                    <a:pt x="64294" y="8334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06880" y="3818623"/>
            <a:ext cx="17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K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and Background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Target Reliability Approach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Higher Level Safety Case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GB" dirty="0" smtClean="0"/>
              <a:t>04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Next Steps, Conclusions,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459182"/>
            <a:ext cx="6359098" cy="41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Target Reliability Approach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</p:spPr>
        <p:txBody>
          <a:bodyPr/>
          <a:lstStyle/>
          <a:p>
            <a:r>
              <a:rPr lang="en-GB" dirty="0" smtClean="0"/>
              <a:t>Sensitivity Studies to parameter variation demonstrate tolerance to leaving geometry un-machined. </a:t>
            </a:r>
          </a:p>
          <a:p>
            <a:r>
              <a:rPr lang="en-GB" dirty="0" smtClean="0"/>
              <a:t>Machining is being conducted to guard against a failure predicted to be of the order of 1e-13</a:t>
            </a:r>
          </a:p>
          <a:p>
            <a:r>
              <a:rPr lang="en-GB" dirty="0" smtClean="0"/>
              <a:t>What is the target reliability? </a:t>
            </a:r>
          </a:p>
          <a:p>
            <a:r>
              <a:rPr lang="en-GB" dirty="0" smtClean="0"/>
              <a:t>What is an appropriate level of risk?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Higher Level Safety Case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2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Higher Level Safety Case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flipV="1">
            <a:off x="5965612" y="1903248"/>
            <a:ext cx="1919335" cy="907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3528721" y="1903248"/>
            <a:ext cx="1919335" cy="88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flipV="1">
            <a:off x="5448056" y="2337815"/>
            <a:ext cx="517556" cy="4074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5331870" y="1903247"/>
            <a:ext cx="1303699" cy="710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5150624" y="1919123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5955969" y="1923719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06834" y="2356983"/>
            <a:ext cx="155" cy="104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93095" y="2202101"/>
            <a:ext cx="439119" cy="43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2654" y="2906751"/>
            <a:ext cx="256155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Interdependencies between failure modes with variation of the same parameters.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Overall probability of system failure is of concern. How do we aggregate failures?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449132" y="2555804"/>
            <a:ext cx="55868" cy="203704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 flipH="1">
            <a:off x="5919893" y="2551042"/>
            <a:ext cx="45719" cy="203704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6376" y="2346627"/>
            <a:ext cx="439119" cy="43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Systems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Higher Level Safety Case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Review FMEA, identify failure modes and effects.</a:t>
            </a:r>
          </a:p>
          <a:p>
            <a:r>
              <a:rPr lang="en-GB" dirty="0" smtClean="0"/>
              <a:t>Understand interdependencies. </a:t>
            </a:r>
          </a:p>
          <a:p>
            <a:r>
              <a:rPr lang="en-GB" dirty="0" smtClean="0"/>
              <a:t>Understand links between fracture events and failure.</a:t>
            </a:r>
          </a:p>
          <a:p>
            <a:r>
              <a:rPr lang="en-GB" dirty="0" smtClean="0"/>
              <a:t>Understand consequences.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Higher Level Safety Case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25156" y="1504484"/>
            <a:ext cx="737465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1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4946400" y="218805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Structural Failures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3588742" y="219567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Progression</a:t>
            </a:r>
            <a:endParaRPr lang="en-GB" sz="800" dirty="0"/>
          </a:p>
        </p:txBody>
      </p:sp>
      <p:sp>
        <p:nvSpPr>
          <p:cNvPr id="27" name="Rectangle 26"/>
          <p:cNvSpPr/>
          <p:nvPr/>
        </p:nvSpPr>
        <p:spPr>
          <a:xfrm>
            <a:off x="7481907" y="110731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28" name="Rectangle 27"/>
          <p:cNvSpPr/>
          <p:nvPr/>
        </p:nvSpPr>
        <p:spPr>
          <a:xfrm>
            <a:off x="7481907" y="1388697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29" name="Rectangle 28"/>
          <p:cNvSpPr/>
          <p:nvPr/>
        </p:nvSpPr>
        <p:spPr>
          <a:xfrm>
            <a:off x="7481906" y="165688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0" name="Rectangle 29"/>
          <p:cNvSpPr/>
          <p:nvPr/>
        </p:nvSpPr>
        <p:spPr>
          <a:xfrm>
            <a:off x="2324842" y="219567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Overall System Failure</a:t>
            </a:r>
            <a:endParaRPr lang="en-GB" sz="800" dirty="0"/>
          </a:p>
        </p:txBody>
      </p:sp>
      <p:sp>
        <p:nvSpPr>
          <p:cNvPr id="31" name="Rectangle 30"/>
          <p:cNvSpPr/>
          <p:nvPr/>
        </p:nvSpPr>
        <p:spPr>
          <a:xfrm>
            <a:off x="6334074" y="2403272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2</a:t>
            </a:r>
            <a:endParaRPr lang="en-GB" sz="800" dirty="0"/>
          </a:p>
        </p:txBody>
      </p:sp>
      <p:sp>
        <p:nvSpPr>
          <p:cNvPr id="32" name="Rectangle 31"/>
          <p:cNvSpPr/>
          <p:nvPr/>
        </p:nvSpPr>
        <p:spPr>
          <a:xfrm>
            <a:off x="7481908" y="193510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4</a:t>
            </a:r>
            <a:endParaRPr lang="en-GB" sz="800" dirty="0"/>
          </a:p>
        </p:txBody>
      </p:sp>
      <p:sp>
        <p:nvSpPr>
          <p:cNvPr id="33" name="Rectangle 32"/>
          <p:cNvSpPr/>
          <p:nvPr/>
        </p:nvSpPr>
        <p:spPr>
          <a:xfrm>
            <a:off x="7497146" y="228989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4" name="Rectangle 33"/>
          <p:cNvSpPr/>
          <p:nvPr/>
        </p:nvSpPr>
        <p:spPr>
          <a:xfrm>
            <a:off x="7497146" y="2864212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5" name="Rectangle 34"/>
          <p:cNvSpPr/>
          <p:nvPr/>
        </p:nvSpPr>
        <p:spPr>
          <a:xfrm>
            <a:off x="7497147" y="347881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6" name="Rectangle 35"/>
          <p:cNvSpPr/>
          <p:nvPr/>
        </p:nvSpPr>
        <p:spPr>
          <a:xfrm>
            <a:off x="6352841" y="3424406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3</a:t>
            </a:r>
            <a:endParaRPr lang="en-GB" sz="800" dirty="0"/>
          </a:p>
        </p:txBody>
      </p:sp>
      <p:sp>
        <p:nvSpPr>
          <p:cNvPr id="37" name="Rectangle 36"/>
          <p:cNvSpPr/>
          <p:nvPr/>
        </p:nvSpPr>
        <p:spPr>
          <a:xfrm>
            <a:off x="7497147" y="258689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8" name="Rectangle 37"/>
          <p:cNvSpPr/>
          <p:nvPr/>
        </p:nvSpPr>
        <p:spPr>
          <a:xfrm>
            <a:off x="7497147" y="3194478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9" name="Rectangle 38"/>
          <p:cNvSpPr/>
          <p:nvPr/>
        </p:nvSpPr>
        <p:spPr>
          <a:xfrm>
            <a:off x="7497148" y="374812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cxnSp>
        <p:nvCxnSpPr>
          <p:cNvPr id="43" name="Straight Arrow Connector 42"/>
          <p:cNvCxnSpPr>
            <a:stCxn id="21" idx="1"/>
          </p:cNvCxnSpPr>
          <p:nvPr/>
        </p:nvCxnSpPr>
        <p:spPr>
          <a:xfrm flipH="1">
            <a:off x="4609080" y="2377625"/>
            <a:ext cx="3373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5" idx="1"/>
            <a:endCxn id="21" idx="3"/>
          </p:cNvCxnSpPr>
          <p:nvPr/>
        </p:nvCxnSpPr>
        <p:spPr>
          <a:xfrm rot="10800000" flipV="1">
            <a:off x="5966738" y="1694055"/>
            <a:ext cx="358418" cy="6835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1" idx="1"/>
            <a:endCxn id="21" idx="3"/>
          </p:cNvCxnSpPr>
          <p:nvPr/>
        </p:nvCxnSpPr>
        <p:spPr>
          <a:xfrm rot="10800000">
            <a:off x="5966738" y="2377625"/>
            <a:ext cx="367336" cy="2152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6" idx="1"/>
            <a:endCxn id="21" idx="3"/>
          </p:cNvCxnSpPr>
          <p:nvPr/>
        </p:nvCxnSpPr>
        <p:spPr>
          <a:xfrm rot="10800000">
            <a:off x="5966739" y="2377625"/>
            <a:ext cx="386103" cy="123635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7" idx="1"/>
            <a:endCxn id="15" idx="3"/>
          </p:cNvCxnSpPr>
          <p:nvPr/>
        </p:nvCxnSpPr>
        <p:spPr>
          <a:xfrm rot="10800000" flipV="1">
            <a:off x="7062621" y="1229977"/>
            <a:ext cx="419286" cy="4640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8" idx="1"/>
            <a:endCxn id="15" idx="3"/>
          </p:cNvCxnSpPr>
          <p:nvPr/>
        </p:nvCxnSpPr>
        <p:spPr>
          <a:xfrm rot="10800000" flipV="1">
            <a:off x="7062621" y="1511361"/>
            <a:ext cx="419286" cy="1826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29" idx="1"/>
            <a:endCxn id="15" idx="3"/>
          </p:cNvCxnSpPr>
          <p:nvPr/>
        </p:nvCxnSpPr>
        <p:spPr>
          <a:xfrm rot="10800000">
            <a:off x="7062622" y="1694055"/>
            <a:ext cx="419285" cy="85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32" idx="1"/>
            <a:endCxn id="15" idx="3"/>
          </p:cNvCxnSpPr>
          <p:nvPr/>
        </p:nvCxnSpPr>
        <p:spPr>
          <a:xfrm rot="10800000">
            <a:off x="7062622" y="1694055"/>
            <a:ext cx="419287" cy="3637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33" idx="1"/>
            <a:endCxn id="31" idx="3"/>
          </p:cNvCxnSpPr>
          <p:nvPr/>
        </p:nvCxnSpPr>
        <p:spPr>
          <a:xfrm rot="10800000" flipV="1">
            <a:off x="7078972" y="2412563"/>
            <a:ext cx="418174" cy="18028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7" idx="1"/>
          </p:cNvCxnSpPr>
          <p:nvPr/>
        </p:nvCxnSpPr>
        <p:spPr>
          <a:xfrm rot="10800000">
            <a:off x="7097739" y="2592848"/>
            <a:ext cx="399408" cy="116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4" idx="1"/>
            <a:endCxn id="31" idx="3"/>
          </p:cNvCxnSpPr>
          <p:nvPr/>
        </p:nvCxnSpPr>
        <p:spPr>
          <a:xfrm rot="10800000">
            <a:off x="7078972" y="2592844"/>
            <a:ext cx="418174" cy="39403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8" idx="1"/>
            <a:endCxn id="36" idx="3"/>
          </p:cNvCxnSpPr>
          <p:nvPr/>
        </p:nvCxnSpPr>
        <p:spPr>
          <a:xfrm rot="10800000" flipV="1">
            <a:off x="7097739" y="3317141"/>
            <a:ext cx="399408" cy="2968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35" idx="1"/>
            <a:endCxn id="36" idx="3"/>
          </p:cNvCxnSpPr>
          <p:nvPr/>
        </p:nvCxnSpPr>
        <p:spPr>
          <a:xfrm rot="10800000" flipV="1">
            <a:off x="7097739" y="3601483"/>
            <a:ext cx="399408" cy="12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39" idx="1"/>
            <a:endCxn id="36" idx="3"/>
          </p:cNvCxnSpPr>
          <p:nvPr/>
        </p:nvCxnSpPr>
        <p:spPr>
          <a:xfrm rot="10800000">
            <a:off x="7097740" y="3613977"/>
            <a:ext cx="399409" cy="2568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940190" y="262148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-1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35" name="Right Brace 134"/>
          <p:cNvSpPr/>
          <p:nvPr/>
        </p:nvSpPr>
        <p:spPr>
          <a:xfrm>
            <a:off x="8542020" y="1122554"/>
            <a:ext cx="228600" cy="28708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8225790" y="4079672"/>
            <a:ext cx="8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10 independent failure modes</a:t>
            </a:r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140" name="Straight Arrow Connector 139"/>
          <p:cNvCxnSpPr>
            <a:stCxn id="22" idx="1"/>
            <a:endCxn id="30" idx="3"/>
          </p:cNvCxnSpPr>
          <p:nvPr/>
        </p:nvCxnSpPr>
        <p:spPr>
          <a:xfrm flipH="1">
            <a:off x="3345180" y="2385245"/>
            <a:ext cx="24356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587361" y="261386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52171" y="4526097"/>
            <a:ext cx="3090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Design stage, apportion an equal reliability per failure mode = 10</a:t>
            </a:r>
            <a:r>
              <a:rPr lang="en-GB" baseline="30000" dirty="0" smtClean="0">
                <a:solidFill>
                  <a:schemeClr val="bg1"/>
                </a:solidFill>
              </a:rPr>
              <a:t>-5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78439" y="2637104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Higher Level Safety Case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25156" y="1504484"/>
            <a:ext cx="737465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1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4946400" y="218805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Structural Failures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3588742" y="219567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Progression</a:t>
            </a:r>
            <a:endParaRPr lang="en-GB" sz="800" dirty="0"/>
          </a:p>
        </p:txBody>
      </p:sp>
      <p:sp>
        <p:nvSpPr>
          <p:cNvPr id="27" name="Rectangle 26"/>
          <p:cNvSpPr/>
          <p:nvPr/>
        </p:nvSpPr>
        <p:spPr>
          <a:xfrm>
            <a:off x="7481907" y="110731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28" name="Rectangle 27"/>
          <p:cNvSpPr/>
          <p:nvPr/>
        </p:nvSpPr>
        <p:spPr>
          <a:xfrm>
            <a:off x="7481907" y="1388697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29" name="Rectangle 28"/>
          <p:cNvSpPr/>
          <p:nvPr/>
        </p:nvSpPr>
        <p:spPr>
          <a:xfrm>
            <a:off x="7481906" y="165688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0" name="Rectangle 29"/>
          <p:cNvSpPr/>
          <p:nvPr/>
        </p:nvSpPr>
        <p:spPr>
          <a:xfrm>
            <a:off x="2324842" y="2195674"/>
            <a:ext cx="102033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Overall System Failure</a:t>
            </a:r>
            <a:endParaRPr lang="en-GB" sz="800" dirty="0"/>
          </a:p>
        </p:txBody>
      </p:sp>
      <p:sp>
        <p:nvSpPr>
          <p:cNvPr id="31" name="Rectangle 30"/>
          <p:cNvSpPr/>
          <p:nvPr/>
        </p:nvSpPr>
        <p:spPr>
          <a:xfrm>
            <a:off x="6334074" y="2403272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2</a:t>
            </a:r>
            <a:endParaRPr lang="en-GB" sz="800" dirty="0"/>
          </a:p>
        </p:txBody>
      </p:sp>
      <p:sp>
        <p:nvSpPr>
          <p:cNvPr id="32" name="Rectangle 31"/>
          <p:cNvSpPr/>
          <p:nvPr/>
        </p:nvSpPr>
        <p:spPr>
          <a:xfrm>
            <a:off x="7481908" y="193510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4</a:t>
            </a:r>
            <a:endParaRPr lang="en-GB" sz="800" dirty="0"/>
          </a:p>
        </p:txBody>
      </p:sp>
      <p:sp>
        <p:nvSpPr>
          <p:cNvPr id="33" name="Rectangle 32"/>
          <p:cNvSpPr/>
          <p:nvPr/>
        </p:nvSpPr>
        <p:spPr>
          <a:xfrm>
            <a:off x="7497146" y="228989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4" name="Rectangle 33"/>
          <p:cNvSpPr/>
          <p:nvPr/>
        </p:nvSpPr>
        <p:spPr>
          <a:xfrm>
            <a:off x="7497146" y="2864212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5" name="Rectangle 34"/>
          <p:cNvSpPr/>
          <p:nvPr/>
        </p:nvSpPr>
        <p:spPr>
          <a:xfrm>
            <a:off x="7497147" y="347881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6" name="Rectangle 35"/>
          <p:cNvSpPr/>
          <p:nvPr/>
        </p:nvSpPr>
        <p:spPr>
          <a:xfrm>
            <a:off x="6352841" y="3424406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3</a:t>
            </a:r>
            <a:endParaRPr lang="en-GB" sz="800" dirty="0"/>
          </a:p>
        </p:txBody>
      </p:sp>
      <p:sp>
        <p:nvSpPr>
          <p:cNvPr id="37" name="Rectangle 36"/>
          <p:cNvSpPr/>
          <p:nvPr/>
        </p:nvSpPr>
        <p:spPr>
          <a:xfrm>
            <a:off x="7497147" y="258689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8" name="Rectangle 37"/>
          <p:cNvSpPr/>
          <p:nvPr/>
        </p:nvSpPr>
        <p:spPr>
          <a:xfrm>
            <a:off x="7497147" y="3194478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9" name="Rectangle 38"/>
          <p:cNvSpPr/>
          <p:nvPr/>
        </p:nvSpPr>
        <p:spPr>
          <a:xfrm>
            <a:off x="7497148" y="374812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cxnSp>
        <p:nvCxnSpPr>
          <p:cNvPr id="43" name="Straight Arrow Connector 42"/>
          <p:cNvCxnSpPr>
            <a:stCxn id="21" idx="1"/>
          </p:cNvCxnSpPr>
          <p:nvPr/>
        </p:nvCxnSpPr>
        <p:spPr>
          <a:xfrm flipH="1">
            <a:off x="4609080" y="2377625"/>
            <a:ext cx="3373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5" idx="1"/>
            <a:endCxn id="21" idx="3"/>
          </p:cNvCxnSpPr>
          <p:nvPr/>
        </p:nvCxnSpPr>
        <p:spPr>
          <a:xfrm rot="10800000" flipV="1">
            <a:off x="5966738" y="1694055"/>
            <a:ext cx="358418" cy="6835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1" idx="1"/>
            <a:endCxn id="21" idx="3"/>
          </p:cNvCxnSpPr>
          <p:nvPr/>
        </p:nvCxnSpPr>
        <p:spPr>
          <a:xfrm rot="10800000">
            <a:off x="5966738" y="2377625"/>
            <a:ext cx="367336" cy="2152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6" idx="1"/>
            <a:endCxn id="21" idx="3"/>
          </p:cNvCxnSpPr>
          <p:nvPr/>
        </p:nvCxnSpPr>
        <p:spPr>
          <a:xfrm rot="10800000">
            <a:off x="5966739" y="2377625"/>
            <a:ext cx="386103" cy="123635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7" idx="1"/>
            <a:endCxn id="15" idx="3"/>
          </p:cNvCxnSpPr>
          <p:nvPr/>
        </p:nvCxnSpPr>
        <p:spPr>
          <a:xfrm rot="10800000" flipV="1">
            <a:off x="7062621" y="1229977"/>
            <a:ext cx="419286" cy="4640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8" idx="1"/>
            <a:endCxn id="15" idx="3"/>
          </p:cNvCxnSpPr>
          <p:nvPr/>
        </p:nvCxnSpPr>
        <p:spPr>
          <a:xfrm rot="10800000" flipV="1">
            <a:off x="7062621" y="1511361"/>
            <a:ext cx="419286" cy="1826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29" idx="1"/>
            <a:endCxn id="15" idx="3"/>
          </p:cNvCxnSpPr>
          <p:nvPr/>
        </p:nvCxnSpPr>
        <p:spPr>
          <a:xfrm rot="10800000">
            <a:off x="7062622" y="1694055"/>
            <a:ext cx="419285" cy="85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32" idx="1"/>
            <a:endCxn id="15" idx="3"/>
          </p:cNvCxnSpPr>
          <p:nvPr/>
        </p:nvCxnSpPr>
        <p:spPr>
          <a:xfrm rot="10800000">
            <a:off x="7062622" y="1694055"/>
            <a:ext cx="419287" cy="3637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33" idx="1"/>
            <a:endCxn id="31" idx="3"/>
          </p:cNvCxnSpPr>
          <p:nvPr/>
        </p:nvCxnSpPr>
        <p:spPr>
          <a:xfrm rot="10800000" flipV="1">
            <a:off x="7078972" y="2412563"/>
            <a:ext cx="418174" cy="18028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7" idx="1"/>
          </p:cNvCxnSpPr>
          <p:nvPr/>
        </p:nvCxnSpPr>
        <p:spPr>
          <a:xfrm rot="10800000">
            <a:off x="7097739" y="2592848"/>
            <a:ext cx="399408" cy="116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4" idx="1"/>
            <a:endCxn id="31" idx="3"/>
          </p:cNvCxnSpPr>
          <p:nvPr/>
        </p:nvCxnSpPr>
        <p:spPr>
          <a:xfrm rot="10800000">
            <a:off x="7078972" y="2592844"/>
            <a:ext cx="418174" cy="39403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8" idx="1"/>
            <a:endCxn id="36" idx="3"/>
          </p:cNvCxnSpPr>
          <p:nvPr/>
        </p:nvCxnSpPr>
        <p:spPr>
          <a:xfrm rot="10800000" flipV="1">
            <a:off x="7097739" y="3317141"/>
            <a:ext cx="399408" cy="2968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35" idx="1"/>
            <a:endCxn id="36" idx="3"/>
          </p:cNvCxnSpPr>
          <p:nvPr/>
        </p:nvCxnSpPr>
        <p:spPr>
          <a:xfrm rot="10800000" flipV="1">
            <a:off x="7097739" y="3601483"/>
            <a:ext cx="399408" cy="12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39" idx="1"/>
            <a:endCxn id="36" idx="3"/>
          </p:cNvCxnSpPr>
          <p:nvPr/>
        </p:nvCxnSpPr>
        <p:spPr>
          <a:xfrm rot="10800000">
            <a:off x="7097740" y="3613977"/>
            <a:ext cx="399409" cy="2568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940190" y="262148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-1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35" name="Right Brace 134"/>
          <p:cNvSpPr/>
          <p:nvPr/>
        </p:nvSpPr>
        <p:spPr>
          <a:xfrm>
            <a:off x="8542020" y="1122554"/>
            <a:ext cx="228600" cy="28708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8225790" y="4079672"/>
            <a:ext cx="8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10 independent failure modes</a:t>
            </a:r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140" name="Straight Arrow Connector 139"/>
          <p:cNvCxnSpPr>
            <a:stCxn id="22" idx="1"/>
            <a:endCxn id="30" idx="3"/>
          </p:cNvCxnSpPr>
          <p:nvPr/>
        </p:nvCxnSpPr>
        <p:spPr>
          <a:xfrm flipH="1">
            <a:off x="3345180" y="2385245"/>
            <a:ext cx="24356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587361" y="261386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52171" y="4526097"/>
            <a:ext cx="3090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Design stage, apportion an equal reliability per failure mode = 10</a:t>
            </a:r>
            <a:r>
              <a:rPr lang="en-GB" baseline="30000" dirty="0" smtClean="0">
                <a:solidFill>
                  <a:schemeClr val="bg1"/>
                </a:solidFill>
              </a:rPr>
              <a:t>-5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78439" y="2637104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6831" y="3226115"/>
            <a:ext cx="1402080" cy="655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Bounding Failure progression, different for different failure modes</a:t>
            </a:r>
            <a:endParaRPr lang="en-GB" sz="800" dirty="0"/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V="1">
            <a:off x="3397871" y="2898714"/>
            <a:ext cx="602629" cy="3274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Higher Level Safety Case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25156" y="1504484"/>
            <a:ext cx="737465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1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4946400" y="218805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Structural Failures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3588742" y="219567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Progression</a:t>
            </a:r>
            <a:endParaRPr lang="en-GB" sz="800" dirty="0"/>
          </a:p>
        </p:txBody>
      </p:sp>
      <p:sp>
        <p:nvSpPr>
          <p:cNvPr id="27" name="Rectangle 26"/>
          <p:cNvSpPr/>
          <p:nvPr/>
        </p:nvSpPr>
        <p:spPr>
          <a:xfrm>
            <a:off x="7481907" y="110731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28" name="Rectangle 27"/>
          <p:cNvSpPr/>
          <p:nvPr/>
        </p:nvSpPr>
        <p:spPr>
          <a:xfrm>
            <a:off x="7481907" y="1388697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29" name="Rectangle 28"/>
          <p:cNvSpPr/>
          <p:nvPr/>
        </p:nvSpPr>
        <p:spPr>
          <a:xfrm>
            <a:off x="7481906" y="165688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0" name="Rectangle 29"/>
          <p:cNvSpPr/>
          <p:nvPr/>
        </p:nvSpPr>
        <p:spPr>
          <a:xfrm>
            <a:off x="2324842" y="219567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Overall System Failure</a:t>
            </a:r>
            <a:endParaRPr lang="en-GB" sz="800" dirty="0"/>
          </a:p>
        </p:txBody>
      </p:sp>
      <p:sp>
        <p:nvSpPr>
          <p:cNvPr id="31" name="Rectangle 30"/>
          <p:cNvSpPr/>
          <p:nvPr/>
        </p:nvSpPr>
        <p:spPr>
          <a:xfrm>
            <a:off x="6334074" y="2403272"/>
            <a:ext cx="74489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2</a:t>
            </a:r>
            <a:endParaRPr lang="en-GB" sz="800" dirty="0"/>
          </a:p>
        </p:txBody>
      </p:sp>
      <p:sp>
        <p:nvSpPr>
          <p:cNvPr id="32" name="Rectangle 31"/>
          <p:cNvSpPr/>
          <p:nvPr/>
        </p:nvSpPr>
        <p:spPr>
          <a:xfrm>
            <a:off x="7481908" y="193510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4</a:t>
            </a:r>
            <a:endParaRPr lang="en-GB" sz="800" dirty="0"/>
          </a:p>
        </p:txBody>
      </p:sp>
      <p:sp>
        <p:nvSpPr>
          <p:cNvPr id="33" name="Rectangle 32"/>
          <p:cNvSpPr/>
          <p:nvPr/>
        </p:nvSpPr>
        <p:spPr>
          <a:xfrm>
            <a:off x="7497146" y="228989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4" name="Rectangle 33"/>
          <p:cNvSpPr/>
          <p:nvPr/>
        </p:nvSpPr>
        <p:spPr>
          <a:xfrm>
            <a:off x="7497146" y="2864212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5" name="Rectangle 34"/>
          <p:cNvSpPr/>
          <p:nvPr/>
        </p:nvSpPr>
        <p:spPr>
          <a:xfrm>
            <a:off x="7497147" y="347881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6" name="Rectangle 35"/>
          <p:cNvSpPr/>
          <p:nvPr/>
        </p:nvSpPr>
        <p:spPr>
          <a:xfrm>
            <a:off x="6352841" y="3424406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3</a:t>
            </a:r>
            <a:endParaRPr lang="en-GB" sz="800" dirty="0"/>
          </a:p>
        </p:txBody>
      </p:sp>
      <p:sp>
        <p:nvSpPr>
          <p:cNvPr id="37" name="Rectangle 36"/>
          <p:cNvSpPr/>
          <p:nvPr/>
        </p:nvSpPr>
        <p:spPr>
          <a:xfrm>
            <a:off x="7497147" y="2586894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8" name="Rectangle 37"/>
          <p:cNvSpPr/>
          <p:nvPr/>
        </p:nvSpPr>
        <p:spPr>
          <a:xfrm>
            <a:off x="7497147" y="3194478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9" name="Rectangle 38"/>
          <p:cNvSpPr/>
          <p:nvPr/>
        </p:nvSpPr>
        <p:spPr>
          <a:xfrm>
            <a:off x="7497148" y="374812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cxnSp>
        <p:nvCxnSpPr>
          <p:cNvPr id="43" name="Straight Arrow Connector 42"/>
          <p:cNvCxnSpPr>
            <a:stCxn id="21" idx="1"/>
          </p:cNvCxnSpPr>
          <p:nvPr/>
        </p:nvCxnSpPr>
        <p:spPr>
          <a:xfrm flipH="1">
            <a:off x="4609080" y="2377625"/>
            <a:ext cx="3373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5" idx="1"/>
            <a:endCxn id="21" idx="3"/>
          </p:cNvCxnSpPr>
          <p:nvPr/>
        </p:nvCxnSpPr>
        <p:spPr>
          <a:xfrm rot="10800000" flipV="1">
            <a:off x="5966738" y="1694055"/>
            <a:ext cx="358418" cy="6835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1" idx="1"/>
            <a:endCxn id="21" idx="3"/>
          </p:cNvCxnSpPr>
          <p:nvPr/>
        </p:nvCxnSpPr>
        <p:spPr>
          <a:xfrm rot="10800000">
            <a:off x="5966738" y="2377625"/>
            <a:ext cx="367336" cy="2152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6" idx="1"/>
            <a:endCxn id="21" idx="3"/>
          </p:cNvCxnSpPr>
          <p:nvPr/>
        </p:nvCxnSpPr>
        <p:spPr>
          <a:xfrm rot="10800000">
            <a:off x="5966739" y="2377625"/>
            <a:ext cx="386103" cy="123635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7" idx="1"/>
            <a:endCxn id="15" idx="3"/>
          </p:cNvCxnSpPr>
          <p:nvPr/>
        </p:nvCxnSpPr>
        <p:spPr>
          <a:xfrm rot="10800000" flipV="1">
            <a:off x="7062621" y="1229977"/>
            <a:ext cx="419286" cy="4640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8" idx="1"/>
            <a:endCxn id="15" idx="3"/>
          </p:cNvCxnSpPr>
          <p:nvPr/>
        </p:nvCxnSpPr>
        <p:spPr>
          <a:xfrm rot="10800000" flipV="1">
            <a:off x="7062621" y="1511361"/>
            <a:ext cx="419286" cy="1826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29" idx="1"/>
            <a:endCxn id="15" idx="3"/>
          </p:cNvCxnSpPr>
          <p:nvPr/>
        </p:nvCxnSpPr>
        <p:spPr>
          <a:xfrm rot="10800000">
            <a:off x="7062622" y="1694055"/>
            <a:ext cx="419285" cy="85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32" idx="1"/>
            <a:endCxn id="15" idx="3"/>
          </p:cNvCxnSpPr>
          <p:nvPr/>
        </p:nvCxnSpPr>
        <p:spPr>
          <a:xfrm rot="10800000">
            <a:off x="7062622" y="1694055"/>
            <a:ext cx="419287" cy="3637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33" idx="1"/>
            <a:endCxn id="31" idx="3"/>
          </p:cNvCxnSpPr>
          <p:nvPr/>
        </p:nvCxnSpPr>
        <p:spPr>
          <a:xfrm rot="10800000" flipV="1">
            <a:off x="7078972" y="2412563"/>
            <a:ext cx="418174" cy="180280"/>
          </a:xfrm>
          <a:prstGeom prst="bentConnector3">
            <a:avLst>
              <a:gd name="adj1" fmla="val 4644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7" idx="1"/>
          </p:cNvCxnSpPr>
          <p:nvPr/>
        </p:nvCxnSpPr>
        <p:spPr>
          <a:xfrm rot="10800000">
            <a:off x="7097739" y="2592848"/>
            <a:ext cx="399408" cy="116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4" idx="1"/>
            <a:endCxn id="31" idx="3"/>
          </p:cNvCxnSpPr>
          <p:nvPr/>
        </p:nvCxnSpPr>
        <p:spPr>
          <a:xfrm rot="10800000">
            <a:off x="7078972" y="2592844"/>
            <a:ext cx="418174" cy="394033"/>
          </a:xfrm>
          <a:prstGeom prst="bentConnector3">
            <a:avLst>
              <a:gd name="adj1" fmla="val 4644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8" idx="1"/>
            <a:endCxn id="36" idx="3"/>
          </p:cNvCxnSpPr>
          <p:nvPr/>
        </p:nvCxnSpPr>
        <p:spPr>
          <a:xfrm rot="10800000" flipV="1">
            <a:off x="7097739" y="3317141"/>
            <a:ext cx="399408" cy="2968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35" idx="1"/>
            <a:endCxn id="36" idx="3"/>
          </p:cNvCxnSpPr>
          <p:nvPr/>
        </p:nvCxnSpPr>
        <p:spPr>
          <a:xfrm rot="10800000" flipV="1">
            <a:off x="7097739" y="3601483"/>
            <a:ext cx="399408" cy="12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39" idx="1"/>
            <a:endCxn id="36" idx="3"/>
          </p:cNvCxnSpPr>
          <p:nvPr/>
        </p:nvCxnSpPr>
        <p:spPr>
          <a:xfrm rot="10800000">
            <a:off x="7097740" y="3613977"/>
            <a:ext cx="399409" cy="2568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940190" y="262148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-1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cxnSp>
        <p:nvCxnSpPr>
          <p:cNvPr id="140" name="Straight Arrow Connector 139"/>
          <p:cNvCxnSpPr>
            <a:stCxn id="22" idx="1"/>
            <a:endCxn id="30" idx="3"/>
          </p:cNvCxnSpPr>
          <p:nvPr/>
        </p:nvCxnSpPr>
        <p:spPr>
          <a:xfrm flipH="1">
            <a:off x="3345180" y="2385245"/>
            <a:ext cx="24356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587361" y="261386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78439" y="2637104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800" y="704197"/>
            <a:ext cx="2359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Which failure modes are affected by this change?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1981" y="4255117"/>
            <a:ext cx="38301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Is the overall risk tolerable? </a:t>
            </a:r>
          </a:p>
          <a:p>
            <a:endParaRPr lang="en-GB" dirty="0">
              <a:solidFill>
                <a:schemeClr val="accent4"/>
              </a:solidFill>
            </a:endParaRPr>
          </a:p>
          <a:p>
            <a:r>
              <a:rPr lang="en-GB" dirty="0" smtClean="0">
                <a:solidFill>
                  <a:schemeClr val="accent4"/>
                </a:solidFill>
              </a:rPr>
              <a:t>Is the impact of the design optimisation safe?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Higher Level Safety Case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25156" y="1504484"/>
            <a:ext cx="737465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1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4946400" y="218805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Structural Failures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3588742" y="219567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Progression</a:t>
            </a:r>
            <a:endParaRPr lang="en-GB" sz="800" dirty="0"/>
          </a:p>
        </p:txBody>
      </p:sp>
      <p:sp>
        <p:nvSpPr>
          <p:cNvPr id="27" name="Rectangle 26"/>
          <p:cNvSpPr/>
          <p:nvPr/>
        </p:nvSpPr>
        <p:spPr>
          <a:xfrm>
            <a:off x="7481907" y="1107314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28" name="Rectangle 27"/>
          <p:cNvSpPr/>
          <p:nvPr/>
        </p:nvSpPr>
        <p:spPr>
          <a:xfrm>
            <a:off x="7481907" y="1388697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29" name="Rectangle 28"/>
          <p:cNvSpPr/>
          <p:nvPr/>
        </p:nvSpPr>
        <p:spPr>
          <a:xfrm>
            <a:off x="7481906" y="165688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0" name="Rectangle 29"/>
          <p:cNvSpPr/>
          <p:nvPr/>
        </p:nvSpPr>
        <p:spPr>
          <a:xfrm>
            <a:off x="2324842" y="2195674"/>
            <a:ext cx="102033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Overall System Failure</a:t>
            </a:r>
            <a:endParaRPr lang="en-GB" sz="800" dirty="0"/>
          </a:p>
        </p:txBody>
      </p:sp>
      <p:sp>
        <p:nvSpPr>
          <p:cNvPr id="31" name="Rectangle 30"/>
          <p:cNvSpPr/>
          <p:nvPr/>
        </p:nvSpPr>
        <p:spPr>
          <a:xfrm>
            <a:off x="6334074" y="2403272"/>
            <a:ext cx="744898" cy="37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2</a:t>
            </a:r>
            <a:endParaRPr lang="en-GB" sz="800" dirty="0"/>
          </a:p>
        </p:txBody>
      </p:sp>
      <p:sp>
        <p:nvSpPr>
          <p:cNvPr id="32" name="Rectangle 31"/>
          <p:cNvSpPr/>
          <p:nvPr/>
        </p:nvSpPr>
        <p:spPr>
          <a:xfrm>
            <a:off x="7481908" y="193510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4</a:t>
            </a:r>
            <a:endParaRPr lang="en-GB" sz="800" dirty="0"/>
          </a:p>
        </p:txBody>
      </p:sp>
      <p:sp>
        <p:nvSpPr>
          <p:cNvPr id="33" name="Rectangle 32"/>
          <p:cNvSpPr/>
          <p:nvPr/>
        </p:nvSpPr>
        <p:spPr>
          <a:xfrm>
            <a:off x="7497146" y="228989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4" name="Rectangle 33"/>
          <p:cNvSpPr/>
          <p:nvPr/>
        </p:nvSpPr>
        <p:spPr>
          <a:xfrm>
            <a:off x="7497146" y="2864212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sp>
        <p:nvSpPr>
          <p:cNvPr id="35" name="Rectangle 34"/>
          <p:cNvSpPr/>
          <p:nvPr/>
        </p:nvSpPr>
        <p:spPr>
          <a:xfrm>
            <a:off x="7497147" y="3478819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6" name="Rectangle 35"/>
          <p:cNvSpPr/>
          <p:nvPr/>
        </p:nvSpPr>
        <p:spPr>
          <a:xfrm>
            <a:off x="6352841" y="3424406"/>
            <a:ext cx="744898" cy="3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Component 3</a:t>
            </a:r>
            <a:endParaRPr lang="en-GB" sz="800" dirty="0"/>
          </a:p>
        </p:txBody>
      </p:sp>
      <p:sp>
        <p:nvSpPr>
          <p:cNvPr id="37" name="Rectangle 36"/>
          <p:cNvSpPr/>
          <p:nvPr/>
        </p:nvSpPr>
        <p:spPr>
          <a:xfrm>
            <a:off x="7497147" y="2586894"/>
            <a:ext cx="985024" cy="245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2</a:t>
            </a:r>
            <a:endParaRPr lang="en-GB" sz="800" dirty="0"/>
          </a:p>
        </p:txBody>
      </p:sp>
      <p:sp>
        <p:nvSpPr>
          <p:cNvPr id="38" name="Rectangle 37"/>
          <p:cNvSpPr/>
          <p:nvPr/>
        </p:nvSpPr>
        <p:spPr>
          <a:xfrm>
            <a:off x="7497147" y="3194478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1</a:t>
            </a:r>
            <a:endParaRPr lang="en-GB" sz="800" dirty="0"/>
          </a:p>
        </p:txBody>
      </p:sp>
      <p:sp>
        <p:nvSpPr>
          <p:cNvPr id="39" name="Rectangle 38"/>
          <p:cNvSpPr/>
          <p:nvPr/>
        </p:nvSpPr>
        <p:spPr>
          <a:xfrm>
            <a:off x="7497148" y="3748125"/>
            <a:ext cx="985024" cy="24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Failure Mode 3</a:t>
            </a:r>
            <a:endParaRPr lang="en-GB" sz="800" dirty="0"/>
          </a:p>
        </p:txBody>
      </p:sp>
      <p:cxnSp>
        <p:nvCxnSpPr>
          <p:cNvPr id="43" name="Straight Arrow Connector 42"/>
          <p:cNvCxnSpPr>
            <a:stCxn id="21" idx="1"/>
          </p:cNvCxnSpPr>
          <p:nvPr/>
        </p:nvCxnSpPr>
        <p:spPr>
          <a:xfrm flipH="1">
            <a:off x="4609080" y="2377625"/>
            <a:ext cx="3373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5" idx="1"/>
            <a:endCxn id="21" idx="3"/>
          </p:cNvCxnSpPr>
          <p:nvPr/>
        </p:nvCxnSpPr>
        <p:spPr>
          <a:xfrm rot="10800000" flipV="1">
            <a:off x="5966738" y="1694055"/>
            <a:ext cx="358418" cy="6835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1" idx="1"/>
            <a:endCxn id="21" idx="3"/>
          </p:cNvCxnSpPr>
          <p:nvPr/>
        </p:nvCxnSpPr>
        <p:spPr>
          <a:xfrm rot="10800000">
            <a:off x="5966738" y="2377625"/>
            <a:ext cx="367336" cy="2152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6" idx="1"/>
            <a:endCxn id="21" idx="3"/>
          </p:cNvCxnSpPr>
          <p:nvPr/>
        </p:nvCxnSpPr>
        <p:spPr>
          <a:xfrm rot="10800000">
            <a:off x="5966739" y="2377625"/>
            <a:ext cx="386103" cy="123635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7" idx="1"/>
            <a:endCxn id="15" idx="3"/>
          </p:cNvCxnSpPr>
          <p:nvPr/>
        </p:nvCxnSpPr>
        <p:spPr>
          <a:xfrm rot="10800000" flipV="1">
            <a:off x="7062621" y="1229977"/>
            <a:ext cx="419286" cy="4640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8" idx="1"/>
            <a:endCxn id="15" idx="3"/>
          </p:cNvCxnSpPr>
          <p:nvPr/>
        </p:nvCxnSpPr>
        <p:spPr>
          <a:xfrm rot="10800000" flipV="1">
            <a:off x="7062621" y="1511361"/>
            <a:ext cx="419286" cy="1826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29" idx="1"/>
            <a:endCxn id="15" idx="3"/>
          </p:cNvCxnSpPr>
          <p:nvPr/>
        </p:nvCxnSpPr>
        <p:spPr>
          <a:xfrm rot="10800000">
            <a:off x="7062622" y="1694055"/>
            <a:ext cx="419285" cy="85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32" idx="1"/>
            <a:endCxn id="15" idx="3"/>
          </p:cNvCxnSpPr>
          <p:nvPr/>
        </p:nvCxnSpPr>
        <p:spPr>
          <a:xfrm rot="10800000">
            <a:off x="7062622" y="1694055"/>
            <a:ext cx="419287" cy="36371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33" idx="1"/>
            <a:endCxn id="31" idx="3"/>
          </p:cNvCxnSpPr>
          <p:nvPr/>
        </p:nvCxnSpPr>
        <p:spPr>
          <a:xfrm rot="10800000" flipV="1">
            <a:off x="7078972" y="2412563"/>
            <a:ext cx="418174" cy="180280"/>
          </a:xfrm>
          <a:prstGeom prst="bentConnector3">
            <a:avLst>
              <a:gd name="adj1" fmla="val 4644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7" idx="1"/>
          </p:cNvCxnSpPr>
          <p:nvPr/>
        </p:nvCxnSpPr>
        <p:spPr>
          <a:xfrm rot="10800000">
            <a:off x="7097739" y="2592848"/>
            <a:ext cx="399408" cy="116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4" idx="1"/>
            <a:endCxn id="31" idx="3"/>
          </p:cNvCxnSpPr>
          <p:nvPr/>
        </p:nvCxnSpPr>
        <p:spPr>
          <a:xfrm rot="10800000">
            <a:off x="7078972" y="2592844"/>
            <a:ext cx="418174" cy="394033"/>
          </a:xfrm>
          <a:prstGeom prst="bentConnector3">
            <a:avLst>
              <a:gd name="adj1" fmla="val 4644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8" idx="1"/>
            <a:endCxn id="36" idx="3"/>
          </p:cNvCxnSpPr>
          <p:nvPr/>
        </p:nvCxnSpPr>
        <p:spPr>
          <a:xfrm rot="10800000" flipV="1">
            <a:off x="7097739" y="3317141"/>
            <a:ext cx="399408" cy="2968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35" idx="1"/>
            <a:endCxn id="36" idx="3"/>
          </p:cNvCxnSpPr>
          <p:nvPr/>
        </p:nvCxnSpPr>
        <p:spPr>
          <a:xfrm rot="10800000" flipV="1">
            <a:off x="7097739" y="3601483"/>
            <a:ext cx="399408" cy="124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39" idx="1"/>
            <a:endCxn id="36" idx="3"/>
          </p:cNvCxnSpPr>
          <p:nvPr/>
        </p:nvCxnSpPr>
        <p:spPr>
          <a:xfrm rot="10800000">
            <a:off x="7097740" y="3613977"/>
            <a:ext cx="399409" cy="2568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940190" y="262148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-1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cxnSp>
        <p:nvCxnSpPr>
          <p:cNvPr id="140" name="Straight Arrow Connector 139"/>
          <p:cNvCxnSpPr>
            <a:stCxn id="22" idx="1"/>
            <a:endCxn id="30" idx="3"/>
          </p:cNvCxnSpPr>
          <p:nvPr/>
        </p:nvCxnSpPr>
        <p:spPr>
          <a:xfrm flipH="1">
            <a:off x="3345180" y="2385245"/>
            <a:ext cx="24356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587361" y="2613865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78439" y="2637104"/>
            <a:ext cx="55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10</a:t>
            </a:r>
            <a:r>
              <a:rPr lang="en-GB" sz="1100" baseline="30000" dirty="0" smtClean="0">
                <a:solidFill>
                  <a:schemeClr val="bg1"/>
                </a:solidFill>
              </a:rPr>
              <a:t>-4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6961" y="4476448"/>
            <a:ext cx="5616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4"/>
                </a:solidFill>
              </a:rPr>
              <a:t>Overall system failure is improved by design change. </a:t>
            </a: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02980" y="1337401"/>
            <a:ext cx="0" cy="341413"/>
          </a:xfrm>
          <a:prstGeom prst="straightConnector1">
            <a:avLst/>
          </a:prstGeom>
          <a:ln w="38100">
            <a:solidFill>
              <a:schemeClr val="accent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625840" y="2864212"/>
            <a:ext cx="0" cy="341413"/>
          </a:xfrm>
          <a:prstGeom prst="straightConnector1">
            <a:avLst/>
          </a:prstGeom>
          <a:ln w="38100">
            <a:solidFill>
              <a:schemeClr val="accent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740140" y="2545625"/>
            <a:ext cx="0" cy="3661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Next Steps, Conclusions, Questions?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5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Introduction &amp; 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369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Next Steps, Conclusions, Questions?</a:t>
            </a:r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03468"/>
              </p:ext>
            </p:extLst>
          </p:nvPr>
        </p:nvGraphicFramePr>
        <p:xfrm>
          <a:off x="2804160" y="1470660"/>
          <a:ext cx="5775961" cy="31318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50857"/>
                <a:gridCol w="1570091"/>
                <a:gridCol w="1855013"/>
              </a:tblGrid>
              <a:tr h="521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chemeClr val="bg1"/>
                          </a:solidFill>
                          <a:effectLst/>
                        </a:rPr>
                        <a:t>Reliability assuming</a:t>
                      </a:r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 </a:t>
                      </a:r>
                      <a:r>
                        <a:rPr lang="en-GB" sz="1000" b="1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Cpk</a:t>
                      </a:r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of 1.33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RF for 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  <a:effectLst/>
                        </a:rPr>
                        <a:t>an</a:t>
                      </a:r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un-machined component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RF for a 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  <a:effectLst/>
                        </a:rPr>
                        <a:t>machined component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effectLst/>
                        </a:rPr>
                        <a:t>&lt;&lt; 1e-20 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(original ‘deterministic’ case)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0.85</a:t>
                      </a:r>
                      <a:endParaRPr lang="en-GB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1.48</a:t>
                      </a:r>
                      <a:endParaRPr lang="en-GB" sz="105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1e-5 (proposed reliability from an aggregated safety case)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1.20</a:t>
                      </a:r>
                      <a:endParaRPr lang="en-GB" sz="105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2.15</a:t>
                      </a:r>
                      <a:endParaRPr lang="en-GB" sz="105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Effect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on other higher level </a:t>
                      </a:r>
                      <a:r>
                        <a:rPr lang="en-GB" sz="1050" u="sng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reliability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Beneficial</a:t>
                      </a:r>
                      <a:endParaRPr lang="en-GB" sz="105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Detrimental</a:t>
                      </a:r>
                      <a:endParaRPr lang="en-GB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5" marR="557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Next Steps, Conclusions, Questions?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Continue to engage with regulatory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Monitor manufacturing development with statistical process control.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Live FORM updates based on manufacturing run charts.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3850" y="3123574"/>
            <a:ext cx="4943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2"/>
                </a:solidFill>
              </a:rPr>
              <a:t>Thank you for your attention!</a:t>
            </a:r>
          </a:p>
          <a:p>
            <a:pPr algn="ctr"/>
            <a:endParaRPr lang="en-GB" sz="2800" dirty="0" smtClean="0">
              <a:solidFill>
                <a:schemeClr val="bg2"/>
              </a:solidFill>
            </a:endParaRPr>
          </a:p>
          <a:p>
            <a:pPr algn="ctr"/>
            <a:r>
              <a:rPr lang="en-GB" sz="1600" u="sng" dirty="0" smtClean="0">
                <a:solidFill>
                  <a:schemeClr val="bg2"/>
                </a:solidFill>
              </a:rPr>
              <a:t>peter.reed3@rolls-royce.com</a:t>
            </a:r>
          </a:p>
        </p:txBody>
      </p:sp>
    </p:spTree>
    <p:extLst>
      <p:ext uri="{BB962C8B-B14F-4D97-AF65-F5344CB8AC3E}">
        <p14:creationId xmlns:p14="http://schemas.microsoft.com/office/powerpoint/2010/main" val="3859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&amp; Background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48" y="1984585"/>
            <a:ext cx="4612708" cy="286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0" y="165145"/>
            <a:ext cx="1727199" cy="245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&amp; Background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11691" y="2129053"/>
            <a:ext cx="1023582" cy="723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Design</a:t>
            </a:r>
            <a:endParaRPr lang="en-GB" sz="800" dirty="0"/>
          </a:p>
        </p:txBody>
      </p:sp>
      <p:sp>
        <p:nvSpPr>
          <p:cNvPr id="6" name="Rectangle 5"/>
          <p:cNvSpPr/>
          <p:nvPr/>
        </p:nvSpPr>
        <p:spPr>
          <a:xfrm>
            <a:off x="4451445" y="2129053"/>
            <a:ext cx="1023582" cy="723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Manufacture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5777552" y="2129053"/>
            <a:ext cx="1023582" cy="723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Service Life</a:t>
            </a:r>
            <a:endParaRPr lang="en-GB" sz="800" dirty="0"/>
          </a:p>
        </p:txBody>
      </p:sp>
      <p:sp>
        <p:nvSpPr>
          <p:cNvPr id="8" name="Rectangle 7"/>
          <p:cNvSpPr/>
          <p:nvPr/>
        </p:nvSpPr>
        <p:spPr>
          <a:xfrm>
            <a:off x="7090012" y="2129053"/>
            <a:ext cx="1023582" cy="723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Decommissioning</a:t>
            </a:r>
            <a:endParaRPr lang="en-GB" sz="900" dirty="0"/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4135273" y="2490719"/>
            <a:ext cx="31617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5475027" y="2490719"/>
            <a:ext cx="3025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6801134" y="2490719"/>
            <a:ext cx="28887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878772" y="402612"/>
            <a:ext cx="1187355" cy="83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Probabilistic Safety Justifications made for in-service product</a:t>
            </a:r>
            <a:endParaRPr lang="en-GB" sz="800" dirty="0"/>
          </a:p>
        </p:txBody>
      </p:sp>
      <p:grpSp>
        <p:nvGrpSpPr>
          <p:cNvPr id="21" name="Group 20"/>
          <p:cNvGrpSpPr/>
          <p:nvPr/>
        </p:nvGrpSpPr>
        <p:grpSpPr>
          <a:xfrm flipV="1">
            <a:off x="4885898" y="1330619"/>
            <a:ext cx="2715905" cy="798434"/>
            <a:chOff x="4906370" y="2715904"/>
            <a:chExt cx="2715905" cy="798434"/>
          </a:xfrm>
        </p:grpSpPr>
        <p:sp>
          <p:nvSpPr>
            <p:cNvPr id="17" name="Freeform 16"/>
            <p:cNvSpPr/>
            <p:nvPr/>
          </p:nvSpPr>
          <p:spPr>
            <a:xfrm>
              <a:off x="4913193" y="2756847"/>
              <a:ext cx="1337481" cy="736979"/>
            </a:xfrm>
            <a:custGeom>
              <a:avLst/>
              <a:gdLst>
                <a:gd name="connsiteX0" fmla="*/ 0 w 1337481"/>
                <a:gd name="connsiteY0" fmla="*/ 0 h 736979"/>
                <a:gd name="connsiteX1" fmla="*/ 730155 w 1337481"/>
                <a:gd name="connsiteY1" fmla="*/ 736979 h 736979"/>
                <a:gd name="connsiteX2" fmla="*/ 1337481 w 1337481"/>
                <a:gd name="connsiteY2" fmla="*/ 0 h 73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7481" h="736979">
                  <a:moveTo>
                    <a:pt x="0" y="0"/>
                  </a:moveTo>
                  <a:cubicBezTo>
                    <a:pt x="253621" y="368489"/>
                    <a:pt x="507242" y="736979"/>
                    <a:pt x="730155" y="736979"/>
                  </a:cubicBezTo>
                  <a:cubicBezTo>
                    <a:pt x="953068" y="736979"/>
                    <a:pt x="1145274" y="368489"/>
                    <a:pt x="1337481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06370" y="2715904"/>
              <a:ext cx="2715905" cy="798434"/>
            </a:xfrm>
            <a:custGeom>
              <a:avLst/>
              <a:gdLst>
                <a:gd name="connsiteX0" fmla="*/ 0 w 2715905"/>
                <a:gd name="connsiteY0" fmla="*/ 27296 h 798434"/>
                <a:gd name="connsiteX1" fmla="*/ 1746914 w 2715905"/>
                <a:gd name="connsiteY1" fmla="*/ 798395 h 798434"/>
                <a:gd name="connsiteX2" fmla="*/ 2715905 w 2715905"/>
                <a:gd name="connsiteY2" fmla="*/ 0 h 79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5905" h="798434">
                  <a:moveTo>
                    <a:pt x="0" y="27296"/>
                  </a:moveTo>
                  <a:cubicBezTo>
                    <a:pt x="647131" y="415120"/>
                    <a:pt x="1294263" y="802944"/>
                    <a:pt x="1746914" y="798395"/>
                  </a:cubicBezTo>
                  <a:cubicBezTo>
                    <a:pt x="2199565" y="793846"/>
                    <a:pt x="2457735" y="396923"/>
                    <a:pt x="2715905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84794" y="2743200"/>
              <a:ext cx="1330657" cy="730198"/>
            </a:xfrm>
            <a:custGeom>
              <a:avLst/>
              <a:gdLst>
                <a:gd name="connsiteX0" fmla="*/ 0 w 1330657"/>
                <a:gd name="connsiteY0" fmla="*/ 27296 h 730198"/>
                <a:gd name="connsiteX1" fmla="*/ 955343 w 1330657"/>
                <a:gd name="connsiteY1" fmla="*/ 730155 h 730198"/>
                <a:gd name="connsiteX2" fmla="*/ 1330657 w 1330657"/>
                <a:gd name="connsiteY2" fmla="*/ 0 h 7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657" h="730198">
                  <a:moveTo>
                    <a:pt x="0" y="27296"/>
                  </a:moveTo>
                  <a:cubicBezTo>
                    <a:pt x="366783" y="381000"/>
                    <a:pt x="733567" y="734704"/>
                    <a:pt x="955343" y="730155"/>
                  </a:cubicBezTo>
                  <a:cubicBezTo>
                    <a:pt x="1177119" y="725606"/>
                    <a:pt x="1253888" y="362803"/>
                    <a:pt x="133065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96185" y="2934269"/>
            <a:ext cx="1568354" cy="1803782"/>
            <a:chOff x="3596185" y="2934269"/>
            <a:chExt cx="1568354" cy="1803782"/>
          </a:xfrm>
        </p:grpSpPr>
        <p:sp>
          <p:nvSpPr>
            <p:cNvPr id="22" name="Freeform 21"/>
            <p:cNvSpPr/>
            <p:nvPr/>
          </p:nvSpPr>
          <p:spPr>
            <a:xfrm>
              <a:off x="3596185" y="2934269"/>
              <a:ext cx="1378424" cy="914419"/>
            </a:xfrm>
            <a:custGeom>
              <a:avLst/>
              <a:gdLst>
                <a:gd name="connsiteX0" fmla="*/ 0 w 1378424"/>
                <a:gd name="connsiteY0" fmla="*/ 0 h 914419"/>
                <a:gd name="connsiteX1" fmla="*/ 825690 w 1378424"/>
                <a:gd name="connsiteY1" fmla="*/ 914400 h 914419"/>
                <a:gd name="connsiteX2" fmla="*/ 1378424 w 1378424"/>
                <a:gd name="connsiteY2" fmla="*/ 20471 h 9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8424" h="914419">
                  <a:moveTo>
                    <a:pt x="0" y="0"/>
                  </a:moveTo>
                  <a:cubicBezTo>
                    <a:pt x="297976" y="455494"/>
                    <a:pt x="595953" y="910988"/>
                    <a:pt x="825690" y="914400"/>
                  </a:cubicBezTo>
                  <a:cubicBezTo>
                    <a:pt x="1055427" y="917812"/>
                    <a:pt x="1216925" y="469141"/>
                    <a:pt x="1378424" y="2047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77184" y="3905538"/>
              <a:ext cx="1187355" cy="83251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9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Probabilistic Safety Justifications made at design stage for optimised design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13610" y="4153472"/>
            <a:ext cx="1187355" cy="832513"/>
          </a:xfrm>
          <a:prstGeom prst="roundRect">
            <a:avLst/>
          </a:prstGeom>
          <a:solidFill>
            <a:srgbClr val="FF0000"/>
          </a:solidFill>
          <a:ln>
            <a:solidFill>
              <a:srgbClr val="9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Influencing design and optimising through the use target reliability methods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6334" y="3932947"/>
            <a:ext cx="1187355" cy="832513"/>
          </a:xfrm>
          <a:prstGeom prst="roundRect">
            <a:avLst/>
          </a:prstGeom>
          <a:solidFill>
            <a:srgbClr val="FF0000"/>
          </a:solidFill>
          <a:ln>
            <a:solidFill>
              <a:srgbClr val="9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What is the impact of optimisation on the whole system safety case?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 &amp; Background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 flipV="1">
            <a:off x="5305101" y="2543080"/>
            <a:ext cx="1919335" cy="841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flipV="1">
            <a:off x="2868210" y="2543080"/>
            <a:ext cx="1919335" cy="841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flipV="1">
            <a:off x="4787545" y="2977647"/>
            <a:ext cx="517556" cy="4074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flipV="1">
            <a:off x="4671359" y="2543079"/>
            <a:ext cx="1303699" cy="710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568652" y="1500289"/>
            <a:ext cx="4568524" cy="2076293"/>
            <a:chOff x="4568652" y="1500289"/>
            <a:chExt cx="4568524" cy="2076293"/>
          </a:xfrm>
        </p:grpSpPr>
        <p:sp>
          <p:nvSpPr>
            <p:cNvPr id="31" name="Oval 30"/>
            <p:cNvSpPr/>
            <p:nvPr/>
          </p:nvSpPr>
          <p:spPr>
            <a:xfrm flipV="1">
              <a:off x="4568652" y="3153501"/>
              <a:ext cx="477671" cy="4230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7403911" y="1500289"/>
              <a:ext cx="1726441" cy="15850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7403910" y="1502217"/>
              <a:ext cx="1733266" cy="1269242"/>
            </a:xfrm>
            <a:custGeom>
              <a:avLst/>
              <a:gdLst>
                <a:gd name="connsiteX0" fmla="*/ 191069 w 1733266"/>
                <a:gd name="connsiteY0" fmla="*/ 0 h 1269242"/>
                <a:gd name="connsiteX1" fmla="*/ 518615 w 1733266"/>
                <a:gd name="connsiteY1" fmla="*/ 750627 h 1269242"/>
                <a:gd name="connsiteX2" fmla="*/ 539087 w 1733266"/>
                <a:gd name="connsiteY2" fmla="*/ 702860 h 1269242"/>
                <a:gd name="connsiteX3" fmla="*/ 552735 w 1733266"/>
                <a:gd name="connsiteY3" fmla="*/ 586854 h 1269242"/>
                <a:gd name="connsiteX4" fmla="*/ 580030 w 1733266"/>
                <a:gd name="connsiteY4" fmla="*/ 491319 h 1269242"/>
                <a:gd name="connsiteX5" fmla="*/ 586854 w 1733266"/>
                <a:gd name="connsiteY5" fmla="*/ 470848 h 1269242"/>
                <a:gd name="connsiteX6" fmla="*/ 593678 w 1733266"/>
                <a:gd name="connsiteY6" fmla="*/ 450376 h 1269242"/>
                <a:gd name="connsiteX7" fmla="*/ 614150 w 1733266"/>
                <a:gd name="connsiteY7" fmla="*/ 436728 h 1269242"/>
                <a:gd name="connsiteX8" fmla="*/ 627797 w 1733266"/>
                <a:gd name="connsiteY8" fmla="*/ 395785 h 1269242"/>
                <a:gd name="connsiteX9" fmla="*/ 682388 w 1733266"/>
                <a:gd name="connsiteY9" fmla="*/ 313899 h 1269242"/>
                <a:gd name="connsiteX10" fmla="*/ 723332 w 1733266"/>
                <a:gd name="connsiteY10" fmla="*/ 279779 h 1269242"/>
                <a:gd name="connsiteX11" fmla="*/ 764275 w 1733266"/>
                <a:gd name="connsiteY11" fmla="*/ 252484 h 1269242"/>
                <a:gd name="connsiteX12" fmla="*/ 805218 w 1733266"/>
                <a:gd name="connsiteY12" fmla="*/ 225188 h 1269242"/>
                <a:gd name="connsiteX13" fmla="*/ 846162 w 1733266"/>
                <a:gd name="connsiteY13" fmla="*/ 211540 h 1269242"/>
                <a:gd name="connsiteX14" fmla="*/ 887105 w 1733266"/>
                <a:gd name="connsiteY14" fmla="*/ 197893 h 1269242"/>
                <a:gd name="connsiteX15" fmla="*/ 928048 w 1733266"/>
                <a:gd name="connsiteY15" fmla="*/ 184245 h 1269242"/>
                <a:gd name="connsiteX16" fmla="*/ 955344 w 1733266"/>
                <a:gd name="connsiteY16" fmla="*/ 177421 h 1269242"/>
                <a:gd name="connsiteX17" fmla="*/ 996287 w 1733266"/>
                <a:gd name="connsiteY17" fmla="*/ 163773 h 1269242"/>
                <a:gd name="connsiteX18" fmla="*/ 1105469 w 1733266"/>
                <a:gd name="connsiteY18" fmla="*/ 143302 h 1269242"/>
                <a:gd name="connsiteX19" fmla="*/ 1173708 w 1733266"/>
                <a:gd name="connsiteY19" fmla="*/ 136478 h 1269242"/>
                <a:gd name="connsiteX20" fmla="*/ 1241947 w 1733266"/>
                <a:gd name="connsiteY20" fmla="*/ 122830 h 1269242"/>
                <a:gd name="connsiteX21" fmla="*/ 1269242 w 1733266"/>
                <a:gd name="connsiteY21" fmla="*/ 116006 h 1269242"/>
                <a:gd name="connsiteX22" fmla="*/ 1344305 w 1733266"/>
                <a:gd name="connsiteY22" fmla="*/ 109182 h 1269242"/>
                <a:gd name="connsiteX23" fmla="*/ 1617260 w 1733266"/>
                <a:gd name="connsiteY23" fmla="*/ 102358 h 1269242"/>
                <a:gd name="connsiteX24" fmla="*/ 1705971 w 1733266"/>
                <a:gd name="connsiteY24" fmla="*/ 259307 h 1269242"/>
                <a:gd name="connsiteX25" fmla="*/ 1733266 w 1733266"/>
                <a:gd name="connsiteY25" fmla="*/ 450376 h 1269242"/>
                <a:gd name="connsiteX26" fmla="*/ 1712794 w 1733266"/>
                <a:gd name="connsiteY26" fmla="*/ 627797 h 1269242"/>
                <a:gd name="connsiteX27" fmla="*/ 1644556 w 1733266"/>
                <a:gd name="connsiteY27" fmla="*/ 846161 h 1269242"/>
                <a:gd name="connsiteX28" fmla="*/ 1467135 w 1733266"/>
                <a:gd name="connsiteY28" fmla="*/ 1050878 h 1269242"/>
                <a:gd name="connsiteX29" fmla="*/ 1187356 w 1733266"/>
                <a:gd name="connsiteY29" fmla="*/ 1207827 h 1269242"/>
                <a:gd name="connsiteX30" fmla="*/ 893929 w 1733266"/>
                <a:gd name="connsiteY30" fmla="*/ 1269242 h 1269242"/>
                <a:gd name="connsiteX31" fmla="*/ 498144 w 1733266"/>
                <a:gd name="connsiteY31" fmla="*/ 1207827 h 1269242"/>
                <a:gd name="connsiteX32" fmla="*/ 232012 w 1733266"/>
                <a:gd name="connsiteY32" fmla="*/ 1023582 h 1269242"/>
                <a:gd name="connsiteX33" fmla="*/ 61415 w 1733266"/>
                <a:gd name="connsiteY33" fmla="*/ 784746 h 1269242"/>
                <a:gd name="connsiteX34" fmla="*/ 0 w 1733266"/>
                <a:gd name="connsiteY34" fmla="*/ 580030 h 1269242"/>
                <a:gd name="connsiteX35" fmla="*/ 0 w 1733266"/>
                <a:gd name="connsiteY35" fmla="*/ 327546 h 1269242"/>
                <a:gd name="connsiteX36" fmla="*/ 191069 w 1733266"/>
                <a:gd name="connsiteY36" fmla="*/ 0 h 12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33266" h="1269242">
                  <a:moveTo>
                    <a:pt x="191069" y="0"/>
                  </a:moveTo>
                  <a:lnTo>
                    <a:pt x="518615" y="750627"/>
                  </a:lnTo>
                  <a:lnTo>
                    <a:pt x="539087" y="702860"/>
                  </a:lnTo>
                  <a:cubicBezTo>
                    <a:pt x="542977" y="660075"/>
                    <a:pt x="544086" y="627216"/>
                    <a:pt x="552735" y="586854"/>
                  </a:cubicBezTo>
                  <a:cubicBezTo>
                    <a:pt x="563018" y="538868"/>
                    <a:pt x="565707" y="534287"/>
                    <a:pt x="580030" y="491319"/>
                  </a:cubicBezTo>
                  <a:lnTo>
                    <a:pt x="586854" y="470848"/>
                  </a:lnTo>
                  <a:cubicBezTo>
                    <a:pt x="589129" y="464024"/>
                    <a:pt x="587693" y="454366"/>
                    <a:pt x="593678" y="450376"/>
                  </a:cubicBezTo>
                  <a:lnTo>
                    <a:pt x="614150" y="436728"/>
                  </a:lnTo>
                  <a:cubicBezTo>
                    <a:pt x="618699" y="423080"/>
                    <a:pt x="619817" y="407755"/>
                    <a:pt x="627797" y="395785"/>
                  </a:cubicBezTo>
                  <a:lnTo>
                    <a:pt x="682388" y="313899"/>
                  </a:lnTo>
                  <a:cubicBezTo>
                    <a:pt x="697340" y="291470"/>
                    <a:pt x="704450" y="295515"/>
                    <a:pt x="723332" y="279779"/>
                  </a:cubicBezTo>
                  <a:cubicBezTo>
                    <a:pt x="757408" y="251381"/>
                    <a:pt x="728298" y="264475"/>
                    <a:pt x="764275" y="252484"/>
                  </a:cubicBezTo>
                  <a:lnTo>
                    <a:pt x="805218" y="225188"/>
                  </a:lnTo>
                  <a:cubicBezTo>
                    <a:pt x="817188" y="217208"/>
                    <a:pt x="832514" y="216089"/>
                    <a:pt x="846162" y="211540"/>
                  </a:cubicBezTo>
                  <a:lnTo>
                    <a:pt x="887105" y="197893"/>
                  </a:lnTo>
                  <a:lnTo>
                    <a:pt x="928048" y="184245"/>
                  </a:lnTo>
                  <a:cubicBezTo>
                    <a:pt x="936945" y="181279"/>
                    <a:pt x="946361" y="180116"/>
                    <a:pt x="955344" y="177421"/>
                  </a:cubicBezTo>
                  <a:cubicBezTo>
                    <a:pt x="969123" y="173287"/>
                    <a:pt x="982097" y="166138"/>
                    <a:pt x="996287" y="163773"/>
                  </a:cubicBezTo>
                  <a:cubicBezTo>
                    <a:pt x="1060111" y="153135"/>
                    <a:pt x="1023663" y="159662"/>
                    <a:pt x="1105469" y="143302"/>
                  </a:cubicBezTo>
                  <a:cubicBezTo>
                    <a:pt x="1127885" y="138819"/>
                    <a:pt x="1150962" y="138753"/>
                    <a:pt x="1173708" y="136478"/>
                  </a:cubicBezTo>
                  <a:cubicBezTo>
                    <a:pt x="1215749" y="122463"/>
                    <a:pt x="1172945" y="135376"/>
                    <a:pt x="1241947" y="122830"/>
                  </a:cubicBezTo>
                  <a:cubicBezTo>
                    <a:pt x="1251174" y="121152"/>
                    <a:pt x="1259946" y="117246"/>
                    <a:pt x="1269242" y="116006"/>
                  </a:cubicBezTo>
                  <a:cubicBezTo>
                    <a:pt x="1294146" y="112685"/>
                    <a:pt x="1319205" y="110273"/>
                    <a:pt x="1344305" y="109182"/>
                  </a:cubicBezTo>
                  <a:cubicBezTo>
                    <a:pt x="1508725" y="102033"/>
                    <a:pt x="1515746" y="102358"/>
                    <a:pt x="1617260" y="102358"/>
                  </a:cubicBezTo>
                  <a:lnTo>
                    <a:pt x="1705971" y="259307"/>
                  </a:lnTo>
                  <a:lnTo>
                    <a:pt x="1733266" y="450376"/>
                  </a:lnTo>
                  <a:lnTo>
                    <a:pt x="1712794" y="627797"/>
                  </a:lnTo>
                  <a:lnTo>
                    <a:pt x="1644556" y="846161"/>
                  </a:lnTo>
                  <a:lnTo>
                    <a:pt x="1467135" y="1050878"/>
                  </a:lnTo>
                  <a:lnTo>
                    <a:pt x="1187356" y="1207827"/>
                  </a:lnTo>
                  <a:lnTo>
                    <a:pt x="893929" y="1269242"/>
                  </a:lnTo>
                  <a:lnTo>
                    <a:pt x="498144" y="1207827"/>
                  </a:lnTo>
                  <a:lnTo>
                    <a:pt x="232012" y="1023582"/>
                  </a:lnTo>
                  <a:lnTo>
                    <a:pt x="61415" y="784746"/>
                  </a:lnTo>
                  <a:lnTo>
                    <a:pt x="0" y="580030"/>
                  </a:lnTo>
                  <a:lnTo>
                    <a:pt x="0" y="327546"/>
                  </a:lnTo>
                  <a:lnTo>
                    <a:pt x="191069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stCxn id="31" idx="0"/>
              <a:endCxn id="32" idx="0"/>
            </p:cNvCxnSpPr>
            <p:nvPr/>
          </p:nvCxnSpPr>
          <p:spPr>
            <a:xfrm flipV="1">
              <a:off x="4807488" y="3085357"/>
              <a:ext cx="3459644" cy="491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4"/>
            </p:cNvCxnSpPr>
            <p:nvPr/>
          </p:nvCxnSpPr>
          <p:spPr>
            <a:xfrm flipV="1">
              <a:off x="4807488" y="1549984"/>
              <a:ext cx="3080918" cy="16035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54739" y="1421257"/>
            <a:ext cx="40056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Welded Component (</a:t>
            </a:r>
            <a:r>
              <a:rPr lang="en-GB" dirty="0" err="1" smtClean="0">
                <a:solidFill>
                  <a:schemeClr val="bg1"/>
                </a:solidFill>
              </a:rPr>
              <a:t>eg</a:t>
            </a:r>
            <a:r>
              <a:rPr lang="en-GB" dirty="0" smtClean="0">
                <a:solidFill>
                  <a:schemeClr val="bg1"/>
                </a:solidFill>
              </a:rPr>
              <a:t>. pipe section)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Sharp features in weld </a:t>
            </a:r>
            <a:r>
              <a:rPr lang="en-GB" dirty="0" err="1" smtClean="0">
                <a:solidFill>
                  <a:schemeClr val="bg1"/>
                </a:solidFill>
              </a:rPr>
              <a:t>underbead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Justifiable?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90113" y="2558955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5295458" y="2563551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971885" y="957260"/>
            <a:ext cx="5836835" cy="695484"/>
          </a:xfrm>
        </p:spPr>
        <p:txBody>
          <a:bodyPr/>
          <a:lstStyle/>
          <a:p>
            <a:r>
              <a:rPr lang="en-GB" dirty="0" smtClean="0"/>
              <a:t>“Deterministic” Assessment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 &amp; Background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5350" y="2106087"/>
                <a:ext cx="65168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50" y="2106087"/>
                <a:ext cx="651680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224550" y="2649501"/>
            <a:ext cx="1177120" cy="685253"/>
            <a:chOff x="3942496" y="2474572"/>
            <a:chExt cx="1177120" cy="685253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442346" y="2102671"/>
              <a:ext cx="177421" cy="921224"/>
            </a:xfrm>
            <a:prstGeom prst="rightBrac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42496" y="2651994"/>
              <a:ext cx="11771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3"/>
                  </a:solidFill>
                </a:rPr>
                <a:t>Geometric parameters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4070" y="1403006"/>
            <a:ext cx="1177120" cy="648495"/>
            <a:chOff x="5272016" y="1228077"/>
            <a:chExt cx="1177120" cy="648495"/>
          </a:xfrm>
        </p:grpSpPr>
        <p:sp>
          <p:nvSpPr>
            <p:cNvPr id="16" name="Right Brace 15"/>
            <p:cNvSpPr/>
            <p:nvPr/>
          </p:nvSpPr>
          <p:spPr>
            <a:xfrm rot="5400000" flipH="1">
              <a:off x="5790244" y="1345628"/>
              <a:ext cx="140665" cy="921224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2016" y="1228077"/>
              <a:ext cx="11771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4"/>
                  </a:solidFill>
                </a:rPr>
                <a:t>Material parameters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9184" y="2747675"/>
            <a:ext cx="1446095" cy="692221"/>
            <a:chOff x="6567130" y="2572746"/>
            <a:chExt cx="1446095" cy="692221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7201468" y="2200845"/>
              <a:ext cx="177421" cy="921224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67130" y="2757136"/>
              <a:ext cx="144609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Performance</a:t>
              </a:r>
            </a:p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parameters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71215" y="2380421"/>
            <a:ext cx="11771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Stress Intensity Factor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89027" y="2365392"/>
            <a:ext cx="259308" cy="140806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“Deterministic</a:t>
            </a:r>
            <a:r>
              <a:rPr lang="en-GB" dirty="0" smtClean="0"/>
              <a:t>” Assessment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4080" y="1958454"/>
                <a:ext cx="65168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…</m:t>
                          </m:r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80" y="1958454"/>
                <a:ext cx="651680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1176" y="1604511"/>
            <a:ext cx="2176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Traditional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Set each parameter to its </a:t>
            </a:r>
            <a:r>
              <a:rPr lang="en-GB" sz="1100" i="1" dirty="0" smtClean="0">
                <a:solidFill>
                  <a:schemeClr val="bg1"/>
                </a:solidFill>
              </a:rPr>
              <a:t>perceived</a:t>
            </a:r>
            <a:r>
              <a:rPr lang="en-GB" sz="1100" dirty="0" smtClean="0">
                <a:solidFill>
                  <a:schemeClr val="bg1"/>
                </a:solidFill>
              </a:rPr>
              <a:t> worst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Upper or lower bound, based on tolerances or </a:t>
            </a:r>
            <a:r>
              <a:rPr lang="en-GB" sz="1100" b="1" dirty="0" smtClean="0">
                <a:solidFill>
                  <a:schemeClr val="bg1"/>
                </a:solidFill>
              </a:rPr>
              <a:t>statistical analysis </a:t>
            </a:r>
            <a:r>
              <a:rPr lang="en-GB" sz="1100" dirty="0" smtClean="0">
                <a:solidFill>
                  <a:schemeClr val="bg1"/>
                </a:solidFill>
              </a:rPr>
              <a:t>of as-built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Reserve factor less than 1.00. Crack like geometry not tolerable within the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9853" y="2796923"/>
                <a:ext cx="225202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𝑅𝐹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𝐿𝐼𝑀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=0.85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3" y="2796923"/>
                <a:ext cx="2252027" cy="666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8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 &amp; Background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 flipV="1">
            <a:off x="5649338" y="1527047"/>
            <a:ext cx="1919335" cy="820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 flipV="1">
            <a:off x="3212447" y="1527047"/>
            <a:ext cx="1919335" cy="820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flipV="1">
            <a:off x="5131782" y="1961614"/>
            <a:ext cx="517556" cy="4074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flipV="1">
            <a:off x="5015596" y="1527046"/>
            <a:ext cx="1303699" cy="710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4834350" y="1542922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 flipH="1">
            <a:off x="5639695" y="1547518"/>
            <a:ext cx="286603" cy="655093"/>
          </a:xfrm>
          <a:custGeom>
            <a:avLst/>
            <a:gdLst>
              <a:gd name="connsiteX0" fmla="*/ 286603 w 286603"/>
              <a:gd name="connsiteY0" fmla="*/ 655093 h 655093"/>
              <a:gd name="connsiteX1" fmla="*/ 211541 w 286603"/>
              <a:gd name="connsiteY1" fmla="*/ 559558 h 655093"/>
              <a:gd name="connsiteX2" fmla="*/ 129654 w 286603"/>
              <a:gd name="connsiteY2" fmla="*/ 416257 h 655093"/>
              <a:gd name="connsiteX3" fmla="*/ 34120 w 286603"/>
              <a:gd name="connsiteY3" fmla="*/ 163773 h 655093"/>
              <a:gd name="connsiteX4" fmla="*/ 0 w 286603"/>
              <a:gd name="connsiteY4" fmla="*/ 0 h 6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" h="655093">
                <a:moveTo>
                  <a:pt x="286603" y="655093"/>
                </a:moveTo>
                <a:cubicBezTo>
                  <a:pt x="262151" y="627228"/>
                  <a:pt x="237699" y="599364"/>
                  <a:pt x="211541" y="559558"/>
                </a:cubicBezTo>
                <a:cubicBezTo>
                  <a:pt x="185383" y="519752"/>
                  <a:pt x="159224" y="482221"/>
                  <a:pt x="129654" y="416257"/>
                </a:cubicBezTo>
                <a:cubicBezTo>
                  <a:pt x="100084" y="350293"/>
                  <a:pt x="55729" y="233149"/>
                  <a:pt x="34120" y="163773"/>
                </a:cubicBezTo>
                <a:cubicBezTo>
                  <a:pt x="12511" y="94397"/>
                  <a:pt x="6255" y="47198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34807" y="2084995"/>
            <a:ext cx="511815" cy="297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20" name="Group 5119"/>
          <p:cNvGrpSpPr/>
          <p:nvPr/>
        </p:nvGrpSpPr>
        <p:grpSpPr>
          <a:xfrm>
            <a:off x="4655620" y="1939254"/>
            <a:ext cx="4406604" cy="2624923"/>
            <a:chOff x="4655620" y="2013594"/>
            <a:chExt cx="4406604" cy="2624923"/>
          </a:xfrm>
        </p:grpSpPr>
        <p:grpSp>
          <p:nvGrpSpPr>
            <p:cNvPr id="43" name="Group 42"/>
            <p:cNvGrpSpPr/>
            <p:nvPr/>
          </p:nvGrpSpPr>
          <p:grpSpPr>
            <a:xfrm flipV="1">
              <a:off x="4655620" y="2013594"/>
              <a:ext cx="3463829" cy="2624923"/>
              <a:chOff x="4844955" y="220636"/>
              <a:chExt cx="3463829" cy="2624923"/>
            </a:xfrm>
          </p:grpSpPr>
          <p:sp>
            <p:nvSpPr>
              <p:cNvPr id="9" name="Isosceles Triangle 8"/>
              <p:cNvSpPr/>
              <p:nvPr/>
            </p:nvSpPr>
            <p:spPr>
              <a:xfrm flipV="1">
                <a:off x="5253640" y="2403889"/>
                <a:ext cx="38063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flipV="1">
                <a:off x="5199268" y="2442671"/>
                <a:ext cx="38063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flipV="1">
                <a:off x="5254388" y="2488390"/>
                <a:ext cx="38063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flipV="1">
                <a:off x="5279126" y="2515686"/>
                <a:ext cx="380637" cy="457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ie 9"/>
              <p:cNvSpPr/>
              <p:nvPr/>
            </p:nvSpPr>
            <p:spPr>
              <a:xfrm>
                <a:off x="6099207" y="220636"/>
                <a:ext cx="1912028" cy="1912029"/>
              </a:xfrm>
              <a:prstGeom prst="pie">
                <a:avLst>
                  <a:gd name="adj1" fmla="val 5427071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166399" y="810240"/>
                <a:ext cx="2142385" cy="732820"/>
                <a:chOff x="4384460" y="536421"/>
                <a:chExt cx="460495" cy="157516"/>
              </a:xfrm>
            </p:grpSpPr>
            <p:sp>
              <p:nvSpPr>
                <p:cNvPr id="38" name="Isosceles Triangle 37"/>
                <p:cNvSpPr/>
                <p:nvPr/>
              </p:nvSpPr>
              <p:spPr>
                <a:xfrm flipV="1">
                  <a:off x="4438832" y="536421"/>
                  <a:ext cx="380637" cy="457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flipV="1">
                  <a:off x="4384460" y="575203"/>
                  <a:ext cx="380637" cy="457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flipV="1">
                  <a:off x="4439580" y="620922"/>
                  <a:ext cx="380637" cy="457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flipV="1">
                  <a:off x="4464318" y="648218"/>
                  <a:ext cx="380637" cy="457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6099206" y="220638"/>
                <a:ext cx="1912029" cy="19120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/>
              <p:cNvCxnSpPr>
                <a:stCxn id="8" idx="1"/>
                <a:endCxn id="37" idx="1"/>
              </p:cNvCxnSpPr>
              <p:nvPr/>
            </p:nvCxnSpPr>
            <p:spPr>
              <a:xfrm flipV="1">
                <a:off x="4964875" y="500648"/>
                <a:ext cx="1414341" cy="164596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389586" y="2026694"/>
                <a:ext cx="2096211" cy="7958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4844955" y="2026693"/>
                <a:ext cx="818866" cy="8188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887629" y="3263590"/>
              <a:ext cx="117459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Machining operation causes damage to other components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6820" y="2832460"/>
            <a:ext cx="2663289" cy="1467737"/>
            <a:chOff x="2616820" y="2832460"/>
            <a:chExt cx="2663289" cy="1467737"/>
          </a:xfrm>
        </p:grpSpPr>
        <p:sp>
          <p:nvSpPr>
            <p:cNvPr id="12" name="TextBox 11"/>
            <p:cNvSpPr txBox="1"/>
            <p:nvPr/>
          </p:nvSpPr>
          <p:spPr>
            <a:xfrm>
              <a:off x="2616820" y="2832460"/>
              <a:ext cx="26632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Machine out weld geometry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725623" y="3633668"/>
                  <a:ext cx="2308132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𝑅𝐹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𝐿𝐼𝑀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den>
                        </m:f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=1.48 </m:t>
                        </m:r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623" y="3633668"/>
                  <a:ext cx="2308132" cy="6665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791414" y="3162278"/>
              <a:ext cx="0" cy="416892"/>
            </a:xfrm>
            <a:prstGeom prst="straightConnector1">
              <a:avLst/>
            </a:prstGeom>
            <a:ln>
              <a:solidFill>
                <a:srgbClr val="3B3A3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1" name="Group 5120"/>
          <p:cNvGrpSpPr/>
          <p:nvPr/>
        </p:nvGrpSpPr>
        <p:grpSpPr>
          <a:xfrm>
            <a:off x="5009933" y="-210229"/>
            <a:ext cx="4109549" cy="2986795"/>
            <a:chOff x="5009933" y="-210229"/>
            <a:chExt cx="4109549" cy="2986795"/>
          </a:xfrm>
        </p:grpSpPr>
        <p:grpSp>
          <p:nvGrpSpPr>
            <p:cNvPr id="95" name="Group 94"/>
            <p:cNvGrpSpPr/>
            <p:nvPr/>
          </p:nvGrpSpPr>
          <p:grpSpPr>
            <a:xfrm>
              <a:off x="5009933" y="-210229"/>
              <a:ext cx="3166280" cy="2626711"/>
              <a:chOff x="5009933" y="-210229"/>
              <a:chExt cx="3166280" cy="2626711"/>
            </a:xfrm>
          </p:grpSpPr>
          <p:sp>
            <p:nvSpPr>
              <p:cNvPr id="22" name="Pie 21"/>
              <p:cNvSpPr/>
              <p:nvPr/>
            </p:nvSpPr>
            <p:spPr>
              <a:xfrm flipV="1">
                <a:off x="6264184" y="-210229"/>
                <a:ext cx="1912029" cy="1912029"/>
              </a:xfrm>
              <a:prstGeom prst="pie">
                <a:avLst>
                  <a:gd name="adj1" fmla="val 0"/>
                  <a:gd name="adj2" fmla="val 1077396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flipV="1">
                <a:off x="5009933" y="-208439"/>
                <a:ext cx="3166280" cy="2624921"/>
                <a:chOff x="5861199" y="-9686"/>
                <a:chExt cx="3166280" cy="2624921"/>
              </a:xfrm>
            </p:grpSpPr>
            <p:sp>
              <p:nvSpPr>
                <p:cNvPr id="86" name="Oval 85"/>
                <p:cNvSpPr/>
                <p:nvPr/>
              </p:nvSpPr>
              <p:spPr>
                <a:xfrm flipV="1">
                  <a:off x="7115450" y="703206"/>
                  <a:ext cx="1912029" cy="191202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7" name="Straight Connector 86"/>
                <p:cNvCxnSpPr>
                  <a:stCxn id="89" idx="1"/>
                  <a:endCxn id="86" idx="1"/>
                </p:cNvCxnSpPr>
                <p:nvPr/>
              </p:nvCxnSpPr>
              <p:spPr>
                <a:xfrm>
                  <a:off x="5981119" y="689260"/>
                  <a:ext cx="1414341" cy="164596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6405830" y="13298"/>
                  <a:ext cx="2096211" cy="7958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Oval 88"/>
                <p:cNvSpPr/>
                <p:nvPr/>
              </p:nvSpPr>
              <p:spPr>
                <a:xfrm flipV="1">
                  <a:off x="5861199" y="-9686"/>
                  <a:ext cx="818866" cy="81886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92" name="Straight Connector 91"/>
              <p:cNvCxnSpPr/>
              <p:nvPr/>
            </p:nvCxnSpPr>
            <p:spPr>
              <a:xfrm>
                <a:off x="5403415" y="2013594"/>
                <a:ext cx="0" cy="71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7175500" y="298450"/>
                <a:ext cx="45719" cy="6477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7944887" y="1229989"/>
              <a:ext cx="1174595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Machining operation can expose buried defects from the welding process.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6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R PPT Standard template Font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 PPT Standard template Font</Template>
  <TotalTime>3737</TotalTime>
  <Words>1112</Words>
  <Application>Microsoft Office PowerPoint</Application>
  <PresentationFormat>On-screen Show (16:9)</PresentationFormat>
  <Paragraphs>264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Times New Roman</vt:lpstr>
      <vt:lpstr>Wingdings</vt:lpstr>
      <vt:lpstr>RR Pioneer Medium</vt:lpstr>
      <vt:lpstr>RR Pioneer Bold</vt:lpstr>
      <vt:lpstr>Cambria Math</vt:lpstr>
      <vt:lpstr>RR Pioneer UltraLight Condensed</vt:lpstr>
      <vt:lpstr>RR Pioneer</vt:lpstr>
      <vt:lpstr>Calibri</vt:lpstr>
      <vt:lpstr>RR Pioneer Light Condensed</vt:lpstr>
      <vt:lpstr>RR PPT Standard template Font</vt:lpstr>
      <vt:lpstr>PowerPoint Presentation</vt:lpstr>
      <vt:lpstr>Introduction and Background</vt:lpstr>
      <vt:lpstr>PowerPoint Presentation</vt:lpstr>
      <vt:lpstr>PowerPoint Presentation</vt:lpstr>
      <vt:lpstr>PowerPoint Presentation</vt:lpstr>
      <vt:lpstr>Problem</vt:lpstr>
      <vt:lpstr>“Deterministic” Assessment</vt:lpstr>
      <vt:lpstr>“Deterministic” Assessment</vt:lpstr>
      <vt:lpstr>Problem</vt:lpstr>
      <vt:lpstr>PowerPoint Presentation</vt:lpstr>
      <vt:lpstr>Suitably “Deterministic”?</vt:lpstr>
      <vt:lpstr>PowerPoint Presentation</vt:lpstr>
      <vt:lpstr>PowerPoint Presentation</vt:lpstr>
      <vt:lpstr>Probabilistic Inputs in the Design Stage, options?</vt:lpstr>
      <vt:lpstr>Assumed Level of Capability </vt:lpstr>
      <vt:lpstr>Assumed Level of Capability </vt:lpstr>
      <vt:lpstr>Process Drift Studies</vt:lpstr>
      <vt:lpstr>First Order Reliability Method</vt:lpstr>
      <vt:lpstr>PowerPoint Presentation</vt:lpstr>
      <vt:lpstr>PowerPoint Presentation</vt:lpstr>
      <vt:lpstr>Summary</vt:lpstr>
      <vt:lpstr>PowerPoint Presentation</vt:lpstr>
      <vt:lpstr>PowerPoint Presentation</vt:lpstr>
      <vt:lpstr>Systems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Next Steps</vt:lpstr>
      <vt:lpstr>PowerPoint Presentation</vt:lpstr>
    </vt:vector>
  </TitlesOfParts>
  <Manager>brand@Rolls-Royce.com</Manager>
  <Company>Rolls-Royce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Information: Use RR Pioneer Bold 18pt for headings and captions</dc:title>
  <dc:creator>Reed, Peter (NNPPI)</dc:creator>
  <cp:keywords>No Classification</cp:keywords>
  <dc:description>Has fonts embedded</dc:description>
  <cp:lastModifiedBy>Reed, Peter (NNPPI)</cp:lastModifiedBy>
  <cp:revision>154</cp:revision>
  <cp:lastPrinted>2018-03-12T16:22:50Z</cp:lastPrinted>
  <dcterms:created xsi:type="dcterms:W3CDTF">2019-10-03T08:20:25Z</dcterms:created>
  <dcterms:modified xsi:type="dcterms:W3CDTF">2019-10-18T14:17:37Z</dcterms:modified>
  <cp:contentStatus>Font Embedded Version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006978af-fa36-450e-8968-1a99dc1ab1b1</vt:lpwstr>
  </property>
  <property fmtid="{D5CDD505-2E9C-101B-9397-08002B2CF9AE}" pid="3" name="RRTITUSClassification">
    <vt:lpwstr>No Classification</vt:lpwstr>
  </property>
  <property fmtid="{D5CDD505-2E9C-101B-9397-08002B2CF9AE}" pid="4" name="RRTITUS">
    <vt:lpwstr>No Classification</vt:lpwstr>
  </property>
  <property fmtid="{D5CDD505-2E9C-101B-9397-08002B2CF9AE}" pid="5" name="RetentionDecision">
    <vt:lpwstr>No requirement to retain</vt:lpwstr>
  </property>
</Properties>
</file>