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0" r:id="rId1"/>
  </p:sldMasterIdLst>
  <p:notesMasterIdLst>
    <p:notesMasterId r:id="rId17"/>
  </p:notesMasterIdLst>
  <p:sldIdLst>
    <p:sldId id="256" r:id="rId2"/>
    <p:sldId id="259" r:id="rId3"/>
    <p:sldId id="274" r:id="rId4"/>
    <p:sldId id="284" r:id="rId5"/>
    <p:sldId id="295" r:id="rId6"/>
    <p:sldId id="275" r:id="rId7"/>
    <p:sldId id="285" r:id="rId8"/>
    <p:sldId id="283" r:id="rId9"/>
    <p:sldId id="292" r:id="rId10"/>
    <p:sldId id="297" r:id="rId11"/>
    <p:sldId id="294" r:id="rId12"/>
    <p:sldId id="291" r:id="rId13"/>
    <p:sldId id="296" r:id="rId14"/>
    <p:sldId id="288" r:id="rId15"/>
    <p:sldId id="28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591930-43AE-4CCF-A075-9CDF7D989A2C}">
          <p14:sldIdLst>
            <p14:sldId id="256"/>
            <p14:sldId id="259"/>
            <p14:sldId id="274"/>
            <p14:sldId id="284"/>
            <p14:sldId id="295"/>
            <p14:sldId id="275"/>
            <p14:sldId id="285"/>
            <p14:sldId id="283"/>
            <p14:sldId id="292"/>
            <p14:sldId id="297"/>
            <p14:sldId id="294"/>
            <p14:sldId id="291"/>
            <p14:sldId id="296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D00"/>
    <a:srgbClr val="E7A913"/>
    <a:srgbClr val="0C457B"/>
    <a:srgbClr val="A6CE39"/>
    <a:srgbClr val="62C9D8"/>
    <a:srgbClr val="00A2E0"/>
    <a:srgbClr val="3B8238"/>
    <a:srgbClr val="69207E"/>
    <a:srgbClr val="E00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0" autoAdjust="0"/>
    <p:restoredTop sz="94270" autoAdjust="0"/>
  </p:normalViewPr>
  <p:slideViewPr>
    <p:cSldViewPr snapToGrid="0" snapToObjects="1">
      <p:cViewPr varScale="1">
        <p:scale>
          <a:sx n="90" d="100"/>
          <a:sy n="90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9" d="100"/>
          <a:sy n="149" d="100"/>
        </p:scale>
        <p:origin x="3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E01EE-BAE6-4F70-BBFD-9E4D1915D17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20C3C02-EF6F-434B-94C3-B499741809B9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/>
            <a:t>5. Assessment based on random inputs</a:t>
          </a:r>
        </a:p>
      </dgm:t>
    </dgm:pt>
    <dgm:pt modelId="{CE3043A3-CE44-4F84-BD58-68A0AD8FC5DF}" type="sibTrans" cxnId="{D47595E9-C1B9-4D94-AF3F-B74771302644}">
      <dgm:prSet/>
      <dgm:spPr/>
      <dgm:t>
        <a:bodyPr/>
        <a:lstStyle/>
        <a:p>
          <a:endParaRPr lang="en-GB"/>
        </a:p>
      </dgm:t>
    </dgm:pt>
    <dgm:pt modelId="{F6756F70-70D7-4B85-A326-3EDAFA8CB230}" type="parTrans" cxnId="{D47595E9-C1B9-4D94-AF3F-B74771302644}">
      <dgm:prSet/>
      <dgm:spPr/>
      <dgm:t>
        <a:bodyPr/>
        <a:lstStyle/>
        <a:p>
          <a:endParaRPr lang="en-GB"/>
        </a:p>
      </dgm:t>
    </dgm:pt>
    <dgm:pt modelId="{BBDC2FE2-A36E-45C7-A34B-372BDF4D4F71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/>
            <a:t>6. Repeat 4 and 5</a:t>
          </a:r>
        </a:p>
      </dgm:t>
    </dgm:pt>
    <dgm:pt modelId="{5CDD9432-B644-4D5F-9D11-929CBD735106}" type="sibTrans" cxnId="{AF0987E6-0B47-4583-86C0-CB75311DB28E}">
      <dgm:prSet/>
      <dgm:spPr/>
      <dgm:t>
        <a:bodyPr/>
        <a:lstStyle/>
        <a:p>
          <a:endParaRPr lang="en-GB"/>
        </a:p>
      </dgm:t>
    </dgm:pt>
    <dgm:pt modelId="{BF5A3AC6-8AAC-41C1-A90C-8D467F25AF0E}" type="parTrans" cxnId="{AF0987E6-0B47-4583-86C0-CB75311DB28E}">
      <dgm:prSet/>
      <dgm:spPr/>
      <dgm:t>
        <a:bodyPr/>
        <a:lstStyle/>
        <a:p>
          <a:endParaRPr lang="en-GB"/>
        </a:p>
      </dgm:t>
    </dgm:pt>
    <dgm:pt modelId="{4CB09FF6-775D-47FE-9008-22D275263D7F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/>
            <a:t>7. Calculate failure probability</a:t>
          </a:r>
        </a:p>
      </dgm:t>
    </dgm:pt>
    <dgm:pt modelId="{CBF82922-188E-49B9-BDF2-B76CBEA0450D}" type="parTrans" cxnId="{EE30104C-B7D6-4D21-BA7E-3026E51D26A9}">
      <dgm:prSet/>
      <dgm:spPr/>
      <dgm:t>
        <a:bodyPr/>
        <a:lstStyle/>
        <a:p>
          <a:endParaRPr lang="en-GB"/>
        </a:p>
      </dgm:t>
    </dgm:pt>
    <dgm:pt modelId="{0235799A-25B1-452C-A0DD-38940307183F}" type="sibTrans" cxnId="{EE30104C-B7D6-4D21-BA7E-3026E51D26A9}">
      <dgm:prSet/>
      <dgm:spPr/>
      <dgm:t>
        <a:bodyPr/>
        <a:lstStyle/>
        <a:p>
          <a:endParaRPr lang="en-GB"/>
        </a:p>
      </dgm:t>
    </dgm:pt>
    <dgm:pt modelId="{F5E4760F-0284-4AA2-BC68-98C90AF490A3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/>
            <a:t>8. Convergence</a:t>
          </a:r>
        </a:p>
      </dgm:t>
    </dgm:pt>
    <dgm:pt modelId="{95FF1B44-0EFF-4E6C-B4D6-5D6F3C5BF579}" type="parTrans" cxnId="{BC2865E0-0AA3-4625-9AA2-782FB1E3F218}">
      <dgm:prSet/>
      <dgm:spPr/>
      <dgm:t>
        <a:bodyPr/>
        <a:lstStyle/>
        <a:p>
          <a:endParaRPr lang="en-GB"/>
        </a:p>
      </dgm:t>
    </dgm:pt>
    <dgm:pt modelId="{3FD3B629-33E1-430F-B239-6DEBC09A8EFE}" type="sibTrans" cxnId="{BC2865E0-0AA3-4625-9AA2-782FB1E3F218}">
      <dgm:prSet/>
      <dgm:spPr/>
      <dgm:t>
        <a:bodyPr/>
        <a:lstStyle/>
        <a:p>
          <a:endParaRPr lang="en-GB"/>
        </a:p>
      </dgm:t>
    </dgm:pt>
    <dgm:pt modelId="{4EE36410-2633-4653-B964-73079C678360}" type="pres">
      <dgm:prSet presAssocID="{2DCE01EE-BAE6-4F70-BBFD-9E4D1915D170}" presName="Name0" presStyleCnt="0">
        <dgm:presLayoutVars>
          <dgm:dir/>
          <dgm:animLvl val="lvl"/>
          <dgm:resizeHandles val="exact"/>
        </dgm:presLayoutVars>
      </dgm:prSet>
      <dgm:spPr/>
    </dgm:pt>
    <dgm:pt modelId="{9CF1C7CE-0B00-4630-AD97-2F6582AB8585}" type="pres">
      <dgm:prSet presAssocID="{820C3C02-EF6F-434B-94C3-B499741809B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072C523-1186-4892-B67B-686713C40984}" type="pres">
      <dgm:prSet presAssocID="{CE3043A3-CE44-4F84-BD58-68A0AD8FC5DF}" presName="parTxOnlySpace" presStyleCnt="0"/>
      <dgm:spPr/>
    </dgm:pt>
    <dgm:pt modelId="{A3237BA2-72A8-48AF-BBE8-EB7DBB95BE9F}" type="pres">
      <dgm:prSet presAssocID="{BBDC2FE2-A36E-45C7-A34B-372BDF4D4F7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B3D9CBB-7994-4462-8124-DF1C63EF48A6}" type="pres">
      <dgm:prSet presAssocID="{5CDD9432-B644-4D5F-9D11-929CBD735106}" presName="parTxOnlySpace" presStyleCnt="0"/>
      <dgm:spPr/>
    </dgm:pt>
    <dgm:pt modelId="{10BF5B5A-26DB-4535-9D53-1F3A25ED2271}" type="pres">
      <dgm:prSet presAssocID="{4CB09FF6-775D-47FE-9008-22D275263D7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4EA842F-6FEB-4EFD-982E-437C92592D8C}" type="pres">
      <dgm:prSet presAssocID="{0235799A-25B1-452C-A0DD-38940307183F}" presName="parTxOnlySpace" presStyleCnt="0"/>
      <dgm:spPr/>
    </dgm:pt>
    <dgm:pt modelId="{CDD21001-ED72-4233-84C4-B15B89C0AEA2}" type="pres">
      <dgm:prSet presAssocID="{F5E4760F-0284-4AA2-BC68-98C90AF490A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45873C-73EB-4D16-B270-5EB51AFA5EF7}" type="presOf" srcId="{4CB09FF6-775D-47FE-9008-22D275263D7F}" destId="{10BF5B5A-26DB-4535-9D53-1F3A25ED2271}" srcOrd="0" destOrd="0" presId="urn:microsoft.com/office/officeart/2005/8/layout/chevron1"/>
    <dgm:cxn modelId="{EE30104C-B7D6-4D21-BA7E-3026E51D26A9}" srcId="{2DCE01EE-BAE6-4F70-BBFD-9E4D1915D170}" destId="{4CB09FF6-775D-47FE-9008-22D275263D7F}" srcOrd="2" destOrd="0" parTransId="{CBF82922-188E-49B9-BDF2-B76CBEA0450D}" sibTransId="{0235799A-25B1-452C-A0DD-38940307183F}"/>
    <dgm:cxn modelId="{7BCC5C73-B271-4622-8972-92E9902B695F}" type="presOf" srcId="{BBDC2FE2-A36E-45C7-A34B-372BDF4D4F71}" destId="{A3237BA2-72A8-48AF-BBE8-EB7DBB95BE9F}" srcOrd="0" destOrd="0" presId="urn:microsoft.com/office/officeart/2005/8/layout/chevron1"/>
    <dgm:cxn modelId="{74DAAAA5-7DC7-4D61-A38B-B874A5156FC7}" type="presOf" srcId="{820C3C02-EF6F-434B-94C3-B499741809B9}" destId="{9CF1C7CE-0B00-4630-AD97-2F6582AB8585}" srcOrd="0" destOrd="0" presId="urn:microsoft.com/office/officeart/2005/8/layout/chevron1"/>
    <dgm:cxn modelId="{CBE1D0C3-E8CA-4211-AAFE-E127BBEE542A}" type="presOf" srcId="{2DCE01EE-BAE6-4F70-BBFD-9E4D1915D170}" destId="{4EE36410-2633-4653-B964-73079C678360}" srcOrd="0" destOrd="0" presId="urn:microsoft.com/office/officeart/2005/8/layout/chevron1"/>
    <dgm:cxn modelId="{F66A33D0-8DC6-45D3-BDA6-86FDA1B4841F}" type="presOf" srcId="{F5E4760F-0284-4AA2-BC68-98C90AF490A3}" destId="{CDD21001-ED72-4233-84C4-B15B89C0AEA2}" srcOrd="0" destOrd="0" presId="urn:microsoft.com/office/officeart/2005/8/layout/chevron1"/>
    <dgm:cxn modelId="{BC2865E0-0AA3-4625-9AA2-782FB1E3F218}" srcId="{2DCE01EE-BAE6-4F70-BBFD-9E4D1915D170}" destId="{F5E4760F-0284-4AA2-BC68-98C90AF490A3}" srcOrd="3" destOrd="0" parTransId="{95FF1B44-0EFF-4E6C-B4D6-5D6F3C5BF579}" sibTransId="{3FD3B629-33E1-430F-B239-6DEBC09A8EFE}"/>
    <dgm:cxn modelId="{AF0987E6-0B47-4583-86C0-CB75311DB28E}" srcId="{2DCE01EE-BAE6-4F70-BBFD-9E4D1915D170}" destId="{BBDC2FE2-A36E-45C7-A34B-372BDF4D4F71}" srcOrd="1" destOrd="0" parTransId="{BF5A3AC6-8AAC-41C1-A90C-8D467F25AF0E}" sibTransId="{5CDD9432-B644-4D5F-9D11-929CBD735106}"/>
    <dgm:cxn modelId="{D47595E9-C1B9-4D94-AF3F-B74771302644}" srcId="{2DCE01EE-BAE6-4F70-BBFD-9E4D1915D170}" destId="{820C3C02-EF6F-434B-94C3-B499741809B9}" srcOrd="0" destOrd="0" parTransId="{F6756F70-70D7-4B85-A326-3EDAFA8CB230}" sibTransId="{CE3043A3-CE44-4F84-BD58-68A0AD8FC5DF}"/>
    <dgm:cxn modelId="{847EA5F7-76A7-4AD9-9BCE-A1B7557529BC}" type="presParOf" srcId="{4EE36410-2633-4653-B964-73079C678360}" destId="{9CF1C7CE-0B00-4630-AD97-2F6582AB8585}" srcOrd="0" destOrd="0" presId="urn:microsoft.com/office/officeart/2005/8/layout/chevron1"/>
    <dgm:cxn modelId="{35F8C896-320C-41F4-A0E5-F90C288AB737}" type="presParOf" srcId="{4EE36410-2633-4653-B964-73079C678360}" destId="{2072C523-1186-4892-B67B-686713C40984}" srcOrd="1" destOrd="0" presId="urn:microsoft.com/office/officeart/2005/8/layout/chevron1"/>
    <dgm:cxn modelId="{92649EE8-A7C5-4754-B2EF-069AE5AB7144}" type="presParOf" srcId="{4EE36410-2633-4653-B964-73079C678360}" destId="{A3237BA2-72A8-48AF-BBE8-EB7DBB95BE9F}" srcOrd="2" destOrd="0" presId="urn:microsoft.com/office/officeart/2005/8/layout/chevron1"/>
    <dgm:cxn modelId="{12D05CBF-4773-4C8E-B8DC-84E3EF0CD3F4}" type="presParOf" srcId="{4EE36410-2633-4653-B964-73079C678360}" destId="{1B3D9CBB-7994-4462-8124-DF1C63EF48A6}" srcOrd="3" destOrd="0" presId="urn:microsoft.com/office/officeart/2005/8/layout/chevron1"/>
    <dgm:cxn modelId="{0B75C8B6-FEDE-4A24-B8FA-488CD1E36EC1}" type="presParOf" srcId="{4EE36410-2633-4653-B964-73079C678360}" destId="{10BF5B5A-26DB-4535-9D53-1F3A25ED2271}" srcOrd="4" destOrd="0" presId="urn:microsoft.com/office/officeart/2005/8/layout/chevron1"/>
    <dgm:cxn modelId="{3CE4895C-E055-401D-BA64-B33048719EA2}" type="presParOf" srcId="{4EE36410-2633-4653-B964-73079C678360}" destId="{74EA842F-6FEB-4EFD-982E-437C92592D8C}" srcOrd="5" destOrd="0" presId="urn:microsoft.com/office/officeart/2005/8/layout/chevron1"/>
    <dgm:cxn modelId="{6E756F1E-BE67-4BD9-A418-CBEAFF076950}" type="presParOf" srcId="{4EE36410-2633-4653-B964-73079C678360}" destId="{CDD21001-ED72-4233-84C4-B15B89C0AEA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E01EE-BAE6-4F70-BBFD-9E4D1915D17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06EC93D-B601-4273-BBFD-056CEC7C5A8F}">
      <dgm:prSet phldrT="[Text]"/>
      <dgm:spPr/>
      <dgm:t>
        <a:bodyPr/>
        <a:lstStyle/>
        <a:p>
          <a:r>
            <a:rPr lang="en-GB" dirty="0"/>
            <a:t>1. Specify information required</a:t>
          </a:r>
        </a:p>
      </dgm:t>
    </dgm:pt>
    <dgm:pt modelId="{625C1A06-5286-4D3D-A468-16DDEF6327F8}" type="parTrans" cxnId="{9C522161-9193-4BB4-843B-5A995CA7CD78}">
      <dgm:prSet/>
      <dgm:spPr/>
      <dgm:t>
        <a:bodyPr/>
        <a:lstStyle/>
        <a:p>
          <a:endParaRPr lang="en-GB"/>
        </a:p>
      </dgm:t>
    </dgm:pt>
    <dgm:pt modelId="{A7367628-2D37-420E-AF4F-01A245899D9F}" type="sibTrans" cxnId="{9C522161-9193-4BB4-843B-5A995CA7CD78}">
      <dgm:prSet/>
      <dgm:spPr/>
      <dgm:t>
        <a:bodyPr/>
        <a:lstStyle/>
        <a:p>
          <a:endParaRPr lang="en-GB"/>
        </a:p>
      </dgm:t>
    </dgm:pt>
    <dgm:pt modelId="{3B4950BD-D506-4D28-9665-7CB0BADE9CF3}">
      <dgm:prSet phldrT="[Text]"/>
      <dgm:spPr/>
      <dgm:t>
        <a:bodyPr/>
        <a:lstStyle/>
        <a:p>
          <a:r>
            <a:rPr lang="en-GB" dirty="0"/>
            <a:t>2. Distribution choices</a:t>
          </a:r>
        </a:p>
      </dgm:t>
    </dgm:pt>
    <dgm:pt modelId="{2A1AD2A2-4DAA-4369-AEEA-84A901A50E90}" type="parTrans" cxnId="{B07216B2-59BD-4DA9-8F9D-37B1D62BA45A}">
      <dgm:prSet/>
      <dgm:spPr/>
      <dgm:t>
        <a:bodyPr/>
        <a:lstStyle/>
        <a:p>
          <a:endParaRPr lang="en-GB"/>
        </a:p>
      </dgm:t>
    </dgm:pt>
    <dgm:pt modelId="{DF48EFD7-73A7-41EC-8D56-A2E1CE86297C}" type="sibTrans" cxnId="{B07216B2-59BD-4DA9-8F9D-37B1D62BA45A}">
      <dgm:prSet/>
      <dgm:spPr/>
      <dgm:t>
        <a:bodyPr/>
        <a:lstStyle/>
        <a:p>
          <a:endParaRPr lang="en-GB"/>
        </a:p>
      </dgm:t>
    </dgm:pt>
    <dgm:pt modelId="{C4B7E5D2-A760-4CD7-892B-B87C2A117D51}">
      <dgm:prSet phldrT="[Text]"/>
      <dgm:spPr/>
      <dgm:t>
        <a:bodyPr/>
        <a:lstStyle/>
        <a:p>
          <a:r>
            <a:rPr lang="en-GB" dirty="0"/>
            <a:t>3. Failure condition</a:t>
          </a:r>
        </a:p>
      </dgm:t>
    </dgm:pt>
    <dgm:pt modelId="{E2720174-513B-47DB-935D-96B10F7B839C}" type="parTrans" cxnId="{29C18782-6827-410E-8C1B-7EF5D08BB00B}">
      <dgm:prSet/>
      <dgm:spPr/>
      <dgm:t>
        <a:bodyPr/>
        <a:lstStyle/>
        <a:p>
          <a:endParaRPr lang="en-GB"/>
        </a:p>
      </dgm:t>
    </dgm:pt>
    <dgm:pt modelId="{D892098A-D4C2-486C-9E2F-A54ABABA05A0}" type="sibTrans" cxnId="{29C18782-6827-410E-8C1B-7EF5D08BB00B}">
      <dgm:prSet/>
      <dgm:spPr/>
      <dgm:t>
        <a:bodyPr/>
        <a:lstStyle/>
        <a:p>
          <a:endParaRPr lang="en-GB"/>
        </a:p>
      </dgm:t>
    </dgm:pt>
    <dgm:pt modelId="{AB457E63-C96E-4CB9-BFB8-4CCA17B6731D}">
      <dgm:prSet phldrT="[Text]"/>
      <dgm:spPr/>
      <dgm:t>
        <a:bodyPr/>
        <a:lstStyle/>
        <a:p>
          <a:r>
            <a:rPr lang="en-GB" dirty="0"/>
            <a:t>4. Random sample of inputs</a:t>
          </a:r>
        </a:p>
      </dgm:t>
    </dgm:pt>
    <dgm:pt modelId="{92F01093-4AC7-40B5-AA3D-5F78C986CB67}" type="parTrans" cxnId="{9CDFB45B-DC7E-4D67-97CF-94FB17A6B1AD}">
      <dgm:prSet/>
      <dgm:spPr/>
      <dgm:t>
        <a:bodyPr/>
        <a:lstStyle/>
        <a:p>
          <a:endParaRPr lang="en-GB"/>
        </a:p>
      </dgm:t>
    </dgm:pt>
    <dgm:pt modelId="{116B7AF3-DBD4-4C8C-8E02-4002ECE1CAA1}" type="sibTrans" cxnId="{9CDFB45B-DC7E-4D67-97CF-94FB17A6B1AD}">
      <dgm:prSet/>
      <dgm:spPr/>
      <dgm:t>
        <a:bodyPr/>
        <a:lstStyle/>
        <a:p>
          <a:endParaRPr lang="en-GB"/>
        </a:p>
      </dgm:t>
    </dgm:pt>
    <dgm:pt modelId="{4EE36410-2633-4653-B964-73079C678360}" type="pres">
      <dgm:prSet presAssocID="{2DCE01EE-BAE6-4F70-BBFD-9E4D1915D170}" presName="Name0" presStyleCnt="0">
        <dgm:presLayoutVars>
          <dgm:dir/>
          <dgm:animLvl val="lvl"/>
          <dgm:resizeHandles val="exact"/>
        </dgm:presLayoutVars>
      </dgm:prSet>
      <dgm:spPr/>
    </dgm:pt>
    <dgm:pt modelId="{29AB72B8-E253-4B49-9AE1-F325FE2EE2D0}" type="pres">
      <dgm:prSet presAssocID="{C06EC93D-B601-4273-BBFD-056CEC7C5A8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387A4EC-962C-484F-8345-3BE43CC168CF}" type="pres">
      <dgm:prSet presAssocID="{A7367628-2D37-420E-AF4F-01A245899D9F}" presName="parTxOnlySpace" presStyleCnt="0"/>
      <dgm:spPr/>
    </dgm:pt>
    <dgm:pt modelId="{F14323C7-E3CB-412D-BDCD-C9A1E7548A6C}" type="pres">
      <dgm:prSet presAssocID="{3B4950BD-D506-4D28-9665-7CB0BADE9CF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A83C8C-1F8B-4FD1-8ACB-867B9124D5A4}" type="pres">
      <dgm:prSet presAssocID="{DF48EFD7-73A7-41EC-8D56-A2E1CE86297C}" presName="parTxOnlySpace" presStyleCnt="0"/>
      <dgm:spPr/>
    </dgm:pt>
    <dgm:pt modelId="{E45CDF41-1464-4A48-8C3C-56B94988F194}" type="pres">
      <dgm:prSet presAssocID="{C4B7E5D2-A760-4CD7-892B-B87C2A117D5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FA0D5A-4254-4789-9B1B-CA7D967E68B8}" type="pres">
      <dgm:prSet presAssocID="{D892098A-D4C2-486C-9E2F-A54ABABA05A0}" presName="parTxOnlySpace" presStyleCnt="0"/>
      <dgm:spPr/>
    </dgm:pt>
    <dgm:pt modelId="{F7133380-3BC2-4B03-BA3C-F85274697535}" type="pres">
      <dgm:prSet presAssocID="{AB457E63-C96E-4CB9-BFB8-4CCA17B6731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7FFBB22-B966-4411-B15E-E6C251E01608}" type="presOf" srcId="{3B4950BD-D506-4D28-9665-7CB0BADE9CF3}" destId="{F14323C7-E3CB-412D-BDCD-C9A1E7548A6C}" srcOrd="0" destOrd="0" presId="urn:microsoft.com/office/officeart/2005/8/layout/chevron1"/>
    <dgm:cxn modelId="{9CDFB45B-DC7E-4D67-97CF-94FB17A6B1AD}" srcId="{2DCE01EE-BAE6-4F70-BBFD-9E4D1915D170}" destId="{AB457E63-C96E-4CB9-BFB8-4CCA17B6731D}" srcOrd="3" destOrd="0" parTransId="{92F01093-4AC7-40B5-AA3D-5F78C986CB67}" sibTransId="{116B7AF3-DBD4-4C8C-8E02-4002ECE1CAA1}"/>
    <dgm:cxn modelId="{076DF35D-053F-4711-8863-4444E64235AC}" type="presOf" srcId="{C4B7E5D2-A760-4CD7-892B-B87C2A117D51}" destId="{E45CDF41-1464-4A48-8C3C-56B94988F194}" srcOrd="0" destOrd="0" presId="urn:microsoft.com/office/officeart/2005/8/layout/chevron1"/>
    <dgm:cxn modelId="{9C522161-9193-4BB4-843B-5A995CA7CD78}" srcId="{2DCE01EE-BAE6-4F70-BBFD-9E4D1915D170}" destId="{C06EC93D-B601-4273-BBFD-056CEC7C5A8F}" srcOrd="0" destOrd="0" parTransId="{625C1A06-5286-4D3D-A468-16DDEF6327F8}" sibTransId="{A7367628-2D37-420E-AF4F-01A245899D9F}"/>
    <dgm:cxn modelId="{FC6C9644-9689-4406-8EAF-38EFFE5E66FB}" type="presOf" srcId="{AB457E63-C96E-4CB9-BFB8-4CCA17B6731D}" destId="{F7133380-3BC2-4B03-BA3C-F85274697535}" srcOrd="0" destOrd="0" presId="urn:microsoft.com/office/officeart/2005/8/layout/chevron1"/>
    <dgm:cxn modelId="{29C18782-6827-410E-8C1B-7EF5D08BB00B}" srcId="{2DCE01EE-BAE6-4F70-BBFD-9E4D1915D170}" destId="{C4B7E5D2-A760-4CD7-892B-B87C2A117D51}" srcOrd="2" destOrd="0" parTransId="{E2720174-513B-47DB-935D-96B10F7B839C}" sibTransId="{D892098A-D4C2-486C-9E2F-A54ABABA05A0}"/>
    <dgm:cxn modelId="{B07216B2-59BD-4DA9-8F9D-37B1D62BA45A}" srcId="{2DCE01EE-BAE6-4F70-BBFD-9E4D1915D170}" destId="{3B4950BD-D506-4D28-9665-7CB0BADE9CF3}" srcOrd="1" destOrd="0" parTransId="{2A1AD2A2-4DAA-4369-AEEA-84A901A50E90}" sibTransId="{DF48EFD7-73A7-41EC-8D56-A2E1CE86297C}"/>
    <dgm:cxn modelId="{CBE1D0C3-E8CA-4211-AAFE-E127BBEE542A}" type="presOf" srcId="{2DCE01EE-BAE6-4F70-BBFD-9E4D1915D170}" destId="{4EE36410-2633-4653-B964-73079C678360}" srcOrd="0" destOrd="0" presId="urn:microsoft.com/office/officeart/2005/8/layout/chevron1"/>
    <dgm:cxn modelId="{C2CC3DFB-6DC8-4342-BF4E-4F41764DB807}" type="presOf" srcId="{C06EC93D-B601-4273-BBFD-056CEC7C5A8F}" destId="{29AB72B8-E253-4B49-9AE1-F325FE2EE2D0}" srcOrd="0" destOrd="0" presId="urn:microsoft.com/office/officeart/2005/8/layout/chevron1"/>
    <dgm:cxn modelId="{218718EE-5A74-4E87-90C8-1889C9923563}" type="presParOf" srcId="{4EE36410-2633-4653-B964-73079C678360}" destId="{29AB72B8-E253-4B49-9AE1-F325FE2EE2D0}" srcOrd="0" destOrd="0" presId="urn:microsoft.com/office/officeart/2005/8/layout/chevron1"/>
    <dgm:cxn modelId="{4E6F6666-2A7C-4F59-8756-9873E6848EB9}" type="presParOf" srcId="{4EE36410-2633-4653-B964-73079C678360}" destId="{D387A4EC-962C-484F-8345-3BE43CC168CF}" srcOrd="1" destOrd="0" presId="urn:microsoft.com/office/officeart/2005/8/layout/chevron1"/>
    <dgm:cxn modelId="{6CA3AE92-78C2-47D0-A13D-83E6153AD74A}" type="presParOf" srcId="{4EE36410-2633-4653-B964-73079C678360}" destId="{F14323C7-E3CB-412D-BDCD-C9A1E7548A6C}" srcOrd="2" destOrd="0" presId="urn:microsoft.com/office/officeart/2005/8/layout/chevron1"/>
    <dgm:cxn modelId="{2A6173CE-AFFE-4F85-A088-15431C4484FA}" type="presParOf" srcId="{4EE36410-2633-4653-B964-73079C678360}" destId="{0BA83C8C-1F8B-4FD1-8ACB-867B9124D5A4}" srcOrd="3" destOrd="0" presId="urn:microsoft.com/office/officeart/2005/8/layout/chevron1"/>
    <dgm:cxn modelId="{5D1333FA-66B8-4B88-832D-FDA0D6F01E5C}" type="presParOf" srcId="{4EE36410-2633-4653-B964-73079C678360}" destId="{E45CDF41-1464-4A48-8C3C-56B94988F194}" srcOrd="4" destOrd="0" presId="urn:microsoft.com/office/officeart/2005/8/layout/chevron1"/>
    <dgm:cxn modelId="{709CC607-0F76-434F-8357-3998EA0A6CEA}" type="presParOf" srcId="{4EE36410-2633-4653-B964-73079C678360}" destId="{D0FA0D5A-4254-4789-9B1B-CA7D967E68B8}" srcOrd="5" destOrd="0" presId="urn:microsoft.com/office/officeart/2005/8/layout/chevron1"/>
    <dgm:cxn modelId="{645C4403-B581-4D00-B95D-190724F04515}" type="presParOf" srcId="{4EE36410-2633-4653-B964-73079C678360}" destId="{F7133380-3BC2-4B03-BA3C-F8527469753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CE01EE-BAE6-4F70-BBFD-9E4D1915D17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B0C8307-EEB8-45E1-8E5B-E615999BE86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/>
            <a:t>10. Impact of correlations</a:t>
          </a:r>
        </a:p>
      </dgm:t>
    </dgm:pt>
    <dgm:pt modelId="{521FC300-17C9-464A-9584-950D41E6FD38}" type="parTrans" cxnId="{A1BC21F7-04A0-40F0-8AD3-43A1ABCC5B94}">
      <dgm:prSet/>
      <dgm:spPr/>
      <dgm:t>
        <a:bodyPr/>
        <a:lstStyle/>
        <a:p>
          <a:endParaRPr lang="en-GB"/>
        </a:p>
      </dgm:t>
    </dgm:pt>
    <dgm:pt modelId="{9B3526A6-225B-4E9B-8E40-15D4AF93B58C}" type="sibTrans" cxnId="{A1BC21F7-04A0-40F0-8AD3-43A1ABCC5B94}">
      <dgm:prSet/>
      <dgm:spPr/>
      <dgm:t>
        <a:bodyPr/>
        <a:lstStyle/>
        <a:p>
          <a:endParaRPr lang="en-GB"/>
        </a:p>
      </dgm:t>
    </dgm:pt>
    <dgm:pt modelId="{C236E055-D7F2-42E0-BF7F-26D7BFF09246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dirty="0"/>
            <a:t>11. Report results</a:t>
          </a:r>
        </a:p>
      </dgm:t>
    </dgm:pt>
    <dgm:pt modelId="{1BC1859D-8ABA-49FC-B3CE-94D2D253F734}" type="parTrans" cxnId="{488EF15F-29CF-4429-AA78-20ECA7AC6898}">
      <dgm:prSet/>
      <dgm:spPr/>
      <dgm:t>
        <a:bodyPr/>
        <a:lstStyle/>
        <a:p>
          <a:endParaRPr lang="en-GB"/>
        </a:p>
      </dgm:t>
    </dgm:pt>
    <dgm:pt modelId="{61CFBB9C-AA10-40F9-B868-6FCCD4B2E645}" type="sibTrans" cxnId="{488EF15F-29CF-4429-AA78-20ECA7AC6898}">
      <dgm:prSet/>
      <dgm:spPr/>
      <dgm:t>
        <a:bodyPr/>
        <a:lstStyle/>
        <a:p>
          <a:endParaRPr lang="en-GB"/>
        </a:p>
      </dgm:t>
    </dgm:pt>
    <dgm:pt modelId="{C06EC93D-B601-4273-BBFD-056CEC7C5A8F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9. Sensitivity analysis</a:t>
          </a:r>
          <a:endParaRPr lang="en-GB" dirty="0"/>
        </a:p>
      </dgm:t>
    </dgm:pt>
    <dgm:pt modelId="{A7367628-2D37-420E-AF4F-01A245899D9F}" type="sibTrans" cxnId="{9C522161-9193-4BB4-843B-5A995CA7CD78}">
      <dgm:prSet/>
      <dgm:spPr/>
      <dgm:t>
        <a:bodyPr/>
        <a:lstStyle/>
        <a:p>
          <a:endParaRPr lang="en-GB"/>
        </a:p>
      </dgm:t>
    </dgm:pt>
    <dgm:pt modelId="{625C1A06-5286-4D3D-A468-16DDEF6327F8}" type="parTrans" cxnId="{9C522161-9193-4BB4-843B-5A995CA7CD78}">
      <dgm:prSet/>
      <dgm:spPr/>
      <dgm:t>
        <a:bodyPr/>
        <a:lstStyle/>
        <a:p>
          <a:endParaRPr lang="en-GB"/>
        </a:p>
      </dgm:t>
    </dgm:pt>
    <dgm:pt modelId="{4EE36410-2633-4653-B964-73079C678360}" type="pres">
      <dgm:prSet presAssocID="{2DCE01EE-BAE6-4F70-BBFD-9E4D1915D170}" presName="Name0" presStyleCnt="0">
        <dgm:presLayoutVars>
          <dgm:dir/>
          <dgm:animLvl val="lvl"/>
          <dgm:resizeHandles val="exact"/>
        </dgm:presLayoutVars>
      </dgm:prSet>
      <dgm:spPr/>
    </dgm:pt>
    <dgm:pt modelId="{29AB72B8-E253-4B49-9AE1-F325FE2EE2D0}" type="pres">
      <dgm:prSet presAssocID="{C06EC93D-B601-4273-BBFD-056CEC7C5A8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387A4EC-962C-484F-8345-3BE43CC168CF}" type="pres">
      <dgm:prSet presAssocID="{A7367628-2D37-420E-AF4F-01A245899D9F}" presName="parTxOnlySpace" presStyleCnt="0"/>
      <dgm:spPr/>
    </dgm:pt>
    <dgm:pt modelId="{EBEE4A49-9CAA-4FA7-8F3F-5362C338D99D}" type="pres">
      <dgm:prSet presAssocID="{0B0C8307-EEB8-45E1-8E5B-E615999BE86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6E5E002-1C45-48D5-957A-7FB5B0717BA7}" type="pres">
      <dgm:prSet presAssocID="{9B3526A6-225B-4E9B-8E40-15D4AF93B58C}" presName="parTxOnlySpace" presStyleCnt="0"/>
      <dgm:spPr/>
    </dgm:pt>
    <dgm:pt modelId="{84AD75D7-4462-4D6C-81F7-6B8EB8AD0A50}" type="pres">
      <dgm:prSet presAssocID="{C236E055-D7F2-42E0-BF7F-26D7BFF092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A5F2C28-02CF-4EBA-B461-3B3B2B0488CD}" type="presOf" srcId="{C236E055-D7F2-42E0-BF7F-26D7BFF09246}" destId="{84AD75D7-4462-4D6C-81F7-6B8EB8AD0A50}" srcOrd="0" destOrd="0" presId="urn:microsoft.com/office/officeart/2005/8/layout/chevron1"/>
    <dgm:cxn modelId="{488EF15F-29CF-4429-AA78-20ECA7AC6898}" srcId="{2DCE01EE-BAE6-4F70-BBFD-9E4D1915D170}" destId="{C236E055-D7F2-42E0-BF7F-26D7BFF09246}" srcOrd="2" destOrd="0" parTransId="{1BC1859D-8ABA-49FC-B3CE-94D2D253F734}" sibTransId="{61CFBB9C-AA10-40F9-B868-6FCCD4B2E645}"/>
    <dgm:cxn modelId="{9C522161-9193-4BB4-843B-5A995CA7CD78}" srcId="{2DCE01EE-BAE6-4F70-BBFD-9E4D1915D170}" destId="{C06EC93D-B601-4273-BBFD-056CEC7C5A8F}" srcOrd="0" destOrd="0" parTransId="{625C1A06-5286-4D3D-A468-16DDEF6327F8}" sibTransId="{A7367628-2D37-420E-AF4F-01A245899D9F}"/>
    <dgm:cxn modelId="{CBE1D0C3-E8CA-4211-AAFE-E127BBEE542A}" type="presOf" srcId="{2DCE01EE-BAE6-4F70-BBFD-9E4D1915D170}" destId="{4EE36410-2633-4653-B964-73079C678360}" srcOrd="0" destOrd="0" presId="urn:microsoft.com/office/officeart/2005/8/layout/chevron1"/>
    <dgm:cxn modelId="{A1BC21F7-04A0-40F0-8AD3-43A1ABCC5B94}" srcId="{2DCE01EE-BAE6-4F70-BBFD-9E4D1915D170}" destId="{0B0C8307-EEB8-45E1-8E5B-E615999BE865}" srcOrd="1" destOrd="0" parTransId="{521FC300-17C9-464A-9584-950D41E6FD38}" sibTransId="{9B3526A6-225B-4E9B-8E40-15D4AF93B58C}"/>
    <dgm:cxn modelId="{C2CC3DFB-6DC8-4342-BF4E-4F41764DB807}" type="presOf" srcId="{C06EC93D-B601-4273-BBFD-056CEC7C5A8F}" destId="{29AB72B8-E253-4B49-9AE1-F325FE2EE2D0}" srcOrd="0" destOrd="0" presId="urn:microsoft.com/office/officeart/2005/8/layout/chevron1"/>
    <dgm:cxn modelId="{E8235BFE-4F44-4DDA-ADEE-81BDD40759D5}" type="presOf" srcId="{0B0C8307-EEB8-45E1-8E5B-E615999BE865}" destId="{EBEE4A49-9CAA-4FA7-8F3F-5362C338D99D}" srcOrd="0" destOrd="0" presId="urn:microsoft.com/office/officeart/2005/8/layout/chevron1"/>
    <dgm:cxn modelId="{218718EE-5A74-4E87-90C8-1889C9923563}" type="presParOf" srcId="{4EE36410-2633-4653-B964-73079C678360}" destId="{29AB72B8-E253-4B49-9AE1-F325FE2EE2D0}" srcOrd="0" destOrd="0" presId="urn:microsoft.com/office/officeart/2005/8/layout/chevron1"/>
    <dgm:cxn modelId="{4E6F6666-2A7C-4F59-8756-9873E6848EB9}" type="presParOf" srcId="{4EE36410-2633-4653-B964-73079C678360}" destId="{D387A4EC-962C-484F-8345-3BE43CC168CF}" srcOrd="1" destOrd="0" presId="urn:microsoft.com/office/officeart/2005/8/layout/chevron1"/>
    <dgm:cxn modelId="{2DCD8155-3E9B-4C9D-906C-CD71D422D756}" type="presParOf" srcId="{4EE36410-2633-4653-B964-73079C678360}" destId="{EBEE4A49-9CAA-4FA7-8F3F-5362C338D99D}" srcOrd="2" destOrd="0" presId="urn:microsoft.com/office/officeart/2005/8/layout/chevron1"/>
    <dgm:cxn modelId="{84875011-9458-4538-B0B1-FB8D081805BF}" type="presParOf" srcId="{4EE36410-2633-4653-B964-73079C678360}" destId="{A6E5E002-1C45-48D5-957A-7FB5B0717BA7}" srcOrd="3" destOrd="0" presId="urn:microsoft.com/office/officeart/2005/8/layout/chevron1"/>
    <dgm:cxn modelId="{0D9E3C85-0375-4FE7-94E2-4E476F1B1ACF}" type="presParOf" srcId="{4EE36410-2633-4653-B964-73079C678360}" destId="{84AD75D7-4462-4D6C-81F7-6B8EB8AD0A5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1C7CE-0B00-4630-AD97-2F6582AB8585}">
      <dsp:nvSpPr>
        <dsp:cNvPr id="0" name=""/>
        <dsp:cNvSpPr/>
      </dsp:nvSpPr>
      <dsp:spPr>
        <a:xfrm>
          <a:off x="3590" y="399863"/>
          <a:ext cx="2089790" cy="83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5. Assessment based on random inputs</a:t>
          </a:r>
        </a:p>
      </dsp:txBody>
      <dsp:txXfrm>
        <a:off x="421548" y="399863"/>
        <a:ext cx="1253874" cy="835916"/>
      </dsp:txXfrm>
    </dsp:sp>
    <dsp:sp modelId="{A3237BA2-72A8-48AF-BBE8-EB7DBB95BE9F}">
      <dsp:nvSpPr>
        <dsp:cNvPr id="0" name=""/>
        <dsp:cNvSpPr/>
      </dsp:nvSpPr>
      <dsp:spPr>
        <a:xfrm>
          <a:off x="1884401" y="399863"/>
          <a:ext cx="2089790" cy="83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6. Repeat 4 and 5</a:t>
          </a:r>
        </a:p>
      </dsp:txBody>
      <dsp:txXfrm>
        <a:off x="2302359" y="399863"/>
        <a:ext cx="1253874" cy="835916"/>
      </dsp:txXfrm>
    </dsp:sp>
    <dsp:sp modelId="{10BF5B5A-26DB-4535-9D53-1F3A25ED2271}">
      <dsp:nvSpPr>
        <dsp:cNvPr id="0" name=""/>
        <dsp:cNvSpPr/>
      </dsp:nvSpPr>
      <dsp:spPr>
        <a:xfrm>
          <a:off x="3765213" y="399863"/>
          <a:ext cx="2089790" cy="83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7. Calculate failure probability</a:t>
          </a:r>
        </a:p>
      </dsp:txBody>
      <dsp:txXfrm>
        <a:off x="4183171" y="399863"/>
        <a:ext cx="1253874" cy="835916"/>
      </dsp:txXfrm>
    </dsp:sp>
    <dsp:sp modelId="{CDD21001-ED72-4233-84C4-B15B89C0AEA2}">
      <dsp:nvSpPr>
        <dsp:cNvPr id="0" name=""/>
        <dsp:cNvSpPr/>
      </dsp:nvSpPr>
      <dsp:spPr>
        <a:xfrm>
          <a:off x="5646025" y="399863"/>
          <a:ext cx="2089790" cy="83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8. Convergence</a:t>
          </a:r>
        </a:p>
      </dsp:txBody>
      <dsp:txXfrm>
        <a:off x="6063983" y="399863"/>
        <a:ext cx="1253874" cy="835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B72B8-E253-4B49-9AE1-F325FE2EE2D0}">
      <dsp:nvSpPr>
        <dsp:cNvPr id="0" name=""/>
        <dsp:cNvSpPr/>
      </dsp:nvSpPr>
      <dsp:spPr>
        <a:xfrm>
          <a:off x="3590" y="519772"/>
          <a:ext cx="2089790" cy="83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1. Specify information required</a:t>
          </a:r>
        </a:p>
      </dsp:txBody>
      <dsp:txXfrm>
        <a:off x="421548" y="519772"/>
        <a:ext cx="1253874" cy="835916"/>
      </dsp:txXfrm>
    </dsp:sp>
    <dsp:sp modelId="{F14323C7-E3CB-412D-BDCD-C9A1E7548A6C}">
      <dsp:nvSpPr>
        <dsp:cNvPr id="0" name=""/>
        <dsp:cNvSpPr/>
      </dsp:nvSpPr>
      <dsp:spPr>
        <a:xfrm>
          <a:off x="1884401" y="519772"/>
          <a:ext cx="2089790" cy="83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2. Distribution choices</a:t>
          </a:r>
        </a:p>
      </dsp:txBody>
      <dsp:txXfrm>
        <a:off x="2302359" y="519772"/>
        <a:ext cx="1253874" cy="835916"/>
      </dsp:txXfrm>
    </dsp:sp>
    <dsp:sp modelId="{E45CDF41-1464-4A48-8C3C-56B94988F194}">
      <dsp:nvSpPr>
        <dsp:cNvPr id="0" name=""/>
        <dsp:cNvSpPr/>
      </dsp:nvSpPr>
      <dsp:spPr>
        <a:xfrm>
          <a:off x="3765213" y="519772"/>
          <a:ext cx="2089790" cy="83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3. Failure condition</a:t>
          </a:r>
        </a:p>
      </dsp:txBody>
      <dsp:txXfrm>
        <a:off x="4183171" y="519772"/>
        <a:ext cx="1253874" cy="835916"/>
      </dsp:txXfrm>
    </dsp:sp>
    <dsp:sp modelId="{F7133380-3BC2-4B03-BA3C-F85274697535}">
      <dsp:nvSpPr>
        <dsp:cNvPr id="0" name=""/>
        <dsp:cNvSpPr/>
      </dsp:nvSpPr>
      <dsp:spPr>
        <a:xfrm>
          <a:off x="5646025" y="519772"/>
          <a:ext cx="2089790" cy="835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4. Random sample of inputs</a:t>
          </a:r>
        </a:p>
      </dsp:txBody>
      <dsp:txXfrm>
        <a:off x="6063983" y="519772"/>
        <a:ext cx="1253874" cy="835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B72B8-E253-4B49-9AE1-F325FE2EE2D0}">
      <dsp:nvSpPr>
        <dsp:cNvPr id="0" name=""/>
        <dsp:cNvSpPr/>
      </dsp:nvSpPr>
      <dsp:spPr>
        <a:xfrm>
          <a:off x="1715" y="561080"/>
          <a:ext cx="2090358" cy="8361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kern="1200"/>
            <a:t>9. Sensitivity analysis</a:t>
          </a:r>
          <a:endParaRPr lang="en-GB" sz="1700" kern="1200" dirty="0"/>
        </a:p>
      </dsp:txBody>
      <dsp:txXfrm>
        <a:off x="419787" y="561080"/>
        <a:ext cx="1254215" cy="836143"/>
      </dsp:txXfrm>
    </dsp:sp>
    <dsp:sp modelId="{EBEE4A49-9CAA-4FA7-8F3F-5362C338D99D}">
      <dsp:nvSpPr>
        <dsp:cNvPr id="0" name=""/>
        <dsp:cNvSpPr/>
      </dsp:nvSpPr>
      <dsp:spPr>
        <a:xfrm>
          <a:off x="1883037" y="561080"/>
          <a:ext cx="2090358" cy="8361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kern="1200" dirty="0"/>
            <a:t>10. Impact of correlations</a:t>
          </a:r>
        </a:p>
      </dsp:txBody>
      <dsp:txXfrm>
        <a:off x="2301109" y="561080"/>
        <a:ext cx="1254215" cy="836143"/>
      </dsp:txXfrm>
    </dsp:sp>
    <dsp:sp modelId="{84AD75D7-4462-4D6C-81F7-6B8EB8AD0A50}">
      <dsp:nvSpPr>
        <dsp:cNvPr id="0" name=""/>
        <dsp:cNvSpPr/>
      </dsp:nvSpPr>
      <dsp:spPr>
        <a:xfrm>
          <a:off x="3764360" y="561080"/>
          <a:ext cx="2090358" cy="8361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700" kern="1200" dirty="0"/>
            <a:t>11. Report results</a:t>
          </a:r>
        </a:p>
      </dsp:txBody>
      <dsp:txXfrm>
        <a:off x="4182432" y="561080"/>
        <a:ext cx="1254215" cy="83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3C049-6934-AE49-9375-9D21B6B2C26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BC57A-3141-3E4C-83C0-C20E2BC3B5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33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ltGray"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373" y="5874869"/>
            <a:ext cx="2286914" cy="601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4979619" cy="6858000"/>
          </a:xfrm>
          <a:prstGeom prst="rect">
            <a:avLst/>
          </a:prstGeom>
        </p:spPr>
      </p:pic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123267" y="2878670"/>
            <a:ext cx="4638020" cy="61409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 b="1" baseline="0">
                <a:solidFill>
                  <a:schemeClr val="bg1"/>
                </a:solidFill>
              </a:defRPr>
            </a:lvl1pPr>
            <a:lvl2pPr marL="342891" indent="0" algn="r">
              <a:buFontTx/>
              <a:buNone/>
              <a:defRPr/>
            </a:lvl2pPr>
            <a:lvl3pPr marL="685783" indent="0" algn="r">
              <a:buFontTx/>
              <a:buNone/>
              <a:defRPr/>
            </a:lvl3pPr>
            <a:lvl4pPr marL="1028674" indent="0" algn="r">
              <a:buFontTx/>
              <a:buNone/>
              <a:defRPr/>
            </a:lvl4pPr>
            <a:lvl5pPr marL="1371566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4123267" y="3552679"/>
            <a:ext cx="4638020" cy="46898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1600" b="0" baseline="0">
                <a:solidFill>
                  <a:schemeClr val="bg1"/>
                </a:solidFill>
              </a:defRPr>
            </a:lvl1pPr>
            <a:lvl2pPr marL="342891" indent="0" algn="r">
              <a:buFontTx/>
              <a:buNone/>
              <a:defRPr/>
            </a:lvl2pPr>
            <a:lvl3pPr marL="685783" indent="0" algn="r">
              <a:buFontTx/>
              <a:buNone/>
              <a:defRPr/>
            </a:lvl3pPr>
            <a:lvl4pPr marL="1028674" indent="0" algn="r">
              <a:buFontTx/>
              <a:buNone/>
              <a:defRPr/>
            </a:lvl4pPr>
            <a:lvl5pPr marL="1371566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Insert sub title / date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urpl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862" y="941562"/>
            <a:ext cx="4495945" cy="5193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7674" y="313039"/>
            <a:ext cx="3051134" cy="5558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100" b="1" baseline="0">
                <a:solidFill>
                  <a:schemeClr val="bg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1267" y="313039"/>
            <a:ext cx="4321554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SLIDE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291266" y="941563"/>
            <a:ext cx="8852734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1267" y="1259038"/>
            <a:ext cx="4321554" cy="46041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tx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text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Yellow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862" y="941562"/>
            <a:ext cx="4495945" cy="5193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7674" y="313039"/>
            <a:ext cx="3051134" cy="5558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100" b="1" baseline="0">
                <a:solidFill>
                  <a:schemeClr val="bg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1267" y="313039"/>
            <a:ext cx="4321554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SLIDE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291266" y="941563"/>
            <a:ext cx="8852734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1267" y="1259038"/>
            <a:ext cx="4321554" cy="46041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tx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text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862" y="941562"/>
            <a:ext cx="4495945" cy="51932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7674" y="313039"/>
            <a:ext cx="3051134" cy="5558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100" b="1" baseline="0">
                <a:solidFill>
                  <a:schemeClr val="bg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1267" y="313039"/>
            <a:ext cx="4321554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SLIDE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291266" y="941563"/>
            <a:ext cx="8852734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1267" y="1259038"/>
            <a:ext cx="4321554" cy="46041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tx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text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7674" y="313039"/>
            <a:ext cx="3051134" cy="5558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100" b="1" baseline="0">
                <a:solidFill>
                  <a:schemeClr val="bg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1267" y="313039"/>
            <a:ext cx="4321554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SLIDE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291266" y="941563"/>
            <a:ext cx="8852734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7674" y="313039"/>
            <a:ext cx="3051134" cy="5558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100" b="1" baseline="0">
                <a:solidFill>
                  <a:schemeClr val="bg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1267" y="313039"/>
            <a:ext cx="4321554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SLIDE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291266" y="941563"/>
            <a:ext cx="8852734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1267" y="1259038"/>
            <a:ext cx="4321554" cy="46041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tx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text content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893274" y="1258888"/>
            <a:ext cx="3965534" cy="46043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7674" y="313039"/>
            <a:ext cx="3051134" cy="5558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100" b="1" baseline="0">
                <a:solidFill>
                  <a:schemeClr val="bg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1267" y="313039"/>
            <a:ext cx="4321554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SLIDE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291266" y="941563"/>
            <a:ext cx="8852734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1267" y="1259038"/>
            <a:ext cx="4321554" cy="46041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tx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text content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893274" y="1258888"/>
            <a:ext cx="3965534" cy="2220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93274" y="3648413"/>
            <a:ext cx="3965534" cy="2220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15" grpId="0"/>
    </p:bld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7674" y="313039"/>
            <a:ext cx="3051134" cy="5558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100" b="1" baseline="0">
                <a:solidFill>
                  <a:schemeClr val="bg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1267" y="313039"/>
            <a:ext cx="4321554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SLIDE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291266" y="941563"/>
            <a:ext cx="8852734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1267" y="1259038"/>
            <a:ext cx="4321554" cy="46041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tx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text content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893274" y="1258888"/>
            <a:ext cx="3965534" cy="2220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93275" y="3648413"/>
            <a:ext cx="1888526" cy="2220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970282" y="3648413"/>
            <a:ext cx="1888526" cy="2220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15" grpId="0"/>
      <p:bldP spid="22" grpId="0"/>
    </p:bld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7674" y="313039"/>
            <a:ext cx="3051134" cy="5558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100" b="1" baseline="0">
                <a:solidFill>
                  <a:schemeClr val="bg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1267" y="313039"/>
            <a:ext cx="4321554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SLIDE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291266" y="941563"/>
            <a:ext cx="8852734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1267" y="1259038"/>
            <a:ext cx="4321554" cy="46041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tx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text content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893275" y="3648413"/>
            <a:ext cx="1888526" cy="2220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970282" y="3648413"/>
            <a:ext cx="1888526" cy="2220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93275" y="1258888"/>
            <a:ext cx="1888526" cy="2220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970282" y="1258888"/>
            <a:ext cx="1888526" cy="2220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22" grpId="0"/>
      <p:bldP spid="18" grpId="0"/>
      <p:bldP spid="20" grpId="0"/>
    </p:bld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7674" y="313039"/>
            <a:ext cx="3051134" cy="5558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100" b="1" baseline="0">
                <a:solidFill>
                  <a:schemeClr val="bg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1267" y="313039"/>
            <a:ext cx="4321554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SLIDE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291266" y="941563"/>
            <a:ext cx="8852734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1267" y="1259038"/>
            <a:ext cx="4321554" cy="4604160"/>
          </a:xfrm>
          <a:prstGeom prst="rect">
            <a:avLst/>
          </a:prstGeom>
        </p:spPr>
        <p:txBody>
          <a:bodyPr lIns="0" tIns="0" rIns="0" bIns="0"/>
          <a:lstStyle>
            <a:lvl1pPr marL="179388" indent="-180000" algn="l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tabLst/>
              <a:defRPr sz="1600" b="0" baseline="0">
                <a:solidFill>
                  <a:schemeClr val="tx2"/>
                </a:solidFill>
              </a:defRPr>
            </a:lvl1pPr>
            <a:lvl2pPr marL="539750" indent="-180000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tabLst/>
              <a:defRPr sz="1400" b="0" baseline="0">
                <a:solidFill>
                  <a:schemeClr val="tx2"/>
                </a:solidFill>
              </a:defRPr>
            </a:lvl2pPr>
            <a:lvl3pPr marL="900000" indent="-180000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tabLst/>
              <a:defRPr sz="1400" b="0" baseline="0">
                <a:solidFill>
                  <a:schemeClr val="tx2"/>
                </a:solidFill>
              </a:defRPr>
            </a:lvl3pPr>
            <a:lvl4pPr marL="1260000" indent="-180000">
              <a:buClr>
                <a:schemeClr val="accent1"/>
              </a:buClr>
              <a:buFont typeface="Arial" charset="0"/>
              <a:buChar char="•"/>
              <a:tabLst/>
              <a:defRPr sz="1400" b="0">
                <a:solidFill>
                  <a:schemeClr val="tx2"/>
                </a:solidFill>
              </a:defRPr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bullet point</a:t>
            </a:r>
          </a:p>
          <a:p>
            <a:pPr lvl="1"/>
            <a:r>
              <a:rPr lang="en-US" dirty="0"/>
              <a:t>First indentation</a:t>
            </a:r>
          </a:p>
          <a:p>
            <a:pPr lvl="2"/>
            <a:r>
              <a:rPr lang="en-US" dirty="0"/>
              <a:t>Second indentation</a:t>
            </a:r>
          </a:p>
          <a:p>
            <a:pPr lvl="3"/>
            <a:r>
              <a:rPr lang="en-US" dirty="0"/>
              <a:t>Third indentation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893274" y="1258888"/>
            <a:ext cx="3965534" cy="46043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862" y="941562"/>
            <a:ext cx="4495946" cy="5193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rgbClr val="00A2E0"/>
              </a:gs>
              <a:gs pos="100000">
                <a:srgbClr val="0C457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407" y="6333044"/>
            <a:ext cx="1215020" cy="319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invGray">
          <a:xfrm>
            <a:off x="0" y="6127749"/>
            <a:ext cx="9144000" cy="7302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789" y="6333044"/>
            <a:ext cx="1215020" cy="319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564" y="6127751"/>
            <a:ext cx="1947845" cy="72900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66" y="6428750"/>
            <a:ext cx="327117" cy="15653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0C1FF1EB-DA24-674F-8709-F23FCCC51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8383" y="6436914"/>
            <a:ext cx="5018365" cy="1565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 baseline="0">
                <a:solidFill>
                  <a:schemeClr val="bg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PROTECTIVE MARKING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807674" y="313039"/>
            <a:ext cx="3051134" cy="55580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100" b="1" baseline="0">
                <a:solidFill>
                  <a:schemeClr val="bg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PRESENTATION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1267" y="313039"/>
            <a:ext cx="4321554" cy="5558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MAIN SLIDE TITLE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291266" y="941563"/>
            <a:ext cx="8852734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1267" y="1259038"/>
            <a:ext cx="4321554" cy="46041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baseline="0">
                <a:solidFill>
                  <a:schemeClr val="tx2"/>
                </a:solidFill>
              </a:defRPr>
            </a:lvl1pPr>
            <a:lvl2pPr marL="342892" indent="0">
              <a:buNone/>
              <a:defRPr sz="1200" b="1"/>
            </a:lvl2pPr>
            <a:lvl3pPr marL="685783" indent="0">
              <a:buNone/>
              <a:defRPr sz="12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</a:lstStyle>
          <a:p>
            <a:pPr lvl="0"/>
            <a:r>
              <a:rPr lang="en-US" dirty="0"/>
              <a:t>Insert text content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9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25" r:id="rId2"/>
    <p:sldLayoutId id="2147484226" r:id="rId3"/>
    <p:sldLayoutId id="2147484212" r:id="rId4"/>
    <p:sldLayoutId id="2147484214" r:id="rId5"/>
    <p:sldLayoutId id="2147484215" r:id="rId6"/>
    <p:sldLayoutId id="2147484216" r:id="rId7"/>
    <p:sldLayoutId id="2147484213" r:id="rId8"/>
    <p:sldLayoutId id="2147484217" r:id="rId9"/>
    <p:sldLayoutId id="2147484218" r:id="rId10"/>
    <p:sldLayoutId id="2147484219" r:id="rId11"/>
    <p:sldLayoutId id="2147484220" r:id="rId12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si.org.uk/news/nuclear-structural-integrity-probabilistics-working-principl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si.org.uk/news/nuclear-structural-integrity-probabilistics-working-principles/" TargetMode="External"/><Relationship Id="rId2" Type="http://schemas.openxmlformats.org/officeDocument/2006/relationships/hyperlink" Target="https://www.gov.uk/guidance/funding-for-nuclear-innovation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 bwMode="white"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Olivia Tuck</a:t>
            </a:r>
          </a:p>
        </p:txBody>
      </p:sp>
    </p:spTree>
    <p:extLst>
      <p:ext uri="{BB962C8B-B14F-4D97-AF65-F5344CB8AC3E}">
        <p14:creationId xmlns:p14="http://schemas.microsoft.com/office/powerpoint/2010/main" val="106430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9 – Sensitivity analyses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AEA899-DA55-4B0F-B92A-90F15FF9E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0E21B9F-5406-4844-BF1C-2A6622F622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266" y="1259038"/>
            <a:ext cx="5018365" cy="4604160"/>
          </a:xfrm>
        </p:spPr>
        <p:txBody>
          <a:bodyPr/>
          <a:lstStyle/>
          <a:p>
            <a:r>
              <a:rPr lang="en-US" dirty="0"/>
              <a:t>Sensitivity analyses: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Correlations between inputs and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Quantifying effects of changing 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Correlations 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075FAE0-D4CB-4175-8B4F-DB93F784ECA7}"/>
              </a:ext>
            </a:extLst>
          </p:cNvPr>
          <p:cNvSpPr txBox="1">
            <a:spLocks/>
          </p:cNvSpPr>
          <p:nvPr/>
        </p:nvSpPr>
        <p:spPr>
          <a:xfrm>
            <a:off x="120827" y="5692592"/>
            <a:ext cx="3958804" cy="55580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bg2"/>
                </a:solidFill>
              </a:rPr>
              <a:t>(BOMEL Limited for the Health and Safety Executive, 2001), (Bradford and Holt, 2013), (</a:t>
            </a:r>
            <a:r>
              <a:rPr lang="en-GB" sz="1050" dirty="0" err="1">
                <a:solidFill>
                  <a:schemeClr val="bg2"/>
                </a:solidFill>
              </a:rPr>
              <a:t>Zentuti</a:t>
            </a:r>
            <a:r>
              <a:rPr lang="en-GB" sz="1050" dirty="0">
                <a:solidFill>
                  <a:schemeClr val="bg2"/>
                </a:solidFill>
              </a:rPr>
              <a:t> et al., 2017), (Bradford, 2014), (</a:t>
            </a:r>
            <a:r>
              <a:rPr lang="en-GB" sz="1050" dirty="0" err="1">
                <a:solidFill>
                  <a:schemeClr val="bg2"/>
                </a:solidFill>
              </a:rPr>
              <a:t>Jhung</a:t>
            </a:r>
            <a:r>
              <a:rPr lang="en-GB" sz="1050" dirty="0">
                <a:solidFill>
                  <a:schemeClr val="bg2"/>
                </a:solidFill>
              </a:rPr>
              <a:t> et al., 2005), (</a:t>
            </a:r>
            <a:r>
              <a:rPr lang="en-GB" sz="1050" dirty="0" err="1">
                <a:solidFill>
                  <a:schemeClr val="bg2"/>
                </a:solidFill>
              </a:rPr>
              <a:t>Katsuyama</a:t>
            </a:r>
            <a:r>
              <a:rPr lang="en-GB" sz="1050" dirty="0">
                <a:solidFill>
                  <a:schemeClr val="bg2"/>
                </a:solidFill>
              </a:rPr>
              <a:t> et al., 2014)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BDD596-A01E-4526-880B-3DB15BE64884}"/>
              </a:ext>
            </a:extLst>
          </p:cNvPr>
          <p:cNvGrpSpPr/>
          <p:nvPr/>
        </p:nvGrpSpPr>
        <p:grpSpPr>
          <a:xfrm>
            <a:off x="291267" y="2901681"/>
            <a:ext cx="7828010" cy="2354101"/>
            <a:chOff x="291267" y="2901681"/>
            <a:chExt cx="7828010" cy="235410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FDF32B9-2FF8-4917-9E8B-720C0E9B6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02650" y="2901681"/>
              <a:ext cx="3716627" cy="2354101"/>
            </a:xfrm>
            <a:prstGeom prst="rect">
              <a:avLst/>
            </a:prstGeom>
          </p:spPr>
        </p:pic>
        <p:sp>
          <p:nvSpPr>
            <p:cNvPr id="22" name="Text Placeholder 5">
              <a:extLst>
                <a:ext uri="{FF2B5EF4-FFF2-40B4-BE49-F238E27FC236}">
                  <a16:creationId xmlns:a16="http://schemas.microsoft.com/office/drawing/2014/main" id="{ACB91641-42A5-4543-A633-4292836EE5ED}"/>
                </a:ext>
              </a:extLst>
            </p:cNvPr>
            <p:cNvSpPr txBox="1">
              <a:spLocks/>
            </p:cNvSpPr>
            <p:nvPr/>
          </p:nvSpPr>
          <p:spPr>
            <a:xfrm>
              <a:off x="291267" y="3082955"/>
              <a:ext cx="5018365" cy="1741913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1"/>
                </a:spcBef>
                <a:buFont typeface="Arial"/>
                <a:buNone/>
                <a:defRPr sz="1600" b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42892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4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Other sensitivities: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Tails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Code/implementation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61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11 – Reporting 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070306-0131-4C00-920C-5145C92EF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8A08B0E-3E59-4717-9029-A005585E7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267" y="1259038"/>
            <a:ext cx="4321554" cy="4604160"/>
          </a:xfrm>
        </p:spPr>
        <p:txBody>
          <a:bodyPr/>
          <a:lstStyle/>
          <a:p>
            <a:r>
              <a:rPr lang="en-GB" dirty="0"/>
              <a:t>R5 Vol 2/3 probabilistics appendix: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Parameter distribution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Assumed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Coding used to implement Monte Carlo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Outcome of convergence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Response surface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Reduction of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Histograms of parameters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Probability of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Results on sensitivity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Interpretation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9CE262D-2F19-430F-A1ED-744BF1661558}"/>
              </a:ext>
            </a:extLst>
          </p:cNvPr>
          <p:cNvSpPr txBox="1">
            <a:spLocks/>
          </p:cNvSpPr>
          <p:nvPr/>
        </p:nvSpPr>
        <p:spPr>
          <a:xfrm>
            <a:off x="127144" y="5993522"/>
            <a:ext cx="3955880" cy="1565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bg2"/>
                </a:solidFill>
              </a:rPr>
              <a:t>(</a:t>
            </a:r>
            <a:r>
              <a:rPr lang="en-GB" sz="1050" dirty="0" err="1">
                <a:solidFill>
                  <a:schemeClr val="bg2"/>
                </a:solidFill>
              </a:rPr>
              <a:t>Vojdani</a:t>
            </a:r>
            <a:r>
              <a:rPr lang="en-GB" sz="1050" dirty="0">
                <a:solidFill>
                  <a:schemeClr val="bg2"/>
                </a:solidFill>
              </a:rPr>
              <a:t> et al., 2018)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8060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AEA899-DA55-4B0F-B92A-90F15FF9E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5F327D6-8A78-4B97-AE64-2E83F53047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267" y="1259039"/>
            <a:ext cx="4321554" cy="3473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Software, implementation and verification</a:t>
            </a:r>
          </a:p>
          <a:p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07F7AB0-510B-4F6B-A62B-656F07075F34}"/>
              </a:ext>
            </a:extLst>
          </p:cNvPr>
          <p:cNvSpPr txBox="1">
            <a:spLocks/>
          </p:cNvSpPr>
          <p:nvPr/>
        </p:nvSpPr>
        <p:spPr>
          <a:xfrm>
            <a:off x="127144" y="5712852"/>
            <a:ext cx="4321554" cy="4735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bg2"/>
                </a:solidFill>
              </a:rPr>
              <a:t>(Bradford, 2014), (</a:t>
            </a:r>
            <a:r>
              <a:rPr lang="en-GB" sz="1050" dirty="0" err="1">
                <a:solidFill>
                  <a:schemeClr val="bg2"/>
                </a:solidFill>
              </a:rPr>
              <a:t>Jhung</a:t>
            </a:r>
            <a:r>
              <a:rPr lang="en-GB" sz="1050" dirty="0">
                <a:solidFill>
                  <a:schemeClr val="bg2"/>
                </a:solidFill>
              </a:rPr>
              <a:t> et al., 2005), (</a:t>
            </a:r>
            <a:r>
              <a:rPr lang="en-GB" sz="1050" dirty="0" err="1">
                <a:solidFill>
                  <a:schemeClr val="bg2"/>
                </a:solidFill>
              </a:rPr>
              <a:t>Katsuyama</a:t>
            </a:r>
            <a:r>
              <a:rPr lang="en-GB" sz="1050" dirty="0">
                <a:solidFill>
                  <a:schemeClr val="bg2"/>
                </a:solidFill>
              </a:rPr>
              <a:t> et al., 2014), (Nuclear Structural Integrity Probabilistics Working Group, 2019), (Sousa et al., 2019), (</a:t>
            </a:r>
            <a:r>
              <a:rPr lang="en-GB" sz="1050" dirty="0" err="1">
                <a:solidFill>
                  <a:schemeClr val="bg2"/>
                </a:solidFill>
              </a:rPr>
              <a:t>Ibisoglu</a:t>
            </a:r>
            <a:r>
              <a:rPr lang="en-GB" sz="1050" dirty="0">
                <a:solidFill>
                  <a:schemeClr val="bg2"/>
                </a:solidFill>
              </a:rPr>
              <a:t> and </a:t>
            </a:r>
            <a:r>
              <a:rPr lang="en-GB" sz="1050" dirty="0" err="1">
                <a:solidFill>
                  <a:schemeClr val="bg2"/>
                </a:solidFill>
              </a:rPr>
              <a:t>Modarrres</a:t>
            </a:r>
            <a:r>
              <a:rPr lang="en-GB" sz="1050" dirty="0">
                <a:solidFill>
                  <a:schemeClr val="bg2"/>
                </a:solidFill>
              </a:rPr>
              <a:t>, 2015), (</a:t>
            </a:r>
            <a:r>
              <a:rPr lang="en-GB" sz="1050" dirty="0" err="1">
                <a:solidFill>
                  <a:schemeClr val="bg2"/>
                </a:solidFill>
              </a:rPr>
              <a:t>Zentuti</a:t>
            </a:r>
            <a:r>
              <a:rPr lang="en-GB" sz="1050" dirty="0">
                <a:solidFill>
                  <a:schemeClr val="bg2"/>
                </a:solidFill>
              </a:rPr>
              <a:t> et al., 2017)</a:t>
            </a:r>
            <a:endParaRPr lang="en-GB" sz="1050" dirty="0"/>
          </a:p>
          <a:p>
            <a:endParaRPr lang="en-GB" sz="1200" dirty="0"/>
          </a:p>
          <a:p>
            <a:endParaRPr lang="en-GB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7A6944-C60E-48E1-A7A0-03AB743A207E}"/>
              </a:ext>
            </a:extLst>
          </p:cNvPr>
          <p:cNvGrpSpPr/>
          <p:nvPr/>
        </p:nvGrpSpPr>
        <p:grpSpPr>
          <a:xfrm>
            <a:off x="291266" y="1856900"/>
            <a:ext cx="6530653" cy="3531648"/>
            <a:chOff x="291267" y="1848735"/>
            <a:chExt cx="6530653" cy="353164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F0784E-2590-4A93-9B9A-DB99B3A79782}"/>
                </a:ext>
              </a:extLst>
            </p:cNvPr>
            <p:cNvGrpSpPr/>
            <p:nvPr/>
          </p:nvGrpSpPr>
          <p:grpSpPr>
            <a:xfrm>
              <a:off x="2441664" y="2163472"/>
              <a:ext cx="4380256" cy="3216911"/>
              <a:chOff x="4121065" y="849671"/>
              <a:chExt cx="5232141" cy="443092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B5B2544-E728-48FA-A3A4-DB5D896AFB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21065" y="849671"/>
                <a:ext cx="5232141" cy="3779115"/>
              </a:xfrm>
              <a:prstGeom prst="rect">
                <a:avLst/>
              </a:prstGeom>
            </p:spPr>
          </p:pic>
          <p:sp>
            <p:nvSpPr>
              <p:cNvPr id="12" name="Text Placeholder 7">
                <a:extLst>
                  <a:ext uri="{FF2B5EF4-FFF2-40B4-BE49-F238E27FC236}">
                    <a16:creationId xmlns:a16="http://schemas.microsoft.com/office/drawing/2014/main" id="{AC0F022D-BEF9-487F-B3AD-0EE9C0635E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2989" y="4628367"/>
                <a:ext cx="4222973" cy="652226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0" indent="0" algn="l" defTabSz="685783" rtl="0" eaLnBrk="1" latinLnBrk="0" hangingPunct="1">
                  <a:lnSpc>
                    <a:spcPct val="90000"/>
                  </a:lnSpc>
                  <a:spcBef>
                    <a:spcPts val="751"/>
                  </a:spcBef>
                  <a:buFont typeface="Arial"/>
                  <a:buNone/>
                  <a:defRPr sz="1600" b="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342892" indent="0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783" indent="0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675" indent="0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566" indent="0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None/>
                  <a:defRPr sz="12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04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8" indent="-171446" algn="l" defTabSz="685783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/>
                  <a:buChar char="•"/>
                  <a:defRPr sz="135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050" dirty="0">
                    <a:solidFill>
                      <a:schemeClr val="bg2"/>
                    </a:solidFill>
                  </a:rPr>
                  <a:t>Figure from Nuclear Structural Integrity Working Principles, April 2019, </a:t>
                </a:r>
                <a:r>
                  <a:rPr lang="en-GB" sz="1050" dirty="0">
                    <a:solidFill>
                      <a:schemeClr val="bg2"/>
                    </a:solidFill>
                    <a:hlinkClick r:id="rId3"/>
                  </a:rPr>
                  <a:t>https://www.fesi.org.uk/news/nuclear-structural-integrity-probabilistics-working-principles/</a:t>
                </a:r>
                <a:endParaRPr lang="en-GB" sz="1050" dirty="0">
                  <a:solidFill>
                    <a:schemeClr val="bg2"/>
                  </a:solidFill>
                </a:endParaRPr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</p:txBody>
          </p:sp>
        </p:grpSp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F340BC72-D53F-4056-B5A7-381AFDAD9FD8}"/>
                </a:ext>
              </a:extLst>
            </p:cNvPr>
            <p:cNvSpPr txBox="1">
              <a:spLocks/>
            </p:cNvSpPr>
            <p:nvPr/>
          </p:nvSpPr>
          <p:spPr>
            <a:xfrm>
              <a:off x="291267" y="1848735"/>
              <a:ext cx="4321554" cy="347325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1"/>
                </a:spcBef>
                <a:buFont typeface="Arial"/>
                <a:buNone/>
                <a:defRPr sz="1600" b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42892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4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Bayesian techniques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50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(2)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AEA899-DA55-4B0F-B92A-90F15FF9E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89BE9AA-F826-4CD6-B99B-3D914F5C69FA}"/>
              </a:ext>
            </a:extLst>
          </p:cNvPr>
          <p:cNvSpPr txBox="1">
            <a:spLocks/>
          </p:cNvSpPr>
          <p:nvPr/>
        </p:nvSpPr>
        <p:spPr>
          <a:xfrm>
            <a:off x="291267" y="1259038"/>
            <a:ext cx="4280734" cy="3454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probabilistic/Monte Carlo methods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07F7AB0-510B-4F6B-A62B-656F07075F34}"/>
              </a:ext>
            </a:extLst>
          </p:cNvPr>
          <p:cNvSpPr txBox="1">
            <a:spLocks/>
          </p:cNvSpPr>
          <p:nvPr/>
        </p:nvSpPr>
        <p:spPr>
          <a:xfrm>
            <a:off x="127144" y="5976518"/>
            <a:ext cx="4321554" cy="20985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bg2"/>
                </a:solidFill>
              </a:rPr>
              <a:t>(</a:t>
            </a:r>
            <a:r>
              <a:rPr lang="en-GB" sz="1050" dirty="0" err="1">
                <a:solidFill>
                  <a:schemeClr val="bg2"/>
                </a:solidFill>
              </a:rPr>
              <a:t>Duan</a:t>
            </a:r>
            <a:r>
              <a:rPr lang="en-GB" sz="1050" dirty="0">
                <a:solidFill>
                  <a:schemeClr val="bg2"/>
                </a:solidFill>
              </a:rPr>
              <a:t> et al., 2015), (Bullough et al. 1999)</a:t>
            </a:r>
            <a:endParaRPr lang="en-GB" sz="105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D4EE984-C89A-40FB-A4F1-05FF573E38CA}"/>
              </a:ext>
            </a:extLst>
          </p:cNvPr>
          <p:cNvSpPr txBox="1">
            <a:spLocks/>
          </p:cNvSpPr>
          <p:nvPr/>
        </p:nvSpPr>
        <p:spPr>
          <a:xfrm>
            <a:off x="291266" y="5291014"/>
            <a:ext cx="4280734" cy="3454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Nuclear vs non-nuclear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7A1B9B-E59F-43EE-A461-E5FD24647F03}"/>
              </a:ext>
            </a:extLst>
          </p:cNvPr>
          <p:cNvGrpSpPr/>
          <p:nvPr/>
        </p:nvGrpSpPr>
        <p:grpSpPr>
          <a:xfrm>
            <a:off x="2287921" y="1431756"/>
            <a:ext cx="4075312" cy="3702713"/>
            <a:chOff x="2287921" y="483731"/>
            <a:chExt cx="4075312" cy="3702713"/>
          </a:xfrm>
        </p:grpSpPr>
        <p:sp>
          <p:nvSpPr>
            <p:cNvPr id="16" name="Text Placeholder 7">
              <a:extLst>
                <a:ext uri="{FF2B5EF4-FFF2-40B4-BE49-F238E27FC236}">
                  <a16:creationId xmlns:a16="http://schemas.microsoft.com/office/drawing/2014/main" id="{B0DC47CC-911E-4A00-84EB-4E3D1DD1D320}"/>
                </a:ext>
              </a:extLst>
            </p:cNvPr>
            <p:cNvSpPr txBox="1">
              <a:spLocks/>
            </p:cNvSpPr>
            <p:nvPr/>
          </p:nvSpPr>
          <p:spPr>
            <a:xfrm>
              <a:off x="2431634" y="4002924"/>
              <a:ext cx="3931599" cy="183520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1"/>
                </a:spcBef>
                <a:buFont typeface="Arial"/>
                <a:buNone/>
                <a:defRPr sz="1600" b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42892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4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 dirty="0">
                  <a:solidFill>
                    <a:schemeClr val="bg2"/>
                  </a:solidFill>
                </a:rPr>
                <a:t>Figure from X. </a:t>
              </a:r>
              <a:r>
                <a:rPr lang="en-GB" sz="1050" dirty="0" err="1">
                  <a:solidFill>
                    <a:schemeClr val="bg2"/>
                  </a:solidFill>
                </a:rPr>
                <a:t>Duan</a:t>
              </a:r>
              <a:r>
                <a:rPr lang="en-GB" sz="1050" dirty="0">
                  <a:solidFill>
                    <a:schemeClr val="bg2"/>
                  </a:solidFill>
                </a:rPr>
                <a:t> et al., Nuclear Engineering and Design 2015</a:t>
              </a:r>
            </a:p>
            <a:p>
              <a:endParaRPr lang="en-GB" sz="1200" dirty="0"/>
            </a:p>
            <a:p>
              <a:endParaRPr lang="en-GB" sz="12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9D3770-62D8-4338-977E-3FDC7B596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7921" y="483731"/>
              <a:ext cx="3931598" cy="3519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2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29735-CD85-46BF-918C-D4C56A399C4D}"/>
              </a:ext>
            </a:extLst>
          </p:cNvPr>
          <p:cNvSpPr txBox="1"/>
          <p:nvPr/>
        </p:nvSpPr>
        <p:spPr>
          <a:xfrm>
            <a:off x="201962" y="1685338"/>
            <a:ext cx="1869141" cy="1015663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Distributions</a:t>
            </a:r>
          </a:p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7FF09B-73C4-4449-9443-BD448E3C9951}"/>
              </a:ext>
            </a:extLst>
          </p:cNvPr>
          <p:cNvSpPr txBox="1"/>
          <p:nvPr/>
        </p:nvSpPr>
        <p:spPr>
          <a:xfrm>
            <a:off x="4878511" y="3237575"/>
            <a:ext cx="1869141" cy="1015663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Fixed values</a:t>
            </a:r>
          </a:p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7A017C-822D-4F44-AA84-63D5639EE9CB}"/>
              </a:ext>
            </a:extLst>
          </p:cNvPr>
          <p:cNvSpPr txBox="1"/>
          <p:nvPr/>
        </p:nvSpPr>
        <p:spPr>
          <a:xfrm>
            <a:off x="2382511" y="4737741"/>
            <a:ext cx="1869141" cy="1015663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Correlations</a:t>
            </a:r>
          </a:p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AA128-EA74-43BD-BD10-96B15C533B10}"/>
              </a:ext>
            </a:extLst>
          </p:cNvPr>
          <p:cNvSpPr txBox="1"/>
          <p:nvPr/>
        </p:nvSpPr>
        <p:spPr>
          <a:xfrm>
            <a:off x="5975554" y="1654561"/>
            <a:ext cx="1869141" cy="1046440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1100" b="1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Sampling techniques</a:t>
            </a:r>
          </a:p>
          <a:p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327A0-8062-4E1D-878E-6C9E0420C78C}"/>
              </a:ext>
            </a:extLst>
          </p:cNvPr>
          <p:cNvSpPr txBox="1"/>
          <p:nvPr/>
        </p:nvSpPr>
        <p:spPr>
          <a:xfrm>
            <a:off x="7078374" y="3222186"/>
            <a:ext cx="1869141" cy="104644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1100" b="1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Number of simulations</a:t>
            </a:r>
          </a:p>
          <a:p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590E36-A7A8-4DE6-AD49-D7A56605D162}"/>
              </a:ext>
            </a:extLst>
          </p:cNvPr>
          <p:cNvSpPr txBox="1"/>
          <p:nvPr/>
        </p:nvSpPr>
        <p:spPr>
          <a:xfrm>
            <a:off x="201962" y="4741767"/>
            <a:ext cx="1869141" cy="1015663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Convergence</a:t>
            </a:r>
          </a:p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BCC63C-585C-4836-81E1-3B9FFD14BE72}"/>
              </a:ext>
            </a:extLst>
          </p:cNvPr>
          <p:cNvSpPr txBox="1"/>
          <p:nvPr/>
        </p:nvSpPr>
        <p:spPr>
          <a:xfrm>
            <a:off x="5975554" y="4741767"/>
            <a:ext cx="1869141" cy="1015663"/>
          </a:xfrm>
          <a:prstGeom prst="rect">
            <a:avLst/>
          </a:prstGeom>
          <a:solidFill>
            <a:srgbClr val="FF0000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Verification</a:t>
            </a:r>
          </a:p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1AF86F-6FA5-48D5-ABF8-F0CA0F2FE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A992E9-A1C9-46B7-8CEC-A618843A7F78}"/>
              </a:ext>
            </a:extLst>
          </p:cNvPr>
          <p:cNvSpPr txBox="1"/>
          <p:nvPr/>
        </p:nvSpPr>
        <p:spPr>
          <a:xfrm>
            <a:off x="255873" y="1089496"/>
            <a:ext cx="8602935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</a:rPr>
              <a:t>Probabilistic appendix:		Other: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53EAD-C4F0-4F61-96BA-1370B8380E3E}"/>
              </a:ext>
            </a:extLst>
          </p:cNvPr>
          <p:cNvCxnSpPr>
            <a:cxnSpLocks/>
          </p:cNvCxnSpPr>
          <p:nvPr/>
        </p:nvCxnSpPr>
        <p:spPr>
          <a:xfrm flipH="1">
            <a:off x="4547789" y="1338682"/>
            <a:ext cx="9552" cy="457200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F49F5AC-44A0-4373-8D73-C56B43612605}"/>
              </a:ext>
            </a:extLst>
          </p:cNvPr>
          <p:cNvSpPr txBox="1"/>
          <p:nvPr/>
        </p:nvSpPr>
        <p:spPr>
          <a:xfrm>
            <a:off x="196485" y="3232964"/>
            <a:ext cx="1869141" cy="1015663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Coding</a:t>
            </a:r>
          </a:p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CA7E1A-F7BE-4483-A733-B717198D7AA3}"/>
              </a:ext>
            </a:extLst>
          </p:cNvPr>
          <p:cNvSpPr txBox="1"/>
          <p:nvPr/>
        </p:nvSpPr>
        <p:spPr>
          <a:xfrm>
            <a:off x="2382510" y="3227936"/>
            <a:ext cx="1869141" cy="1015663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Sensitivities</a:t>
            </a:r>
          </a:p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2EB6CC-4171-443A-A2EA-9DC39CD78548}"/>
              </a:ext>
            </a:extLst>
          </p:cNvPr>
          <p:cNvSpPr txBox="1"/>
          <p:nvPr/>
        </p:nvSpPr>
        <p:spPr>
          <a:xfrm>
            <a:off x="2382511" y="1654194"/>
            <a:ext cx="1869141" cy="1046440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GB" sz="1100" b="1" dirty="0">
              <a:solidFill>
                <a:srgbClr val="000000"/>
              </a:solidFill>
            </a:endParaRP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Probability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</a:rPr>
              <a:t>of failure</a:t>
            </a:r>
          </a:p>
          <a:p>
            <a:endParaRPr lang="en-GB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3" grpId="0" animBg="1"/>
      <p:bldP spid="24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91266" y="1259038"/>
            <a:ext cx="8567541" cy="4604160"/>
          </a:xfrm>
        </p:spPr>
        <p:txBody>
          <a:bodyPr anchor="ctr"/>
          <a:lstStyle/>
          <a:p>
            <a:pPr algn="ctr"/>
            <a:r>
              <a:rPr lang="en-US" sz="2800" b="1" dirty="0"/>
              <a:t>Thank you, any questions?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AEA899-DA55-4B0F-B92A-90F15FF9E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2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9A38CF-3186-46F8-ADEC-4307638EB8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267" y="1259038"/>
            <a:ext cx="4397776" cy="46041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Integrated five-year Nuclear Innovation Programme for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Department for Business, Energy &amp; Industry Strategy (BEIS)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GB" dirty="0"/>
              <a:t>Advanced Manufacture and Materials</a:t>
            </a:r>
            <a:endParaRPr lang="en-GB" dirty="0">
              <a:hlinkClick r:id="rId2"/>
            </a:endParaRP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https://www.gov.uk/guidance/funding-for-nuclear-innovation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EDF Energy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GB" dirty="0"/>
              <a:t>R5 and R6 guidance documents (UK)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Rolls-Royce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GB" dirty="0"/>
              <a:t>Nuclear Structural Integrity Probabilistics Working Group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hlinkClick r:id="rId3"/>
              </a:rPr>
              <a:t>https://www.fesi.org.uk/news/nuclear-structural-integrity-probabilistics-working-principles/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Literature review to assess the application of probabilistic methods for Volume 2&amp;3 of the R5 procedure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D1843B-5DDC-4DD7-8E63-BBB8C025D4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5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R5 Procedure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9A38CF-3186-46F8-ADEC-4307638EB8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267" y="1259038"/>
            <a:ext cx="4321554" cy="3848539"/>
          </a:xfrm>
        </p:spPr>
        <p:txBody>
          <a:bodyPr/>
          <a:lstStyle/>
          <a:p>
            <a:r>
              <a:rPr lang="en-GB" dirty="0"/>
              <a:t>R5:</a:t>
            </a:r>
          </a:p>
          <a:p>
            <a:pPr algn="ctr"/>
            <a:r>
              <a:rPr lang="en-GB" sz="1800" dirty="0">
                <a:solidFill>
                  <a:srgbClr val="0C457B"/>
                </a:solidFill>
              </a:rPr>
              <a:t>“advice for the assessment of the structural integrity of components that operate at temperatures sufficiently high for creep to occur”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Volumes 2&amp;3 – creep-fatigue crack initiation in defect-free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Probabilistics appendix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70D2E02-39DD-40E0-BF54-24D5652DFB75}"/>
              </a:ext>
            </a:extLst>
          </p:cNvPr>
          <p:cNvSpPr txBox="1">
            <a:spLocks/>
          </p:cNvSpPr>
          <p:nvPr/>
        </p:nvSpPr>
        <p:spPr>
          <a:xfrm>
            <a:off x="108387" y="5675671"/>
            <a:ext cx="4166627" cy="4515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bg2"/>
                </a:solidFill>
              </a:rPr>
              <a:t>(EDF Energy Nuclear Generation Ltd., Assessment Procedure R5, Volume 2/3, 2014, Issue 3), (EDF Energy Nuclear Generation Ltd., Assessment Procedure R5, Volume 2/3, Appendix A15, 2018, Draft 2)</a:t>
            </a:r>
          </a:p>
          <a:p>
            <a:endParaRPr lang="en-GB" sz="1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248E7-A40B-42E9-9915-A7BF3C87B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56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Probabilistic assessment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B251FE-1B27-4B0C-A825-F1FAE63FA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9F3FBC4-5D79-4EF0-96F7-5C9E39388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267" y="1259038"/>
            <a:ext cx="4321554" cy="46041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Accounting for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Benefits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GB" dirty="0"/>
              <a:t>Incorporate uncertainties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GB" dirty="0"/>
              <a:t>Avoid bounding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Disadvantages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GB" dirty="0"/>
              <a:t>Computationally expensive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GB" dirty="0"/>
              <a:t>Regulators /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40FDB2-53CC-4AE3-9E12-235B804B99C5}"/>
              </a:ext>
            </a:extLst>
          </p:cNvPr>
          <p:cNvGrpSpPr/>
          <p:nvPr/>
        </p:nvGrpSpPr>
        <p:grpSpPr>
          <a:xfrm>
            <a:off x="4064496" y="1766277"/>
            <a:ext cx="3938513" cy="2935069"/>
            <a:chOff x="3922455" y="1766277"/>
            <a:chExt cx="3938513" cy="29350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17FD98F-BB2A-4FBE-9AFC-6896CA936C63}"/>
                </a:ext>
              </a:extLst>
            </p:cNvPr>
            <p:cNvGrpSpPr/>
            <p:nvPr/>
          </p:nvGrpSpPr>
          <p:grpSpPr>
            <a:xfrm>
              <a:off x="3922455" y="1766277"/>
              <a:ext cx="2449948" cy="2935069"/>
              <a:chOff x="4507745" y="725597"/>
              <a:chExt cx="2190744" cy="221652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121AFD5-2075-4FFE-8ED6-6906C0C6C1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094" t="17444" r="11402" b="8893"/>
              <a:stretch/>
            </p:blipFill>
            <p:spPr>
              <a:xfrm>
                <a:off x="5022710" y="725597"/>
                <a:ext cx="1223160" cy="74582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6098B03-82EB-4A40-9DD7-B4144A547A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119" t="16878" r="11046" b="12462"/>
              <a:stretch/>
            </p:blipFill>
            <p:spPr>
              <a:xfrm>
                <a:off x="5022710" y="1441328"/>
                <a:ext cx="1223160" cy="712545"/>
              </a:xfrm>
              <a:prstGeom prst="rect">
                <a:avLst/>
              </a:prstGeom>
            </p:spPr>
          </p:pic>
          <p:sp>
            <p:nvSpPr>
              <p:cNvPr id="24" name="Right Brace 23">
                <a:extLst>
                  <a:ext uri="{FF2B5EF4-FFF2-40B4-BE49-F238E27FC236}">
                    <a16:creationId xmlns:a16="http://schemas.microsoft.com/office/drawing/2014/main" id="{C0D872F0-47D6-4CB8-8771-23E8AA64EA3E}"/>
                  </a:ext>
                </a:extLst>
              </p:cNvPr>
              <p:cNvSpPr/>
              <p:nvPr/>
            </p:nvSpPr>
            <p:spPr>
              <a:xfrm>
                <a:off x="6395668" y="725598"/>
                <a:ext cx="302821" cy="2160106"/>
              </a:xfrm>
              <a:prstGeom prst="rightBrace">
                <a:avLst>
                  <a:gd name="adj1" fmla="val 8333"/>
                  <a:gd name="adj2" fmla="val 50550"/>
                </a:avLst>
              </a:prstGeom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51C1DF6-E98F-4F72-838A-7B144E1563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554" t="17515" r="11046" b="10597"/>
              <a:stretch/>
            </p:blipFill>
            <p:spPr>
              <a:xfrm>
                <a:off x="5022710" y="2210430"/>
                <a:ext cx="1228082" cy="731692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D0E60D-4318-46E6-89CF-F0FB2C357981}"/>
                  </a:ext>
                </a:extLst>
              </p:cNvPr>
              <p:cNvSpPr txBox="1"/>
              <p:nvPr/>
            </p:nvSpPr>
            <p:spPr>
              <a:xfrm>
                <a:off x="4507745" y="1689908"/>
                <a:ext cx="7303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rgbClr val="000000"/>
                    </a:solidFill>
                  </a:rPr>
                  <a:t>Inputs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307920-EB1D-46CD-8FF5-EB71DE303408}"/>
                </a:ext>
              </a:extLst>
            </p:cNvPr>
            <p:cNvSpPr txBox="1"/>
            <p:nvPr/>
          </p:nvSpPr>
          <p:spPr>
            <a:xfrm>
              <a:off x="6713360" y="2934203"/>
              <a:ext cx="1147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</a:rPr>
                <a:t>Probability of failure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21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9DEFFADC-98C0-46DC-8804-D4D2D56F8375}"/>
              </a:ext>
            </a:extLst>
          </p:cNvPr>
          <p:cNvGraphicFramePr/>
          <p:nvPr>
            <p:extLst/>
          </p:nvPr>
        </p:nvGraphicFramePr>
        <p:xfrm>
          <a:off x="706255" y="2712839"/>
          <a:ext cx="7739406" cy="1635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R5 Volume 2 &amp; 3 probabilistic appendix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C63EDD7-A9B0-4BF2-BD5C-1A5F690B238C}"/>
              </a:ext>
            </a:extLst>
          </p:cNvPr>
          <p:cNvGraphicFramePr/>
          <p:nvPr>
            <p:extLst/>
          </p:nvPr>
        </p:nvGraphicFramePr>
        <p:xfrm>
          <a:off x="706255" y="1185245"/>
          <a:ext cx="7739406" cy="187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81DA96E-10DD-4541-AB9C-167C55DE6BF8}"/>
              </a:ext>
            </a:extLst>
          </p:cNvPr>
          <p:cNvGraphicFramePr/>
          <p:nvPr>
            <p:extLst/>
          </p:nvPr>
        </p:nvGraphicFramePr>
        <p:xfrm>
          <a:off x="1558942" y="3873353"/>
          <a:ext cx="5856434" cy="195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86146E00-0822-4320-861F-24DC2722916A}"/>
              </a:ext>
            </a:extLst>
          </p:cNvPr>
          <p:cNvGrpSpPr/>
          <p:nvPr/>
        </p:nvGrpSpPr>
        <p:grpSpPr>
          <a:xfrm>
            <a:off x="1828800" y="1654586"/>
            <a:ext cx="6363093" cy="3649436"/>
            <a:chOff x="1846898" y="1694793"/>
            <a:chExt cx="6363093" cy="36494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990A22-74D2-4D28-98B4-C1D1AD6EAEA9}"/>
                </a:ext>
              </a:extLst>
            </p:cNvPr>
            <p:cNvSpPr/>
            <p:nvPr/>
          </p:nvSpPr>
          <p:spPr>
            <a:xfrm>
              <a:off x="2917595" y="1694793"/>
              <a:ext cx="1502821" cy="92290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BBBD58-60C9-4733-826F-2DC537C36259}"/>
                </a:ext>
              </a:extLst>
            </p:cNvPr>
            <p:cNvSpPr/>
            <p:nvPr/>
          </p:nvSpPr>
          <p:spPr>
            <a:xfrm>
              <a:off x="6663995" y="1694793"/>
              <a:ext cx="1545996" cy="92290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F714FC-4D9D-4E50-8F88-70036EF7B228}"/>
                </a:ext>
              </a:extLst>
            </p:cNvPr>
            <p:cNvSpPr/>
            <p:nvPr/>
          </p:nvSpPr>
          <p:spPr>
            <a:xfrm>
              <a:off x="5650887" y="4421324"/>
              <a:ext cx="1619311" cy="92290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7C7E02-E1AD-4EEA-8C36-0CFC902474FB}"/>
                </a:ext>
              </a:extLst>
            </p:cNvPr>
            <p:cNvSpPr/>
            <p:nvPr/>
          </p:nvSpPr>
          <p:spPr>
            <a:xfrm>
              <a:off x="1846898" y="4421324"/>
              <a:ext cx="3438144" cy="92290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4BB063-6561-4A61-BC72-0F85FF793FC0}"/>
                </a:ext>
              </a:extLst>
            </p:cNvPr>
            <p:cNvSpPr/>
            <p:nvPr/>
          </p:nvSpPr>
          <p:spPr>
            <a:xfrm>
              <a:off x="6673423" y="3100531"/>
              <a:ext cx="1527142" cy="92290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B251FE-1B27-4B0C-A825-F1FAE63FA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1266" y="313039"/>
            <a:ext cx="4741841" cy="555804"/>
          </a:xfrm>
        </p:spPr>
        <p:txBody>
          <a:bodyPr/>
          <a:lstStyle/>
          <a:p>
            <a:r>
              <a:rPr lang="en-US" dirty="0"/>
              <a:t>Step 2 - Parameter and distribution choices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6E4780B-6BF4-4936-B5CD-A7AE315FB5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266" y="1259038"/>
            <a:ext cx="4624547" cy="1293967"/>
          </a:xfrm>
        </p:spPr>
        <p:txBody>
          <a:bodyPr/>
          <a:lstStyle/>
          <a:p>
            <a:r>
              <a:rPr lang="en-US" dirty="0"/>
              <a:t>Uncertainties: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history and service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 properties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6C757EA-DA14-44E4-BBA7-D43A485DEB43}"/>
              </a:ext>
            </a:extLst>
          </p:cNvPr>
          <p:cNvSpPr txBox="1">
            <a:spLocks/>
          </p:cNvSpPr>
          <p:nvPr/>
        </p:nvSpPr>
        <p:spPr>
          <a:xfrm>
            <a:off x="134717" y="5839376"/>
            <a:ext cx="3814984" cy="3901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bg2"/>
                </a:solidFill>
              </a:rPr>
              <a:t>(Kim and Shim, 1998), (Schmitz 2017), (Roy et al., 2010) (Holt and Bradford, 2012), (</a:t>
            </a:r>
            <a:r>
              <a:rPr lang="en-GB" sz="1050" dirty="0" err="1">
                <a:solidFill>
                  <a:schemeClr val="bg2"/>
                </a:solidFill>
              </a:rPr>
              <a:t>Zentuti</a:t>
            </a:r>
            <a:r>
              <a:rPr lang="en-GB" sz="1050" dirty="0">
                <a:solidFill>
                  <a:schemeClr val="bg2"/>
                </a:solidFill>
              </a:rPr>
              <a:t> et al., 2018), (Bradford, 2014)</a:t>
            </a:r>
            <a:endParaRPr lang="en-GB" sz="1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F57EFC-44A7-4845-88F8-A9E2E90C1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7108E47-C78B-4337-8C30-9078BEDE3137}"/>
              </a:ext>
            </a:extLst>
          </p:cNvPr>
          <p:cNvSpPr txBox="1">
            <a:spLocks/>
          </p:cNvSpPr>
          <p:nvPr/>
        </p:nvSpPr>
        <p:spPr>
          <a:xfrm>
            <a:off x="291266" y="2848380"/>
            <a:ext cx="4624547" cy="12939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Distributions with set maximum and/or minimum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Raw data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7B6DD3B-54B6-408B-9875-06B73E7034C0}"/>
              </a:ext>
            </a:extLst>
          </p:cNvPr>
          <p:cNvSpPr txBox="1">
            <a:spLocks/>
          </p:cNvSpPr>
          <p:nvPr/>
        </p:nvSpPr>
        <p:spPr>
          <a:xfrm>
            <a:off x="291266" y="4437723"/>
            <a:ext cx="4624547" cy="94978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 things to think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Correlation between parameters</a:t>
            </a:r>
          </a:p>
        </p:txBody>
      </p:sp>
    </p:spTree>
    <p:extLst>
      <p:ext uri="{BB962C8B-B14F-4D97-AF65-F5344CB8AC3E}">
        <p14:creationId xmlns:p14="http://schemas.microsoft.com/office/powerpoint/2010/main" val="31222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4 - Sampling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25C29A4-A2E7-4424-A084-EEB6734FD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267" y="1259038"/>
            <a:ext cx="6811792" cy="1901209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Monte Carlo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en-US" dirty="0"/>
              <a:t>Simple random sampling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Latin hypercube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75D0F6-4BCB-4D23-93D7-F37D5D8A5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93551"/>
              </p:ext>
            </p:extLst>
          </p:nvPr>
        </p:nvGraphicFramePr>
        <p:xfrm>
          <a:off x="2728775" y="3360888"/>
          <a:ext cx="1580804" cy="14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01">
                  <a:extLst>
                    <a:ext uri="{9D8B030D-6E8A-4147-A177-3AD203B41FA5}">
                      <a16:colId xmlns:a16="http://schemas.microsoft.com/office/drawing/2014/main" val="740823142"/>
                    </a:ext>
                  </a:extLst>
                </a:gridCol>
                <a:gridCol w="395201">
                  <a:extLst>
                    <a:ext uri="{9D8B030D-6E8A-4147-A177-3AD203B41FA5}">
                      <a16:colId xmlns:a16="http://schemas.microsoft.com/office/drawing/2014/main" val="4154314800"/>
                    </a:ext>
                  </a:extLst>
                </a:gridCol>
                <a:gridCol w="395201">
                  <a:extLst>
                    <a:ext uri="{9D8B030D-6E8A-4147-A177-3AD203B41FA5}">
                      <a16:colId xmlns:a16="http://schemas.microsoft.com/office/drawing/2014/main" val="3349948476"/>
                    </a:ext>
                  </a:extLst>
                </a:gridCol>
                <a:gridCol w="395201">
                  <a:extLst>
                    <a:ext uri="{9D8B030D-6E8A-4147-A177-3AD203B41FA5}">
                      <a16:colId xmlns:a16="http://schemas.microsoft.com/office/drawing/2014/main" val="314694499"/>
                    </a:ext>
                  </a:extLst>
                </a:gridCol>
              </a:tblGrid>
              <a:tr h="35704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248090"/>
                  </a:ext>
                </a:extLst>
              </a:tr>
              <a:tr h="357048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111629"/>
                  </a:ext>
                </a:extLst>
              </a:tr>
              <a:tr h="357048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281882"/>
                  </a:ext>
                </a:extLst>
              </a:tr>
              <a:tr h="357048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97891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96CE511-973F-4B6F-AE94-8E2060560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462873"/>
              </p:ext>
            </p:extLst>
          </p:nvPr>
        </p:nvGraphicFramePr>
        <p:xfrm>
          <a:off x="5636748" y="3360888"/>
          <a:ext cx="1580804" cy="14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01">
                  <a:extLst>
                    <a:ext uri="{9D8B030D-6E8A-4147-A177-3AD203B41FA5}">
                      <a16:colId xmlns:a16="http://schemas.microsoft.com/office/drawing/2014/main" val="740823142"/>
                    </a:ext>
                  </a:extLst>
                </a:gridCol>
                <a:gridCol w="395201">
                  <a:extLst>
                    <a:ext uri="{9D8B030D-6E8A-4147-A177-3AD203B41FA5}">
                      <a16:colId xmlns:a16="http://schemas.microsoft.com/office/drawing/2014/main" val="4154314800"/>
                    </a:ext>
                  </a:extLst>
                </a:gridCol>
                <a:gridCol w="395201">
                  <a:extLst>
                    <a:ext uri="{9D8B030D-6E8A-4147-A177-3AD203B41FA5}">
                      <a16:colId xmlns:a16="http://schemas.microsoft.com/office/drawing/2014/main" val="3349948476"/>
                    </a:ext>
                  </a:extLst>
                </a:gridCol>
                <a:gridCol w="395201">
                  <a:extLst>
                    <a:ext uri="{9D8B030D-6E8A-4147-A177-3AD203B41FA5}">
                      <a16:colId xmlns:a16="http://schemas.microsoft.com/office/drawing/2014/main" val="314694499"/>
                    </a:ext>
                  </a:extLst>
                </a:gridCol>
              </a:tblGrid>
              <a:tr h="35704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248090"/>
                  </a:ext>
                </a:extLst>
              </a:tr>
              <a:tr h="357048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111629"/>
                  </a:ext>
                </a:extLst>
              </a:tr>
              <a:tr h="357048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281882"/>
                  </a:ext>
                </a:extLst>
              </a:tr>
              <a:tr h="357048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97891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966A07B-B464-4E42-9ED3-3AF4BC94C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56941"/>
              </p:ext>
            </p:extLst>
          </p:nvPr>
        </p:nvGraphicFramePr>
        <p:xfrm>
          <a:off x="689285" y="3360888"/>
          <a:ext cx="1580804" cy="14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01">
                  <a:extLst>
                    <a:ext uri="{9D8B030D-6E8A-4147-A177-3AD203B41FA5}">
                      <a16:colId xmlns:a16="http://schemas.microsoft.com/office/drawing/2014/main" val="740823142"/>
                    </a:ext>
                  </a:extLst>
                </a:gridCol>
                <a:gridCol w="395201">
                  <a:extLst>
                    <a:ext uri="{9D8B030D-6E8A-4147-A177-3AD203B41FA5}">
                      <a16:colId xmlns:a16="http://schemas.microsoft.com/office/drawing/2014/main" val="4154314800"/>
                    </a:ext>
                  </a:extLst>
                </a:gridCol>
                <a:gridCol w="395201">
                  <a:extLst>
                    <a:ext uri="{9D8B030D-6E8A-4147-A177-3AD203B41FA5}">
                      <a16:colId xmlns:a16="http://schemas.microsoft.com/office/drawing/2014/main" val="3349948476"/>
                    </a:ext>
                  </a:extLst>
                </a:gridCol>
                <a:gridCol w="395201">
                  <a:extLst>
                    <a:ext uri="{9D8B030D-6E8A-4147-A177-3AD203B41FA5}">
                      <a16:colId xmlns:a16="http://schemas.microsoft.com/office/drawing/2014/main" val="314694499"/>
                    </a:ext>
                  </a:extLst>
                </a:gridCol>
              </a:tblGrid>
              <a:tr h="35704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248090"/>
                  </a:ext>
                </a:extLst>
              </a:tr>
              <a:tr h="357048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111629"/>
                  </a:ext>
                </a:extLst>
              </a:tr>
              <a:tr h="357048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281882"/>
                  </a:ext>
                </a:extLst>
              </a:tr>
              <a:tr h="357048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0070C0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978910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4C2B0C75-46D8-455C-916E-146C049E8B1B}"/>
              </a:ext>
            </a:extLst>
          </p:cNvPr>
          <p:cNvSpPr/>
          <p:nvPr/>
        </p:nvSpPr>
        <p:spPr>
          <a:xfrm>
            <a:off x="4768265" y="3899883"/>
            <a:ext cx="514499" cy="350202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1670E6-404F-4F95-82D9-16D939071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1BCEAB-96AC-4499-89CA-D1F3A4AC6333}"/>
              </a:ext>
            </a:extLst>
          </p:cNvPr>
          <p:cNvSpPr txBox="1">
            <a:spLocks/>
          </p:cNvSpPr>
          <p:nvPr/>
        </p:nvSpPr>
        <p:spPr>
          <a:xfrm>
            <a:off x="5505785" y="2787172"/>
            <a:ext cx="2285108" cy="3730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Orthogonal sampling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2C62E9C-72B8-4FF6-9115-1F06F4EFA6B9}"/>
              </a:ext>
            </a:extLst>
          </p:cNvPr>
          <p:cNvSpPr txBox="1">
            <a:spLocks/>
          </p:cNvSpPr>
          <p:nvPr/>
        </p:nvSpPr>
        <p:spPr>
          <a:xfrm>
            <a:off x="127144" y="5844846"/>
            <a:ext cx="3955880" cy="30521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bg2"/>
                </a:solidFill>
              </a:rPr>
              <a:t>(BOMEL Limited for the Health and Safety Executive, 2001), (Olsson et al., 2003) 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228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4 – Sampling (2)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45B0C28-B523-47F7-AF3F-F02B05DDB6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267" y="1259038"/>
            <a:ext cx="4321554" cy="46041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1800" dirty="0">
                <a:solidFill>
                  <a:srgbClr val="0C457B"/>
                </a:solidFill>
              </a:rPr>
              <a:t>“Number of simulations should be at least an order of magnitude </a:t>
            </a:r>
            <a:r>
              <a:rPr lang="en-US" sz="1800" u="sng" dirty="0">
                <a:solidFill>
                  <a:srgbClr val="0C457B"/>
                </a:solidFill>
              </a:rPr>
              <a:t>greater</a:t>
            </a:r>
            <a:r>
              <a:rPr lang="en-US" sz="1800" dirty="0">
                <a:solidFill>
                  <a:srgbClr val="0C457B"/>
                </a:solidFill>
              </a:rPr>
              <a:t> than 1/</a:t>
            </a:r>
            <a:r>
              <a:rPr lang="en-US" sz="1800" dirty="0" err="1">
                <a:solidFill>
                  <a:srgbClr val="0C457B"/>
                </a:solidFill>
              </a:rPr>
              <a:t>P</a:t>
            </a:r>
            <a:r>
              <a:rPr lang="en-US" sz="1800" baseline="-25000" dirty="0" err="1">
                <a:solidFill>
                  <a:srgbClr val="0C457B"/>
                </a:solidFill>
              </a:rPr>
              <a:t>f</a:t>
            </a:r>
            <a:r>
              <a:rPr lang="en-US" sz="1800" dirty="0">
                <a:solidFill>
                  <a:srgbClr val="0C457B"/>
                </a:solidFill>
              </a:rPr>
              <a:t>”</a:t>
            </a:r>
          </a:p>
          <a:p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f</a:t>
            </a:r>
            <a:r>
              <a:rPr lang="en-US" dirty="0"/>
              <a:t> = probability of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P</a:t>
            </a:r>
            <a:r>
              <a:rPr lang="en-US" baseline="-25000" dirty="0" err="1"/>
              <a:t>f</a:t>
            </a:r>
            <a:r>
              <a:rPr lang="en-US" dirty="0"/>
              <a:t> of 0.01 requires at least 1000 simulations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54B2180-4A1C-4734-9C56-94C73788231C}"/>
              </a:ext>
            </a:extLst>
          </p:cNvPr>
          <p:cNvSpPr txBox="1">
            <a:spLocks/>
          </p:cNvSpPr>
          <p:nvPr/>
        </p:nvSpPr>
        <p:spPr>
          <a:xfrm>
            <a:off x="127144" y="5993522"/>
            <a:ext cx="3955880" cy="1565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bg2"/>
                </a:solidFill>
              </a:rPr>
              <a:t>(</a:t>
            </a:r>
            <a:r>
              <a:rPr lang="en-GB" sz="1050" dirty="0" err="1">
                <a:solidFill>
                  <a:schemeClr val="bg2"/>
                </a:solidFill>
              </a:rPr>
              <a:t>Cannell</a:t>
            </a:r>
            <a:r>
              <a:rPr lang="en-GB" sz="1050" dirty="0">
                <a:solidFill>
                  <a:schemeClr val="bg2"/>
                </a:solidFill>
              </a:rPr>
              <a:t> et al., 2016)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070306-0131-4C00-920C-5145C92EF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58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F1EB-DA24-674F-8709-F23FCCC51E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Review of probabilistic methods relating to Volume 2 &amp; 3 of the R5 procedure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8 - Convergence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AEA899-DA55-4B0F-B92A-90F15FF9E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4D5EF69-F139-49DB-8C89-61FB3E35CB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267" y="1259038"/>
            <a:ext cx="5129296" cy="4604160"/>
          </a:xfrm>
        </p:spPr>
        <p:txBody>
          <a:bodyPr/>
          <a:lstStyle/>
          <a:p>
            <a:r>
              <a:rPr lang="en-US" dirty="0"/>
              <a:t>Confirm convergence: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 convergence as simulation proceeds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multiple times and check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with different numbers of simulations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90C8D9-CED4-4DD0-BB06-1AAA8688762C}"/>
              </a:ext>
            </a:extLst>
          </p:cNvPr>
          <p:cNvGrpSpPr/>
          <p:nvPr/>
        </p:nvGrpSpPr>
        <p:grpSpPr>
          <a:xfrm>
            <a:off x="2105084" y="2551613"/>
            <a:ext cx="5084844" cy="3163214"/>
            <a:chOff x="4079878" y="669494"/>
            <a:chExt cx="5084844" cy="3163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272F03-EE6C-4F55-88B3-40CEEDD1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9878" y="669494"/>
              <a:ext cx="5084844" cy="3032889"/>
            </a:xfrm>
            <a:prstGeom prst="rect">
              <a:avLst/>
            </a:prstGeom>
          </p:spPr>
        </p:pic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9E083A43-6B88-4188-9845-4AFA1733B510}"/>
                </a:ext>
              </a:extLst>
            </p:cNvPr>
            <p:cNvSpPr txBox="1">
              <a:spLocks/>
            </p:cNvSpPr>
            <p:nvPr/>
          </p:nvSpPr>
          <p:spPr>
            <a:xfrm>
              <a:off x="4204236" y="3689280"/>
              <a:ext cx="4859211" cy="143428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defTabSz="685783" rtl="0" eaLnBrk="1" latinLnBrk="0" hangingPunct="1">
                <a:lnSpc>
                  <a:spcPct val="90000"/>
                </a:lnSpc>
                <a:spcBef>
                  <a:spcPts val="751"/>
                </a:spcBef>
                <a:buFont typeface="Arial"/>
                <a:buNone/>
                <a:defRPr sz="1600" b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342892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783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675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566" indent="0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None/>
                <a:defRPr sz="1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04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95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86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78" indent="-171446" algn="l" defTabSz="685783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50" dirty="0">
                  <a:solidFill>
                    <a:schemeClr val="bg2"/>
                  </a:solidFill>
                </a:rPr>
                <a:t>Figure from RAW Bradford and PJ Holt, Int J Pressure Vessels and Piping, 2013.</a:t>
              </a:r>
              <a:endParaRPr lang="en-GB" sz="1200" dirty="0"/>
            </a:p>
            <a:p>
              <a:endParaRPr lang="en-GB" sz="1200" dirty="0"/>
            </a:p>
          </p:txBody>
        </p:sp>
      </p:grp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BB82E50-3430-4CB4-8AC9-8AE30962B13F}"/>
              </a:ext>
            </a:extLst>
          </p:cNvPr>
          <p:cNvSpPr txBox="1">
            <a:spLocks/>
          </p:cNvSpPr>
          <p:nvPr/>
        </p:nvSpPr>
        <p:spPr>
          <a:xfrm>
            <a:off x="127144" y="5993522"/>
            <a:ext cx="3955880" cy="1565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/>
              <a:buNone/>
              <a:defRPr sz="16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 dirty="0">
                <a:solidFill>
                  <a:schemeClr val="bg2"/>
                </a:solidFill>
              </a:rPr>
              <a:t>(Schmitz, 2017), (Bradford and Holt, 2013)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02080384"/>
      </p:ext>
    </p:extLst>
  </p:cSld>
  <p:clrMapOvr>
    <a:masterClrMapping/>
  </p:clrMapOvr>
</p:sld>
</file>

<file path=ppt/theme/theme1.xml><?xml version="1.0" encoding="utf-8"?>
<a:theme xmlns:a="http://schemas.openxmlformats.org/drawingml/2006/main" name="NNL Blue">
  <a:themeElements>
    <a:clrScheme name="NNL Blue">
      <a:dk1>
        <a:srgbClr val="004B85"/>
      </a:dk1>
      <a:lt1>
        <a:srgbClr val="FFFFFF"/>
      </a:lt1>
      <a:dk2>
        <a:srgbClr val="595B5D"/>
      </a:dk2>
      <a:lt2>
        <a:srgbClr val="95979A"/>
      </a:lt2>
      <a:accent1>
        <a:srgbClr val="004B85"/>
      </a:accent1>
      <a:accent2>
        <a:srgbClr val="559BC3"/>
      </a:accent2>
      <a:accent3>
        <a:srgbClr val="00A2E0"/>
      </a:accent3>
      <a:accent4>
        <a:srgbClr val="E00371"/>
      </a:accent4>
      <a:accent5>
        <a:srgbClr val="FFDD00"/>
      </a:accent5>
      <a:accent6>
        <a:srgbClr val="A6CE38"/>
      </a:accent6>
      <a:hlink>
        <a:srgbClr val="00A2E0"/>
      </a:hlink>
      <a:folHlink>
        <a:srgbClr val="6920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L Blue" id="{26C7C1C5-EC21-5E4B-A4AD-0690D8A68B33}" vid="{CBCE3DAC-381B-3843-AC41-AD55CF819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OTuck - Review of probabilistic methods relating to Volume 2 &amp; 3 of the R5 procedure</Template>
  <TotalTime>4163</TotalTime>
  <Words>913</Words>
  <Application>Microsoft Office PowerPoint</Application>
  <PresentationFormat>On-screen Show (4:3)</PresentationFormat>
  <Paragraphs>196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NNL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Nuclear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</dc:subject>
  <dc:creator>Olivia Tuck</dc:creator>
  <dc:description>Version 1.0</dc:description>
  <cp:lastModifiedBy>Olivia Tuck</cp:lastModifiedBy>
  <cp:revision>149</cp:revision>
  <cp:lastPrinted>2019-09-23T09:32:14Z</cp:lastPrinted>
  <dcterms:created xsi:type="dcterms:W3CDTF">2019-08-29T08:37:57Z</dcterms:created>
  <dcterms:modified xsi:type="dcterms:W3CDTF">2019-10-14T09:23:39Z</dcterms:modified>
</cp:coreProperties>
</file>