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714" r:id="rId2"/>
    <p:sldMasterId id="2147483648" r:id="rId3"/>
    <p:sldMasterId id="2147483752" r:id="rId4"/>
    <p:sldMasterId id="2147483729" r:id="rId5"/>
  </p:sldMasterIdLst>
  <p:notesMasterIdLst>
    <p:notesMasterId r:id="rId34"/>
  </p:notesMasterIdLst>
  <p:handoutMasterIdLst>
    <p:handoutMasterId r:id="rId35"/>
  </p:handoutMasterIdLst>
  <p:sldIdLst>
    <p:sldId id="359" r:id="rId6"/>
    <p:sldId id="365" r:id="rId7"/>
    <p:sldId id="387" r:id="rId8"/>
    <p:sldId id="401" r:id="rId9"/>
    <p:sldId id="407" r:id="rId10"/>
    <p:sldId id="396" r:id="rId11"/>
    <p:sldId id="399" r:id="rId12"/>
    <p:sldId id="404" r:id="rId13"/>
    <p:sldId id="406" r:id="rId14"/>
    <p:sldId id="408" r:id="rId15"/>
    <p:sldId id="375" r:id="rId16"/>
    <p:sldId id="405" r:id="rId17"/>
    <p:sldId id="409" r:id="rId18"/>
    <p:sldId id="367" r:id="rId19"/>
    <p:sldId id="410" r:id="rId20"/>
    <p:sldId id="412" r:id="rId21"/>
    <p:sldId id="413" r:id="rId22"/>
    <p:sldId id="416" r:id="rId23"/>
    <p:sldId id="417" r:id="rId24"/>
    <p:sldId id="418" r:id="rId25"/>
    <p:sldId id="421" r:id="rId26"/>
    <p:sldId id="422" r:id="rId27"/>
    <p:sldId id="423" r:id="rId28"/>
    <p:sldId id="424" r:id="rId29"/>
    <p:sldId id="425" r:id="rId30"/>
    <p:sldId id="430" r:id="rId31"/>
    <p:sldId id="420" r:id="rId32"/>
    <p:sldId id="433" r:id="rId33"/>
  </p:sldIdLst>
  <p:sldSz cx="9144000" cy="6858000" type="letter"/>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sans titre" id="{CDDEBF6E-B831-F141-9D53-3C59E6AC0445}">
          <p14:sldIdLst>
            <p14:sldId id="359"/>
            <p14:sldId id="365"/>
            <p14:sldId id="387"/>
            <p14:sldId id="401"/>
            <p14:sldId id="407"/>
            <p14:sldId id="396"/>
            <p14:sldId id="399"/>
            <p14:sldId id="404"/>
            <p14:sldId id="406"/>
            <p14:sldId id="408"/>
            <p14:sldId id="375"/>
            <p14:sldId id="405"/>
            <p14:sldId id="409"/>
            <p14:sldId id="367"/>
            <p14:sldId id="410"/>
            <p14:sldId id="412"/>
            <p14:sldId id="413"/>
            <p14:sldId id="416"/>
            <p14:sldId id="417"/>
            <p14:sldId id="418"/>
            <p14:sldId id="421"/>
            <p14:sldId id="422"/>
            <p14:sldId id="423"/>
            <p14:sldId id="424"/>
            <p14:sldId id="425"/>
            <p14:sldId id="430"/>
            <p14:sldId id="420"/>
            <p14:sldId id="433"/>
          </p14:sldIdLst>
        </p14:section>
      </p14:sectionLst>
    </p:ext>
    <p:ext uri="{EFAFB233-063F-42B5-8137-9DF3F51BA10A}">
      <p15:sldGuideLst xmlns:p15="http://schemas.microsoft.com/office/powerpoint/2012/main" xmlns="">
        <p15:guide id="1" orient="horz" pos="4319">
          <p15:clr>
            <a:srgbClr val="A4A3A4"/>
          </p15:clr>
        </p15:guide>
        <p15:guide id="2" pos="5671">
          <p15:clr>
            <a:srgbClr val="A4A3A4"/>
          </p15:clr>
        </p15:guide>
        <p15:guide id="3" pos="4889">
          <p15:clr>
            <a:srgbClr val="A4A3A4"/>
          </p15:clr>
        </p15:guide>
        <p15:guide id="4" pos="5291">
          <p15:clr>
            <a:srgbClr val="A4A3A4"/>
          </p15:clr>
        </p15:guide>
        <p15:guide id="5" pos="3512">
          <p15:clr>
            <a:srgbClr val="A4A3A4"/>
          </p15:clr>
        </p15:guide>
        <p15:guide id="6" pos="1560">
          <p15:clr>
            <a:srgbClr val="A4A3A4"/>
          </p15:clr>
        </p15:guide>
        <p15:guide id="7" pos="2348">
          <p15:clr>
            <a:srgbClr val="A4A3A4"/>
          </p15:clr>
        </p15:guide>
        <p15:guide id="8" pos="4360">
          <p15:clr>
            <a:srgbClr val="A4A3A4"/>
          </p15:clr>
        </p15:guide>
        <p15:guide id="9" pos="3882">
          <p15:clr>
            <a:srgbClr val="A4A3A4"/>
          </p15:clr>
        </p15:guide>
        <p15:guide id="10" pos="5455">
          <p15:clr>
            <a:srgbClr val="A4A3A4"/>
          </p15:clr>
        </p15:guide>
      </p15:sldGuideLst>
    </p:ext>
    <p:ext uri="{2D200454-40CA-4A62-9FC3-DE9A4176ACB9}">
      <p15:notesGuideLst xmlns:p15="http://schemas.microsoft.com/office/powerpoint/2012/main" xmlns="">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A5120"/>
    <a:srgbClr val="FF33CC"/>
    <a:srgbClr val="005A84"/>
    <a:srgbClr val="1C2A34"/>
    <a:srgbClr val="003D42"/>
    <a:srgbClr val="1B9A38"/>
    <a:srgbClr val="81BB30"/>
    <a:srgbClr val="A7124A"/>
    <a:srgbClr val="503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68" autoAdjust="0"/>
    <p:restoredTop sz="96121" autoAdjust="0"/>
  </p:normalViewPr>
  <p:slideViewPr>
    <p:cSldViewPr snapToGrid="0" snapToObjects="1">
      <p:cViewPr varScale="1">
        <p:scale>
          <a:sx n="67" d="100"/>
          <a:sy n="67" d="100"/>
        </p:scale>
        <p:origin x="-1608" y="-96"/>
      </p:cViewPr>
      <p:guideLst>
        <p:guide orient="horz" pos="4319"/>
        <p:guide pos="5671"/>
        <p:guide pos="4889"/>
        <p:guide pos="5291"/>
        <p:guide pos="3512"/>
        <p:guide pos="1560"/>
        <p:guide pos="2348"/>
        <p:guide pos="4360"/>
        <p:guide pos="3882"/>
        <p:guide pos="54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84" d="100"/>
          <a:sy n="84" d="100"/>
        </p:scale>
        <p:origin x="-3774" y="-9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37840" cy="464820"/>
          </a:xfrm>
          <a:prstGeom prst="rect">
            <a:avLst/>
          </a:prstGeom>
        </p:spPr>
        <p:txBody>
          <a:bodyPr vert="horz" lIns="93172" tIns="46586" rIns="93172" bIns="46586" rtlCol="0"/>
          <a:lstStyle>
            <a:lvl1pPr algn="l">
              <a:defRPr sz="1200"/>
            </a:lvl1pPr>
          </a:lstStyle>
          <a:p>
            <a:endParaRPr lang="fr-FR"/>
          </a:p>
        </p:txBody>
      </p:sp>
      <p:sp>
        <p:nvSpPr>
          <p:cNvPr id="3" name="Espace réservé de la date 2"/>
          <p:cNvSpPr>
            <a:spLocks noGrp="1"/>
          </p:cNvSpPr>
          <p:nvPr>
            <p:ph type="dt" sz="quarter" idx="1"/>
          </p:nvPr>
        </p:nvSpPr>
        <p:spPr>
          <a:xfrm>
            <a:off x="3970938" y="1"/>
            <a:ext cx="3037840" cy="464820"/>
          </a:xfrm>
          <a:prstGeom prst="rect">
            <a:avLst/>
          </a:prstGeom>
        </p:spPr>
        <p:txBody>
          <a:bodyPr vert="horz" lIns="93172" tIns="46586" rIns="93172" bIns="46586" rtlCol="0"/>
          <a:lstStyle>
            <a:lvl1pPr algn="r">
              <a:defRPr sz="1200"/>
            </a:lvl1pPr>
          </a:lstStyle>
          <a:p>
            <a:fld id="{AB050A3E-DBDF-454A-8774-62575AE1C62C}" type="datetimeFigureOut">
              <a:rPr lang="fr-FR" smtClean="0"/>
              <a:pPr/>
              <a:t>18/10/2019</a:t>
            </a:fld>
            <a:endParaRPr lang="fr-FR"/>
          </a:p>
        </p:txBody>
      </p:sp>
      <p:sp>
        <p:nvSpPr>
          <p:cNvPr id="4" name="Espace réservé du pied de page 3"/>
          <p:cNvSpPr>
            <a:spLocks noGrp="1"/>
          </p:cNvSpPr>
          <p:nvPr>
            <p:ph type="ftr" sz="quarter" idx="2"/>
          </p:nvPr>
        </p:nvSpPr>
        <p:spPr>
          <a:xfrm>
            <a:off x="0" y="8829967"/>
            <a:ext cx="3037840" cy="464820"/>
          </a:xfrm>
          <a:prstGeom prst="rect">
            <a:avLst/>
          </a:prstGeom>
        </p:spPr>
        <p:txBody>
          <a:bodyPr vert="horz" lIns="93172" tIns="46586" rIns="93172" bIns="46586"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970938" y="8829967"/>
            <a:ext cx="3037840" cy="464820"/>
          </a:xfrm>
          <a:prstGeom prst="rect">
            <a:avLst/>
          </a:prstGeom>
        </p:spPr>
        <p:txBody>
          <a:bodyPr vert="horz" lIns="93172" tIns="46586" rIns="93172" bIns="46586" rtlCol="0" anchor="b"/>
          <a:lstStyle>
            <a:lvl1pPr algn="r">
              <a:defRPr sz="1200"/>
            </a:lvl1pPr>
          </a:lstStyle>
          <a:p>
            <a:fld id="{2028C3FF-1864-46F0-A6E9-D48E7661DD3A}" type="slidenum">
              <a:rPr lang="fr-FR" smtClean="0"/>
              <a:pPr/>
              <a:t>‹#›</a:t>
            </a:fld>
            <a:endParaRPr lang="fr-FR"/>
          </a:p>
        </p:txBody>
      </p:sp>
    </p:spTree>
    <p:extLst>
      <p:ext uri="{BB962C8B-B14F-4D97-AF65-F5344CB8AC3E}">
        <p14:creationId xmlns:p14="http://schemas.microsoft.com/office/powerpoint/2010/main" val="22978669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8372" cy="464184"/>
          </a:xfrm>
          <a:prstGeom prst="rect">
            <a:avLst/>
          </a:prstGeom>
        </p:spPr>
        <p:txBody>
          <a:bodyPr vert="horz" lIns="91650" tIns="45825" rIns="91650" bIns="45825" rtlCol="0"/>
          <a:lstStyle>
            <a:lvl1pPr algn="l">
              <a:defRPr sz="1200"/>
            </a:lvl1pPr>
          </a:lstStyle>
          <a:p>
            <a:endParaRPr lang="fr-FR"/>
          </a:p>
        </p:txBody>
      </p:sp>
      <p:sp>
        <p:nvSpPr>
          <p:cNvPr id="3" name="Espace réservé de la date 2"/>
          <p:cNvSpPr>
            <a:spLocks noGrp="1"/>
          </p:cNvSpPr>
          <p:nvPr>
            <p:ph type="dt" idx="1"/>
          </p:nvPr>
        </p:nvSpPr>
        <p:spPr>
          <a:xfrm>
            <a:off x="3970436" y="0"/>
            <a:ext cx="3038372" cy="464184"/>
          </a:xfrm>
          <a:prstGeom prst="rect">
            <a:avLst/>
          </a:prstGeom>
        </p:spPr>
        <p:txBody>
          <a:bodyPr vert="horz" lIns="91650" tIns="45825" rIns="91650" bIns="45825" rtlCol="0"/>
          <a:lstStyle>
            <a:lvl1pPr algn="r">
              <a:defRPr sz="1200"/>
            </a:lvl1pPr>
          </a:lstStyle>
          <a:p>
            <a:fld id="{0D30E392-8533-494B-8725-DCCABE6F24CC}" type="datetimeFigureOut">
              <a:rPr lang="fr-FR" smtClean="0"/>
              <a:pPr/>
              <a:t>18/10/2019</a:t>
            </a:fld>
            <a:endParaRPr lang="fr-FR"/>
          </a:p>
        </p:txBody>
      </p:sp>
      <p:sp>
        <p:nvSpPr>
          <p:cNvPr id="4" name="Espace réservé de l'image des diapositives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1650" tIns="45825" rIns="91650" bIns="45825" rtlCol="0" anchor="ctr"/>
          <a:lstStyle/>
          <a:p>
            <a:endParaRPr lang="fr-FR"/>
          </a:p>
        </p:txBody>
      </p:sp>
      <p:sp>
        <p:nvSpPr>
          <p:cNvPr id="5" name="Espace réservé des commentaires 4"/>
          <p:cNvSpPr>
            <a:spLocks noGrp="1"/>
          </p:cNvSpPr>
          <p:nvPr>
            <p:ph type="body" sz="quarter" idx="3"/>
          </p:nvPr>
        </p:nvSpPr>
        <p:spPr>
          <a:xfrm>
            <a:off x="701040" y="4416108"/>
            <a:ext cx="5608320" cy="4182427"/>
          </a:xfrm>
          <a:prstGeom prst="rect">
            <a:avLst/>
          </a:prstGeom>
        </p:spPr>
        <p:txBody>
          <a:bodyPr vert="horz" lIns="91650" tIns="45825" rIns="91650" bIns="45825"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830627"/>
            <a:ext cx="3038372" cy="464184"/>
          </a:xfrm>
          <a:prstGeom prst="rect">
            <a:avLst/>
          </a:prstGeom>
        </p:spPr>
        <p:txBody>
          <a:bodyPr vert="horz" lIns="91650" tIns="45825" rIns="91650" bIns="45825"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70436" y="8830627"/>
            <a:ext cx="3038372" cy="464184"/>
          </a:xfrm>
          <a:prstGeom prst="rect">
            <a:avLst/>
          </a:prstGeom>
        </p:spPr>
        <p:txBody>
          <a:bodyPr vert="horz" lIns="91650" tIns="45825" rIns="91650" bIns="45825" rtlCol="0" anchor="b"/>
          <a:lstStyle>
            <a:lvl1pPr algn="r">
              <a:defRPr sz="1200"/>
            </a:lvl1pPr>
          </a:lstStyle>
          <a:p>
            <a:fld id="{50166F92-4905-4509-A26E-935F0EDAF985}" type="slidenum">
              <a:rPr lang="fr-FR" smtClean="0"/>
              <a:pPr/>
              <a:t>‹#›</a:t>
            </a:fld>
            <a:endParaRPr lang="fr-FR"/>
          </a:p>
        </p:txBody>
      </p:sp>
    </p:spTree>
    <p:extLst>
      <p:ext uri="{BB962C8B-B14F-4D97-AF65-F5344CB8AC3E}">
        <p14:creationId xmlns:p14="http://schemas.microsoft.com/office/powerpoint/2010/main" val="411672088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p:cNvPicPr>
            <a:picLocks/>
          </p:cNvPicPr>
          <p:nvPr userDrawn="1"/>
        </p:nvPicPr>
        <p:blipFill rotWithShape="1">
          <a:blip r:embed="rId2">
            <a:extLst>
              <a:ext uri="{28A0092B-C50C-407E-A947-70E740481C1C}">
                <a14:useLocalDpi xmlns:a14="http://schemas.microsoft.com/office/drawing/2010/main" val="0"/>
              </a:ext>
            </a:extLst>
          </a:blip>
          <a:srcRect b="14982"/>
          <a:stretch/>
        </p:blipFill>
        <p:spPr>
          <a:xfrm>
            <a:off x="-3096" y="158239"/>
            <a:ext cx="9150096" cy="3974374"/>
          </a:xfrm>
          <a:prstGeom prst="rect">
            <a:avLst/>
          </a:prstGeom>
        </p:spPr>
      </p:pic>
      <p:sp>
        <p:nvSpPr>
          <p:cNvPr id="4" name="Text Placeholder 6"/>
          <p:cNvSpPr>
            <a:spLocks noGrp="1"/>
          </p:cNvSpPr>
          <p:nvPr>
            <p:ph type="body" sz="quarter" idx="15"/>
          </p:nvPr>
        </p:nvSpPr>
        <p:spPr>
          <a:xfrm>
            <a:off x="493563" y="4469836"/>
            <a:ext cx="6228183" cy="1500596"/>
          </a:xfrm>
        </p:spPr>
        <p:txBody>
          <a:bodyPr anchor="t"/>
          <a:lstStyle>
            <a:lvl1pPr>
              <a:lnSpc>
                <a:spcPct val="100000"/>
              </a:lnSpc>
              <a:defRPr/>
            </a:lvl1pPr>
            <a:lvl2pPr>
              <a:lnSpc>
                <a:spcPct val="100000"/>
              </a:lnSpc>
              <a:defRPr>
                <a:solidFill>
                  <a:schemeClr val="tx2"/>
                </a:solidFill>
              </a:defRPr>
            </a:lvl2pPr>
            <a:lvl3pPr>
              <a:lnSpc>
                <a:spcPct val="100000"/>
              </a:lnSpc>
              <a:defRPr>
                <a:solidFill>
                  <a:schemeClr val="tx2"/>
                </a:solidFill>
              </a:defRPr>
            </a:lvl3pPr>
          </a:lstStyle>
          <a:p>
            <a:pPr lvl="0"/>
            <a:r>
              <a:rPr lang="en-US" noProof="0" smtClean="0"/>
              <a:t>Click to edit Master text styles</a:t>
            </a:r>
          </a:p>
          <a:p>
            <a:pPr lvl="1"/>
            <a:r>
              <a:rPr lang="en-US" noProof="0" smtClean="0"/>
              <a:t>Second level</a:t>
            </a:r>
          </a:p>
          <a:p>
            <a:pPr lvl="2"/>
            <a:r>
              <a:rPr lang="en-US" noProof="0" smtClean="0"/>
              <a:t>Third level</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8463" y="621853"/>
            <a:ext cx="1097806" cy="580159"/>
          </a:xfrm>
          <a:prstGeom prst="rect">
            <a:avLst/>
          </a:prstGeom>
        </p:spPr>
      </p:pic>
      <p:sp>
        <p:nvSpPr>
          <p:cNvPr id="3" name="TextBox 2"/>
          <p:cNvSpPr txBox="1"/>
          <p:nvPr userDrawn="1"/>
        </p:nvSpPr>
        <p:spPr>
          <a:xfrm>
            <a:off x="7512783" y="4144196"/>
            <a:ext cx="1380635" cy="307777"/>
          </a:xfrm>
          <a:prstGeom prst="rect">
            <a:avLst/>
          </a:prstGeom>
          <a:noFill/>
        </p:spPr>
        <p:txBody>
          <a:bodyPr wrap="square" rtlCol="0">
            <a:spAutoFit/>
          </a:bodyPr>
          <a:lstStyle/>
          <a:p>
            <a:r>
              <a:rPr lang="en-CA" sz="1400" dirty="0" smtClean="0"/>
              <a:t>- Copyright -</a:t>
            </a:r>
            <a:endParaRPr lang="en-CA" sz="1400" dirty="0"/>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74419" y="6220889"/>
            <a:ext cx="918999" cy="401616"/>
          </a:xfrm>
          <a:prstGeom prst="rect">
            <a:avLst/>
          </a:prstGeom>
        </p:spPr>
      </p:pic>
    </p:spTree>
    <p:extLst>
      <p:ext uri="{BB962C8B-B14F-4D97-AF65-F5344CB8AC3E}">
        <p14:creationId xmlns:p14="http://schemas.microsoft.com/office/powerpoint/2010/main" val="3330600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Text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CA" noProof="1" smtClean="0"/>
              <a:t>Click here to add Title</a:t>
            </a:r>
            <a:br>
              <a:rPr lang="en-CA" noProof="1" smtClean="0"/>
            </a:br>
            <a:r>
              <a:rPr lang="en-CA" noProof="1" smtClean="0"/>
              <a:t>(Bullet Points slide)</a:t>
            </a:r>
            <a:endParaRPr lang="en-CA" dirty="0"/>
          </a:p>
        </p:txBody>
      </p:sp>
      <p:sp>
        <p:nvSpPr>
          <p:cNvPr id="7" name="Espace réservé du contenu 5"/>
          <p:cNvSpPr>
            <a:spLocks noGrp="1"/>
          </p:cNvSpPr>
          <p:nvPr>
            <p:ph sz="quarter" idx="13" hasCustomPrompt="1"/>
          </p:nvPr>
        </p:nvSpPr>
        <p:spPr>
          <a:xfrm>
            <a:off x="683567" y="1368000"/>
            <a:ext cx="3737621" cy="4289489"/>
          </a:xfrm>
          <a:prstGeom prst="rect">
            <a:avLst/>
          </a:prstGeo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6" name="Espace réservé du contenu 5"/>
          <p:cNvSpPr>
            <a:spLocks noGrp="1"/>
          </p:cNvSpPr>
          <p:nvPr>
            <p:ph sz="quarter" idx="14" hasCustomPrompt="1"/>
          </p:nvPr>
        </p:nvSpPr>
        <p:spPr>
          <a:xfrm>
            <a:off x="4735513" y="1368000"/>
            <a:ext cx="3737621" cy="4289489"/>
          </a:xfrm>
          <a:prstGeom prst="rect">
            <a:avLst/>
          </a:prstGeo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8"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44479792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 Big Vertical Photo">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83568" y="468000"/>
            <a:ext cx="3737620" cy="722567"/>
          </a:xfrm>
        </p:spPr>
        <p:txBody>
          <a:bodyPr/>
          <a:lstStyle/>
          <a:p>
            <a:r>
              <a:rPr lang="en-CA" noProof="1" smtClean="0"/>
              <a:t>Click here to add Title</a:t>
            </a:r>
            <a:endParaRPr lang="en-CA" dirty="0"/>
          </a:p>
        </p:txBody>
      </p:sp>
      <p:sp>
        <p:nvSpPr>
          <p:cNvPr id="7" name="Espace réservé du contenu 5"/>
          <p:cNvSpPr>
            <a:spLocks noGrp="1"/>
          </p:cNvSpPr>
          <p:nvPr>
            <p:ph sz="quarter" idx="13" hasCustomPrompt="1"/>
          </p:nvPr>
        </p:nvSpPr>
        <p:spPr>
          <a:xfrm>
            <a:off x="683567" y="1368000"/>
            <a:ext cx="3737621" cy="4289489"/>
          </a:xfrm>
          <a:prstGeom prst="rect">
            <a:avLst/>
          </a:prstGeo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6" name="Picture Placeholder 21"/>
          <p:cNvSpPr>
            <a:spLocks noGrp="1"/>
          </p:cNvSpPr>
          <p:nvPr>
            <p:ph type="pic" sz="quarter" idx="28"/>
          </p:nvPr>
        </p:nvSpPr>
        <p:spPr>
          <a:xfrm>
            <a:off x="4727966" y="1368000"/>
            <a:ext cx="4060201" cy="4213837"/>
          </a:xfrm>
          <a:prstGeom prst="rect">
            <a:avLst/>
          </a:prstGeom>
          <a:ln w="25400">
            <a:solidFill>
              <a:schemeClr val="bg1"/>
            </a:solidFill>
            <a:miter lim="800000"/>
          </a:ln>
        </p:spPr>
        <p:txBody>
          <a:bodyPr anchor="ctr" anchorCtr="0"/>
          <a:lstStyle>
            <a:lvl1pPr algn="ctr">
              <a:defRPr>
                <a:solidFill>
                  <a:schemeClr val="bg1">
                    <a:lumMod val="75000"/>
                  </a:schemeClr>
                </a:solidFill>
              </a:defRPr>
            </a:lvl1pPr>
          </a:lstStyle>
          <a:p>
            <a:endParaRPr lang="en-CA" dirty="0"/>
          </a:p>
        </p:txBody>
      </p:sp>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8"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13433827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Big 2 Small Photos">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432" cy="722567"/>
          </a:xfrm>
        </p:spPr>
        <p:txBody>
          <a:bodyPr/>
          <a:lstStyle/>
          <a:p>
            <a:endParaRPr lang="en-CA" noProof="0"/>
          </a:p>
        </p:txBody>
      </p:sp>
      <p:sp>
        <p:nvSpPr>
          <p:cNvPr id="5" name="Text Placeholder 3"/>
          <p:cNvSpPr>
            <a:spLocks noGrp="1"/>
          </p:cNvSpPr>
          <p:nvPr>
            <p:ph type="body" sz="quarter" idx="21" hasCustomPrompt="1"/>
          </p:nvPr>
        </p:nvSpPr>
        <p:spPr>
          <a:xfrm>
            <a:off x="684000" y="1368001"/>
            <a:ext cx="3724739" cy="4257999"/>
          </a:xfrm>
          <a:prstGeom prst="rect">
            <a:avLst/>
          </a:prstGeom>
        </p:spPr>
        <p:txBody>
          <a:bodyPr/>
          <a:lstStyle>
            <a:lvl1pPr>
              <a:defRPr baseline="0"/>
            </a:lvl1pPr>
            <a:lvl2pPr>
              <a:defRPr/>
            </a:lvl2pPr>
            <a:lvl3pPr>
              <a:defRPr/>
            </a:lvl3pPr>
            <a:lvl4pPr>
              <a:defRPr/>
            </a:lvl4pPr>
            <a:lvl5pPr>
              <a:defRPr/>
            </a:lvl5pPr>
            <a:lvl6pPr marL="626400" indent="0">
              <a:buNone/>
              <a:defRPr/>
            </a:lvl6pPr>
          </a:lstStyle>
          <a:p>
            <a:pPr lvl="0"/>
            <a:r>
              <a:rPr lang="en-CA" noProof="0" smtClean="0"/>
              <a:t>Subtitle </a:t>
            </a:r>
          </a:p>
          <a:p>
            <a:pPr lvl="1"/>
            <a:r>
              <a:rPr lang="en-CA" noProof="0" smtClean="0"/>
              <a:t>Normal text</a:t>
            </a:r>
          </a:p>
          <a:p>
            <a:pPr lvl="2"/>
            <a:r>
              <a:rPr lang="en-CA" noProof="0" smtClean="0"/>
              <a:t>Second level</a:t>
            </a:r>
          </a:p>
          <a:p>
            <a:pPr lvl="3"/>
            <a:r>
              <a:rPr lang="en-CA" noProof="0" smtClean="0"/>
              <a:t>Third level</a:t>
            </a:r>
          </a:p>
          <a:p>
            <a:pPr lvl="4"/>
            <a:r>
              <a:rPr lang="en-CA" noProof="0" smtClean="0"/>
              <a:t>Fourth level</a:t>
            </a:r>
          </a:p>
        </p:txBody>
      </p:sp>
      <p:sp>
        <p:nvSpPr>
          <p:cNvPr id="6" name="Picture Placeholder 21"/>
          <p:cNvSpPr>
            <a:spLocks noGrp="1"/>
          </p:cNvSpPr>
          <p:nvPr>
            <p:ph type="pic" sz="quarter" idx="28"/>
          </p:nvPr>
        </p:nvSpPr>
        <p:spPr>
          <a:xfrm>
            <a:off x="4727966" y="1368001"/>
            <a:ext cx="3732034" cy="3033704"/>
          </a:xfrm>
          <a:prstGeom prst="rect">
            <a:avLst/>
          </a:prstGeom>
          <a:ln w="25400">
            <a:solidFill>
              <a:schemeClr val="bg1"/>
            </a:solidFill>
            <a:miter lim="800000"/>
          </a:ln>
        </p:spPr>
        <p:txBody>
          <a:bodyPr anchor="ctr" anchorCtr="0"/>
          <a:lstStyle>
            <a:lvl1pPr algn="ctr">
              <a:defRPr>
                <a:solidFill>
                  <a:schemeClr val="bg1">
                    <a:lumMod val="75000"/>
                  </a:schemeClr>
                </a:solidFill>
              </a:defRPr>
            </a:lvl1pPr>
          </a:lstStyle>
          <a:p>
            <a:endParaRPr lang="en-CA" noProof="0"/>
          </a:p>
        </p:txBody>
      </p:sp>
      <p:sp>
        <p:nvSpPr>
          <p:cNvPr id="15" name="Espace réservé pour une image  12"/>
          <p:cNvSpPr>
            <a:spLocks noGrp="1"/>
          </p:cNvSpPr>
          <p:nvPr>
            <p:ph type="pic" sz="quarter" idx="50"/>
          </p:nvPr>
        </p:nvSpPr>
        <p:spPr>
          <a:xfrm>
            <a:off x="4727965" y="4617705"/>
            <a:ext cx="1760891" cy="100829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noProof="0"/>
          </a:p>
        </p:txBody>
      </p:sp>
      <p:sp>
        <p:nvSpPr>
          <p:cNvPr id="16" name="Espace réservé pour une image  12"/>
          <p:cNvSpPr>
            <a:spLocks noGrp="1"/>
          </p:cNvSpPr>
          <p:nvPr>
            <p:ph type="pic" sz="quarter" idx="51" hasCustomPrompt="1"/>
          </p:nvPr>
        </p:nvSpPr>
        <p:spPr>
          <a:xfrm>
            <a:off x="6705152" y="4617705"/>
            <a:ext cx="1754848" cy="100829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noProof="0" smtClean="0"/>
              <a:t>    </a:t>
            </a:r>
            <a:endParaRPr lang="en-CA" noProof="0"/>
          </a:p>
        </p:txBody>
      </p:sp>
      <p:sp>
        <p:nvSpPr>
          <p:cNvPr id="10"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9"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40239645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with Photos">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0080"/>
          </a:xfrm>
          <a:prstGeom prst="rect">
            <a:avLst/>
          </a:prstGeom>
        </p:spPr>
        <p:txBody>
          <a:bodyPr/>
          <a:lstStyle>
            <a:lvl1pPr>
              <a:lnSpc>
                <a:spcPct val="90000"/>
              </a:lnSpc>
              <a:defRPr/>
            </a:lvl1pPr>
          </a:lstStyle>
          <a:p>
            <a:endParaRPr lang="en-CA" noProof="1"/>
          </a:p>
        </p:txBody>
      </p:sp>
      <p:sp>
        <p:nvSpPr>
          <p:cNvPr id="33" name="Espace réservé du texte 3"/>
          <p:cNvSpPr>
            <a:spLocks noGrp="1"/>
          </p:cNvSpPr>
          <p:nvPr>
            <p:ph type="body" sz="quarter" idx="21" hasCustomPrompt="1"/>
          </p:nvPr>
        </p:nvSpPr>
        <p:spPr>
          <a:xfrm>
            <a:off x="676274" y="3805279"/>
            <a:ext cx="3732465" cy="1810225"/>
          </a:xfrm>
          <a:prstGeom prst="rect">
            <a:avLst/>
          </a:prstGeom>
        </p:spPr>
        <p:txBody>
          <a:bodyPr/>
          <a:lstStyle/>
          <a:p>
            <a:pPr lvl="0"/>
            <a:r>
              <a:rPr lang="en-CA" noProof="0" dirty="0" smtClean="0"/>
              <a:t>Subtitle </a:t>
            </a:r>
          </a:p>
          <a:p>
            <a:pPr lvl="1"/>
            <a:r>
              <a:rPr lang="en-CA" noProof="0" dirty="0" smtClean="0"/>
              <a:t>Normal text</a:t>
            </a:r>
          </a:p>
          <a:p>
            <a:pPr lvl="2"/>
            <a:r>
              <a:rPr lang="en-CA" noProof="0" dirty="0" smtClean="0"/>
              <a:t>Second level</a:t>
            </a:r>
          </a:p>
          <a:p>
            <a:pPr lvl="3"/>
            <a:r>
              <a:rPr lang="en-CA" noProof="0" dirty="0" smtClean="0"/>
              <a:t>Third level</a:t>
            </a:r>
          </a:p>
          <a:p>
            <a:pPr lvl="4"/>
            <a:r>
              <a:rPr lang="en-CA" noProof="0" dirty="0" smtClean="0"/>
              <a:t>Fourth level</a:t>
            </a:r>
          </a:p>
        </p:txBody>
      </p:sp>
      <p:sp>
        <p:nvSpPr>
          <p:cNvPr id="34" name="Espace réservé du texte 3"/>
          <p:cNvSpPr>
            <a:spLocks noGrp="1"/>
          </p:cNvSpPr>
          <p:nvPr>
            <p:ph type="body" sz="quarter" idx="22" hasCustomPrompt="1"/>
          </p:nvPr>
        </p:nvSpPr>
        <p:spPr>
          <a:xfrm>
            <a:off x="4727966" y="3805279"/>
            <a:ext cx="3727909" cy="1810225"/>
          </a:xfrm>
          <a:prstGeom prst="rect">
            <a:avLst/>
          </a:prstGeom>
        </p:spPr>
        <p:txBody>
          <a:bodyPr/>
          <a:lstStyle/>
          <a:p>
            <a:pPr lvl="0"/>
            <a:r>
              <a:rPr lang="en-CA" noProof="0" smtClean="0"/>
              <a:t>Subtitle </a:t>
            </a:r>
          </a:p>
          <a:p>
            <a:pPr lvl="1"/>
            <a:r>
              <a:rPr lang="en-CA" noProof="0" smtClean="0"/>
              <a:t>Normal text</a:t>
            </a:r>
          </a:p>
          <a:p>
            <a:pPr lvl="2"/>
            <a:r>
              <a:rPr lang="en-CA" noProof="0" smtClean="0"/>
              <a:t>Second level</a:t>
            </a:r>
          </a:p>
          <a:p>
            <a:pPr lvl="3"/>
            <a:r>
              <a:rPr lang="en-CA" noProof="0" smtClean="0"/>
              <a:t>Third level</a:t>
            </a:r>
          </a:p>
          <a:p>
            <a:pPr lvl="4"/>
            <a:r>
              <a:rPr lang="en-CA" noProof="0" smtClean="0"/>
              <a:t>Fourth level</a:t>
            </a:r>
          </a:p>
        </p:txBody>
      </p:sp>
      <p:sp>
        <p:nvSpPr>
          <p:cNvPr id="35" name="Espace réservé pour une image  12"/>
          <p:cNvSpPr>
            <a:spLocks noGrp="1"/>
          </p:cNvSpPr>
          <p:nvPr>
            <p:ph type="pic" sz="quarter" idx="28" hasCustomPrompt="1"/>
          </p:nvPr>
        </p:nvSpPr>
        <p:spPr>
          <a:xfrm>
            <a:off x="676274" y="1368000"/>
            <a:ext cx="3732465" cy="2221277"/>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6" name="Espace réservé pour une image  12"/>
          <p:cNvSpPr>
            <a:spLocks noGrp="1"/>
          </p:cNvSpPr>
          <p:nvPr>
            <p:ph type="pic" sz="quarter" idx="33"/>
          </p:nvPr>
        </p:nvSpPr>
        <p:spPr>
          <a:xfrm>
            <a:off x="4727967" y="1368001"/>
            <a:ext cx="3732465" cy="2221276"/>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0"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9"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Photos - Vertical / font size reduced">
    <p:spTree>
      <p:nvGrpSpPr>
        <p:cNvPr id="1" name=""/>
        <p:cNvGrpSpPr/>
        <p:nvPr/>
      </p:nvGrpSpPr>
      <p:grpSpPr>
        <a:xfrm>
          <a:off x="0" y="0"/>
          <a:ext cx="0" cy="0"/>
          <a:chOff x="0" y="0"/>
          <a:chExt cx="0" cy="0"/>
        </a:xfrm>
      </p:grpSpPr>
      <p:sp>
        <p:nvSpPr>
          <p:cNvPr id="13" name="Espace réservé pour une image  12"/>
          <p:cNvSpPr>
            <a:spLocks noGrp="1"/>
          </p:cNvSpPr>
          <p:nvPr>
            <p:ph type="pic" sz="quarter" idx="28" hasCustomPrompt="1"/>
          </p:nvPr>
        </p:nvSpPr>
        <p:spPr>
          <a:xfrm>
            <a:off x="683568" y="1368000"/>
            <a:ext cx="2447544" cy="3585366"/>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25" name="Espace réservé pour une image  12"/>
          <p:cNvSpPr>
            <a:spLocks noGrp="1"/>
          </p:cNvSpPr>
          <p:nvPr>
            <p:ph type="pic" sz="quarter" idx="33"/>
          </p:nvPr>
        </p:nvSpPr>
        <p:spPr>
          <a:xfrm>
            <a:off x="3347865" y="1368000"/>
            <a:ext cx="2447543" cy="358536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29" name="Espace réservé pour une image  12"/>
          <p:cNvSpPr>
            <a:spLocks noGrp="1"/>
          </p:cNvSpPr>
          <p:nvPr>
            <p:ph type="pic" sz="quarter" idx="37" hasCustomPrompt="1"/>
          </p:nvPr>
        </p:nvSpPr>
        <p:spPr>
          <a:xfrm>
            <a:off x="6012160" y="1368000"/>
            <a:ext cx="2447545" cy="358536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2" name="Titre 31"/>
          <p:cNvSpPr>
            <a:spLocks noGrp="1"/>
          </p:cNvSpPr>
          <p:nvPr>
            <p:ph type="title"/>
          </p:nvPr>
        </p:nvSpPr>
        <p:spPr>
          <a:xfrm>
            <a:off x="683568" y="468000"/>
            <a:ext cx="7776864" cy="720080"/>
          </a:xfrm>
        </p:spPr>
        <p:txBody>
          <a:bodyPr/>
          <a:lstStyle>
            <a:lvl1pPr>
              <a:lnSpc>
                <a:spcPct val="90000"/>
              </a:lnSpc>
              <a:defRPr baseline="0"/>
            </a:lvl1pPr>
          </a:lstStyle>
          <a:p>
            <a:endParaRPr lang="en-CA" noProof="1"/>
          </a:p>
        </p:txBody>
      </p:sp>
      <p:sp>
        <p:nvSpPr>
          <p:cNvPr id="54" name="Espace réservé du texte 4"/>
          <p:cNvSpPr>
            <a:spLocks noGrp="1"/>
          </p:cNvSpPr>
          <p:nvPr>
            <p:ph type="body" sz="quarter" idx="60" hasCustomPrompt="1"/>
          </p:nvPr>
        </p:nvSpPr>
        <p:spPr>
          <a:xfrm>
            <a:off x="684213" y="5102999"/>
            <a:ext cx="2446900" cy="680632"/>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55" name="Espace réservé du texte 4"/>
          <p:cNvSpPr>
            <a:spLocks noGrp="1"/>
          </p:cNvSpPr>
          <p:nvPr>
            <p:ph type="body" sz="quarter" idx="61" hasCustomPrompt="1"/>
          </p:nvPr>
        </p:nvSpPr>
        <p:spPr>
          <a:xfrm>
            <a:off x="3347137" y="5099240"/>
            <a:ext cx="2446900" cy="680632"/>
          </a:xfrm>
          <a:prstGeom prst="rect">
            <a:avLst/>
          </a:prstGeom>
        </p:spPr>
        <p:txBody>
          <a:bodyPr/>
          <a:lstStyle>
            <a:lvl1pPr>
              <a:lnSpc>
                <a:spcPts val="1500"/>
              </a:lnSpc>
              <a:defRPr sz="1500" baseline="0"/>
            </a:lvl1pPr>
            <a:lvl2pPr>
              <a:lnSpc>
                <a:spcPts val="1500"/>
              </a:lnSpc>
              <a:spcBef>
                <a:spcPts val="150"/>
              </a:spcBef>
              <a:spcAft>
                <a:spcPts val="300"/>
              </a:spcAft>
              <a:defRPr sz="1200"/>
            </a:lvl2pPr>
          </a:lstStyle>
          <a:p>
            <a:pPr lvl="0"/>
            <a:r>
              <a:rPr lang="en-CA" smtClean="0"/>
              <a:t>Project name</a:t>
            </a:r>
          </a:p>
          <a:p>
            <a:pPr lvl="1"/>
            <a:r>
              <a:rPr lang="en-CA" smtClean="0"/>
              <a:t>Very small descriptive</a:t>
            </a:r>
            <a:endParaRPr lang="en-CA" dirty="0" smtClean="0"/>
          </a:p>
        </p:txBody>
      </p:sp>
      <p:sp>
        <p:nvSpPr>
          <p:cNvPr id="56" name="Espace réservé du texte 4"/>
          <p:cNvSpPr>
            <a:spLocks noGrp="1"/>
          </p:cNvSpPr>
          <p:nvPr>
            <p:ph type="body" sz="quarter" idx="62" hasCustomPrompt="1"/>
          </p:nvPr>
        </p:nvSpPr>
        <p:spPr>
          <a:xfrm>
            <a:off x="6013532" y="5102999"/>
            <a:ext cx="2446900" cy="680632"/>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smtClean="0"/>
              <a:t>Project name</a:t>
            </a:r>
          </a:p>
          <a:p>
            <a:pPr lvl="1"/>
            <a:r>
              <a:rPr lang="en-CA" smtClean="0"/>
              <a:t>Very small descriptive</a:t>
            </a:r>
            <a:endParaRPr lang="en-CA" dirty="0" smtClean="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1"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38528224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Photos - Horizontal / Font size reduced">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0080"/>
          </a:xfrm>
          <a:prstGeom prst="rect">
            <a:avLst/>
          </a:prstGeom>
        </p:spPr>
        <p:txBody>
          <a:bodyPr/>
          <a:lstStyle>
            <a:lvl1pPr>
              <a:lnSpc>
                <a:spcPct val="90000"/>
              </a:lnSpc>
              <a:defRPr/>
            </a:lvl1pPr>
          </a:lstStyle>
          <a:p>
            <a:endParaRPr lang="en-CA" noProof="1"/>
          </a:p>
        </p:txBody>
      </p:sp>
      <p:sp>
        <p:nvSpPr>
          <p:cNvPr id="27" name="Espace réservé du texte 3"/>
          <p:cNvSpPr>
            <a:spLocks noGrp="1"/>
          </p:cNvSpPr>
          <p:nvPr>
            <p:ph type="body" sz="quarter" idx="32" hasCustomPrompt="1"/>
          </p:nvPr>
        </p:nvSpPr>
        <p:spPr>
          <a:xfrm>
            <a:off x="684415" y="1368001"/>
            <a:ext cx="5117898" cy="1189439"/>
          </a:xfrm>
          <a:prstGeom prst="rect">
            <a:avLst/>
          </a:prstGeo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34" name="Espace réservé pour une image  12"/>
          <p:cNvSpPr>
            <a:spLocks noGrp="1"/>
          </p:cNvSpPr>
          <p:nvPr>
            <p:ph type="pic" sz="quarter" idx="52"/>
          </p:nvPr>
        </p:nvSpPr>
        <p:spPr>
          <a:xfrm>
            <a:off x="6021388" y="1368001"/>
            <a:ext cx="2438317" cy="1189440"/>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3" name="Espace réservé du texte 3"/>
          <p:cNvSpPr>
            <a:spLocks noGrp="1"/>
          </p:cNvSpPr>
          <p:nvPr>
            <p:ph type="body" sz="quarter" idx="53" hasCustomPrompt="1"/>
          </p:nvPr>
        </p:nvSpPr>
        <p:spPr>
          <a:xfrm>
            <a:off x="684415" y="2762101"/>
            <a:ext cx="5117898" cy="1189439"/>
          </a:xfrm>
          <a:prstGeom prst="rect">
            <a:avLst/>
          </a:prstGeo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14" name="Espace réservé pour une image  12"/>
          <p:cNvSpPr>
            <a:spLocks noGrp="1"/>
          </p:cNvSpPr>
          <p:nvPr>
            <p:ph type="pic" sz="quarter" idx="54"/>
          </p:nvPr>
        </p:nvSpPr>
        <p:spPr>
          <a:xfrm>
            <a:off x="6021388" y="2762101"/>
            <a:ext cx="2438317" cy="1189440"/>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7" name="Espace réservé du texte 3"/>
          <p:cNvSpPr>
            <a:spLocks noGrp="1"/>
          </p:cNvSpPr>
          <p:nvPr>
            <p:ph type="body" sz="quarter" idx="55" hasCustomPrompt="1"/>
          </p:nvPr>
        </p:nvSpPr>
        <p:spPr>
          <a:xfrm>
            <a:off x="684415" y="4159099"/>
            <a:ext cx="5117898" cy="1189439"/>
          </a:xfrm>
          <a:prstGeom prst="rect">
            <a:avLst/>
          </a:prstGeo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18" name="Espace réservé pour une image  12"/>
          <p:cNvSpPr>
            <a:spLocks noGrp="1"/>
          </p:cNvSpPr>
          <p:nvPr>
            <p:ph type="pic" sz="quarter" idx="56"/>
          </p:nvPr>
        </p:nvSpPr>
        <p:spPr>
          <a:xfrm>
            <a:off x="6021388" y="4159099"/>
            <a:ext cx="2438317" cy="1189440"/>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1"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Photos / font size reduced">
    <p:spTree>
      <p:nvGrpSpPr>
        <p:cNvPr id="1" name=""/>
        <p:cNvGrpSpPr/>
        <p:nvPr/>
      </p:nvGrpSpPr>
      <p:grpSpPr>
        <a:xfrm>
          <a:off x="0" y="0"/>
          <a:ext cx="0" cy="0"/>
          <a:chOff x="0" y="0"/>
          <a:chExt cx="0" cy="0"/>
        </a:xfrm>
      </p:grpSpPr>
      <p:sp>
        <p:nvSpPr>
          <p:cNvPr id="13" name="Espace réservé pour une image  12"/>
          <p:cNvSpPr>
            <a:spLocks noGrp="1"/>
          </p:cNvSpPr>
          <p:nvPr>
            <p:ph type="pic" sz="quarter" idx="28" hasCustomPrompt="1"/>
          </p:nvPr>
        </p:nvSpPr>
        <p:spPr>
          <a:xfrm>
            <a:off x="683568" y="1368000"/>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2" name="Titre 31"/>
          <p:cNvSpPr>
            <a:spLocks noGrp="1"/>
          </p:cNvSpPr>
          <p:nvPr>
            <p:ph type="title"/>
          </p:nvPr>
        </p:nvSpPr>
        <p:spPr>
          <a:xfrm>
            <a:off x="683568" y="468000"/>
            <a:ext cx="7776864" cy="720080"/>
          </a:xfrm>
        </p:spPr>
        <p:txBody>
          <a:bodyPr/>
          <a:lstStyle>
            <a:lvl1pPr>
              <a:lnSpc>
                <a:spcPct val="90000"/>
              </a:lnSpc>
              <a:defRPr baseline="0"/>
            </a:lvl1pPr>
          </a:lstStyle>
          <a:p>
            <a:endParaRPr lang="en-CA" noProof="1"/>
          </a:p>
        </p:txBody>
      </p:sp>
      <p:sp>
        <p:nvSpPr>
          <p:cNvPr id="5" name="Espace réservé du texte 4"/>
          <p:cNvSpPr>
            <a:spLocks noGrp="1"/>
          </p:cNvSpPr>
          <p:nvPr>
            <p:ph type="body" sz="quarter" idx="54" hasCustomPrompt="1"/>
          </p:nvPr>
        </p:nvSpPr>
        <p:spPr>
          <a:xfrm>
            <a:off x="684213" y="2619083"/>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20" name="Espace réservé pour une image  12"/>
          <p:cNvSpPr>
            <a:spLocks noGrp="1"/>
          </p:cNvSpPr>
          <p:nvPr>
            <p:ph type="pic" sz="quarter" idx="58" hasCustomPrompt="1"/>
          </p:nvPr>
        </p:nvSpPr>
        <p:spPr>
          <a:xfrm>
            <a:off x="3347864" y="1368000"/>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21" name="Espace réservé du texte 4"/>
          <p:cNvSpPr>
            <a:spLocks noGrp="1"/>
          </p:cNvSpPr>
          <p:nvPr>
            <p:ph type="body" sz="quarter" idx="59" hasCustomPrompt="1"/>
          </p:nvPr>
        </p:nvSpPr>
        <p:spPr>
          <a:xfrm>
            <a:off x="3348509" y="2619083"/>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27" name="Espace réservé pour une image  12"/>
          <p:cNvSpPr>
            <a:spLocks noGrp="1"/>
          </p:cNvSpPr>
          <p:nvPr>
            <p:ph type="pic" sz="quarter" idx="60" hasCustomPrompt="1"/>
          </p:nvPr>
        </p:nvSpPr>
        <p:spPr>
          <a:xfrm>
            <a:off x="6012887" y="1368000"/>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28" name="Espace réservé du texte 4"/>
          <p:cNvSpPr>
            <a:spLocks noGrp="1"/>
          </p:cNvSpPr>
          <p:nvPr>
            <p:ph type="body" sz="quarter" idx="61" hasCustomPrompt="1"/>
          </p:nvPr>
        </p:nvSpPr>
        <p:spPr>
          <a:xfrm>
            <a:off x="6013532" y="2619083"/>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0" name="Espace réservé pour une image  12"/>
          <p:cNvSpPr>
            <a:spLocks noGrp="1"/>
          </p:cNvSpPr>
          <p:nvPr>
            <p:ph type="pic" sz="quarter" idx="62" hasCustomPrompt="1"/>
          </p:nvPr>
        </p:nvSpPr>
        <p:spPr>
          <a:xfrm>
            <a:off x="683568" y="3561494"/>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1" name="Espace réservé du texte 4"/>
          <p:cNvSpPr>
            <a:spLocks noGrp="1"/>
          </p:cNvSpPr>
          <p:nvPr>
            <p:ph type="body" sz="quarter" idx="63" hasCustomPrompt="1"/>
          </p:nvPr>
        </p:nvSpPr>
        <p:spPr>
          <a:xfrm>
            <a:off x="684213" y="4812578"/>
            <a:ext cx="2446900" cy="695324"/>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3" name="Espace réservé pour une image  12"/>
          <p:cNvSpPr>
            <a:spLocks noGrp="1"/>
          </p:cNvSpPr>
          <p:nvPr>
            <p:ph type="pic" sz="quarter" idx="64" hasCustomPrompt="1"/>
          </p:nvPr>
        </p:nvSpPr>
        <p:spPr>
          <a:xfrm>
            <a:off x="3347864" y="3561494"/>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4" name="Espace réservé du texte 4"/>
          <p:cNvSpPr>
            <a:spLocks noGrp="1"/>
          </p:cNvSpPr>
          <p:nvPr>
            <p:ph type="body" sz="quarter" idx="65" hasCustomPrompt="1"/>
          </p:nvPr>
        </p:nvSpPr>
        <p:spPr>
          <a:xfrm>
            <a:off x="3348509" y="4812577"/>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5" name="Espace réservé pour une image  12"/>
          <p:cNvSpPr>
            <a:spLocks noGrp="1"/>
          </p:cNvSpPr>
          <p:nvPr>
            <p:ph type="pic" sz="quarter" idx="66" hasCustomPrompt="1"/>
          </p:nvPr>
        </p:nvSpPr>
        <p:spPr>
          <a:xfrm>
            <a:off x="6012887" y="3561494"/>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6" name="Espace réservé du texte 4"/>
          <p:cNvSpPr>
            <a:spLocks noGrp="1"/>
          </p:cNvSpPr>
          <p:nvPr>
            <p:ph type="body" sz="quarter" idx="67" hasCustomPrompt="1"/>
          </p:nvPr>
        </p:nvSpPr>
        <p:spPr>
          <a:xfrm>
            <a:off x="6013532" y="4812577"/>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1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7"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2568"/>
          </a:xfrm>
          <a:prstGeom prst="rect">
            <a:avLst/>
          </a:prstGeom>
        </p:spPr>
        <p:txBody>
          <a:bodyPr/>
          <a:lstStyle>
            <a:lvl1pPr>
              <a:lnSpc>
                <a:spcPct val="90000"/>
              </a:lnSpc>
              <a:defRPr/>
            </a:lvl1pPr>
          </a:lstStyle>
          <a:p>
            <a:endParaRPr lang="en-CA" noProof="0"/>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5"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4"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st Content Slide">
    <p:spTree>
      <p:nvGrpSpPr>
        <p:cNvPr id="1" name=""/>
        <p:cNvGrpSpPr/>
        <p:nvPr/>
      </p:nvGrpSpPr>
      <p:grpSpPr>
        <a:xfrm>
          <a:off x="0" y="0"/>
          <a:ext cx="0" cy="0"/>
          <a:chOff x="0" y="0"/>
          <a:chExt cx="0" cy="0"/>
        </a:xfrm>
      </p:grpSpPr>
      <p:sp>
        <p:nvSpPr>
          <p:cNvPr id="3" name="Espace réservé du pied de page 2"/>
          <p:cNvSpPr>
            <a:spLocks noGrp="1"/>
          </p:cNvSpPr>
          <p:nvPr>
            <p:ph type="ftr" sz="quarter" idx="10"/>
          </p:nvPr>
        </p:nvSpPr>
        <p:spPr/>
        <p:txBody>
          <a:body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
        <p:nvSpPr>
          <p:cNvPr id="8" name="Rectangle 16"/>
          <p:cNvSpPr>
            <a:spLocks noChangeArrowheads="1"/>
          </p:cNvSpPr>
          <p:nvPr userDrawn="1"/>
        </p:nvSpPr>
        <p:spPr bwMode="auto">
          <a:xfrm>
            <a:off x="683568" y="1368000"/>
            <a:ext cx="7900473" cy="4643863"/>
          </a:xfrm>
          <a:prstGeom prst="rect">
            <a:avLst/>
          </a:prstGeom>
          <a:noFill/>
          <a:ln w="9525">
            <a:noFill/>
            <a:miter lim="800000"/>
            <a:headEnd/>
            <a:tailEnd/>
          </a:ln>
        </p:spPr>
        <p:txBody>
          <a:bodyPr wrap="square" lIns="0" tIns="0" rIns="0" bIns="0">
            <a:noAutofit/>
          </a:bodyPr>
          <a:lstStyle/>
          <a:p>
            <a:pPr marL="0" marR="0" lvl="0" indent="0" algn="l" defTabSz="914400" rtl="0" eaLnBrk="1" fontAlgn="auto" latinLnBrk="0" hangingPunct="1">
              <a:lnSpc>
                <a:spcPts val="1400"/>
              </a:lnSpc>
              <a:spcBef>
                <a:spcPts val="0"/>
              </a:spcBef>
              <a:spcAft>
                <a:spcPts val="2400"/>
              </a:spcAft>
              <a:buClrTx/>
              <a:buSzTx/>
              <a:buFontTx/>
              <a:buNone/>
              <a:tabLst/>
              <a:defRPr/>
            </a:pPr>
            <a:r>
              <a:rPr kumimoji="0" lang="en-CA" sz="1200" b="0" i="0" u="none" strike="noStrike" kern="1200" cap="none" spc="0" normalizeH="0" baseline="0" dirty="0" smtClean="0">
                <a:ln>
                  <a:noFill/>
                </a:ln>
                <a:solidFill>
                  <a:schemeClr val="tx2"/>
                </a:solidFill>
                <a:effectLst/>
                <a:uLnTx/>
                <a:uFillTx/>
                <a:latin typeface="+mn-lt"/>
                <a:ea typeface="+mn-ea"/>
                <a:cs typeface="Arial"/>
              </a:rPr>
              <a:t>Our values keep us anchored and on track. They speak to how we run our business, how we express ourselves </a:t>
            </a:r>
            <a:br>
              <a:rPr kumimoji="0" lang="en-CA" sz="1200" b="0" i="0" u="none" strike="noStrike" kern="1200" cap="none" spc="0" normalizeH="0" baseline="0" dirty="0" smtClean="0">
                <a:ln>
                  <a:noFill/>
                </a:ln>
                <a:solidFill>
                  <a:schemeClr val="tx2"/>
                </a:solidFill>
                <a:effectLst/>
                <a:uLnTx/>
                <a:uFillTx/>
                <a:latin typeface="+mn-lt"/>
                <a:ea typeface="+mn-ea"/>
                <a:cs typeface="Arial"/>
              </a:rPr>
            </a:br>
            <a:r>
              <a:rPr kumimoji="0" lang="en-CA" sz="1200" b="0" i="0" u="none" strike="noStrike" kern="1200" cap="none" spc="0" normalizeH="0" baseline="0" dirty="0" smtClean="0">
                <a:ln>
                  <a:noFill/>
                </a:ln>
                <a:solidFill>
                  <a:schemeClr val="tx2"/>
                </a:solidFill>
                <a:effectLst/>
                <a:uLnTx/>
                <a:uFillTx/>
                <a:latin typeface="+mn-lt"/>
                <a:ea typeface="+mn-ea"/>
                <a:cs typeface="Arial"/>
              </a:rPr>
              <a:t>as a group, and how we engage with our stakeholders and inspire their trust</a:t>
            </a:r>
            <a:r>
              <a:rPr kumimoji="0" lang="en-CA" sz="1200" b="0" i="0" u="none" strike="noStrike" kern="1200" cap="none" spc="0" normalizeH="0" baseline="0" noProof="1" smtClean="0">
                <a:ln>
                  <a:noFill/>
                </a:ln>
                <a:solidFill>
                  <a:schemeClr val="tx2"/>
                </a:solidFill>
                <a:effectLst/>
                <a:uLnTx/>
                <a:uFillTx/>
                <a:latin typeface="+mn-lt"/>
                <a:cs typeface="Arial"/>
              </a:rPr>
              <a:t>. </a:t>
            </a:r>
          </a:p>
          <a:p>
            <a:pPr>
              <a:lnSpc>
                <a:spcPts val="1400"/>
              </a:lnSpc>
              <a:spcAft>
                <a:spcPts val="1800"/>
              </a:spcAft>
            </a:pPr>
            <a:r>
              <a:rPr lang="en-CA" sz="1500" kern="1200" dirty="0" smtClean="0">
                <a:solidFill>
                  <a:schemeClr val="accent2"/>
                </a:solidFill>
                <a:latin typeface="+mn-lt"/>
                <a:ea typeface="+mn-ea"/>
                <a:cs typeface="Arial"/>
              </a:rPr>
              <a:t>Teamwork &amp; excellence</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We’re innovative, collaborative, competent and visionary.</a:t>
            </a:r>
          </a:p>
          <a:p>
            <a:pPr>
              <a:lnSpc>
                <a:spcPts val="1400"/>
              </a:lnSpc>
              <a:spcAft>
                <a:spcPts val="1800"/>
              </a:spcAft>
            </a:pPr>
            <a:r>
              <a:rPr lang="en-CA" sz="1500" kern="1200" dirty="0" smtClean="0">
                <a:solidFill>
                  <a:schemeClr val="accent2"/>
                </a:solidFill>
                <a:latin typeface="+mn-lt"/>
                <a:ea typeface="+mn-ea"/>
                <a:cs typeface="Arial"/>
              </a:rPr>
              <a:t>Customer focus</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Our business exists to serve and add long-term value to our customers’ organizations.</a:t>
            </a:r>
          </a:p>
          <a:p>
            <a:pPr>
              <a:lnSpc>
                <a:spcPts val="1400"/>
              </a:lnSpc>
              <a:spcAft>
                <a:spcPts val="1800"/>
              </a:spcAft>
            </a:pPr>
            <a:r>
              <a:rPr lang="en-CA" sz="1500" kern="1200" dirty="0" smtClean="0">
                <a:solidFill>
                  <a:schemeClr val="accent2"/>
                </a:solidFill>
                <a:latin typeface="+mn-lt"/>
                <a:ea typeface="+mn-ea"/>
                <a:cs typeface="Arial"/>
              </a:rPr>
              <a:t>Strong investor return</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We seek to reward our investors’ trust by delivering competitive returns.</a:t>
            </a:r>
          </a:p>
          <a:p>
            <a:pPr>
              <a:lnSpc>
                <a:spcPts val="1400"/>
              </a:lnSpc>
              <a:spcAft>
                <a:spcPts val="1800"/>
              </a:spcAft>
            </a:pPr>
            <a:r>
              <a:rPr lang="en-CA" sz="1500" kern="1200" dirty="0" smtClean="0">
                <a:solidFill>
                  <a:schemeClr val="accent2"/>
                </a:solidFill>
                <a:latin typeface="+mn-lt"/>
                <a:ea typeface="+mn-ea"/>
                <a:cs typeface="Arial"/>
              </a:rPr>
              <a:t>Health &amp; safety, security and environment</a:t>
            </a:r>
            <a:br>
              <a:rPr lang="en-CA" sz="1500" kern="1200" dirty="0" smtClean="0">
                <a:solidFill>
                  <a:schemeClr val="accent2"/>
                </a:solidFill>
                <a:latin typeface="+mn-lt"/>
                <a:ea typeface="+mn-ea"/>
                <a:cs typeface="Arial"/>
              </a:rPr>
            </a:br>
            <a:r>
              <a:rPr lang="en-CA" sz="1200" kern="1200" dirty="0" smtClean="0">
                <a:solidFill>
                  <a:schemeClr val="tx2"/>
                </a:solidFill>
                <a:latin typeface="+mn-lt"/>
                <a:ea typeface="+mn-ea"/>
                <a:cs typeface="Arial"/>
              </a:rPr>
              <a:t>We have a responsibility to protect everyone who comes into contact </a:t>
            </a:r>
            <a:br>
              <a:rPr lang="en-CA" sz="1200" kern="1200" dirty="0" smtClean="0">
                <a:solidFill>
                  <a:schemeClr val="tx2"/>
                </a:solidFill>
                <a:latin typeface="+mn-lt"/>
                <a:ea typeface="+mn-ea"/>
                <a:cs typeface="Arial"/>
              </a:rPr>
            </a:br>
            <a:r>
              <a:rPr lang="en-CA" sz="1200" kern="1200" dirty="0" smtClean="0">
                <a:solidFill>
                  <a:schemeClr val="tx2"/>
                </a:solidFill>
                <a:latin typeface="+mn-lt"/>
                <a:ea typeface="+mn-ea"/>
                <a:cs typeface="Arial"/>
              </a:rPr>
              <a:t>with our organization and the environment we work in.</a:t>
            </a:r>
          </a:p>
          <a:p>
            <a:pPr>
              <a:lnSpc>
                <a:spcPts val="1400"/>
              </a:lnSpc>
              <a:spcAft>
                <a:spcPts val="1800"/>
              </a:spcAft>
            </a:pPr>
            <a:r>
              <a:rPr lang="en-CA" sz="1500" kern="1200" dirty="0" smtClean="0">
                <a:solidFill>
                  <a:schemeClr val="accent2"/>
                </a:solidFill>
                <a:latin typeface="+mn-lt"/>
                <a:ea typeface="+mn-ea"/>
                <a:cs typeface="Arial"/>
              </a:rPr>
              <a:t>Ethics &amp; compliance</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We’re committed to ethical business.</a:t>
            </a:r>
          </a:p>
          <a:p>
            <a:pPr>
              <a:lnSpc>
                <a:spcPts val="1400"/>
              </a:lnSpc>
            </a:pPr>
            <a:r>
              <a:rPr lang="en-CA" sz="1500" kern="1200" dirty="0" smtClean="0">
                <a:solidFill>
                  <a:schemeClr val="accent2"/>
                </a:solidFill>
                <a:latin typeface="+mn-lt"/>
                <a:ea typeface="+mn-ea"/>
                <a:cs typeface="Arial"/>
              </a:rPr>
              <a:t>Respect</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Our actions consistently demonstrate respect toward our stakeholders. </a:t>
            </a:r>
          </a:p>
        </p:txBody>
      </p:sp>
      <p:sp>
        <p:nvSpPr>
          <p:cNvPr id="9" name="Titre 49"/>
          <p:cNvSpPr txBox="1">
            <a:spLocks/>
          </p:cNvSpPr>
          <p:nvPr userDrawn="1"/>
        </p:nvSpPr>
        <p:spPr>
          <a:xfrm>
            <a:off x="683568" y="468000"/>
            <a:ext cx="7776864" cy="722567"/>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2800" b="0" kern="1200" cap="none" spc="0" baseline="0">
                <a:solidFill>
                  <a:schemeClr val="accent2"/>
                </a:solidFill>
                <a:latin typeface="Arial" pitchFamily="34" charset="0"/>
                <a:ea typeface="+mj-ea"/>
                <a:cs typeface="+mj-cs"/>
              </a:defRPr>
            </a:lvl1pPr>
          </a:lstStyle>
          <a:p>
            <a:r>
              <a:rPr lang="en-CA" noProof="1" smtClean="0"/>
              <a:t>Values that guide us</a:t>
            </a:r>
            <a:endParaRPr lang="en-CA" noProof="1"/>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Tree>
    <p:extLst>
      <p:ext uri="{BB962C8B-B14F-4D97-AF65-F5344CB8AC3E}">
        <p14:creationId xmlns:p14="http://schemas.microsoft.com/office/powerpoint/2010/main" val="4627762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lor Divider Dark Blue">
    <p:spTree>
      <p:nvGrpSpPr>
        <p:cNvPr id="1" name=""/>
        <p:cNvGrpSpPr/>
        <p:nvPr/>
      </p:nvGrpSpPr>
      <p:grpSpPr>
        <a:xfrm>
          <a:off x="0" y="0"/>
          <a:ext cx="0" cy="0"/>
          <a:chOff x="0" y="0"/>
          <a:chExt cx="0" cy="0"/>
        </a:xfrm>
      </p:grpSpPr>
      <p:sp>
        <p:nvSpPr>
          <p:cNvPr id="5" name="Rectangle 4"/>
          <p:cNvSpPr/>
          <p:nvPr userDrawn="1"/>
        </p:nvSpPr>
        <p:spPr>
          <a:xfrm>
            <a:off x="180000" y="158239"/>
            <a:ext cx="8784000" cy="561976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3" name="Titre 1"/>
          <p:cNvSpPr>
            <a:spLocks noGrp="1"/>
          </p:cNvSpPr>
          <p:nvPr>
            <p:ph type="title" hasCustomPrompt="1"/>
          </p:nvPr>
        </p:nvSpPr>
        <p:spPr>
          <a:xfrm>
            <a:off x="683370" y="1238239"/>
            <a:ext cx="4813909" cy="1081237"/>
          </a:xfrm>
          <a:prstGeom prst="rect">
            <a:avLst/>
          </a:prstGeom>
        </p:spPr>
        <p:txBody>
          <a:bodyPr lIns="0" tIns="0" rIns="0" bIns="0" anchor="b" anchorCtr="0">
            <a:noAutofit/>
          </a:bodyPr>
          <a:lstStyle>
            <a:lvl1pPr>
              <a:lnSpc>
                <a:spcPct val="100000"/>
              </a:lnSpc>
              <a:defRPr sz="4000" baseline="0">
                <a:solidFill>
                  <a:schemeClr val="bg1"/>
                </a:solidFill>
              </a:defRPr>
            </a:lvl1pPr>
          </a:lstStyle>
          <a:p>
            <a:r>
              <a:rPr lang="en-CA" noProof="1" smtClean="0"/>
              <a:t>Divider Slide</a:t>
            </a:r>
            <a:br>
              <a:rPr lang="en-CA" noProof="1" smtClean="0"/>
            </a:br>
            <a:r>
              <a:rPr lang="en-CA" noProof="1" smtClean="0"/>
              <a:t>Title</a:t>
            </a:r>
            <a:endParaRPr lang="en-CA" noProof="1"/>
          </a:p>
        </p:txBody>
      </p:sp>
      <p:sp>
        <p:nvSpPr>
          <p:cNvPr id="4" name="Espace réservé du texte 10"/>
          <p:cNvSpPr>
            <a:spLocks noGrp="1"/>
          </p:cNvSpPr>
          <p:nvPr>
            <p:ph type="body" sz="quarter" idx="13" hasCustomPrompt="1"/>
          </p:nvPr>
        </p:nvSpPr>
        <p:spPr>
          <a:xfrm>
            <a:off x="683568" y="2438665"/>
            <a:ext cx="4813711" cy="720080"/>
          </a:xfrm>
          <a:prstGeom prst="rect">
            <a:avLst/>
          </a:prstGeom>
        </p:spPr>
        <p:txBody>
          <a:bodyPr lIns="0" tIns="0" rIns="0" bIns="0">
            <a:noAutofit/>
          </a:bodyPr>
          <a:lstStyle>
            <a:lvl1pPr>
              <a:lnSpc>
                <a:spcPct val="100000"/>
              </a:lnSpc>
              <a:buNone/>
              <a:defRPr sz="1500" b="0" baseline="0">
                <a:solidFill>
                  <a:schemeClr val="bg1"/>
                </a:solidFill>
              </a:defRPr>
            </a:lvl1pPr>
            <a:lvl2pPr>
              <a:lnSpc>
                <a:spcPts val="1800"/>
              </a:lnSpc>
              <a:defRPr sz="1400" b="0">
                <a:solidFill>
                  <a:srgbClr val="414141"/>
                </a:solidFill>
              </a:defRPr>
            </a:lvl2pPr>
            <a:lvl3pPr>
              <a:lnSpc>
                <a:spcPts val="1800"/>
              </a:lnSpc>
              <a:defRPr sz="1400" b="0">
                <a:solidFill>
                  <a:srgbClr val="414141"/>
                </a:solidFill>
              </a:defRPr>
            </a:lvl3pPr>
            <a:lvl4pPr>
              <a:lnSpc>
                <a:spcPts val="1800"/>
              </a:lnSpc>
              <a:defRPr sz="1400" b="0">
                <a:solidFill>
                  <a:srgbClr val="414141"/>
                </a:solidFill>
              </a:defRPr>
            </a:lvl4pPr>
            <a:lvl5pPr>
              <a:lnSpc>
                <a:spcPts val="1800"/>
              </a:lnSpc>
              <a:defRPr sz="1400" b="0">
                <a:solidFill>
                  <a:srgbClr val="414141"/>
                </a:solidFill>
              </a:defRPr>
            </a:lvl5pPr>
          </a:lstStyle>
          <a:p>
            <a:pPr lvl="0"/>
            <a:r>
              <a:rPr lang="en-CA" noProof="1" smtClean="0"/>
              <a:t>Click here to add normal Text</a:t>
            </a:r>
          </a:p>
        </p:txBody>
      </p:sp>
      <p:cxnSp>
        <p:nvCxnSpPr>
          <p:cNvPr id="8" name="Straight Connector 7"/>
          <p:cNvCxnSpPr/>
          <p:nvPr userDrawn="1"/>
        </p:nvCxnSpPr>
        <p:spPr>
          <a:xfrm flipH="1">
            <a:off x="5225217" y="2884983"/>
            <a:ext cx="3739865" cy="3739866"/>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flipH="1">
            <a:off x="5763988" y="3427459"/>
            <a:ext cx="3197386" cy="319739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14363" y="3969934"/>
            <a:ext cx="2654912" cy="2654915"/>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6846864" y="4512410"/>
            <a:ext cx="2112436" cy="2112439"/>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297" y="6063202"/>
            <a:ext cx="918999" cy="401616"/>
          </a:xfrm>
          <a:prstGeom prst="rect">
            <a:avLst/>
          </a:prstGeom>
        </p:spPr>
      </p:pic>
    </p:spTree>
    <p:extLst>
      <p:ext uri="{BB962C8B-B14F-4D97-AF65-F5344CB8AC3E}">
        <p14:creationId xmlns:p14="http://schemas.microsoft.com/office/powerpoint/2010/main" val="1423289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Divider with 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userDrawn="1"/>
        </p:nvSpPr>
        <p:spPr>
          <a:xfrm>
            <a:off x="9760655" y="-512900"/>
            <a:ext cx="184666" cy="369332"/>
          </a:xfrm>
          <a:prstGeom prst="rect">
            <a:avLst/>
          </a:prstGeom>
          <a:noFill/>
        </p:spPr>
        <p:txBody>
          <a:bodyPr wrap="none" rtlCol="0">
            <a:spAutoFit/>
          </a:bodyPr>
          <a:lstStyle/>
          <a:p>
            <a:endParaRPr lang="en-US" dirty="0"/>
          </a:p>
        </p:txBody>
      </p:sp>
      <p:sp>
        <p:nvSpPr>
          <p:cNvPr id="14" name="Freeform 13"/>
          <p:cNvSpPr/>
          <p:nvPr userDrawn="1"/>
        </p:nvSpPr>
        <p:spPr>
          <a:xfrm>
            <a:off x="-2331" y="-24421"/>
            <a:ext cx="8161550" cy="6891302"/>
          </a:xfrm>
          <a:custGeom>
            <a:avLst/>
            <a:gdLst>
              <a:gd name="connsiteX0" fmla="*/ 8161550 w 8161550"/>
              <a:gd name="connsiteY0" fmla="*/ 4120573 h 6891302"/>
              <a:gd name="connsiteX1" fmla="*/ 4076335 w 8161550"/>
              <a:gd name="connsiteY1" fmla="*/ 0 h 6891302"/>
              <a:gd name="connsiteX2" fmla="*/ 0 w 8161550"/>
              <a:gd name="connsiteY2" fmla="*/ 17761 h 6891302"/>
              <a:gd name="connsiteX3" fmla="*/ 0 w 8161550"/>
              <a:gd name="connsiteY3" fmla="*/ 6891302 h 6891302"/>
              <a:gd name="connsiteX4" fmla="*/ 5381827 w 8161550"/>
              <a:gd name="connsiteY4" fmla="*/ 6891302 h 6891302"/>
              <a:gd name="connsiteX5" fmla="*/ 8161550 w 8161550"/>
              <a:gd name="connsiteY5" fmla="*/ 4120573 h 6891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61550" h="6891302">
                <a:moveTo>
                  <a:pt x="8161550" y="4120573"/>
                </a:moveTo>
                <a:lnTo>
                  <a:pt x="4076335" y="0"/>
                </a:lnTo>
                <a:lnTo>
                  <a:pt x="0" y="17761"/>
                </a:lnTo>
                <a:lnTo>
                  <a:pt x="0" y="6891302"/>
                </a:lnTo>
                <a:lnTo>
                  <a:pt x="5381827" y="6891302"/>
                </a:lnTo>
                <a:lnTo>
                  <a:pt x="8161550" y="4120573"/>
                </a:lnTo>
                <a:close/>
              </a:path>
            </a:pathLst>
          </a:custGeom>
          <a:solidFill>
            <a:schemeClr val="accent1">
              <a:alpha val="7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12" name="Titre 1"/>
          <p:cNvSpPr>
            <a:spLocks noGrp="1"/>
          </p:cNvSpPr>
          <p:nvPr>
            <p:ph type="title" hasCustomPrompt="1"/>
          </p:nvPr>
        </p:nvSpPr>
        <p:spPr>
          <a:xfrm>
            <a:off x="683370" y="2010365"/>
            <a:ext cx="4813909" cy="1081237"/>
          </a:xfrm>
          <a:prstGeom prst="rect">
            <a:avLst/>
          </a:prstGeom>
        </p:spPr>
        <p:txBody>
          <a:bodyPr lIns="0" tIns="0" rIns="0" bIns="0" anchor="b" anchorCtr="0">
            <a:noAutofit/>
          </a:bodyPr>
          <a:lstStyle>
            <a:lvl1pPr>
              <a:lnSpc>
                <a:spcPct val="90000"/>
              </a:lnSpc>
              <a:defRPr sz="4000" baseline="0">
                <a:solidFill>
                  <a:schemeClr val="bg1"/>
                </a:solidFill>
              </a:defRPr>
            </a:lvl1pPr>
          </a:lstStyle>
          <a:p>
            <a:r>
              <a:rPr lang="fr-FR" noProof="1" smtClean="0"/>
              <a:t>Divider Slide</a:t>
            </a:r>
            <a:br>
              <a:rPr lang="fr-FR" noProof="1" smtClean="0"/>
            </a:br>
            <a:r>
              <a:rPr lang="fr-FR" noProof="1" smtClean="0"/>
              <a:t>Title</a:t>
            </a:r>
            <a:endParaRPr lang="fr-FR" noProof="1"/>
          </a:p>
        </p:txBody>
      </p:sp>
      <p:sp>
        <p:nvSpPr>
          <p:cNvPr id="13" name="Espace réservé du texte 10"/>
          <p:cNvSpPr>
            <a:spLocks noGrp="1"/>
          </p:cNvSpPr>
          <p:nvPr>
            <p:ph type="body" sz="quarter" idx="13" hasCustomPrompt="1"/>
          </p:nvPr>
        </p:nvSpPr>
        <p:spPr>
          <a:xfrm>
            <a:off x="683568" y="3210791"/>
            <a:ext cx="4813711" cy="720080"/>
          </a:xfrm>
          <a:prstGeom prst="rect">
            <a:avLst/>
          </a:prstGeom>
        </p:spPr>
        <p:txBody>
          <a:bodyPr lIns="0" tIns="0" rIns="0" bIns="0">
            <a:noAutofit/>
          </a:bodyPr>
          <a:lstStyle>
            <a:lvl1pPr>
              <a:lnSpc>
                <a:spcPts val="1800"/>
              </a:lnSpc>
              <a:buNone/>
              <a:defRPr sz="1400" b="0" baseline="0">
                <a:solidFill>
                  <a:schemeClr val="bg1"/>
                </a:solidFill>
              </a:defRPr>
            </a:lvl1pPr>
            <a:lvl2pPr>
              <a:lnSpc>
                <a:spcPts val="1800"/>
              </a:lnSpc>
              <a:defRPr sz="1400" b="0">
                <a:solidFill>
                  <a:srgbClr val="414141"/>
                </a:solidFill>
              </a:defRPr>
            </a:lvl2pPr>
            <a:lvl3pPr>
              <a:lnSpc>
                <a:spcPts val="1800"/>
              </a:lnSpc>
              <a:defRPr sz="1400" b="0">
                <a:solidFill>
                  <a:srgbClr val="414141"/>
                </a:solidFill>
              </a:defRPr>
            </a:lvl3pPr>
            <a:lvl4pPr>
              <a:lnSpc>
                <a:spcPts val="1800"/>
              </a:lnSpc>
              <a:defRPr sz="1400" b="0">
                <a:solidFill>
                  <a:srgbClr val="414141"/>
                </a:solidFill>
              </a:defRPr>
            </a:lvl4pPr>
            <a:lvl5pPr>
              <a:lnSpc>
                <a:spcPts val="1800"/>
              </a:lnSpc>
              <a:defRPr sz="1400" b="0">
                <a:solidFill>
                  <a:srgbClr val="414141"/>
                </a:solidFill>
              </a:defRPr>
            </a:lvl5pPr>
          </a:lstStyle>
          <a:p>
            <a:pPr lvl="0"/>
            <a:r>
              <a:rPr lang="fr-FR" noProof="1" smtClean="0"/>
              <a:t>Click here to add normal Text</a:t>
            </a:r>
          </a:p>
        </p:txBody>
      </p:sp>
      <p:sp>
        <p:nvSpPr>
          <p:cNvPr id="4" name="Freeform 3"/>
          <p:cNvSpPr/>
          <p:nvPr userDrawn="1"/>
        </p:nvSpPr>
        <p:spPr>
          <a:xfrm>
            <a:off x="8155946" y="3067050"/>
            <a:ext cx="992074" cy="2019300"/>
          </a:xfrm>
          <a:custGeom>
            <a:avLst/>
            <a:gdLst>
              <a:gd name="connsiteX0" fmla="*/ 976899 w 976899"/>
              <a:gd name="connsiteY0" fmla="*/ 0 h 1971480"/>
              <a:gd name="connsiteX1" fmla="*/ 0 w 976899"/>
              <a:gd name="connsiteY1" fmla="*/ 1003501 h 1971480"/>
              <a:gd name="connsiteX2" fmla="*/ 976899 w 976899"/>
              <a:gd name="connsiteY2" fmla="*/ 1971480 h 1971480"/>
              <a:gd name="connsiteX3" fmla="*/ 976899 w 976899"/>
              <a:gd name="connsiteY3" fmla="*/ 0 h 1971480"/>
            </a:gdLst>
            <a:ahLst/>
            <a:cxnLst>
              <a:cxn ang="0">
                <a:pos x="connsiteX0" y="connsiteY0"/>
              </a:cxn>
              <a:cxn ang="0">
                <a:pos x="connsiteX1" y="connsiteY1"/>
              </a:cxn>
              <a:cxn ang="0">
                <a:pos x="connsiteX2" y="connsiteY2"/>
              </a:cxn>
              <a:cxn ang="0">
                <a:pos x="connsiteX3" y="connsiteY3"/>
              </a:cxn>
            </a:cxnLst>
            <a:rect l="l" t="t" r="r" b="b"/>
            <a:pathLst>
              <a:path w="976899" h="1971480">
                <a:moveTo>
                  <a:pt x="976899" y="0"/>
                </a:moveTo>
                <a:lnTo>
                  <a:pt x="0" y="1003501"/>
                </a:lnTo>
                <a:lnTo>
                  <a:pt x="976899" y="1971480"/>
                </a:lnTo>
                <a:lnTo>
                  <a:pt x="976899"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userDrawn="1"/>
        </p:nvSpPr>
        <p:spPr>
          <a:xfrm>
            <a:off x="5376963" y="4095751"/>
            <a:ext cx="3775075" cy="2762249"/>
          </a:xfrm>
          <a:custGeom>
            <a:avLst/>
            <a:gdLst>
              <a:gd name="connsiteX0" fmla="*/ 2784475 w 3775075"/>
              <a:gd name="connsiteY0" fmla="*/ 0 h 2765425"/>
              <a:gd name="connsiteX1" fmla="*/ 3775075 w 3775075"/>
              <a:gd name="connsiteY1" fmla="*/ 981075 h 2765425"/>
              <a:gd name="connsiteX2" fmla="*/ 3765550 w 3775075"/>
              <a:gd name="connsiteY2" fmla="*/ 2762250 h 2765425"/>
              <a:gd name="connsiteX3" fmla="*/ 0 w 3775075"/>
              <a:gd name="connsiteY3" fmla="*/ 2765425 h 2765425"/>
              <a:gd name="connsiteX4" fmla="*/ 2784475 w 3775075"/>
              <a:gd name="connsiteY4" fmla="*/ 0 h 2765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5075" h="2765425">
                <a:moveTo>
                  <a:pt x="2784475" y="0"/>
                </a:moveTo>
                <a:lnTo>
                  <a:pt x="3775075" y="981075"/>
                </a:lnTo>
                <a:lnTo>
                  <a:pt x="3765550" y="2762250"/>
                </a:lnTo>
                <a:lnTo>
                  <a:pt x="0" y="2765425"/>
                </a:lnTo>
                <a:lnTo>
                  <a:pt x="2784475"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9998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irst Content Slide">
    <p:spTree>
      <p:nvGrpSpPr>
        <p:cNvPr id="1" name=""/>
        <p:cNvGrpSpPr/>
        <p:nvPr/>
      </p:nvGrpSpPr>
      <p:grpSpPr>
        <a:xfrm>
          <a:off x="0" y="0"/>
          <a:ext cx="0" cy="0"/>
          <a:chOff x="0" y="0"/>
          <a:chExt cx="0" cy="0"/>
        </a:xfrm>
      </p:grpSpPr>
      <p:sp>
        <p:nvSpPr>
          <p:cNvPr id="7" name="Rectangle 6"/>
          <p:cNvSpPr/>
          <p:nvPr userDrawn="1"/>
        </p:nvSpPr>
        <p:spPr>
          <a:xfrm>
            <a:off x="180000" y="158239"/>
            <a:ext cx="8784000" cy="561976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ZoneTexte 8"/>
          <p:cNvSpPr txBox="1"/>
          <p:nvPr/>
        </p:nvSpPr>
        <p:spPr>
          <a:xfrm>
            <a:off x="673233" y="1791640"/>
            <a:ext cx="7928492" cy="430887"/>
          </a:xfrm>
          <a:prstGeom prst="rect">
            <a:avLst/>
          </a:prstGeom>
          <a:noFill/>
        </p:spPr>
        <p:txBody>
          <a:bodyPr wrap="square" lIns="0" tIns="0" rIns="0" bIns="0" rtlCol="0" anchor="b" anchorCtr="0">
            <a:spAutoFit/>
          </a:bodyPr>
          <a:lstStyle/>
          <a:p>
            <a:r>
              <a:rPr lang="en-CA" sz="2800" noProof="1" smtClean="0">
                <a:solidFill>
                  <a:schemeClr val="accent3"/>
                </a:solidFill>
                <a:latin typeface="+mn-lt"/>
                <a:cs typeface="Arial"/>
              </a:rPr>
              <a:t>Our vision</a:t>
            </a:r>
            <a:endParaRPr lang="en-CA" sz="2800" noProof="1">
              <a:solidFill>
                <a:schemeClr val="accent3"/>
              </a:solidFill>
              <a:latin typeface="Arial"/>
              <a:cs typeface="Arial"/>
            </a:endParaRPr>
          </a:p>
        </p:txBody>
      </p:sp>
      <p:sp>
        <p:nvSpPr>
          <p:cNvPr id="10" name="ZoneTexte 9"/>
          <p:cNvSpPr txBox="1"/>
          <p:nvPr/>
        </p:nvSpPr>
        <p:spPr>
          <a:xfrm>
            <a:off x="673232" y="2406264"/>
            <a:ext cx="7264013" cy="1723549"/>
          </a:xfrm>
          <a:prstGeom prst="rect">
            <a:avLst/>
          </a:prstGeom>
          <a:noFill/>
        </p:spPr>
        <p:txBody>
          <a:bodyPr wrap="square" lIns="0" tIns="0" rIns="0" bIns="0" rtlCol="0">
            <a:spAutoFit/>
          </a:bodyPr>
          <a:lstStyle/>
          <a:p>
            <a:pPr>
              <a:lnSpc>
                <a:spcPct val="100000"/>
              </a:lnSpc>
              <a:spcBef>
                <a:spcPts val="1200"/>
              </a:spcBef>
            </a:pPr>
            <a:r>
              <a:rPr lang="en-US" sz="2800" dirty="0" smtClean="0">
                <a:solidFill>
                  <a:srgbClr val="FFFFFF"/>
                </a:solidFill>
              </a:rPr>
              <a:t>We strive to be the premier engineering solutions partner, committed to delivering complex projects from vision to reality </a:t>
            </a:r>
            <a:br>
              <a:rPr lang="en-US" sz="2800" dirty="0" smtClean="0">
                <a:solidFill>
                  <a:srgbClr val="FFFFFF"/>
                </a:solidFill>
              </a:rPr>
            </a:br>
            <a:r>
              <a:rPr lang="en-US" sz="2800" dirty="0" smtClean="0">
                <a:solidFill>
                  <a:srgbClr val="FFFFFF"/>
                </a:solidFill>
              </a:rPr>
              <a:t>for a sustainable lifespan. </a:t>
            </a:r>
          </a:p>
        </p:txBody>
      </p:sp>
      <p:sp>
        <p:nvSpPr>
          <p:cNvPr id="2" name="Footer Placeholder 1"/>
          <p:cNvSpPr>
            <a:spLocks noGrp="1"/>
          </p:cNvSpPr>
          <p:nvPr userDrawn="1">
            <p:ph type="ftr" sz="quarter" idx="13"/>
          </p:nvPr>
        </p:nvSpPr>
        <p:spPr/>
        <p:txBody>
          <a:body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
        <p:nvSpPr>
          <p:cNvPr id="12" name="Espace réservé du numéro de diapositive 5"/>
          <p:cNvSpPr txBox="1">
            <a:spLocks/>
          </p:cNvSpPr>
          <p:nvPr userDrawn="1"/>
        </p:nvSpPr>
        <p:spPr>
          <a:xfrm>
            <a:off x="8605464" y="6481206"/>
            <a:ext cx="359024" cy="189765"/>
          </a:xfrm>
          <a:prstGeom prst="rect">
            <a:avLst/>
          </a:prstGeom>
        </p:spPr>
        <p:txBody>
          <a:bodyPr vert="horz" lIns="0" tIns="0" rIns="0" bIns="0" rtlCol="0" anchor="b" anchorCtr="0"/>
          <a:lstStyle>
            <a:defPPr>
              <a:defRPr lang="fr-FR"/>
            </a:defPPr>
            <a:lvl1pPr marL="0" algn="r" defTabSz="914400" rtl="0" eaLnBrk="1" latinLnBrk="0" hangingPunct="1">
              <a:defRPr sz="800" kern="1200" baseline="0">
                <a:solidFill>
                  <a:schemeClr val="tx2"/>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9205E6-0D8F-4FE6-AE74-F8DC77F0BF6E}" type="slidenum">
              <a:rPr lang="en-CA" smtClean="0"/>
              <a:pPr/>
              <a:t>‹#›</a:t>
            </a:fld>
            <a:endParaRPr lang="en-CA" dirty="0"/>
          </a:p>
        </p:txBody>
      </p:sp>
    </p:spTree>
    <p:extLst>
      <p:ext uri="{BB962C8B-B14F-4D97-AF65-F5344CB8AC3E}">
        <p14:creationId xmlns:p14="http://schemas.microsoft.com/office/powerpoint/2010/main" val="196926089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E9205E6-0D8F-4FE6-AE74-F8DC77F0BF6E}" type="slidenum">
              <a:rPr lang="en-CA" smtClean="0"/>
              <a:pPr/>
              <a:t>‹#›</a:t>
            </a:fld>
            <a:endParaRPr lang="en-CA" dirty="0"/>
          </a:p>
        </p:txBody>
      </p:sp>
      <p:sp>
        <p:nvSpPr>
          <p:cNvPr id="4" name="Footer Placeholder 3"/>
          <p:cNvSpPr>
            <a:spLocks noGrp="1"/>
          </p:cNvSpPr>
          <p:nvPr>
            <p:ph type="ftr" sz="quarter" idx="11"/>
          </p:nvPr>
        </p:nvSpPr>
        <p:spPr/>
        <p:txBody>
          <a:body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
        <p:nvSpPr>
          <p:cNvPr id="5" name="TextBox 4"/>
          <p:cNvSpPr txBox="1"/>
          <p:nvPr userDrawn="1"/>
        </p:nvSpPr>
        <p:spPr>
          <a:xfrm>
            <a:off x="1163544" y="370915"/>
            <a:ext cx="7769412" cy="5091137"/>
          </a:xfrm>
          <a:prstGeom prst="rect">
            <a:avLst/>
          </a:prstGeom>
          <a:noFill/>
        </p:spPr>
        <p:txBody>
          <a:bodyPr wrap="square" rtlCol="0">
            <a:spAutoFit/>
          </a:bodyPr>
          <a:lstStyle/>
          <a:p>
            <a:pPr>
              <a:spcAft>
                <a:spcPts val="2500"/>
              </a:spcAft>
            </a:pPr>
            <a:r>
              <a:rPr lang="en-US" sz="4800" b="0" i="0" u="none" strike="noStrike" baseline="0" noProof="1" smtClean="0">
                <a:solidFill>
                  <a:srgbClr val="00A2DB"/>
                </a:solidFill>
                <a:latin typeface=""/>
              </a:rPr>
              <a:t>       Safety First</a:t>
            </a:r>
          </a:p>
          <a:p>
            <a:r>
              <a:rPr lang="en-US" sz="4400" b="0" i="0" u="none" strike="noStrike" baseline="0" noProof="1" smtClean="0">
                <a:solidFill>
                  <a:srgbClr val="888A8C"/>
                </a:solidFill>
                <a:latin typeface=""/>
              </a:rPr>
              <a:t>Remember that all </a:t>
            </a:r>
            <a:br>
              <a:rPr lang="en-US" sz="4400" b="0" i="0" u="none" strike="noStrike" baseline="0" noProof="1" smtClean="0">
                <a:solidFill>
                  <a:srgbClr val="888A8C"/>
                </a:solidFill>
                <a:latin typeface=""/>
              </a:rPr>
            </a:br>
            <a:r>
              <a:rPr lang="en-US" sz="4400" b="0" i="0" u="none" strike="noStrike" baseline="0" noProof="1" smtClean="0">
                <a:solidFill>
                  <a:srgbClr val="888A8C"/>
                </a:solidFill>
                <a:latin typeface=""/>
              </a:rPr>
              <a:t>SNC-Lavalin meetings</a:t>
            </a:r>
          </a:p>
          <a:p>
            <a:r>
              <a:rPr lang="en-US" sz="4400" b="0" i="0" u="none" strike="noStrike" baseline="0" noProof="1" smtClean="0">
                <a:solidFill>
                  <a:srgbClr val="888A8C"/>
                </a:solidFill>
                <a:latin typeface=""/>
              </a:rPr>
              <a:t>begin with a Health </a:t>
            </a:r>
            <a:br>
              <a:rPr lang="en-US" sz="4400" b="0" i="0" u="none" strike="noStrike" baseline="0" noProof="1" smtClean="0">
                <a:solidFill>
                  <a:srgbClr val="888A8C"/>
                </a:solidFill>
                <a:latin typeface=""/>
              </a:rPr>
            </a:br>
            <a:r>
              <a:rPr lang="en-US" sz="4400" b="0" i="0" u="none" strike="noStrike" baseline="0" noProof="1" smtClean="0">
                <a:solidFill>
                  <a:srgbClr val="888A8C"/>
                </a:solidFill>
                <a:latin typeface=""/>
              </a:rPr>
              <a:t>&amp; Safety moment.</a:t>
            </a:r>
          </a:p>
          <a:p>
            <a:endParaRPr lang="en-US" sz="2400" b="0" i="0" u="none" strike="noStrike" baseline="0" noProof="1" smtClean="0">
              <a:solidFill>
                <a:schemeClr val="bg1">
                  <a:lumMod val="50000"/>
                </a:schemeClr>
              </a:solidFill>
              <a:latin typeface=""/>
            </a:endParaRPr>
          </a:p>
          <a:p>
            <a:r>
              <a:rPr lang="en-US" sz="2400" b="0" i="0" u="none" strike="noStrike" baseline="0" noProof="1" smtClean="0">
                <a:solidFill>
                  <a:schemeClr val="bg1">
                    <a:lumMod val="50000"/>
                  </a:schemeClr>
                </a:solidFill>
                <a:latin typeface=""/>
              </a:rPr>
              <a:t>Safety doesn’t happen by accident.</a:t>
            </a:r>
          </a:p>
          <a:p>
            <a:r>
              <a:rPr lang="en-US" sz="3200" b="0" i="0" u="none" strike="noStrike" baseline="0" noProof="1" smtClean="0">
                <a:solidFill>
                  <a:srgbClr val="FFFFFF"/>
                </a:solidFill>
                <a:latin typeface=""/>
              </a:rPr>
              <a:t>SAFETY FIRST</a:t>
            </a:r>
            <a:endParaRPr lang="en-US" sz="3200" noProof="1" smtClean="0"/>
          </a:p>
        </p:txBody>
      </p:sp>
      <p:pic>
        <p:nvPicPr>
          <p:cNvPr id="6" name="Picture 5" descr="icon_safety_first.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3735" y="370915"/>
            <a:ext cx="956234" cy="956234"/>
          </a:xfrm>
          <a:prstGeom prst="rect">
            <a:avLst/>
          </a:prstGeom>
        </p:spPr>
      </p:pic>
    </p:spTree>
    <p:extLst>
      <p:ext uri="{BB962C8B-B14F-4D97-AF65-F5344CB8AC3E}">
        <p14:creationId xmlns:p14="http://schemas.microsoft.com/office/powerpoint/2010/main" val="19392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First Content Slide">
    <p:spTree>
      <p:nvGrpSpPr>
        <p:cNvPr id="1" name=""/>
        <p:cNvGrpSpPr/>
        <p:nvPr/>
      </p:nvGrpSpPr>
      <p:grpSpPr>
        <a:xfrm>
          <a:off x="0" y="0"/>
          <a:ext cx="0" cy="0"/>
          <a:chOff x="0" y="0"/>
          <a:chExt cx="0" cy="0"/>
        </a:xfrm>
      </p:grpSpPr>
      <p:sp>
        <p:nvSpPr>
          <p:cNvPr id="7" name="Rectangle 6"/>
          <p:cNvSpPr/>
          <p:nvPr userDrawn="1"/>
        </p:nvSpPr>
        <p:spPr>
          <a:xfrm>
            <a:off x="180000" y="158239"/>
            <a:ext cx="8784000" cy="561976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ZoneTexte 8"/>
          <p:cNvSpPr txBox="1"/>
          <p:nvPr/>
        </p:nvSpPr>
        <p:spPr>
          <a:xfrm>
            <a:off x="673233" y="1791640"/>
            <a:ext cx="7928492" cy="430887"/>
          </a:xfrm>
          <a:prstGeom prst="rect">
            <a:avLst/>
          </a:prstGeom>
          <a:noFill/>
        </p:spPr>
        <p:txBody>
          <a:bodyPr wrap="square" lIns="0" tIns="0" rIns="0" bIns="0" rtlCol="0" anchor="b" anchorCtr="0">
            <a:spAutoFit/>
          </a:bodyPr>
          <a:lstStyle/>
          <a:p>
            <a:r>
              <a:rPr lang="en-CA" sz="2800" noProof="1" smtClean="0">
                <a:solidFill>
                  <a:schemeClr val="accent3"/>
                </a:solidFill>
                <a:latin typeface="+mn-lt"/>
                <a:cs typeface="Arial"/>
              </a:rPr>
              <a:t>Notre</a:t>
            </a:r>
            <a:r>
              <a:rPr lang="en-CA" sz="2800" baseline="0" noProof="1" smtClean="0">
                <a:solidFill>
                  <a:schemeClr val="accent3"/>
                </a:solidFill>
                <a:latin typeface="+mn-lt"/>
                <a:cs typeface="Arial"/>
              </a:rPr>
              <a:t> vision</a:t>
            </a:r>
            <a:endParaRPr lang="en-CA" sz="2800" noProof="1">
              <a:solidFill>
                <a:schemeClr val="accent3"/>
              </a:solidFill>
              <a:latin typeface="Arial"/>
              <a:cs typeface="Arial"/>
            </a:endParaRPr>
          </a:p>
        </p:txBody>
      </p:sp>
      <p:sp>
        <p:nvSpPr>
          <p:cNvPr id="10" name="ZoneTexte 9"/>
          <p:cNvSpPr txBox="1"/>
          <p:nvPr/>
        </p:nvSpPr>
        <p:spPr>
          <a:xfrm>
            <a:off x="673232" y="2406264"/>
            <a:ext cx="7264013" cy="1723549"/>
          </a:xfrm>
          <a:prstGeom prst="rect">
            <a:avLst/>
          </a:prstGeom>
          <a:noFill/>
        </p:spPr>
        <p:txBody>
          <a:bodyPr wrap="square" lIns="0" tIns="0" rIns="0" bIns="0" rtlCol="0">
            <a:spAutoFit/>
          </a:bodyPr>
          <a:lstStyle/>
          <a:p>
            <a:pPr>
              <a:lnSpc>
                <a:spcPct val="100000"/>
              </a:lnSpc>
              <a:spcBef>
                <a:spcPts val="900"/>
              </a:spcBef>
            </a:pPr>
            <a:r>
              <a:rPr lang="fr-FR" sz="2800" noProof="1" smtClean="0">
                <a:solidFill>
                  <a:srgbClr val="FFFFFF"/>
                </a:solidFill>
              </a:rPr>
              <a:t>Nous aspirons à être le partenaire de choix en ingénierie, déterminés à mener les projets complexes de vision à réalité, tout en leur assurant un cycle de vie durable. </a:t>
            </a:r>
          </a:p>
        </p:txBody>
      </p:sp>
      <p:sp>
        <p:nvSpPr>
          <p:cNvPr id="2" name="Footer Placeholder 1"/>
          <p:cNvSpPr>
            <a:spLocks noGrp="1"/>
          </p:cNvSpPr>
          <p:nvPr userDrawn="1">
            <p:ph type="ftr" sz="quarter" idx="13"/>
          </p:nvPr>
        </p:nvSpPr>
        <p:spPr/>
        <p:txBody>
          <a:body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
        <p:nvSpPr>
          <p:cNvPr id="12" name="Espace réservé du numéro de diapositive 5"/>
          <p:cNvSpPr txBox="1">
            <a:spLocks/>
          </p:cNvSpPr>
          <p:nvPr userDrawn="1"/>
        </p:nvSpPr>
        <p:spPr>
          <a:xfrm>
            <a:off x="8605464" y="6481206"/>
            <a:ext cx="359024" cy="189765"/>
          </a:xfrm>
          <a:prstGeom prst="rect">
            <a:avLst/>
          </a:prstGeom>
        </p:spPr>
        <p:txBody>
          <a:bodyPr vert="horz" lIns="0" tIns="0" rIns="0" bIns="0" rtlCol="0" anchor="b" anchorCtr="0"/>
          <a:lstStyle>
            <a:defPPr>
              <a:defRPr lang="fr-FR"/>
            </a:defPPr>
            <a:lvl1pPr marL="0" algn="r" defTabSz="914400" rtl="0" eaLnBrk="1" latinLnBrk="0" hangingPunct="1">
              <a:defRPr sz="800" kern="1200" baseline="0">
                <a:solidFill>
                  <a:schemeClr val="tx2"/>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9205E6-0D8F-4FE6-AE74-F8DC77F0BF6E}" type="slidenum">
              <a:rPr lang="en-CA" smtClean="0"/>
              <a:pPr/>
              <a:t>‹#›</a:t>
            </a:fld>
            <a:endParaRPr lang="en-CA" dirty="0"/>
          </a:p>
        </p:txBody>
      </p:sp>
    </p:spTree>
    <p:extLst>
      <p:ext uri="{BB962C8B-B14F-4D97-AF65-F5344CB8AC3E}">
        <p14:creationId xmlns:p14="http://schemas.microsoft.com/office/powerpoint/2010/main" val="174943104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CA" noProof="1" smtClean="0"/>
              <a:t>Click here to add Title</a:t>
            </a:r>
            <a:br>
              <a:rPr lang="en-CA" noProof="1" smtClean="0"/>
            </a:br>
            <a:r>
              <a:rPr lang="en-CA" noProof="1" smtClean="0"/>
              <a:t>(Bullet Points slide)</a:t>
            </a:r>
            <a:endParaRPr lang="en-CA" dirty="0"/>
          </a:p>
        </p:txBody>
      </p:sp>
      <p:sp>
        <p:nvSpPr>
          <p:cNvPr id="7" name="Espace réservé du contenu 5"/>
          <p:cNvSpPr>
            <a:spLocks noGrp="1"/>
          </p:cNvSpPr>
          <p:nvPr>
            <p:ph sz="quarter" idx="13" hasCustomPrompt="1"/>
          </p:nvPr>
        </p:nvSpPr>
        <p:spPr>
          <a:xfrm>
            <a:off x="683567" y="1368000"/>
            <a:ext cx="7776865" cy="4258000"/>
          </a:xfrm>
          <a:prstGeom prst="rect">
            <a:avLst/>
          </a:prstGeom>
        </p:spPr>
        <p:txBody>
          <a:bodyPr/>
          <a:lstStyle>
            <a:lvl1pPr>
              <a:defRPr i="0" baseline="0"/>
            </a:lvl1pPr>
            <a:lvl2pPr>
              <a:defRPr baseline="0"/>
            </a:lvl2pPr>
            <a:lvl3pPr>
              <a:defRPr baseline="0"/>
            </a:lvl3pPr>
            <a:lvl4pPr>
              <a:defRPr baseline="0"/>
            </a:lvl4pPr>
          </a:lstStyle>
          <a:p>
            <a:pPr lvl="0"/>
            <a:r>
              <a:rPr lang="en-CA" dirty="0" smtClean="0"/>
              <a:t>Click here to add subtitle (Hit “Enter” to add plain text.  Select text and click “Indent List Level” twice to add bullets)</a:t>
            </a:r>
          </a:p>
          <a:p>
            <a:pPr lvl="1"/>
            <a:r>
              <a:rPr lang="en-CA" dirty="0" smtClean="0"/>
              <a:t>Normal text</a:t>
            </a:r>
          </a:p>
          <a:p>
            <a:pPr lvl="2"/>
            <a:r>
              <a:rPr lang="en-CA" dirty="0" smtClean="0"/>
              <a:t>Third level</a:t>
            </a:r>
          </a:p>
          <a:p>
            <a:pPr lvl="3"/>
            <a:r>
              <a:rPr lang="en-CA" dirty="0" smtClean="0"/>
              <a:t>Fourth level</a:t>
            </a:r>
          </a:p>
          <a:p>
            <a:pPr lvl="4"/>
            <a:r>
              <a:rPr lang="en-CA" dirty="0" smtClean="0"/>
              <a:t>Fifth level</a:t>
            </a:r>
            <a:endParaRPr lang="en-CA" dirty="0"/>
          </a:p>
        </p:txBody>
      </p:sp>
      <p:sp>
        <p:nvSpPr>
          <p:cNvPr id="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6"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359397984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Columns Text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CA" noProof="1" smtClean="0"/>
              <a:t>Click here to add Title</a:t>
            </a:r>
            <a:br>
              <a:rPr lang="en-CA" noProof="1" smtClean="0"/>
            </a:br>
            <a:r>
              <a:rPr lang="en-CA" noProof="1" smtClean="0"/>
              <a:t>(Bullet Points slide)</a:t>
            </a:r>
            <a:endParaRPr lang="en-CA" dirty="0"/>
          </a:p>
        </p:txBody>
      </p:sp>
      <p:sp>
        <p:nvSpPr>
          <p:cNvPr id="7" name="Espace réservé du contenu 5"/>
          <p:cNvSpPr>
            <a:spLocks noGrp="1"/>
          </p:cNvSpPr>
          <p:nvPr>
            <p:ph sz="quarter" idx="13" hasCustomPrompt="1"/>
          </p:nvPr>
        </p:nvSpPr>
        <p:spPr>
          <a:xfrm>
            <a:off x="683567" y="1368000"/>
            <a:ext cx="3737621" cy="4289489"/>
          </a:xfrm>
          <a:prstGeom prst="rect">
            <a:avLst/>
          </a:prstGeo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6" name="Espace réservé du contenu 5"/>
          <p:cNvSpPr>
            <a:spLocks noGrp="1"/>
          </p:cNvSpPr>
          <p:nvPr>
            <p:ph sz="quarter" idx="14" hasCustomPrompt="1"/>
          </p:nvPr>
        </p:nvSpPr>
        <p:spPr>
          <a:xfrm>
            <a:off x="4735513" y="1368000"/>
            <a:ext cx="3737621" cy="4289489"/>
          </a:xfrm>
          <a:prstGeom prst="rect">
            <a:avLst/>
          </a:prstGeo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8"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359383619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Big Vertical Photo">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83568" y="468000"/>
            <a:ext cx="3737620" cy="722567"/>
          </a:xfrm>
        </p:spPr>
        <p:txBody>
          <a:bodyPr/>
          <a:lstStyle/>
          <a:p>
            <a:r>
              <a:rPr lang="en-CA" noProof="1" smtClean="0"/>
              <a:t>Click here to add Title</a:t>
            </a:r>
            <a:endParaRPr lang="en-CA" dirty="0"/>
          </a:p>
        </p:txBody>
      </p:sp>
      <p:sp>
        <p:nvSpPr>
          <p:cNvPr id="7" name="Espace réservé du contenu 5"/>
          <p:cNvSpPr>
            <a:spLocks noGrp="1"/>
          </p:cNvSpPr>
          <p:nvPr>
            <p:ph sz="quarter" idx="13" hasCustomPrompt="1"/>
          </p:nvPr>
        </p:nvSpPr>
        <p:spPr>
          <a:xfrm>
            <a:off x="683567" y="1368000"/>
            <a:ext cx="3737621" cy="4289489"/>
          </a:xfrm>
          <a:prstGeom prst="rect">
            <a:avLst/>
          </a:prstGeo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6" name="Picture Placeholder 21"/>
          <p:cNvSpPr>
            <a:spLocks noGrp="1"/>
          </p:cNvSpPr>
          <p:nvPr>
            <p:ph type="pic" sz="quarter" idx="28"/>
          </p:nvPr>
        </p:nvSpPr>
        <p:spPr>
          <a:xfrm>
            <a:off x="4727966" y="1368000"/>
            <a:ext cx="4060201" cy="4213837"/>
          </a:xfrm>
          <a:prstGeom prst="rect">
            <a:avLst/>
          </a:prstGeom>
          <a:ln w="25400">
            <a:solidFill>
              <a:schemeClr val="bg1"/>
            </a:solidFill>
            <a:miter lim="800000"/>
          </a:ln>
        </p:spPr>
        <p:txBody>
          <a:bodyPr anchor="ctr" anchorCtr="0"/>
          <a:lstStyle>
            <a:lvl1pPr algn="ctr">
              <a:defRPr>
                <a:solidFill>
                  <a:schemeClr val="bg1">
                    <a:lumMod val="75000"/>
                  </a:schemeClr>
                </a:solidFill>
              </a:defRPr>
            </a:lvl1pPr>
          </a:lstStyle>
          <a:p>
            <a:endParaRPr lang="en-CA" dirty="0"/>
          </a:p>
        </p:txBody>
      </p:sp>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8"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111013048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Big 2 Small Photos">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432" cy="722567"/>
          </a:xfrm>
        </p:spPr>
        <p:txBody>
          <a:bodyPr/>
          <a:lstStyle/>
          <a:p>
            <a:endParaRPr lang="en-CA" noProof="0"/>
          </a:p>
        </p:txBody>
      </p:sp>
      <p:sp>
        <p:nvSpPr>
          <p:cNvPr id="5" name="Text Placeholder 3"/>
          <p:cNvSpPr>
            <a:spLocks noGrp="1"/>
          </p:cNvSpPr>
          <p:nvPr>
            <p:ph type="body" sz="quarter" idx="21" hasCustomPrompt="1"/>
          </p:nvPr>
        </p:nvSpPr>
        <p:spPr>
          <a:xfrm>
            <a:off x="684000" y="1368001"/>
            <a:ext cx="3724739" cy="4257999"/>
          </a:xfrm>
          <a:prstGeom prst="rect">
            <a:avLst/>
          </a:prstGeom>
        </p:spPr>
        <p:txBody>
          <a:bodyPr/>
          <a:lstStyle>
            <a:lvl1pPr>
              <a:defRPr baseline="0"/>
            </a:lvl1pPr>
            <a:lvl2pPr>
              <a:defRPr/>
            </a:lvl2pPr>
            <a:lvl3pPr>
              <a:defRPr/>
            </a:lvl3pPr>
            <a:lvl4pPr>
              <a:defRPr/>
            </a:lvl4pPr>
            <a:lvl5pPr>
              <a:defRPr/>
            </a:lvl5pPr>
            <a:lvl6pPr marL="626400" indent="0">
              <a:buNone/>
              <a:defRPr/>
            </a:lvl6pPr>
          </a:lstStyle>
          <a:p>
            <a:pPr lvl="0"/>
            <a:r>
              <a:rPr lang="en-CA" noProof="0" smtClean="0"/>
              <a:t>Subtitle </a:t>
            </a:r>
          </a:p>
          <a:p>
            <a:pPr lvl="1"/>
            <a:r>
              <a:rPr lang="en-CA" noProof="0" smtClean="0"/>
              <a:t>Normal text</a:t>
            </a:r>
          </a:p>
          <a:p>
            <a:pPr lvl="2"/>
            <a:r>
              <a:rPr lang="en-CA" noProof="0" smtClean="0"/>
              <a:t>Second level</a:t>
            </a:r>
          </a:p>
          <a:p>
            <a:pPr lvl="3"/>
            <a:r>
              <a:rPr lang="en-CA" noProof="0" smtClean="0"/>
              <a:t>Third level</a:t>
            </a:r>
          </a:p>
          <a:p>
            <a:pPr lvl="4"/>
            <a:r>
              <a:rPr lang="en-CA" noProof="0" smtClean="0"/>
              <a:t>Fourth level</a:t>
            </a:r>
          </a:p>
        </p:txBody>
      </p:sp>
      <p:sp>
        <p:nvSpPr>
          <p:cNvPr id="6" name="Picture Placeholder 21"/>
          <p:cNvSpPr>
            <a:spLocks noGrp="1"/>
          </p:cNvSpPr>
          <p:nvPr>
            <p:ph type="pic" sz="quarter" idx="28"/>
          </p:nvPr>
        </p:nvSpPr>
        <p:spPr>
          <a:xfrm>
            <a:off x="4727966" y="1368001"/>
            <a:ext cx="3732034" cy="3033704"/>
          </a:xfrm>
          <a:prstGeom prst="rect">
            <a:avLst/>
          </a:prstGeom>
          <a:ln w="25400">
            <a:solidFill>
              <a:schemeClr val="bg1"/>
            </a:solidFill>
            <a:miter lim="800000"/>
          </a:ln>
        </p:spPr>
        <p:txBody>
          <a:bodyPr anchor="ctr" anchorCtr="0"/>
          <a:lstStyle>
            <a:lvl1pPr algn="ctr">
              <a:defRPr>
                <a:solidFill>
                  <a:schemeClr val="bg1">
                    <a:lumMod val="75000"/>
                  </a:schemeClr>
                </a:solidFill>
              </a:defRPr>
            </a:lvl1pPr>
          </a:lstStyle>
          <a:p>
            <a:endParaRPr lang="en-CA" noProof="0" dirty="0"/>
          </a:p>
        </p:txBody>
      </p:sp>
      <p:sp>
        <p:nvSpPr>
          <p:cNvPr id="15" name="Espace réservé pour une image  12"/>
          <p:cNvSpPr>
            <a:spLocks noGrp="1"/>
          </p:cNvSpPr>
          <p:nvPr>
            <p:ph type="pic" sz="quarter" idx="50"/>
          </p:nvPr>
        </p:nvSpPr>
        <p:spPr>
          <a:xfrm>
            <a:off x="4727965" y="4617705"/>
            <a:ext cx="1760891" cy="100829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noProof="0" dirty="0"/>
          </a:p>
        </p:txBody>
      </p:sp>
      <p:sp>
        <p:nvSpPr>
          <p:cNvPr id="16" name="Espace réservé pour une image  12"/>
          <p:cNvSpPr>
            <a:spLocks noGrp="1"/>
          </p:cNvSpPr>
          <p:nvPr>
            <p:ph type="pic" sz="quarter" idx="51" hasCustomPrompt="1"/>
          </p:nvPr>
        </p:nvSpPr>
        <p:spPr>
          <a:xfrm>
            <a:off x="6705152" y="4617705"/>
            <a:ext cx="1754848" cy="100829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noProof="0" dirty="0" smtClean="0"/>
              <a:t>    </a:t>
            </a:r>
            <a:endParaRPr lang="en-CA" noProof="0" dirty="0"/>
          </a:p>
        </p:txBody>
      </p:sp>
      <p:sp>
        <p:nvSpPr>
          <p:cNvPr id="10"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9"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92450215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lumns with Photos">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0080"/>
          </a:xfrm>
          <a:prstGeom prst="rect">
            <a:avLst/>
          </a:prstGeom>
        </p:spPr>
        <p:txBody>
          <a:bodyPr/>
          <a:lstStyle>
            <a:lvl1pPr>
              <a:lnSpc>
                <a:spcPct val="90000"/>
              </a:lnSpc>
              <a:defRPr/>
            </a:lvl1pPr>
          </a:lstStyle>
          <a:p>
            <a:endParaRPr lang="en-CA" noProof="1"/>
          </a:p>
        </p:txBody>
      </p:sp>
      <p:sp>
        <p:nvSpPr>
          <p:cNvPr id="33" name="Espace réservé du texte 3"/>
          <p:cNvSpPr>
            <a:spLocks noGrp="1"/>
          </p:cNvSpPr>
          <p:nvPr>
            <p:ph type="body" sz="quarter" idx="21" hasCustomPrompt="1"/>
          </p:nvPr>
        </p:nvSpPr>
        <p:spPr>
          <a:xfrm>
            <a:off x="676274" y="3805279"/>
            <a:ext cx="3732465" cy="1810225"/>
          </a:xfrm>
          <a:prstGeom prst="rect">
            <a:avLst/>
          </a:prstGeom>
        </p:spPr>
        <p:txBody>
          <a:bodyPr/>
          <a:lstStyle/>
          <a:p>
            <a:pPr lvl="0"/>
            <a:r>
              <a:rPr lang="en-CA" noProof="0" dirty="0" smtClean="0"/>
              <a:t>Subtitle </a:t>
            </a:r>
          </a:p>
          <a:p>
            <a:pPr lvl="1"/>
            <a:r>
              <a:rPr lang="en-CA" noProof="0" dirty="0" smtClean="0"/>
              <a:t>Normal text</a:t>
            </a:r>
          </a:p>
          <a:p>
            <a:pPr lvl="2"/>
            <a:r>
              <a:rPr lang="en-CA" noProof="0" dirty="0" smtClean="0"/>
              <a:t>Second level</a:t>
            </a:r>
          </a:p>
          <a:p>
            <a:pPr lvl="3"/>
            <a:r>
              <a:rPr lang="en-CA" noProof="0" dirty="0" smtClean="0"/>
              <a:t>Third level</a:t>
            </a:r>
          </a:p>
          <a:p>
            <a:pPr lvl="4"/>
            <a:r>
              <a:rPr lang="en-CA" noProof="0" dirty="0" smtClean="0"/>
              <a:t>Fourth level</a:t>
            </a:r>
          </a:p>
        </p:txBody>
      </p:sp>
      <p:sp>
        <p:nvSpPr>
          <p:cNvPr id="34" name="Espace réservé du texte 3"/>
          <p:cNvSpPr>
            <a:spLocks noGrp="1"/>
          </p:cNvSpPr>
          <p:nvPr>
            <p:ph type="body" sz="quarter" idx="22" hasCustomPrompt="1"/>
          </p:nvPr>
        </p:nvSpPr>
        <p:spPr>
          <a:xfrm>
            <a:off x="4727966" y="3805279"/>
            <a:ext cx="3727909" cy="1810225"/>
          </a:xfrm>
          <a:prstGeom prst="rect">
            <a:avLst/>
          </a:prstGeom>
        </p:spPr>
        <p:txBody>
          <a:bodyPr/>
          <a:lstStyle/>
          <a:p>
            <a:pPr lvl="0"/>
            <a:r>
              <a:rPr lang="en-CA" noProof="0" smtClean="0"/>
              <a:t>Subtitle </a:t>
            </a:r>
          </a:p>
          <a:p>
            <a:pPr lvl="1"/>
            <a:r>
              <a:rPr lang="en-CA" noProof="0" smtClean="0"/>
              <a:t>Normal text</a:t>
            </a:r>
          </a:p>
          <a:p>
            <a:pPr lvl="2"/>
            <a:r>
              <a:rPr lang="en-CA" noProof="0" smtClean="0"/>
              <a:t>Second level</a:t>
            </a:r>
          </a:p>
          <a:p>
            <a:pPr lvl="3"/>
            <a:r>
              <a:rPr lang="en-CA" noProof="0" smtClean="0"/>
              <a:t>Third level</a:t>
            </a:r>
          </a:p>
          <a:p>
            <a:pPr lvl="4"/>
            <a:r>
              <a:rPr lang="en-CA" noProof="0" smtClean="0"/>
              <a:t>Fourth level</a:t>
            </a:r>
          </a:p>
        </p:txBody>
      </p:sp>
      <p:sp>
        <p:nvSpPr>
          <p:cNvPr id="35" name="Espace réservé pour une image  12"/>
          <p:cNvSpPr>
            <a:spLocks noGrp="1"/>
          </p:cNvSpPr>
          <p:nvPr>
            <p:ph type="pic" sz="quarter" idx="28" hasCustomPrompt="1"/>
          </p:nvPr>
        </p:nvSpPr>
        <p:spPr>
          <a:xfrm>
            <a:off x="676274" y="1368000"/>
            <a:ext cx="3732465" cy="2221277"/>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36" name="Espace réservé pour une image  12"/>
          <p:cNvSpPr>
            <a:spLocks noGrp="1"/>
          </p:cNvSpPr>
          <p:nvPr>
            <p:ph type="pic" sz="quarter" idx="33"/>
          </p:nvPr>
        </p:nvSpPr>
        <p:spPr>
          <a:xfrm>
            <a:off x="4727967" y="1368001"/>
            <a:ext cx="3732465" cy="2221276"/>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0"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9"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167451655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 Photos - Vertical / font size reduced">
    <p:spTree>
      <p:nvGrpSpPr>
        <p:cNvPr id="1" name=""/>
        <p:cNvGrpSpPr/>
        <p:nvPr/>
      </p:nvGrpSpPr>
      <p:grpSpPr>
        <a:xfrm>
          <a:off x="0" y="0"/>
          <a:ext cx="0" cy="0"/>
          <a:chOff x="0" y="0"/>
          <a:chExt cx="0" cy="0"/>
        </a:xfrm>
      </p:grpSpPr>
      <p:sp>
        <p:nvSpPr>
          <p:cNvPr id="13" name="Espace réservé pour une image  12"/>
          <p:cNvSpPr>
            <a:spLocks noGrp="1"/>
          </p:cNvSpPr>
          <p:nvPr>
            <p:ph type="pic" sz="quarter" idx="28" hasCustomPrompt="1"/>
          </p:nvPr>
        </p:nvSpPr>
        <p:spPr>
          <a:xfrm>
            <a:off x="683568" y="1368000"/>
            <a:ext cx="2447544" cy="3585366"/>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25" name="Espace réservé pour une image  12"/>
          <p:cNvSpPr>
            <a:spLocks noGrp="1"/>
          </p:cNvSpPr>
          <p:nvPr>
            <p:ph type="pic" sz="quarter" idx="33"/>
          </p:nvPr>
        </p:nvSpPr>
        <p:spPr>
          <a:xfrm>
            <a:off x="3347865" y="1368000"/>
            <a:ext cx="2447543" cy="358536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29" name="Espace réservé pour une image  12"/>
          <p:cNvSpPr>
            <a:spLocks noGrp="1"/>
          </p:cNvSpPr>
          <p:nvPr>
            <p:ph type="pic" sz="quarter" idx="37" hasCustomPrompt="1"/>
          </p:nvPr>
        </p:nvSpPr>
        <p:spPr>
          <a:xfrm>
            <a:off x="6012160" y="1368000"/>
            <a:ext cx="2447545" cy="3585365"/>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32" name="Titre 31"/>
          <p:cNvSpPr>
            <a:spLocks noGrp="1"/>
          </p:cNvSpPr>
          <p:nvPr>
            <p:ph type="title"/>
          </p:nvPr>
        </p:nvSpPr>
        <p:spPr>
          <a:xfrm>
            <a:off x="683568" y="468000"/>
            <a:ext cx="7776864" cy="720080"/>
          </a:xfrm>
        </p:spPr>
        <p:txBody>
          <a:bodyPr/>
          <a:lstStyle>
            <a:lvl1pPr>
              <a:lnSpc>
                <a:spcPct val="90000"/>
              </a:lnSpc>
              <a:defRPr baseline="0"/>
            </a:lvl1pPr>
          </a:lstStyle>
          <a:p>
            <a:endParaRPr lang="en-CA" noProof="1"/>
          </a:p>
        </p:txBody>
      </p:sp>
      <p:sp>
        <p:nvSpPr>
          <p:cNvPr id="54" name="Espace réservé du texte 4"/>
          <p:cNvSpPr>
            <a:spLocks noGrp="1"/>
          </p:cNvSpPr>
          <p:nvPr>
            <p:ph type="body" sz="quarter" idx="60" hasCustomPrompt="1"/>
          </p:nvPr>
        </p:nvSpPr>
        <p:spPr>
          <a:xfrm>
            <a:off x="684213" y="5102999"/>
            <a:ext cx="2446900" cy="680632"/>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55" name="Espace réservé du texte 4"/>
          <p:cNvSpPr>
            <a:spLocks noGrp="1"/>
          </p:cNvSpPr>
          <p:nvPr>
            <p:ph type="body" sz="quarter" idx="61" hasCustomPrompt="1"/>
          </p:nvPr>
        </p:nvSpPr>
        <p:spPr>
          <a:xfrm>
            <a:off x="3347137" y="5099240"/>
            <a:ext cx="2446900" cy="680632"/>
          </a:xfrm>
          <a:prstGeom prst="rect">
            <a:avLst/>
          </a:prstGeom>
        </p:spPr>
        <p:txBody>
          <a:bodyPr/>
          <a:lstStyle>
            <a:lvl1pPr>
              <a:lnSpc>
                <a:spcPts val="1500"/>
              </a:lnSpc>
              <a:defRPr sz="1500" baseline="0"/>
            </a:lvl1pPr>
            <a:lvl2pPr>
              <a:lnSpc>
                <a:spcPts val="1500"/>
              </a:lnSpc>
              <a:spcBef>
                <a:spcPts val="150"/>
              </a:spcBef>
              <a:spcAft>
                <a:spcPts val="300"/>
              </a:spcAft>
              <a:defRPr sz="1200"/>
            </a:lvl2pPr>
          </a:lstStyle>
          <a:p>
            <a:pPr lvl="0"/>
            <a:r>
              <a:rPr lang="en-CA" smtClean="0"/>
              <a:t>Project name</a:t>
            </a:r>
          </a:p>
          <a:p>
            <a:pPr lvl="1"/>
            <a:r>
              <a:rPr lang="en-CA" smtClean="0"/>
              <a:t>Very small descriptive</a:t>
            </a:r>
            <a:endParaRPr lang="en-CA" dirty="0" smtClean="0"/>
          </a:p>
        </p:txBody>
      </p:sp>
      <p:sp>
        <p:nvSpPr>
          <p:cNvPr id="56" name="Espace réservé du texte 4"/>
          <p:cNvSpPr>
            <a:spLocks noGrp="1"/>
          </p:cNvSpPr>
          <p:nvPr>
            <p:ph type="body" sz="quarter" idx="62" hasCustomPrompt="1"/>
          </p:nvPr>
        </p:nvSpPr>
        <p:spPr>
          <a:xfrm>
            <a:off x="6013532" y="5102999"/>
            <a:ext cx="2446900" cy="680632"/>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smtClean="0"/>
              <a:t>Project name</a:t>
            </a:r>
          </a:p>
          <a:p>
            <a:pPr lvl="1"/>
            <a:r>
              <a:rPr lang="en-CA" smtClean="0"/>
              <a:t>Very small descriptive</a:t>
            </a:r>
            <a:endParaRPr lang="en-CA" dirty="0" smtClean="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1"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36374663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lor Divider Teal">
    <p:spTree>
      <p:nvGrpSpPr>
        <p:cNvPr id="1" name=""/>
        <p:cNvGrpSpPr/>
        <p:nvPr/>
      </p:nvGrpSpPr>
      <p:grpSpPr>
        <a:xfrm>
          <a:off x="0" y="0"/>
          <a:ext cx="0" cy="0"/>
          <a:chOff x="0" y="0"/>
          <a:chExt cx="0" cy="0"/>
        </a:xfrm>
      </p:grpSpPr>
      <p:sp>
        <p:nvSpPr>
          <p:cNvPr id="5" name="Rectangle 4"/>
          <p:cNvSpPr/>
          <p:nvPr userDrawn="1"/>
        </p:nvSpPr>
        <p:spPr>
          <a:xfrm>
            <a:off x="180000" y="158239"/>
            <a:ext cx="8784000" cy="5619761"/>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3" name="Titre 1"/>
          <p:cNvSpPr>
            <a:spLocks noGrp="1"/>
          </p:cNvSpPr>
          <p:nvPr>
            <p:ph type="title" hasCustomPrompt="1"/>
          </p:nvPr>
        </p:nvSpPr>
        <p:spPr>
          <a:xfrm>
            <a:off x="683370" y="1238239"/>
            <a:ext cx="4813909" cy="1081237"/>
          </a:xfrm>
          <a:prstGeom prst="rect">
            <a:avLst/>
          </a:prstGeom>
        </p:spPr>
        <p:txBody>
          <a:bodyPr lIns="0" tIns="0" rIns="0" bIns="0" anchor="b" anchorCtr="0">
            <a:noAutofit/>
          </a:bodyPr>
          <a:lstStyle>
            <a:lvl1pPr>
              <a:lnSpc>
                <a:spcPct val="100000"/>
              </a:lnSpc>
              <a:defRPr sz="4000" baseline="0">
                <a:solidFill>
                  <a:schemeClr val="bg1"/>
                </a:solidFill>
              </a:defRPr>
            </a:lvl1pPr>
          </a:lstStyle>
          <a:p>
            <a:r>
              <a:rPr lang="en-CA" noProof="1" smtClean="0"/>
              <a:t>Divider Slide</a:t>
            </a:r>
            <a:br>
              <a:rPr lang="en-CA" noProof="1" smtClean="0"/>
            </a:br>
            <a:r>
              <a:rPr lang="en-CA" noProof="1" smtClean="0"/>
              <a:t>Title</a:t>
            </a:r>
            <a:endParaRPr lang="en-CA" noProof="1"/>
          </a:p>
        </p:txBody>
      </p:sp>
      <p:sp>
        <p:nvSpPr>
          <p:cNvPr id="4" name="Espace réservé du texte 10"/>
          <p:cNvSpPr>
            <a:spLocks noGrp="1"/>
          </p:cNvSpPr>
          <p:nvPr>
            <p:ph type="body" sz="quarter" idx="13" hasCustomPrompt="1"/>
          </p:nvPr>
        </p:nvSpPr>
        <p:spPr>
          <a:xfrm>
            <a:off x="683568" y="2438665"/>
            <a:ext cx="4813711" cy="720080"/>
          </a:xfrm>
          <a:prstGeom prst="rect">
            <a:avLst/>
          </a:prstGeom>
        </p:spPr>
        <p:txBody>
          <a:bodyPr lIns="0" tIns="0" rIns="0" bIns="0">
            <a:noAutofit/>
          </a:bodyPr>
          <a:lstStyle>
            <a:lvl1pPr>
              <a:lnSpc>
                <a:spcPct val="100000"/>
              </a:lnSpc>
              <a:buNone/>
              <a:defRPr sz="1400" b="0" baseline="0">
                <a:solidFill>
                  <a:schemeClr val="bg1"/>
                </a:solidFill>
              </a:defRPr>
            </a:lvl1pPr>
            <a:lvl2pPr>
              <a:lnSpc>
                <a:spcPts val="1800"/>
              </a:lnSpc>
              <a:defRPr sz="1400" b="0">
                <a:solidFill>
                  <a:srgbClr val="414141"/>
                </a:solidFill>
              </a:defRPr>
            </a:lvl2pPr>
            <a:lvl3pPr>
              <a:lnSpc>
                <a:spcPts val="1800"/>
              </a:lnSpc>
              <a:defRPr sz="1400" b="0">
                <a:solidFill>
                  <a:srgbClr val="414141"/>
                </a:solidFill>
              </a:defRPr>
            </a:lvl3pPr>
            <a:lvl4pPr>
              <a:lnSpc>
                <a:spcPts val="1800"/>
              </a:lnSpc>
              <a:defRPr sz="1400" b="0">
                <a:solidFill>
                  <a:srgbClr val="414141"/>
                </a:solidFill>
              </a:defRPr>
            </a:lvl4pPr>
            <a:lvl5pPr>
              <a:lnSpc>
                <a:spcPts val="1800"/>
              </a:lnSpc>
              <a:defRPr sz="1400" b="0">
                <a:solidFill>
                  <a:srgbClr val="414141"/>
                </a:solidFill>
              </a:defRPr>
            </a:lvl5pPr>
          </a:lstStyle>
          <a:p>
            <a:pPr lvl="0"/>
            <a:r>
              <a:rPr lang="en-CA" noProof="1" smtClean="0"/>
              <a:t>Click here to add normal Text</a:t>
            </a:r>
          </a:p>
        </p:txBody>
      </p:sp>
      <p:cxnSp>
        <p:nvCxnSpPr>
          <p:cNvPr id="15" name="Straight Connector 14"/>
          <p:cNvCxnSpPr/>
          <p:nvPr userDrawn="1"/>
        </p:nvCxnSpPr>
        <p:spPr>
          <a:xfrm flipH="1">
            <a:off x="5225217" y="2884983"/>
            <a:ext cx="3739865" cy="3739866"/>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5763988" y="3427459"/>
            <a:ext cx="3197386" cy="3197390"/>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6314363" y="3969934"/>
            <a:ext cx="2654912" cy="2654915"/>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6846864" y="4512410"/>
            <a:ext cx="2112436" cy="2112439"/>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297" y="6063202"/>
            <a:ext cx="918999" cy="401616"/>
          </a:xfrm>
          <a:prstGeom prst="rect">
            <a:avLst/>
          </a:prstGeom>
        </p:spPr>
      </p:pic>
    </p:spTree>
    <p:extLst>
      <p:ext uri="{BB962C8B-B14F-4D97-AF65-F5344CB8AC3E}">
        <p14:creationId xmlns:p14="http://schemas.microsoft.com/office/powerpoint/2010/main" val="42648362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Photos - Horizontal / Font size reduced">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0080"/>
          </a:xfrm>
          <a:prstGeom prst="rect">
            <a:avLst/>
          </a:prstGeom>
        </p:spPr>
        <p:txBody>
          <a:bodyPr/>
          <a:lstStyle>
            <a:lvl1pPr>
              <a:lnSpc>
                <a:spcPct val="90000"/>
              </a:lnSpc>
              <a:defRPr/>
            </a:lvl1pPr>
          </a:lstStyle>
          <a:p>
            <a:endParaRPr lang="en-CA" noProof="1"/>
          </a:p>
        </p:txBody>
      </p:sp>
      <p:sp>
        <p:nvSpPr>
          <p:cNvPr id="27" name="Espace réservé du texte 3"/>
          <p:cNvSpPr>
            <a:spLocks noGrp="1"/>
          </p:cNvSpPr>
          <p:nvPr>
            <p:ph type="body" sz="quarter" idx="32" hasCustomPrompt="1"/>
          </p:nvPr>
        </p:nvSpPr>
        <p:spPr>
          <a:xfrm>
            <a:off x="684415" y="1368001"/>
            <a:ext cx="5117898" cy="1189439"/>
          </a:xfrm>
          <a:prstGeom prst="rect">
            <a:avLst/>
          </a:prstGeo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34" name="Espace réservé pour une image  12"/>
          <p:cNvSpPr>
            <a:spLocks noGrp="1"/>
          </p:cNvSpPr>
          <p:nvPr>
            <p:ph type="pic" sz="quarter" idx="52"/>
          </p:nvPr>
        </p:nvSpPr>
        <p:spPr>
          <a:xfrm>
            <a:off x="6021388" y="1368001"/>
            <a:ext cx="2438317" cy="1189440"/>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3" name="Espace réservé du texte 3"/>
          <p:cNvSpPr>
            <a:spLocks noGrp="1"/>
          </p:cNvSpPr>
          <p:nvPr>
            <p:ph type="body" sz="quarter" idx="53" hasCustomPrompt="1"/>
          </p:nvPr>
        </p:nvSpPr>
        <p:spPr>
          <a:xfrm>
            <a:off x="684415" y="2762101"/>
            <a:ext cx="5117898" cy="1189439"/>
          </a:xfrm>
          <a:prstGeom prst="rect">
            <a:avLst/>
          </a:prstGeo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14" name="Espace réservé pour une image  12"/>
          <p:cNvSpPr>
            <a:spLocks noGrp="1"/>
          </p:cNvSpPr>
          <p:nvPr>
            <p:ph type="pic" sz="quarter" idx="54"/>
          </p:nvPr>
        </p:nvSpPr>
        <p:spPr>
          <a:xfrm>
            <a:off x="6021388" y="2762101"/>
            <a:ext cx="2438317" cy="1189440"/>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7" name="Espace réservé du texte 3"/>
          <p:cNvSpPr>
            <a:spLocks noGrp="1"/>
          </p:cNvSpPr>
          <p:nvPr>
            <p:ph type="body" sz="quarter" idx="55" hasCustomPrompt="1"/>
          </p:nvPr>
        </p:nvSpPr>
        <p:spPr>
          <a:xfrm>
            <a:off x="684415" y="4159099"/>
            <a:ext cx="5117898" cy="1189439"/>
          </a:xfrm>
          <a:prstGeom prst="rect">
            <a:avLst/>
          </a:prstGeo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18" name="Espace réservé pour une image  12"/>
          <p:cNvSpPr>
            <a:spLocks noGrp="1"/>
          </p:cNvSpPr>
          <p:nvPr>
            <p:ph type="pic" sz="quarter" idx="56"/>
          </p:nvPr>
        </p:nvSpPr>
        <p:spPr>
          <a:xfrm>
            <a:off x="6021388" y="4159099"/>
            <a:ext cx="2438317" cy="1189440"/>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1"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41855713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 Photos / font size reduced">
    <p:spTree>
      <p:nvGrpSpPr>
        <p:cNvPr id="1" name=""/>
        <p:cNvGrpSpPr/>
        <p:nvPr/>
      </p:nvGrpSpPr>
      <p:grpSpPr>
        <a:xfrm>
          <a:off x="0" y="0"/>
          <a:ext cx="0" cy="0"/>
          <a:chOff x="0" y="0"/>
          <a:chExt cx="0" cy="0"/>
        </a:xfrm>
      </p:grpSpPr>
      <p:sp>
        <p:nvSpPr>
          <p:cNvPr id="13" name="Espace réservé pour une image  12"/>
          <p:cNvSpPr>
            <a:spLocks noGrp="1"/>
          </p:cNvSpPr>
          <p:nvPr>
            <p:ph type="pic" sz="quarter" idx="28" hasCustomPrompt="1"/>
          </p:nvPr>
        </p:nvSpPr>
        <p:spPr>
          <a:xfrm>
            <a:off x="683568" y="1368000"/>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32" name="Titre 31"/>
          <p:cNvSpPr>
            <a:spLocks noGrp="1"/>
          </p:cNvSpPr>
          <p:nvPr>
            <p:ph type="title"/>
          </p:nvPr>
        </p:nvSpPr>
        <p:spPr>
          <a:xfrm>
            <a:off x="683568" y="468000"/>
            <a:ext cx="7776864" cy="720080"/>
          </a:xfrm>
        </p:spPr>
        <p:txBody>
          <a:bodyPr/>
          <a:lstStyle>
            <a:lvl1pPr>
              <a:lnSpc>
                <a:spcPct val="90000"/>
              </a:lnSpc>
              <a:defRPr baseline="0"/>
            </a:lvl1pPr>
          </a:lstStyle>
          <a:p>
            <a:endParaRPr lang="en-CA" noProof="1"/>
          </a:p>
        </p:txBody>
      </p:sp>
      <p:sp>
        <p:nvSpPr>
          <p:cNvPr id="5" name="Espace réservé du texte 4"/>
          <p:cNvSpPr>
            <a:spLocks noGrp="1"/>
          </p:cNvSpPr>
          <p:nvPr>
            <p:ph type="body" sz="quarter" idx="54" hasCustomPrompt="1"/>
          </p:nvPr>
        </p:nvSpPr>
        <p:spPr>
          <a:xfrm>
            <a:off x="684213" y="2619083"/>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20" name="Espace réservé pour une image  12"/>
          <p:cNvSpPr>
            <a:spLocks noGrp="1"/>
          </p:cNvSpPr>
          <p:nvPr>
            <p:ph type="pic" sz="quarter" idx="58" hasCustomPrompt="1"/>
          </p:nvPr>
        </p:nvSpPr>
        <p:spPr>
          <a:xfrm>
            <a:off x="3347864" y="1368000"/>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21" name="Espace réservé du texte 4"/>
          <p:cNvSpPr>
            <a:spLocks noGrp="1"/>
          </p:cNvSpPr>
          <p:nvPr>
            <p:ph type="body" sz="quarter" idx="59" hasCustomPrompt="1"/>
          </p:nvPr>
        </p:nvSpPr>
        <p:spPr>
          <a:xfrm>
            <a:off x="3348509" y="2619083"/>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27" name="Espace réservé pour une image  12"/>
          <p:cNvSpPr>
            <a:spLocks noGrp="1"/>
          </p:cNvSpPr>
          <p:nvPr>
            <p:ph type="pic" sz="quarter" idx="60" hasCustomPrompt="1"/>
          </p:nvPr>
        </p:nvSpPr>
        <p:spPr>
          <a:xfrm>
            <a:off x="6012887" y="1368000"/>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28" name="Espace réservé du texte 4"/>
          <p:cNvSpPr>
            <a:spLocks noGrp="1"/>
          </p:cNvSpPr>
          <p:nvPr>
            <p:ph type="body" sz="quarter" idx="61" hasCustomPrompt="1"/>
          </p:nvPr>
        </p:nvSpPr>
        <p:spPr>
          <a:xfrm>
            <a:off x="6013532" y="2619083"/>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0" name="Espace réservé pour une image  12"/>
          <p:cNvSpPr>
            <a:spLocks noGrp="1"/>
          </p:cNvSpPr>
          <p:nvPr>
            <p:ph type="pic" sz="quarter" idx="62" hasCustomPrompt="1"/>
          </p:nvPr>
        </p:nvSpPr>
        <p:spPr>
          <a:xfrm>
            <a:off x="683568" y="3561494"/>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31" name="Espace réservé du texte 4"/>
          <p:cNvSpPr>
            <a:spLocks noGrp="1"/>
          </p:cNvSpPr>
          <p:nvPr>
            <p:ph type="body" sz="quarter" idx="63" hasCustomPrompt="1"/>
          </p:nvPr>
        </p:nvSpPr>
        <p:spPr>
          <a:xfrm>
            <a:off x="684213" y="4812578"/>
            <a:ext cx="2446900" cy="695324"/>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3" name="Espace réservé pour une image  12"/>
          <p:cNvSpPr>
            <a:spLocks noGrp="1"/>
          </p:cNvSpPr>
          <p:nvPr>
            <p:ph type="pic" sz="quarter" idx="64" hasCustomPrompt="1"/>
          </p:nvPr>
        </p:nvSpPr>
        <p:spPr>
          <a:xfrm>
            <a:off x="3347864" y="3561494"/>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34" name="Espace réservé du texte 4"/>
          <p:cNvSpPr>
            <a:spLocks noGrp="1"/>
          </p:cNvSpPr>
          <p:nvPr>
            <p:ph type="body" sz="quarter" idx="65" hasCustomPrompt="1"/>
          </p:nvPr>
        </p:nvSpPr>
        <p:spPr>
          <a:xfrm>
            <a:off x="3348509" y="4812577"/>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5" name="Espace réservé pour une image  12"/>
          <p:cNvSpPr>
            <a:spLocks noGrp="1"/>
          </p:cNvSpPr>
          <p:nvPr>
            <p:ph type="pic" sz="quarter" idx="66" hasCustomPrompt="1"/>
          </p:nvPr>
        </p:nvSpPr>
        <p:spPr>
          <a:xfrm>
            <a:off x="6012887" y="3561494"/>
            <a:ext cx="2447544" cy="1109672"/>
          </a:xfrm>
          <a:prstGeom prst="rect">
            <a:avLst/>
          </a:prstGeom>
          <a:ln w="25400">
            <a:solidFill>
              <a:schemeClr val="bg1"/>
            </a:solidFill>
            <a:miter lim="800000"/>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36" name="Espace réservé du texte 4"/>
          <p:cNvSpPr>
            <a:spLocks noGrp="1"/>
          </p:cNvSpPr>
          <p:nvPr>
            <p:ph type="body" sz="quarter" idx="67" hasCustomPrompt="1"/>
          </p:nvPr>
        </p:nvSpPr>
        <p:spPr>
          <a:xfrm>
            <a:off x="6013532" y="4812577"/>
            <a:ext cx="2446900" cy="695325"/>
          </a:xfrm>
          <a:prstGeom prst="rect">
            <a:avLst/>
          </a:prstGeo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1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7"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731892553"/>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2568"/>
          </a:xfrm>
          <a:prstGeom prst="rect">
            <a:avLst/>
          </a:prstGeom>
        </p:spPr>
        <p:txBody>
          <a:bodyPr/>
          <a:lstStyle>
            <a:lvl1pPr>
              <a:lnSpc>
                <a:spcPct val="90000"/>
              </a:lnSpc>
              <a:defRPr/>
            </a:lvl1pPr>
          </a:lstStyle>
          <a:p>
            <a:endParaRPr lang="en-CA" noProof="0"/>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5"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1688249654"/>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4"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455800139"/>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st Content Slide">
    <p:spTree>
      <p:nvGrpSpPr>
        <p:cNvPr id="1" name=""/>
        <p:cNvGrpSpPr/>
        <p:nvPr/>
      </p:nvGrpSpPr>
      <p:grpSpPr>
        <a:xfrm>
          <a:off x="0" y="0"/>
          <a:ext cx="0" cy="0"/>
          <a:chOff x="0" y="0"/>
          <a:chExt cx="0" cy="0"/>
        </a:xfrm>
      </p:grpSpPr>
      <p:sp>
        <p:nvSpPr>
          <p:cNvPr id="3" name="Espace réservé du pied de page 2"/>
          <p:cNvSpPr>
            <a:spLocks noGrp="1"/>
          </p:cNvSpPr>
          <p:nvPr>
            <p:ph type="ftr" sz="quarter" idx="10"/>
          </p:nvPr>
        </p:nvSpPr>
        <p:spPr/>
        <p:txBody>
          <a:body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
        <p:nvSpPr>
          <p:cNvPr id="8" name="Rectangle 16"/>
          <p:cNvSpPr>
            <a:spLocks noChangeArrowheads="1"/>
          </p:cNvSpPr>
          <p:nvPr userDrawn="1"/>
        </p:nvSpPr>
        <p:spPr bwMode="auto">
          <a:xfrm>
            <a:off x="683568" y="1368000"/>
            <a:ext cx="7900473" cy="4643863"/>
          </a:xfrm>
          <a:prstGeom prst="rect">
            <a:avLst/>
          </a:prstGeom>
          <a:noFill/>
          <a:ln w="9525">
            <a:noFill/>
            <a:miter lim="800000"/>
            <a:headEnd/>
            <a:tailEnd/>
          </a:ln>
        </p:spPr>
        <p:txBody>
          <a:bodyPr wrap="square" lIns="0" tIns="0" rIns="0" bIns="0">
            <a:noAutofit/>
          </a:bodyPr>
          <a:lstStyle/>
          <a:p>
            <a:pPr marL="0" marR="0" lvl="0" indent="0" algn="l" defTabSz="914400" rtl="0" eaLnBrk="1" fontAlgn="auto" latinLnBrk="0" hangingPunct="1">
              <a:lnSpc>
                <a:spcPts val="1400"/>
              </a:lnSpc>
              <a:spcBef>
                <a:spcPts val="0"/>
              </a:spcBef>
              <a:spcAft>
                <a:spcPts val="2400"/>
              </a:spcAft>
              <a:buClrTx/>
              <a:buSzTx/>
              <a:buFontTx/>
              <a:buNone/>
              <a:tabLst/>
              <a:defRPr/>
            </a:pPr>
            <a:r>
              <a:rPr kumimoji="0" lang="en-CA" sz="1200" b="0" i="0" u="none" strike="noStrike" kern="1200" cap="none" spc="0" normalizeH="0" baseline="0" dirty="0" smtClean="0">
                <a:ln>
                  <a:noFill/>
                </a:ln>
                <a:solidFill>
                  <a:schemeClr val="tx2"/>
                </a:solidFill>
                <a:effectLst/>
                <a:uLnTx/>
                <a:uFillTx/>
                <a:latin typeface="+mn-lt"/>
                <a:ea typeface="+mn-ea"/>
                <a:cs typeface="Arial"/>
              </a:rPr>
              <a:t>Our values keep us anchored and on track. They speak to how we run our business, how we express ourselves </a:t>
            </a:r>
            <a:br>
              <a:rPr kumimoji="0" lang="en-CA" sz="1200" b="0" i="0" u="none" strike="noStrike" kern="1200" cap="none" spc="0" normalizeH="0" baseline="0" dirty="0" smtClean="0">
                <a:ln>
                  <a:noFill/>
                </a:ln>
                <a:solidFill>
                  <a:schemeClr val="tx2"/>
                </a:solidFill>
                <a:effectLst/>
                <a:uLnTx/>
                <a:uFillTx/>
                <a:latin typeface="+mn-lt"/>
                <a:ea typeface="+mn-ea"/>
                <a:cs typeface="Arial"/>
              </a:rPr>
            </a:br>
            <a:r>
              <a:rPr kumimoji="0" lang="en-CA" sz="1200" b="0" i="0" u="none" strike="noStrike" kern="1200" cap="none" spc="0" normalizeH="0" baseline="0" dirty="0" smtClean="0">
                <a:ln>
                  <a:noFill/>
                </a:ln>
                <a:solidFill>
                  <a:schemeClr val="tx2"/>
                </a:solidFill>
                <a:effectLst/>
                <a:uLnTx/>
                <a:uFillTx/>
                <a:latin typeface="+mn-lt"/>
                <a:ea typeface="+mn-ea"/>
                <a:cs typeface="Arial"/>
              </a:rPr>
              <a:t>as a group, and how we engage with our stakeholders and inspire their trust</a:t>
            </a:r>
            <a:r>
              <a:rPr kumimoji="0" lang="en-CA" sz="1200" b="0" i="0" u="none" strike="noStrike" kern="1200" cap="none" spc="0" normalizeH="0" baseline="0" noProof="1" smtClean="0">
                <a:ln>
                  <a:noFill/>
                </a:ln>
                <a:solidFill>
                  <a:schemeClr val="tx2"/>
                </a:solidFill>
                <a:effectLst/>
                <a:uLnTx/>
                <a:uFillTx/>
                <a:latin typeface="+mn-lt"/>
                <a:cs typeface="Arial"/>
              </a:rPr>
              <a:t>. </a:t>
            </a:r>
          </a:p>
          <a:p>
            <a:pPr>
              <a:lnSpc>
                <a:spcPts val="1400"/>
              </a:lnSpc>
              <a:spcAft>
                <a:spcPts val="1800"/>
              </a:spcAft>
            </a:pPr>
            <a:r>
              <a:rPr lang="en-CA" sz="1500" kern="1200" dirty="0" smtClean="0">
                <a:solidFill>
                  <a:schemeClr val="accent2"/>
                </a:solidFill>
                <a:latin typeface="+mn-lt"/>
                <a:ea typeface="+mn-ea"/>
                <a:cs typeface="Arial"/>
              </a:rPr>
              <a:t>Teamwork &amp; excellence</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We’re innovative, collaborative, competent and visionary.</a:t>
            </a:r>
          </a:p>
          <a:p>
            <a:pPr>
              <a:lnSpc>
                <a:spcPts val="1400"/>
              </a:lnSpc>
              <a:spcAft>
                <a:spcPts val="1800"/>
              </a:spcAft>
            </a:pPr>
            <a:r>
              <a:rPr lang="en-CA" sz="1500" kern="1200" dirty="0" smtClean="0">
                <a:solidFill>
                  <a:schemeClr val="accent2"/>
                </a:solidFill>
                <a:latin typeface="+mn-lt"/>
                <a:ea typeface="+mn-ea"/>
                <a:cs typeface="Arial"/>
              </a:rPr>
              <a:t>Customer focus</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Our business exists to serve and add long-term value to our customers’ organizations.</a:t>
            </a:r>
          </a:p>
          <a:p>
            <a:pPr>
              <a:lnSpc>
                <a:spcPts val="1400"/>
              </a:lnSpc>
              <a:spcAft>
                <a:spcPts val="1800"/>
              </a:spcAft>
            </a:pPr>
            <a:r>
              <a:rPr lang="en-CA" sz="1500" kern="1200" dirty="0" smtClean="0">
                <a:solidFill>
                  <a:schemeClr val="accent2"/>
                </a:solidFill>
                <a:latin typeface="+mn-lt"/>
                <a:ea typeface="+mn-ea"/>
                <a:cs typeface="Arial"/>
              </a:rPr>
              <a:t>Strong investor return</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We seek to reward our investors’ trust by delivering competitive returns.</a:t>
            </a:r>
          </a:p>
          <a:p>
            <a:pPr>
              <a:lnSpc>
                <a:spcPts val="1400"/>
              </a:lnSpc>
              <a:spcAft>
                <a:spcPts val="1800"/>
              </a:spcAft>
            </a:pPr>
            <a:r>
              <a:rPr lang="en-CA" sz="1500" kern="1200" dirty="0" smtClean="0">
                <a:solidFill>
                  <a:schemeClr val="accent2"/>
                </a:solidFill>
                <a:latin typeface="+mn-lt"/>
                <a:ea typeface="+mn-ea"/>
                <a:cs typeface="Arial"/>
              </a:rPr>
              <a:t>Health &amp; safety, security and environment</a:t>
            </a:r>
            <a:br>
              <a:rPr lang="en-CA" sz="1500" kern="1200" dirty="0" smtClean="0">
                <a:solidFill>
                  <a:schemeClr val="accent2"/>
                </a:solidFill>
                <a:latin typeface="+mn-lt"/>
                <a:ea typeface="+mn-ea"/>
                <a:cs typeface="Arial"/>
              </a:rPr>
            </a:br>
            <a:r>
              <a:rPr lang="en-CA" sz="1200" kern="1200" dirty="0" smtClean="0">
                <a:solidFill>
                  <a:schemeClr val="tx2"/>
                </a:solidFill>
                <a:latin typeface="+mn-lt"/>
                <a:ea typeface="+mn-ea"/>
                <a:cs typeface="Arial"/>
              </a:rPr>
              <a:t>We have a responsibility to protect everyone who comes into contact </a:t>
            </a:r>
            <a:br>
              <a:rPr lang="en-CA" sz="1200" kern="1200" dirty="0" smtClean="0">
                <a:solidFill>
                  <a:schemeClr val="tx2"/>
                </a:solidFill>
                <a:latin typeface="+mn-lt"/>
                <a:ea typeface="+mn-ea"/>
                <a:cs typeface="Arial"/>
              </a:rPr>
            </a:br>
            <a:r>
              <a:rPr lang="en-CA" sz="1200" kern="1200" dirty="0" smtClean="0">
                <a:solidFill>
                  <a:schemeClr val="tx2"/>
                </a:solidFill>
                <a:latin typeface="+mn-lt"/>
                <a:ea typeface="+mn-ea"/>
                <a:cs typeface="Arial"/>
              </a:rPr>
              <a:t>with our organization and the environment we work in.</a:t>
            </a:r>
          </a:p>
          <a:p>
            <a:pPr>
              <a:lnSpc>
                <a:spcPts val="1400"/>
              </a:lnSpc>
              <a:spcAft>
                <a:spcPts val="1800"/>
              </a:spcAft>
            </a:pPr>
            <a:r>
              <a:rPr lang="en-CA" sz="1500" kern="1200" dirty="0" smtClean="0">
                <a:solidFill>
                  <a:schemeClr val="accent2"/>
                </a:solidFill>
                <a:latin typeface="+mn-lt"/>
                <a:ea typeface="+mn-ea"/>
                <a:cs typeface="Arial"/>
              </a:rPr>
              <a:t>Ethics &amp; compliance</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We’re committed to ethical business.</a:t>
            </a:r>
          </a:p>
          <a:p>
            <a:pPr>
              <a:lnSpc>
                <a:spcPts val="1400"/>
              </a:lnSpc>
            </a:pPr>
            <a:r>
              <a:rPr lang="en-CA" sz="1500" kern="1200" dirty="0" smtClean="0">
                <a:solidFill>
                  <a:schemeClr val="accent2"/>
                </a:solidFill>
                <a:latin typeface="+mn-lt"/>
                <a:ea typeface="+mn-ea"/>
                <a:cs typeface="Arial"/>
              </a:rPr>
              <a:t>Respect</a:t>
            </a:r>
            <a:br>
              <a:rPr lang="en-CA" sz="1500" kern="1200" dirty="0" smtClean="0">
                <a:solidFill>
                  <a:schemeClr val="accent2"/>
                </a:solidFill>
                <a:latin typeface="+mn-lt"/>
                <a:ea typeface="+mn-ea"/>
                <a:cs typeface="Arial"/>
              </a:rPr>
            </a:br>
            <a:r>
              <a:rPr kumimoji="0" lang="en-CA" sz="1200" b="0" i="0" u="none" strike="noStrike" kern="1200" cap="none" spc="0" normalizeH="0" baseline="0" dirty="0" smtClean="0">
                <a:ln>
                  <a:noFill/>
                </a:ln>
                <a:solidFill>
                  <a:srgbClr val="58595B"/>
                </a:solidFill>
                <a:effectLst/>
                <a:uLnTx/>
                <a:uFillTx/>
                <a:latin typeface="+mn-lt"/>
                <a:ea typeface="+mn-ea"/>
                <a:cs typeface="Arial"/>
              </a:rPr>
              <a:t>Our actions consistently demonstrate respect toward our stakeholders. </a:t>
            </a:r>
          </a:p>
        </p:txBody>
      </p:sp>
      <p:sp>
        <p:nvSpPr>
          <p:cNvPr id="9" name="Titre 49"/>
          <p:cNvSpPr txBox="1">
            <a:spLocks/>
          </p:cNvSpPr>
          <p:nvPr userDrawn="1"/>
        </p:nvSpPr>
        <p:spPr>
          <a:xfrm>
            <a:off x="683568" y="468000"/>
            <a:ext cx="7776864" cy="722567"/>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2800" b="0" kern="1200" cap="none" spc="0" baseline="0">
                <a:solidFill>
                  <a:schemeClr val="accent2"/>
                </a:solidFill>
                <a:latin typeface="Arial" pitchFamily="34" charset="0"/>
                <a:ea typeface="+mj-ea"/>
                <a:cs typeface="+mj-cs"/>
              </a:defRPr>
            </a:lvl1pPr>
          </a:lstStyle>
          <a:p>
            <a:r>
              <a:rPr lang="en-CA" noProof="1" smtClean="0"/>
              <a:t>Values that guide us</a:t>
            </a:r>
            <a:endParaRPr lang="en-CA" noProof="1"/>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Tree>
    <p:extLst>
      <p:ext uri="{BB962C8B-B14F-4D97-AF65-F5344CB8AC3E}">
        <p14:creationId xmlns:p14="http://schemas.microsoft.com/office/powerpoint/2010/main" val="155590499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CA" noProof="1" smtClean="0"/>
              <a:t>Click here to add Title</a:t>
            </a:r>
            <a:br>
              <a:rPr lang="en-CA" noProof="1" smtClean="0"/>
            </a:br>
            <a:r>
              <a:rPr lang="en-CA" noProof="1" smtClean="0"/>
              <a:t>(Bullet Points slide)</a:t>
            </a:r>
            <a:endParaRPr lang="en-CA" dirty="0"/>
          </a:p>
        </p:txBody>
      </p:sp>
      <p:sp>
        <p:nvSpPr>
          <p:cNvPr id="7" name="Espace réservé du contenu 5"/>
          <p:cNvSpPr>
            <a:spLocks noGrp="1"/>
          </p:cNvSpPr>
          <p:nvPr>
            <p:ph sz="quarter" idx="13" hasCustomPrompt="1"/>
          </p:nvPr>
        </p:nvSpPr>
        <p:spPr>
          <a:xfrm>
            <a:off x="683567" y="1368000"/>
            <a:ext cx="7776865" cy="4258000"/>
          </a:xfrm>
        </p:spPr>
        <p:txBody>
          <a:bodyPr/>
          <a:lstStyle>
            <a:lvl2pPr>
              <a:defRPr baseline="0"/>
            </a:lvl2pPr>
            <a:lvl3pPr>
              <a:defRPr baseline="0"/>
            </a:lvl3pPr>
            <a:lvl4pPr>
              <a:defRPr baseline="0"/>
            </a:lvl4pPr>
          </a:lstStyle>
          <a:p>
            <a:pPr lvl="0"/>
            <a:r>
              <a:rPr lang="en-CA" dirty="0" smtClean="0"/>
              <a:t>Click here to add subtitle (followed by: </a:t>
            </a:r>
            <a:r>
              <a:rPr lang="en-CA" dirty="0" err="1" smtClean="0"/>
              <a:t>Enter+tab</a:t>
            </a:r>
            <a:r>
              <a:rPr lang="en-CA" dirty="0" smtClean="0"/>
              <a:t> for normal text and bullet points)</a:t>
            </a:r>
          </a:p>
          <a:p>
            <a:pPr lvl="1"/>
            <a:r>
              <a:rPr lang="en-CA" dirty="0" smtClean="0"/>
              <a:t>Normal text</a:t>
            </a:r>
          </a:p>
          <a:p>
            <a:pPr lvl="2"/>
            <a:r>
              <a:rPr lang="en-CA" dirty="0" smtClean="0"/>
              <a:t>Third level</a:t>
            </a:r>
          </a:p>
          <a:p>
            <a:pPr lvl="3"/>
            <a:r>
              <a:rPr lang="en-CA" dirty="0" smtClean="0"/>
              <a:t>Fourth level</a:t>
            </a:r>
          </a:p>
          <a:p>
            <a:pPr lvl="4"/>
            <a:r>
              <a:rPr lang="en-CA" dirty="0" smtClean="0"/>
              <a:t>Fifth level</a:t>
            </a:r>
            <a:endParaRPr lang="en-CA" dirty="0"/>
          </a:p>
        </p:txBody>
      </p:sp>
      <p:sp>
        <p:nvSpPr>
          <p:cNvPr id="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6"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21364976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 Columns Text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CA" noProof="1" smtClean="0"/>
              <a:t>Click here to add Title</a:t>
            </a:r>
            <a:br>
              <a:rPr lang="en-CA" noProof="1" smtClean="0"/>
            </a:br>
            <a:r>
              <a:rPr lang="en-CA" noProof="1" smtClean="0"/>
              <a:t>(Bullet Points slide)</a:t>
            </a:r>
            <a:endParaRPr lang="en-CA" dirty="0"/>
          </a:p>
        </p:txBody>
      </p:sp>
      <p:sp>
        <p:nvSpPr>
          <p:cNvPr id="7" name="Espace réservé du contenu 5"/>
          <p:cNvSpPr>
            <a:spLocks noGrp="1"/>
          </p:cNvSpPr>
          <p:nvPr>
            <p:ph sz="quarter" idx="13" hasCustomPrompt="1"/>
          </p:nvPr>
        </p:nvSpPr>
        <p:spPr>
          <a:xfrm>
            <a:off x="683567" y="1368000"/>
            <a:ext cx="3737621" cy="4289489"/>
          </a:xfr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6" name="Espace réservé du contenu 5"/>
          <p:cNvSpPr>
            <a:spLocks noGrp="1"/>
          </p:cNvSpPr>
          <p:nvPr>
            <p:ph sz="quarter" idx="14" hasCustomPrompt="1"/>
          </p:nvPr>
        </p:nvSpPr>
        <p:spPr>
          <a:xfrm>
            <a:off x="4735513" y="1368000"/>
            <a:ext cx="3737621" cy="4289489"/>
          </a:xfr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8"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398337654"/>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 Big Vertical Photo">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83568" y="468000"/>
            <a:ext cx="3737620" cy="722567"/>
          </a:xfrm>
        </p:spPr>
        <p:txBody>
          <a:bodyPr/>
          <a:lstStyle/>
          <a:p>
            <a:r>
              <a:rPr lang="en-CA" noProof="1" smtClean="0"/>
              <a:t>Click here to add Title</a:t>
            </a:r>
            <a:endParaRPr lang="en-CA" dirty="0"/>
          </a:p>
        </p:txBody>
      </p:sp>
      <p:sp>
        <p:nvSpPr>
          <p:cNvPr id="7" name="Espace réservé du contenu 5"/>
          <p:cNvSpPr>
            <a:spLocks noGrp="1"/>
          </p:cNvSpPr>
          <p:nvPr>
            <p:ph sz="quarter" idx="13" hasCustomPrompt="1"/>
          </p:nvPr>
        </p:nvSpPr>
        <p:spPr>
          <a:xfrm>
            <a:off x="683567" y="1368000"/>
            <a:ext cx="3737621" cy="4289489"/>
          </a:xfrm>
        </p:spPr>
        <p:txBody>
          <a:bodyPr/>
          <a:lstStyle>
            <a:lvl2pPr>
              <a:defRPr baseline="0"/>
            </a:lvl2pPr>
            <a:lvl3pPr>
              <a:defRPr baseline="0"/>
            </a:lvl3pPr>
            <a:lvl4pPr>
              <a:defRPr baseline="0"/>
            </a:lvl4pPr>
          </a:lstStyle>
          <a:p>
            <a:pPr lvl="0"/>
            <a:r>
              <a:rPr lang="en-CA" smtClean="0"/>
              <a:t>Click here to add subtitle</a:t>
            </a:r>
          </a:p>
          <a:p>
            <a:pPr lvl="1"/>
            <a:r>
              <a:rPr lang="en-CA" smtClean="0"/>
              <a:t>Normal text</a:t>
            </a:r>
          </a:p>
          <a:p>
            <a:pPr lvl="2"/>
            <a:r>
              <a:rPr lang="en-CA" smtClean="0"/>
              <a:t>Third level</a:t>
            </a:r>
          </a:p>
          <a:p>
            <a:pPr lvl="3"/>
            <a:r>
              <a:rPr lang="en-CA" smtClean="0"/>
              <a:t>Fourth level</a:t>
            </a:r>
          </a:p>
          <a:p>
            <a:pPr lvl="4"/>
            <a:r>
              <a:rPr lang="en-CA" smtClean="0"/>
              <a:t>Fifth level</a:t>
            </a:r>
            <a:endParaRPr lang="en-CA" dirty="0"/>
          </a:p>
        </p:txBody>
      </p:sp>
      <p:sp>
        <p:nvSpPr>
          <p:cNvPr id="6" name="Picture Placeholder 21"/>
          <p:cNvSpPr>
            <a:spLocks noGrp="1"/>
          </p:cNvSpPr>
          <p:nvPr>
            <p:ph type="pic" sz="quarter" idx="28"/>
          </p:nvPr>
        </p:nvSpPr>
        <p:spPr>
          <a:xfrm>
            <a:off x="4727966" y="1368000"/>
            <a:ext cx="4060201" cy="4213837"/>
          </a:xfrm>
          <a:ln w="63500">
            <a:noFill/>
          </a:ln>
        </p:spPr>
        <p:txBody>
          <a:bodyPr anchor="ctr" anchorCtr="0"/>
          <a:lstStyle>
            <a:lvl1pPr algn="ctr">
              <a:defRPr>
                <a:solidFill>
                  <a:schemeClr val="bg1">
                    <a:lumMod val="75000"/>
                  </a:schemeClr>
                </a:solidFill>
              </a:defRPr>
            </a:lvl1pPr>
          </a:lstStyle>
          <a:p>
            <a:endParaRPr lang="en-CA" dirty="0"/>
          </a:p>
        </p:txBody>
      </p:sp>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8"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77315429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 Big 2 Small Photos">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432" cy="722567"/>
          </a:xfrm>
        </p:spPr>
        <p:txBody>
          <a:bodyPr/>
          <a:lstStyle/>
          <a:p>
            <a:endParaRPr lang="en-CA" noProof="0"/>
          </a:p>
        </p:txBody>
      </p:sp>
      <p:sp>
        <p:nvSpPr>
          <p:cNvPr id="5" name="Text Placeholder 3"/>
          <p:cNvSpPr>
            <a:spLocks noGrp="1"/>
          </p:cNvSpPr>
          <p:nvPr>
            <p:ph type="body" sz="quarter" idx="21" hasCustomPrompt="1"/>
          </p:nvPr>
        </p:nvSpPr>
        <p:spPr>
          <a:xfrm>
            <a:off x="684000" y="1368001"/>
            <a:ext cx="3724739" cy="4257999"/>
          </a:xfrm>
        </p:spPr>
        <p:txBody>
          <a:bodyPr/>
          <a:lstStyle>
            <a:lvl1pPr>
              <a:defRPr baseline="0"/>
            </a:lvl1pPr>
            <a:lvl2pPr>
              <a:defRPr/>
            </a:lvl2pPr>
            <a:lvl3pPr>
              <a:defRPr/>
            </a:lvl3pPr>
            <a:lvl4pPr>
              <a:defRPr/>
            </a:lvl4pPr>
            <a:lvl5pPr>
              <a:defRPr/>
            </a:lvl5pPr>
            <a:lvl6pPr marL="626400" indent="0">
              <a:buNone/>
              <a:defRPr/>
            </a:lvl6pPr>
          </a:lstStyle>
          <a:p>
            <a:pPr lvl="0"/>
            <a:r>
              <a:rPr lang="en-CA" noProof="0" smtClean="0"/>
              <a:t>Subtitle </a:t>
            </a:r>
          </a:p>
          <a:p>
            <a:pPr lvl="1"/>
            <a:r>
              <a:rPr lang="en-CA" noProof="0" smtClean="0"/>
              <a:t>Normal text</a:t>
            </a:r>
          </a:p>
          <a:p>
            <a:pPr lvl="2"/>
            <a:r>
              <a:rPr lang="en-CA" noProof="0" smtClean="0"/>
              <a:t>Second level</a:t>
            </a:r>
          </a:p>
          <a:p>
            <a:pPr lvl="3"/>
            <a:r>
              <a:rPr lang="en-CA" noProof="0" smtClean="0"/>
              <a:t>Third level</a:t>
            </a:r>
          </a:p>
          <a:p>
            <a:pPr lvl="4"/>
            <a:r>
              <a:rPr lang="en-CA" noProof="0" smtClean="0"/>
              <a:t>Fourth level</a:t>
            </a:r>
          </a:p>
        </p:txBody>
      </p:sp>
      <p:sp>
        <p:nvSpPr>
          <p:cNvPr id="6" name="Picture Placeholder 21"/>
          <p:cNvSpPr>
            <a:spLocks noGrp="1"/>
          </p:cNvSpPr>
          <p:nvPr>
            <p:ph type="pic" sz="quarter" idx="28"/>
          </p:nvPr>
        </p:nvSpPr>
        <p:spPr>
          <a:xfrm>
            <a:off x="4727966" y="1368001"/>
            <a:ext cx="3732034" cy="3033704"/>
          </a:xfrm>
          <a:ln w="63500">
            <a:noFill/>
          </a:ln>
        </p:spPr>
        <p:txBody>
          <a:bodyPr anchor="ctr" anchorCtr="0"/>
          <a:lstStyle>
            <a:lvl1pPr algn="ctr">
              <a:defRPr>
                <a:solidFill>
                  <a:schemeClr val="bg1">
                    <a:lumMod val="75000"/>
                  </a:schemeClr>
                </a:solidFill>
              </a:defRPr>
            </a:lvl1pPr>
          </a:lstStyle>
          <a:p>
            <a:endParaRPr lang="en-CA" noProof="0"/>
          </a:p>
        </p:txBody>
      </p:sp>
      <p:sp>
        <p:nvSpPr>
          <p:cNvPr id="15" name="Espace réservé pour une image  12"/>
          <p:cNvSpPr>
            <a:spLocks noGrp="1"/>
          </p:cNvSpPr>
          <p:nvPr>
            <p:ph type="pic" sz="quarter" idx="50"/>
          </p:nvPr>
        </p:nvSpPr>
        <p:spPr>
          <a:xfrm>
            <a:off x="4727965" y="4617705"/>
            <a:ext cx="1760891" cy="1008295"/>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endParaRPr lang="en-CA" noProof="0"/>
          </a:p>
        </p:txBody>
      </p:sp>
      <p:sp>
        <p:nvSpPr>
          <p:cNvPr id="16" name="Espace réservé pour une image  12"/>
          <p:cNvSpPr>
            <a:spLocks noGrp="1"/>
          </p:cNvSpPr>
          <p:nvPr>
            <p:ph type="pic" sz="quarter" idx="51" hasCustomPrompt="1"/>
          </p:nvPr>
        </p:nvSpPr>
        <p:spPr>
          <a:xfrm>
            <a:off x="6705152" y="4617705"/>
            <a:ext cx="1754848" cy="1008295"/>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r>
              <a:rPr lang="en-CA" noProof="0" smtClean="0"/>
              <a:t>    </a:t>
            </a:r>
            <a:endParaRPr lang="en-CA" noProof="0"/>
          </a:p>
        </p:txBody>
      </p:sp>
      <p:sp>
        <p:nvSpPr>
          <p:cNvPr id="10"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9"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1785216313"/>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 Columns with Photos">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0080"/>
          </a:xfrm>
          <a:prstGeom prst="rect">
            <a:avLst/>
          </a:prstGeom>
        </p:spPr>
        <p:txBody>
          <a:bodyPr/>
          <a:lstStyle>
            <a:lvl1pPr>
              <a:lnSpc>
                <a:spcPct val="90000"/>
              </a:lnSpc>
              <a:defRPr/>
            </a:lvl1pPr>
          </a:lstStyle>
          <a:p>
            <a:endParaRPr lang="en-CA" noProof="1"/>
          </a:p>
        </p:txBody>
      </p:sp>
      <p:sp>
        <p:nvSpPr>
          <p:cNvPr id="33" name="Espace réservé du texte 3"/>
          <p:cNvSpPr>
            <a:spLocks noGrp="1"/>
          </p:cNvSpPr>
          <p:nvPr>
            <p:ph type="body" sz="quarter" idx="21" hasCustomPrompt="1"/>
          </p:nvPr>
        </p:nvSpPr>
        <p:spPr>
          <a:xfrm>
            <a:off x="676274" y="3805279"/>
            <a:ext cx="3732465" cy="1810225"/>
          </a:xfrm>
        </p:spPr>
        <p:txBody>
          <a:bodyPr/>
          <a:lstStyle/>
          <a:p>
            <a:pPr lvl="0"/>
            <a:r>
              <a:rPr lang="en-CA" noProof="0" smtClean="0"/>
              <a:t>Subtitle </a:t>
            </a:r>
          </a:p>
          <a:p>
            <a:pPr lvl="1"/>
            <a:r>
              <a:rPr lang="en-CA" noProof="0" smtClean="0"/>
              <a:t>Normal text</a:t>
            </a:r>
          </a:p>
          <a:p>
            <a:pPr lvl="2"/>
            <a:r>
              <a:rPr lang="en-CA" noProof="0" smtClean="0"/>
              <a:t>Second level</a:t>
            </a:r>
          </a:p>
          <a:p>
            <a:pPr lvl="3"/>
            <a:r>
              <a:rPr lang="en-CA" noProof="0" smtClean="0"/>
              <a:t>Third level</a:t>
            </a:r>
          </a:p>
          <a:p>
            <a:pPr lvl="4"/>
            <a:r>
              <a:rPr lang="en-CA" noProof="0" smtClean="0"/>
              <a:t>Fourth level</a:t>
            </a:r>
          </a:p>
        </p:txBody>
      </p:sp>
      <p:sp>
        <p:nvSpPr>
          <p:cNvPr id="34" name="Espace réservé du texte 3"/>
          <p:cNvSpPr>
            <a:spLocks noGrp="1"/>
          </p:cNvSpPr>
          <p:nvPr>
            <p:ph type="body" sz="quarter" idx="22" hasCustomPrompt="1"/>
          </p:nvPr>
        </p:nvSpPr>
        <p:spPr>
          <a:xfrm>
            <a:off x="4727966" y="3805279"/>
            <a:ext cx="3727909" cy="1810225"/>
          </a:xfrm>
        </p:spPr>
        <p:txBody>
          <a:bodyPr/>
          <a:lstStyle/>
          <a:p>
            <a:pPr lvl="0"/>
            <a:r>
              <a:rPr lang="en-CA" noProof="0" smtClean="0"/>
              <a:t>Subtitle </a:t>
            </a:r>
          </a:p>
          <a:p>
            <a:pPr lvl="1"/>
            <a:r>
              <a:rPr lang="en-CA" noProof="0" smtClean="0"/>
              <a:t>Normal text</a:t>
            </a:r>
          </a:p>
          <a:p>
            <a:pPr lvl="2"/>
            <a:r>
              <a:rPr lang="en-CA" noProof="0" smtClean="0"/>
              <a:t>Second level</a:t>
            </a:r>
          </a:p>
          <a:p>
            <a:pPr lvl="3"/>
            <a:r>
              <a:rPr lang="en-CA" noProof="0" smtClean="0"/>
              <a:t>Third level</a:t>
            </a:r>
          </a:p>
          <a:p>
            <a:pPr lvl="4"/>
            <a:r>
              <a:rPr lang="en-CA" noProof="0" smtClean="0"/>
              <a:t>Fourth level</a:t>
            </a:r>
          </a:p>
        </p:txBody>
      </p:sp>
      <p:sp>
        <p:nvSpPr>
          <p:cNvPr id="35" name="Espace réservé pour une image  12"/>
          <p:cNvSpPr>
            <a:spLocks noGrp="1"/>
          </p:cNvSpPr>
          <p:nvPr>
            <p:ph type="pic" sz="quarter" idx="28" hasCustomPrompt="1"/>
          </p:nvPr>
        </p:nvSpPr>
        <p:spPr>
          <a:xfrm>
            <a:off x="676274" y="1368000"/>
            <a:ext cx="3732465" cy="2221277"/>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6" name="Espace réservé pour une image  12"/>
          <p:cNvSpPr>
            <a:spLocks noGrp="1"/>
          </p:cNvSpPr>
          <p:nvPr>
            <p:ph type="pic" sz="quarter" idx="33"/>
          </p:nvPr>
        </p:nvSpPr>
        <p:spPr>
          <a:xfrm>
            <a:off x="4727967" y="1368001"/>
            <a:ext cx="3732465" cy="2221276"/>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0"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9"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5425092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or Divider Light Blue">
    <p:spTree>
      <p:nvGrpSpPr>
        <p:cNvPr id="1" name=""/>
        <p:cNvGrpSpPr/>
        <p:nvPr/>
      </p:nvGrpSpPr>
      <p:grpSpPr>
        <a:xfrm>
          <a:off x="0" y="0"/>
          <a:ext cx="0" cy="0"/>
          <a:chOff x="0" y="0"/>
          <a:chExt cx="0" cy="0"/>
        </a:xfrm>
      </p:grpSpPr>
      <p:sp>
        <p:nvSpPr>
          <p:cNvPr id="5" name="Rectangle 4"/>
          <p:cNvSpPr/>
          <p:nvPr userDrawn="1"/>
        </p:nvSpPr>
        <p:spPr>
          <a:xfrm>
            <a:off x="180000" y="158239"/>
            <a:ext cx="8784000" cy="561976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3" name="Titre 1"/>
          <p:cNvSpPr>
            <a:spLocks noGrp="1"/>
          </p:cNvSpPr>
          <p:nvPr>
            <p:ph type="title" hasCustomPrompt="1"/>
          </p:nvPr>
        </p:nvSpPr>
        <p:spPr>
          <a:xfrm>
            <a:off x="683370" y="1238239"/>
            <a:ext cx="4813909" cy="1081237"/>
          </a:xfrm>
          <a:prstGeom prst="rect">
            <a:avLst/>
          </a:prstGeom>
        </p:spPr>
        <p:txBody>
          <a:bodyPr lIns="0" tIns="0" rIns="0" bIns="0" anchor="b" anchorCtr="0">
            <a:noAutofit/>
          </a:bodyPr>
          <a:lstStyle>
            <a:lvl1pPr>
              <a:lnSpc>
                <a:spcPct val="100000"/>
              </a:lnSpc>
              <a:defRPr sz="4000" baseline="0">
                <a:solidFill>
                  <a:schemeClr val="bg1"/>
                </a:solidFill>
              </a:defRPr>
            </a:lvl1pPr>
          </a:lstStyle>
          <a:p>
            <a:r>
              <a:rPr lang="en-CA" noProof="1" smtClean="0"/>
              <a:t>Divider Slide</a:t>
            </a:r>
            <a:br>
              <a:rPr lang="en-CA" noProof="1" smtClean="0"/>
            </a:br>
            <a:r>
              <a:rPr lang="en-CA" noProof="1" smtClean="0"/>
              <a:t>Title</a:t>
            </a:r>
            <a:endParaRPr lang="en-CA" noProof="1"/>
          </a:p>
        </p:txBody>
      </p:sp>
      <p:sp>
        <p:nvSpPr>
          <p:cNvPr id="4" name="Espace réservé du texte 10"/>
          <p:cNvSpPr>
            <a:spLocks noGrp="1"/>
          </p:cNvSpPr>
          <p:nvPr>
            <p:ph type="body" sz="quarter" idx="13" hasCustomPrompt="1"/>
          </p:nvPr>
        </p:nvSpPr>
        <p:spPr>
          <a:xfrm>
            <a:off x="683568" y="2438665"/>
            <a:ext cx="4813711" cy="720080"/>
          </a:xfrm>
          <a:prstGeom prst="rect">
            <a:avLst/>
          </a:prstGeom>
        </p:spPr>
        <p:txBody>
          <a:bodyPr lIns="0" tIns="0" rIns="0" bIns="0">
            <a:noAutofit/>
          </a:bodyPr>
          <a:lstStyle>
            <a:lvl1pPr>
              <a:lnSpc>
                <a:spcPct val="100000"/>
              </a:lnSpc>
              <a:buNone/>
              <a:defRPr sz="1400" b="0" baseline="0">
                <a:solidFill>
                  <a:schemeClr val="bg1"/>
                </a:solidFill>
              </a:defRPr>
            </a:lvl1pPr>
            <a:lvl2pPr>
              <a:lnSpc>
                <a:spcPts val="1800"/>
              </a:lnSpc>
              <a:defRPr sz="1400" b="0">
                <a:solidFill>
                  <a:srgbClr val="414141"/>
                </a:solidFill>
              </a:defRPr>
            </a:lvl2pPr>
            <a:lvl3pPr>
              <a:lnSpc>
                <a:spcPts val="1800"/>
              </a:lnSpc>
              <a:defRPr sz="1400" b="0">
                <a:solidFill>
                  <a:srgbClr val="414141"/>
                </a:solidFill>
              </a:defRPr>
            </a:lvl3pPr>
            <a:lvl4pPr>
              <a:lnSpc>
                <a:spcPts val="1800"/>
              </a:lnSpc>
              <a:defRPr sz="1400" b="0">
                <a:solidFill>
                  <a:srgbClr val="414141"/>
                </a:solidFill>
              </a:defRPr>
            </a:lvl4pPr>
            <a:lvl5pPr>
              <a:lnSpc>
                <a:spcPts val="1800"/>
              </a:lnSpc>
              <a:defRPr sz="1400" b="0">
                <a:solidFill>
                  <a:srgbClr val="414141"/>
                </a:solidFill>
              </a:defRPr>
            </a:lvl5pPr>
          </a:lstStyle>
          <a:p>
            <a:pPr lvl="0"/>
            <a:r>
              <a:rPr lang="en-CA" noProof="1" smtClean="0"/>
              <a:t>Click here to add normal Text</a:t>
            </a:r>
          </a:p>
        </p:txBody>
      </p:sp>
      <p:cxnSp>
        <p:nvCxnSpPr>
          <p:cNvPr id="15" name="Straight Connector 14"/>
          <p:cNvCxnSpPr/>
          <p:nvPr userDrawn="1"/>
        </p:nvCxnSpPr>
        <p:spPr>
          <a:xfrm flipH="1">
            <a:off x="5225217" y="2884983"/>
            <a:ext cx="3739865" cy="3739866"/>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5763988" y="3427459"/>
            <a:ext cx="3197386" cy="3197390"/>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6314363" y="3969934"/>
            <a:ext cx="2654912" cy="2654915"/>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6846864" y="4512410"/>
            <a:ext cx="2112436" cy="2112439"/>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297" y="6063202"/>
            <a:ext cx="918999" cy="401616"/>
          </a:xfrm>
          <a:prstGeom prst="rect">
            <a:avLst/>
          </a:prstGeom>
        </p:spPr>
      </p:pic>
    </p:spTree>
    <p:extLst>
      <p:ext uri="{BB962C8B-B14F-4D97-AF65-F5344CB8AC3E}">
        <p14:creationId xmlns:p14="http://schemas.microsoft.com/office/powerpoint/2010/main" val="35488815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 Photos - Vertical / font size reduced">
    <p:spTree>
      <p:nvGrpSpPr>
        <p:cNvPr id="1" name=""/>
        <p:cNvGrpSpPr/>
        <p:nvPr/>
      </p:nvGrpSpPr>
      <p:grpSpPr>
        <a:xfrm>
          <a:off x="0" y="0"/>
          <a:ext cx="0" cy="0"/>
          <a:chOff x="0" y="0"/>
          <a:chExt cx="0" cy="0"/>
        </a:xfrm>
      </p:grpSpPr>
      <p:sp>
        <p:nvSpPr>
          <p:cNvPr id="13" name="Espace réservé pour une image  12"/>
          <p:cNvSpPr>
            <a:spLocks noGrp="1"/>
          </p:cNvSpPr>
          <p:nvPr>
            <p:ph type="pic" sz="quarter" idx="28" hasCustomPrompt="1"/>
          </p:nvPr>
        </p:nvSpPr>
        <p:spPr>
          <a:xfrm>
            <a:off x="683568" y="1368000"/>
            <a:ext cx="2447544" cy="3585366"/>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25" name="Espace réservé pour une image  12"/>
          <p:cNvSpPr>
            <a:spLocks noGrp="1"/>
          </p:cNvSpPr>
          <p:nvPr>
            <p:ph type="pic" sz="quarter" idx="33"/>
          </p:nvPr>
        </p:nvSpPr>
        <p:spPr>
          <a:xfrm>
            <a:off x="3347865" y="1368000"/>
            <a:ext cx="2447543" cy="3585365"/>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29" name="Espace réservé pour une image  12"/>
          <p:cNvSpPr>
            <a:spLocks noGrp="1"/>
          </p:cNvSpPr>
          <p:nvPr>
            <p:ph type="pic" sz="quarter" idx="37" hasCustomPrompt="1"/>
          </p:nvPr>
        </p:nvSpPr>
        <p:spPr>
          <a:xfrm>
            <a:off x="6012160" y="1368000"/>
            <a:ext cx="2447545" cy="3585365"/>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2" name="Titre 31"/>
          <p:cNvSpPr>
            <a:spLocks noGrp="1"/>
          </p:cNvSpPr>
          <p:nvPr>
            <p:ph type="title"/>
          </p:nvPr>
        </p:nvSpPr>
        <p:spPr>
          <a:xfrm>
            <a:off x="683568" y="468000"/>
            <a:ext cx="7776864" cy="720080"/>
          </a:xfrm>
        </p:spPr>
        <p:txBody>
          <a:bodyPr/>
          <a:lstStyle>
            <a:lvl1pPr>
              <a:lnSpc>
                <a:spcPct val="90000"/>
              </a:lnSpc>
              <a:defRPr baseline="0"/>
            </a:lvl1pPr>
          </a:lstStyle>
          <a:p>
            <a:endParaRPr lang="en-CA" noProof="1"/>
          </a:p>
        </p:txBody>
      </p:sp>
      <p:sp>
        <p:nvSpPr>
          <p:cNvPr id="54" name="Espace réservé du texte 4"/>
          <p:cNvSpPr>
            <a:spLocks noGrp="1"/>
          </p:cNvSpPr>
          <p:nvPr>
            <p:ph type="body" sz="quarter" idx="60" hasCustomPrompt="1"/>
          </p:nvPr>
        </p:nvSpPr>
        <p:spPr>
          <a:xfrm>
            <a:off x="684213" y="5102999"/>
            <a:ext cx="2446900" cy="680632"/>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55" name="Espace réservé du texte 4"/>
          <p:cNvSpPr>
            <a:spLocks noGrp="1"/>
          </p:cNvSpPr>
          <p:nvPr>
            <p:ph type="body" sz="quarter" idx="61" hasCustomPrompt="1"/>
          </p:nvPr>
        </p:nvSpPr>
        <p:spPr>
          <a:xfrm>
            <a:off x="3347137" y="5099240"/>
            <a:ext cx="2446900" cy="680632"/>
          </a:xfrm>
        </p:spPr>
        <p:txBody>
          <a:bodyPr/>
          <a:lstStyle>
            <a:lvl1pPr>
              <a:lnSpc>
                <a:spcPts val="1500"/>
              </a:lnSpc>
              <a:defRPr sz="1500" baseline="0"/>
            </a:lvl1pPr>
            <a:lvl2pPr>
              <a:lnSpc>
                <a:spcPts val="1500"/>
              </a:lnSpc>
              <a:spcBef>
                <a:spcPts val="150"/>
              </a:spcBef>
              <a:spcAft>
                <a:spcPts val="300"/>
              </a:spcAft>
              <a:defRPr sz="1200"/>
            </a:lvl2pPr>
          </a:lstStyle>
          <a:p>
            <a:pPr lvl="0"/>
            <a:r>
              <a:rPr lang="en-CA" smtClean="0"/>
              <a:t>Project name</a:t>
            </a:r>
          </a:p>
          <a:p>
            <a:pPr lvl="1"/>
            <a:r>
              <a:rPr lang="en-CA" smtClean="0"/>
              <a:t>Very small descriptive</a:t>
            </a:r>
            <a:endParaRPr lang="en-CA" dirty="0" smtClean="0"/>
          </a:p>
        </p:txBody>
      </p:sp>
      <p:sp>
        <p:nvSpPr>
          <p:cNvPr id="56" name="Espace réservé du texte 4"/>
          <p:cNvSpPr>
            <a:spLocks noGrp="1"/>
          </p:cNvSpPr>
          <p:nvPr>
            <p:ph type="body" sz="quarter" idx="62" hasCustomPrompt="1"/>
          </p:nvPr>
        </p:nvSpPr>
        <p:spPr>
          <a:xfrm>
            <a:off x="6013532" y="5102999"/>
            <a:ext cx="2446900" cy="680632"/>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smtClean="0"/>
              <a:t>Project name</a:t>
            </a:r>
          </a:p>
          <a:p>
            <a:pPr lvl="1"/>
            <a:r>
              <a:rPr lang="en-CA" smtClean="0"/>
              <a:t>Very small descriptive</a:t>
            </a:r>
            <a:endParaRPr lang="en-CA" dirty="0" smtClean="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1"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1556882011"/>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Photos - Horizontal / Font size reduced">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0080"/>
          </a:xfrm>
          <a:prstGeom prst="rect">
            <a:avLst/>
          </a:prstGeom>
        </p:spPr>
        <p:txBody>
          <a:bodyPr/>
          <a:lstStyle>
            <a:lvl1pPr>
              <a:lnSpc>
                <a:spcPct val="90000"/>
              </a:lnSpc>
              <a:defRPr/>
            </a:lvl1pPr>
          </a:lstStyle>
          <a:p>
            <a:endParaRPr lang="en-CA" noProof="1"/>
          </a:p>
        </p:txBody>
      </p:sp>
      <p:sp>
        <p:nvSpPr>
          <p:cNvPr id="27" name="Espace réservé du texte 3"/>
          <p:cNvSpPr>
            <a:spLocks noGrp="1"/>
          </p:cNvSpPr>
          <p:nvPr>
            <p:ph type="body" sz="quarter" idx="32" hasCustomPrompt="1"/>
          </p:nvPr>
        </p:nvSpPr>
        <p:spPr>
          <a:xfrm>
            <a:off x="684415" y="1368001"/>
            <a:ext cx="5117898" cy="1189439"/>
          </a:xfr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34" name="Espace réservé pour une image  12"/>
          <p:cNvSpPr>
            <a:spLocks noGrp="1"/>
          </p:cNvSpPr>
          <p:nvPr>
            <p:ph type="pic" sz="quarter" idx="52"/>
          </p:nvPr>
        </p:nvSpPr>
        <p:spPr>
          <a:xfrm>
            <a:off x="6021388" y="1368001"/>
            <a:ext cx="2438317" cy="1189440"/>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3" name="Espace réservé du texte 3"/>
          <p:cNvSpPr>
            <a:spLocks noGrp="1"/>
          </p:cNvSpPr>
          <p:nvPr>
            <p:ph type="body" sz="quarter" idx="53" hasCustomPrompt="1"/>
          </p:nvPr>
        </p:nvSpPr>
        <p:spPr>
          <a:xfrm>
            <a:off x="684415" y="2762101"/>
            <a:ext cx="5117898" cy="1189439"/>
          </a:xfr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14" name="Espace réservé pour une image  12"/>
          <p:cNvSpPr>
            <a:spLocks noGrp="1"/>
          </p:cNvSpPr>
          <p:nvPr>
            <p:ph type="pic" sz="quarter" idx="54"/>
          </p:nvPr>
        </p:nvSpPr>
        <p:spPr>
          <a:xfrm>
            <a:off x="6021388" y="2762101"/>
            <a:ext cx="2438317" cy="1189440"/>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7" name="Espace réservé du texte 3"/>
          <p:cNvSpPr>
            <a:spLocks noGrp="1"/>
          </p:cNvSpPr>
          <p:nvPr>
            <p:ph type="body" sz="quarter" idx="55" hasCustomPrompt="1"/>
          </p:nvPr>
        </p:nvSpPr>
        <p:spPr>
          <a:xfrm>
            <a:off x="684415" y="4159099"/>
            <a:ext cx="5117898" cy="1189439"/>
          </a:xfrm>
        </p:spPr>
        <p:txBody>
          <a:bodyPr/>
          <a:lstStyle>
            <a:lvl1pPr>
              <a:defRPr baseline="0"/>
            </a:lvl1pPr>
            <a:lvl2pPr marL="176400" indent="-176400">
              <a:lnSpc>
                <a:spcPts val="1500"/>
              </a:lnSpc>
              <a:spcBef>
                <a:spcPts val="150"/>
              </a:spcBef>
              <a:spcAft>
                <a:spcPts val="300"/>
              </a:spcAft>
              <a:buClr>
                <a:srgbClr val="00A2DB"/>
              </a:buClr>
              <a:buSzPct val="100000"/>
              <a:buFont typeface="Lucida Grande"/>
              <a:buChar char="›"/>
              <a:defRPr sz="1200"/>
            </a:lvl2pPr>
            <a:lvl3pPr marL="176400" indent="-176400">
              <a:lnSpc>
                <a:spcPts val="1500"/>
              </a:lnSpc>
              <a:buFont typeface="Lucida Grande"/>
              <a:buChar char="›"/>
              <a:defRPr/>
            </a:lvl3pPr>
          </a:lstStyle>
          <a:p>
            <a:pPr lvl="0"/>
            <a:r>
              <a:rPr lang="en-CA" dirty="0" smtClean="0"/>
              <a:t>Title </a:t>
            </a:r>
          </a:p>
          <a:p>
            <a:pPr lvl="1"/>
            <a:r>
              <a:rPr lang="en-CA" dirty="0" smtClean="0"/>
              <a:t>Detail 1</a:t>
            </a:r>
          </a:p>
          <a:p>
            <a:pPr lvl="1"/>
            <a:r>
              <a:rPr lang="en-CA" dirty="0" smtClean="0"/>
              <a:t>Detail 2</a:t>
            </a:r>
          </a:p>
        </p:txBody>
      </p:sp>
      <p:sp>
        <p:nvSpPr>
          <p:cNvPr id="18" name="Espace réservé pour une image  12"/>
          <p:cNvSpPr>
            <a:spLocks noGrp="1"/>
          </p:cNvSpPr>
          <p:nvPr>
            <p:ph type="pic" sz="quarter" idx="56"/>
          </p:nvPr>
        </p:nvSpPr>
        <p:spPr>
          <a:xfrm>
            <a:off x="6021388" y="4159099"/>
            <a:ext cx="2438317" cy="1189440"/>
          </a:xfrm>
          <a:prstGeom prst="rect">
            <a:avLst/>
          </a:prstGeom>
          <a:ln w="63500">
            <a:noFill/>
          </a:ln>
        </p:spPr>
        <p:txBody>
          <a:bodyPr anchor="ctr" anchorCtr="0"/>
          <a:lstStyle>
            <a:lvl1pPr algn="ctr">
              <a:lnSpc>
                <a:spcPct val="100000"/>
              </a:lnSpc>
              <a:defRPr sz="1200" b="0">
                <a:solidFill>
                  <a:schemeClr val="bg1">
                    <a:lumMod val="75000"/>
                  </a:schemeClr>
                </a:solidFill>
              </a:defRPr>
            </a:lvl1pPr>
          </a:lstStyle>
          <a:p>
            <a:endParaRPr lang="en-CA" dirty="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1"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84266208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 Photos / font size reduced">
    <p:spTree>
      <p:nvGrpSpPr>
        <p:cNvPr id="1" name=""/>
        <p:cNvGrpSpPr/>
        <p:nvPr/>
      </p:nvGrpSpPr>
      <p:grpSpPr>
        <a:xfrm>
          <a:off x="0" y="0"/>
          <a:ext cx="0" cy="0"/>
          <a:chOff x="0" y="0"/>
          <a:chExt cx="0" cy="0"/>
        </a:xfrm>
      </p:grpSpPr>
      <p:sp>
        <p:nvSpPr>
          <p:cNvPr id="13" name="Espace réservé pour une image  12"/>
          <p:cNvSpPr>
            <a:spLocks noGrp="1"/>
          </p:cNvSpPr>
          <p:nvPr>
            <p:ph type="pic" sz="quarter" idx="28" hasCustomPrompt="1"/>
          </p:nvPr>
        </p:nvSpPr>
        <p:spPr>
          <a:xfrm>
            <a:off x="683568" y="1368000"/>
            <a:ext cx="2447544" cy="1109672"/>
          </a:xfrm>
          <a:prstGeom prst="rect">
            <a:avLst/>
          </a:prstGeom>
          <a:ln>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2" name="Titre 31"/>
          <p:cNvSpPr>
            <a:spLocks noGrp="1"/>
          </p:cNvSpPr>
          <p:nvPr>
            <p:ph type="title"/>
          </p:nvPr>
        </p:nvSpPr>
        <p:spPr>
          <a:xfrm>
            <a:off x="683568" y="468000"/>
            <a:ext cx="7776864" cy="720080"/>
          </a:xfrm>
        </p:spPr>
        <p:txBody>
          <a:bodyPr/>
          <a:lstStyle>
            <a:lvl1pPr>
              <a:lnSpc>
                <a:spcPct val="90000"/>
              </a:lnSpc>
              <a:defRPr baseline="0"/>
            </a:lvl1pPr>
          </a:lstStyle>
          <a:p>
            <a:endParaRPr lang="en-CA" noProof="1"/>
          </a:p>
        </p:txBody>
      </p:sp>
      <p:sp>
        <p:nvSpPr>
          <p:cNvPr id="5" name="Espace réservé du texte 4"/>
          <p:cNvSpPr>
            <a:spLocks noGrp="1"/>
          </p:cNvSpPr>
          <p:nvPr>
            <p:ph type="body" sz="quarter" idx="54" hasCustomPrompt="1"/>
          </p:nvPr>
        </p:nvSpPr>
        <p:spPr>
          <a:xfrm>
            <a:off x="684213" y="2619083"/>
            <a:ext cx="2446900" cy="695325"/>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20" name="Espace réservé pour une image  12"/>
          <p:cNvSpPr>
            <a:spLocks noGrp="1"/>
          </p:cNvSpPr>
          <p:nvPr>
            <p:ph type="pic" sz="quarter" idx="58" hasCustomPrompt="1"/>
          </p:nvPr>
        </p:nvSpPr>
        <p:spPr>
          <a:xfrm>
            <a:off x="3347864" y="1368000"/>
            <a:ext cx="2447544" cy="1109672"/>
          </a:xfrm>
          <a:prstGeom prst="rect">
            <a:avLst/>
          </a:prstGeom>
          <a:ln>
            <a:noFill/>
          </a:ln>
        </p:spPr>
        <p:txBody>
          <a:bodyPr anchor="ctr" anchorCtr="0"/>
          <a:lstStyle>
            <a:lvl1pPr algn="ctr">
              <a:lnSpc>
                <a:spcPct val="100000"/>
              </a:lnSpc>
              <a:defRPr sz="1200" b="0">
                <a:solidFill>
                  <a:schemeClr val="bg1">
                    <a:lumMod val="75000"/>
                  </a:schemeClr>
                </a:solidFill>
              </a:defRPr>
            </a:lvl1pPr>
          </a:lstStyle>
          <a:p>
            <a:r>
              <a:rPr lang="en-CA" dirty="0" smtClean="0"/>
              <a:t>      </a:t>
            </a:r>
            <a:endParaRPr lang="en-CA" dirty="0"/>
          </a:p>
        </p:txBody>
      </p:sp>
      <p:sp>
        <p:nvSpPr>
          <p:cNvPr id="21" name="Espace réservé du texte 4"/>
          <p:cNvSpPr>
            <a:spLocks noGrp="1"/>
          </p:cNvSpPr>
          <p:nvPr>
            <p:ph type="body" sz="quarter" idx="59" hasCustomPrompt="1"/>
          </p:nvPr>
        </p:nvSpPr>
        <p:spPr>
          <a:xfrm>
            <a:off x="3348509" y="2619083"/>
            <a:ext cx="2446900" cy="695325"/>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27" name="Espace réservé pour une image  12"/>
          <p:cNvSpPr>
            <a:spLocks noGrp="1"/>
          </p:cNvSpPr>
          <p:nvPr>
            <p:ph type="pic" sz="quarter" idx="60" hasCustomPrompt="1"/>
          </p:nvPr>
        </p:nvSpPr>
        <p:spPr>
          <a:xfrm>
            <a:off x="6012887" y="1368000"/>
            <a:ext cx="2447544" cy="1109672"/>
          </a:xfrm>
          <a:prstGeom prst="rect">
            <a:avLst/>
          </a:prstGeom>
          <a:ln>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28" name="Espace réservé du texte 4"/>
          <p:cNvSpPr>
            <a:spLocks noGrp="1"/>
          </p:cNvSpPr>
          <p:nvPr>
            <p:ph type="body" sz="quarter" idx="61" hasCustomPrompt="1"/>
          </p:nvPr>
        </p:nvSpPr>
        <p:spPr>
          <a:xfrm>
            <a:off x="6013532" y="2619083"/>
            <a:ext cx="2446900" cy="695325"/>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0" name="Espace réservé pour une image  12"/>
          <p:cNvSpPr>
            <a:spLocks noGrp="1"/>
          </p:cNvSpPr>
          <p:nvPr>
            <p:ph type="pic" sz="quarter" idx="62" hasCustomPrompt="1"/>
          </p:nvPr>
        </p:nvSpPr>
        <p:spPr>
          <a:xfrm>
            <a:off x="683568" y="3561494"/>
            <a:ext cx="2447544" cy="1109672"/>
          </a:xfrm>
          <a:prstGeom prst="rect">
            <a:avLst/>
          </a:prstGeom>
          <a:ln>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1" name="Espace réservé du texte 4"/>
          <p:cNvSpPr>
            <a:spLocks noGrp="1"/>
          </p:cNvSpPr>
          <p:nvPr>
            <p:ph type="body" sz="quarter" idx="63" hasCustomPrompt="1"/>
          </p:nvPr>
        </p:nvSpPr>
        <p:spPr>
          <a:xfrm>
            <a:off x="684213" y="4812578"/>
            <a:ext cx="2446900" cy="695324"/>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3" name="Espace réservé pour une image  12"/>
          <p:cNvSpPr>
            <a:spLocks noGrp="1"/>
          </p:cNvSpPr>
          <p:nvPr>
            <p:ph type="pic" sz="quarter" idx="64" hasCustomPrompt="1"/>
          </p:nvPr>
        </p:nvSpPr>
        <p:spPr>
          <a:xfrm>
            <a:off x="3347864" y="3561494"/>
            <a:ext cx="2447544" cy="1109672"/>
          </a:xfrm>
          <a:prstGeom prst="rect">
            <a:avLst/>
          </a:prstGeom>
          <a:ln>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4" name="Espace réservé du texte 4"/>
          <p:cNvSpPr>
            <a:spLocks noGrp="1"/>
          </p:cNvSpPr>
          <p:nvPr>
            <p:ph type="body" sz="quarter" idx="65" hasCustomPrompt="1"/>
          </p:nvPr>
        </p:nvSpPr>
        <p:spPr>
          <a:xfrm>
            <a:off x="3348509" y="4812577"/>
            <a:ext cx="2446900" cy="695325"/>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35" name="Espace réservé pour une image  12"/>
          <p:cNvSpPr>
            <a:spLocks noGrp="1"/>
          </p:cNvSpPr>
          <p:nvPr>
            <p:ph type="pic" sz="quarter" idx="66" hasCustomPrompt="1"/>
          </p:nvPr>
        </p:nvSpPr>
        <p:spPr>
          <a:xfrm>
            <a:off x="6012887" y="3561494"/>
            <a:ext cx="2447544" cy="1109672"/>
          </a:xfrm>
          <a:prstGeom prst="rect">
            <a:avLst/>
          </a:prstGeom>
          <a:ln>
            <a:noFill/>
          </a:ln>
        </p:spPr>
        <p:txBody>
          <a:bodyPr anchor="ctr" anchorCtr="0"/>
          <a:lstStyle>
            <a:lvl1pPr algn="ctr">
              <a:lnSpc>
                <a:spcPct val="100000"/>
              </a:lnSpc>
              <a:defRPr sz="1200" b="0">
                <a:solidFill>
                  <a:schemeClr val="bg1">
                    <a:lumMod val="75000"/>
                  </a:schemeClr>
                </a:solidFill>
              </a:defRPr>
            </a:lvl1pPr>
          </a:lstStyle>
          <a:p>
            <a:r>
              <a:rPr lang="en-CA" smtClean="0"/>
              <a:t>      </a:t>
            </a:r>
            <a:endParaRPr lang="en-CA" dirty="0"/>
          </a:p>
        </p:txBody>
      </p:sp>
      <p:sp>
        <p:nvSpPr>
          <p:cNvPr id="36" name="Espace réservé du texte 4"/>
          <p:cNvSpPr>
            <a:spLocks noGrp="1"/>
          </p:cNvSpPr>
          <p:nvPr>
            <p:ph type="body" sz="quarter" idx="67" hasCustomPrompt="1"/>
          </p:nvPr>
        </p:nvSpPr>
        <p:spPr>
          <a:xfrm>
            <a:off x="6013532" y="4812577"/>
            <a:ext cx="2446900" cy="695325"/>
          </a:xfrm>
        </p:spPr>
        <p:txBody>
          <a:bodyPr/>
          <a:lstStyle>
            <a:lvl1pPr>
              <a:lnSpc>
                <a:spcPts val="1500"/>
              </a:lnSpc>
              <a:defRPr sz="1500" baseline="0"/>
            </a:lvl1pPr>
            <a:lvl2pPr>
              <a:lnSpc>
                <a:spcPts val="1500"/>
              </a:lnSpc>
              <a:spcBef>
                <a:spcPts val="150"/>
              </a:spcBef>
              <a:spcAft>
                <a:spcPts val="300"/>
              </a:spcAft>
              <a:defRPr sz="1200" baseline="0"/>
            </a:lvl2pPr>
          </a:lstStyle>
          <a:p>
            <a:pPr lvl="0"/>
            <a:r>
              <a:rPr lang="en-CA" dirty="0" smtClean="0"/>
              <a:t>Project name</a:t>
            </a:r>
          </a:p>
          <a:p>
            <a:pPr lvl="1"/>
            <a:r>
              <a:rPr lang="en-CA" dirty="0" smtClean="0"/>
              <a:t>Very small descriptive</a:t>
            </a:r>
          </a:p>
        </p:txBody>
      </p:sp>
      <p:sp>
        <p:nvSpPr>
          <p:cNvPr id="1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17"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85213024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683568" y="468000"/>
            <a:ext cx="7776864" cy="722568"/>
          </a:xfrm>
          <a:prstGeom prst="rect">
            <a:avLst/>
          </a:prstGeom>
        </p:spPr>
        <p:txBody>
          <a:bodyPr/>
          <a:lstStyle>
            <a:lvl1pPr>
              <a:lnSpc>
                <a:spcPct val="90000"/>
              </a:lnSpc>
              <a:defRPr/>
            </a:lvl1pPr>
          </a:lstStyle>
          <a:p>
            <a:endParaRPr lang="en-CA" noProof="0"/>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5"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363527057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8E9205E6-0D8F-4FE6-AE74-F8DC77F0BF6E}" type="slidenum">
              <a:rPr lang="en-CA" smtClean="0"/>
              <a:pPr/>
              <a:t>‹#›</a:t>
            </a:fld>
            <a:endParaRPr lang="en-CA" dirty="0"/>
          </a:p>
        </p:txBody>
      </p:sp>
      <p:sp>
        <p:nvSpPr>
          <p:cNvPr id="11" name="Picture Placeholder 10"/>
          <p:cNvSpPr>
            <a:spLocks noGrp="1"/>
          </p:cNvSpPr>
          <p:nvPr>
            <p:ph type="pic" sz="quarter" idx="12"/>
          </p:nvPr>
        </p:nvSpPr>
        <p:spPr>
          <a:xfrm>
            <a:off x="2831492" y="1640095"/>
            <a:ext cx="6042025" cy="3881437"/>
          </a:xfrm>
        </p:spPr>
        <p:txBody>
          <a:bodyPr/>
          <a:lstStyle/>
          <a:p>
            <a:endParaRPr lang="en-US"/>
          </a:p>
        </p:txBody>
      </p:sp>
      <p:sp>
        <p:nvSpPr>
          <p:cNvPr id="6"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0825904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4"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119774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Photo">
    <p:spTree>
      <p:nvGrpSpPr>
        <p:cNvPr id="1" name=""/>
        <p:cNvGrpSpPr/>
        <p:nvPr/>
      </p:nvGrpSpPr>
      <p:grpSpPr>
        <a:xfrm>
          <a:off x="0" y="0"/>
          <a:ext cx="0" cy="0"/>
          <a:chOff x="0" y="0"/>
          <a:chExt cx="0" cy="0"/>
        </a:xfrm>
      </p:grpSpPr>
      <p:pic>
        <p:nvPicPr>
          <p:cNvPr id="2" name="Picture 1" descr="0002924.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0000" y="158239"/>
            <a:ext cx="8779300" cy="5619762"/>
          </a:xfrm>
          <a:prstGeom prst="rect">
            <a:avLst/>
          </a:prstGeom>
        </p:spPr>
      </p:pic>
      <p:sp>
        <p:nvSpPr>
          <p:cNvPr id="7"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3" name="Titre 1"/>
          <p:cNvSpPr>
            <a:spLocks noGrp="1"/>
          </p:cNvSpPr>
          <p:nvPr>
            <p:ph type="title" hasCustomPrompt="1"/>
          </p:nvPr>
        </p:nvSpPr>
        <p:spPr>
          <a:xfrm>
            <a:off x="683370" y="1238239"/>
            <a:ext cx="4813909" cy="1081237"/>
          </a:xfrm>
          <a:prstGeom prst="rect">
            <a:avLst/>
          </a:prstGeom>
        </p:spPr>
        <p:txBody>
          <a:bodyPr lIns="0" tIns="0" rIns="0" bIns="0" anchor="b" anchorCtr="0">
            <a:noAutofit/>
          </a:bodyPr>
          <a:lstStyle>
            <a:lvl1pPr>
              <a:lnSpc>
                <a:spcPct val="100000"/>
              </a:lnSpc>
              <a:defRPr sz="4000" baseline="0">
                <a:solidFill>
                  <a:schemeClr val="bg1"/>
                </a:solidFill>
              </a:defRPr>
            </a:lvl1pPr>
          </a:lstStyle>
          <a:p>
            <a:r>
              <a:rPr lang="en-CA" noProof="1" smtClean="0"/>
              <a:t>Divider Slide</a:t>
            </a:r>
            <a:br>
              <a:rPr lang="en-CA" noProof="1" smtClean="0"/>
            </a:br>
            <a:r>
              <a:rPr lang="en-CA" noProof="1" smtClean="0"/>
              <a:t>Title</a:t>
            </a:r>
            <a:endParaRPr lang="en-CA" noProof="1"/>
          </a:p>
        </p:txBody>
      </p:sp>
      <p:sp>
        <p:nvSpPr>
          <p:cNvPr id="4" name="Espace réservé du texte 10"/>
          <p:cNvSpPr>
            <a:spLocks noGrp="1"/>
          </p:cNvSpPr>
          <p:nvPr>
            <p:ph type="body" sz="quarter" idx="13" hasCustomPrompt="1"/>
          </p:nvPr>
        </p:nvSpPr>
        <p:spPr>
          <a:xfrm>
            <a:off x="683568" y="2438665"/>
            <a:ext cx="4813711" cy="720080"/>
          </a:xfrm>
          <a:prstGeom prst="rect">
            <a:avLst/>
          </a:prstGeom>
        </p:spPr>
        <p:txBody>
          <a:bodyPr lIns="0" tIns="0" rIns="0" bIns="0">
            <a:noAutofit/>
          </a:bodyPr>
          <a:lstStyle>
            <a:lvl1pPr>
              <a:lnSpc>
                <a:spcPct val="100000"/>
              </a:lnSpc>
              <a:buNone/>
              <a:defRPr sz="1400" b="0" baseline="0">
                <a:solidFill>
                  <a:schemeClr val="bg1"/>
                </a:solidFill>
              </a:defRPr>
            </a:lvl1pPr>
            <a:lvl2pPr>
              <a:lnSpc>
                <a:spcPts val="1800"/>
              </a:lnSpc>
              <a:defRPr sz="1400" b="0">
                <a:solidFill>
                  <a:srgbClr val="414141"/>
                </a:solidFill>
              </a:defRPr>
            </a:lvl2pPr>
            <a:lvl3pPr>
              <a:lnSpc>
                <a:spcPts val="1800"/>
              </a:lnSpc>
              <a:defRPr sz="1400" b="0">
                <a:solidFill>
                  <a:srgbClr val="414141"/>
                </a:solidFill>
              </a:defRPr>
            </a:lvl3pPr>
            <a:lvl4pPr>
              <a:lnSpc>
                <a:spcPts val="1800"/>
              </a:lnSpc>
              <a:defRPr sz="1400" b="0">
                <a:solidFill>
                  <a:srgbClr val="414141"/>
                </a:solidFill>
              </a:defRPr>
            </a:lvl4pPr>
            <a:lvl5pPr>
              <a:lnSpc>
                <a:spcPts val="1800"/>
              </a:lnSpc>
              <a:defRPr sz="1400" b="0">
                <a:solidFill>
                  <a:srgbClr val="414141"/>
                </a:solidFill>
              </a:defRPr>
            </a:lvl5pPr>
          </a:lstStyle>
          <a:p>
            <a:pPr lvl="0"/>
            <a:r>
              <a:rPr lang="en-CA" noProof="1" smtClean="0"/>
              <a:t>Click here to add normal Text</a:t>
            </a:r>
          </a:p>
        </p:txBody>
      </p:sp>
      <p:cxnSp>
        <p:nvCxnSpPr>
          <p:cNvPr id="15" name="Straight Connector 14"/>
          <p:cNvCxnSpPr/>
          <p:nvPr userDrawn="1"/>
        </p:nvCxnSpPr>
        <p:spPr>
          <a:xfrm flipH="1">
            <a:off x="5225217" y="2884983"/>
            <a:ext cx="3739865" cy="3739866"/>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5763988" y="3427459"/>
            <a:ext cx="3197386" cy="3197390"/>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6314363" y="3969934"/>
            <a:ext cx="2654912" cy="2654915"/>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6846864" y="4512410"/>
            <a:ext cx="2112436" cy="2112439"/>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2297" y="6063202"/>
            <a:ext cx="918999" cy="401616"/>
          </a:xfrm>
          <a:prstGeom prst="rect">
            <a:avLst/>
          </a:prstGeom>
        </p:spPr>
      </p:pic>
    </p:spTree>
    <p:extLst>
      <p:ext uri="{BB962C8B-B14F-4D97-AF65-F5344CB8AC3E}">
        <p14:creationId xmlns:p14="http://schemas.microsoft.com/office/powerpoint/2010/main" val="1442971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vider Photo">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297" y="6063202"/>
            <a:ext cx="918999" cy="401616"/>
          </a:xfrm>
          <a:prstGeom prst="rect">
            <a:avLst/>
          </a:prstGeom>
        </p:spPr>
      </p:pic>
    </p:spTree>
    <p:extLst>
      <p:ext uri="{BB962C8B-B14F-4D97-AF65-F5344CB8AC3E}">
        <p14:creationId xmlns:p14="http://schemas.microsoft.com/office/powerpoint/2010/main" val="251762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irst Content Slide">
    <p:bg>
      <p:bgPr>
        <a:solidFill>
          <a:schemeClr val="bg1">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180000" y="158239"/>
            <a:ext cx="8784000" cy="561976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ZoneTexte 8"/>
          <p:cNvSpPr txBox="1"/>
          <p:nvPr/>
        </p:nvSpPr>
        <p:spPr>
          <a:xfrm>
            <a:off x="673233" y="1791640"/>
            <a:ext cx="7928492" cy="430887"/>
          </a:xfrm>
          <a:prstGeom prst="rect">
            <a:avLst/>
          </a:prstGeom>
          <a:noFill/>
        </p:spPr>
        <p:txBody>
          <a:bodyPr wrap="square" lIns="0" tIns="0" rIns="0" bIns="0" rtlCol="0" anchor="b" anchorCtr="0">
            <a:spAutoFit/>
          </a:bodyPr>
          <a:lstStyle/>
          <a:p>
            <a:r>
              <a:rPr lang="en-CA" sz="2800" noProof="1" smtClean="0">
                <a:solidFill>
                  <a:schemeClr val="accent3"/>
                </a:solidFill>
                <a:latin typeface="+mn-lt"/>
                <a:cs typeface="Arial"/>
              </a:rPr>
              <a:t>Our vision</a:t>
            </a:r>
            <a:endParaRPr lang="en-CA" sz="2800" noProof="1">
              <a:solidFill>
                <a:schemeClr val="accent3"/>
              </a:solidFill>
              <a:latin typeface="Arial"/>
              <a:cs typeface="Arial"/>
            </a:endParaRPr>
          </a:p>
        </p:txBody>
      </p:sp>
      <p:sp>
        <p:nvSpPr>
          <p:cNvPr id="10" name="ZoneTexte 9"/>
          <p:cNvSpPr txBox="1"/>
          <p:nvPr/>
        </p:nvSpPr>
        <p:spPr>
          <a:xfrm>
            <a:off x="673232" y="2406264"/>
            <a:ext cx="7264013" cy="1723549"/>
          </a:xfrm>
          <a:prstGeom prst="rect">
            <a:avLst/>
          </a:prstGeom>
          <a:noFill/>
        </p:spPr>
        <p:txBody>
          <a:bodyPr wrap="square" lIns="0" tIns="0" rIns="0" bIns="0" rtlCol="0">
            <a:spAutoFit/>
          </a:bodyPr>
          <a:lstStyle/>
          <a:p>
            <a:pPr>
              <a:lnSpc>
                <a:spcPct val="100000"/>
              </a:lnSpc>
              <a:spcBef>
                <a:spcPts val="1200"/>
              </a:spcBef>
            </a:pPr>
            <a:r>
              <a:rPr lang="en-US" sz="2800" dirty="0" smtClean="0">
                <a:solidFill>
                  <a:srgbClr val="FFFFFF"/>
                </a:solidFill>
              </a:rPr>
              <a:t>We strive to be the premier engineering solutions partner, committed to delivering complex projects from vision to reality </a:t>
            </a:r>
            <a:br>
              <a:rPr lang="en-US" sz="2800" dirty="0" smtClean="0">
                <a:solidFill>
                  <a:srgbClr val="FFFFFF"/>
                </a:solidFill>
              </a:rPr>
            </a:br>
            <a:r>
              <a:rPr lang="en-US" sz="2800" dirty="0" smtClean="0">
                <a:solidFill>
                  <a:srgbClr val="FFFFFF"/>
                </a:solidFill>
              </a:rPr>
              <a:t>for a sustainable lifespan. </a:t>
            </a:r>
          </a:p>
        </p:txBody>
      </p:sp>
      <p:sp>
        <p:nvSpPr>
          <p:cNvPr id="2" name="Footer Placeholder 1"/>
          <p:cNvSpPr>
            <a:spLocks noGrp="1"/>
          </p:cNvSpPr>
          <p:nvPr userDrawn="1">
            <p:ph type="ftr" sz="quarter" idx="13"/>
          </p:nvPr>
        </p:nvSpPr>
        <p:spPr/>
        <p:txBody>
          <a:body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
        <p:nvSpPr>
          <p:cNvPr id="12" name="Espace réservé du numéro de diapositive 5"/>
          <p:cNvSpPr txBox="1">
            <a:spLocks/>
          </p:cNvSpPr>
          <p:nvPr userDrawn="1"/>
        </p:nvSpPr>
        <p:spPr>
          <a:xfrm>
            <a:off x="8605464" y="6481206"/>
            <a:ext cx="359024" cy="189765"/>
          </a:xfrm>
          <a:prstGeom prst="rect">
            <a:avLst/>
          </a:prstGeom>
        </p:spPr>
        <p:txBody>
          <a:bodyPr vert="horz" lIns="0" tIns="0" rIns="0" bIns="0" rtlCol="0" anchor="b" anchorCtr="0"/>
          <a:lstStyle>
            <a:defPPr>
              <a:defRPr lang="fr-FR"/>
            </a:defPPr>
            <a:lvl1pPr marL="0" algn="r" defTabSz="914400" rtl="0" eaLnBrk="1" latinLnBrk="0" hangingPunct="1">
              <a:defRPr sz="800" kern="1200" baseline="0">
                <a:solidFill>
                  <a:schemeClr val="tx2"/>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9205E6-0D8F-4FE6-AE74-F8DC77F0BF6E}" type="slidenum">
              <a:rPr lang="en-CA" smtClean="0"/>
              <a:pPr/>
              <a:t>‹#›</a:t>
            </a:fld>
            <a:endParaRPr lang="en-CA" dirty="0"/>
          </a:p>
        </p:txBody>
      </p:sp>
    </p:spTree>
    <p:extLst>
      <p:ext uri="{BB962C8B-B14F-4D97-AF65-F5344CB8AC3E}">
        <p14:creationId xmlns:p14="http://schemas.microsoft.com/office/powerpoint/2010/main" val="378607159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First Content Slide">
    <p:bg>
      <p:bgPr>
        <a:solidFill>
          <a:schemeClr val="bg1">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180000" y="158239"/>
            <a:ext cx="8784000" cy="561976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ZoneTexte 8"/>
          <p:cNvSpPr txBox="1"/>
          <p:nvPr/>
        </p:nvSpPr>
        <p:spPr>
          <a:xfrm>
            <a:off x="673233" y="1791640"/>
            <a:ext cx="7928492" cy="430887"/>
          </a:xfrm>
          <a:prstGeom prst="rect">
            <a:avLst/>
          </a:prstGeom>
          <a:noFill/>
        </p:spPr>
        <p:txBody>
          <a:bodyPr wrap="square" lIns="0" tIns="0" rIns="0" bIns="0" rtlCol="0" anchor="b" anchorCtr="0">
            <a:spAutoFit/>
          </a:bodyPr>
          <a:lstStyle/>
          <a:p>
            <a:r>
              <a:rPr lang="en-CA" sz="2800" noProof="1" smtClean="0">
                <a:solidFill>
                  <a:schemeClr val="accent3"/>
                </a:solidFill>
                <a:latin typeface="+mn-lt"/>
                <a:cs typeface="Arial"/>
              </a:rPr>
              <a:t>Notre</a:t>
            </a:r>
            <a:r>
              <a:rPr lang="en-CA" sz="2800" baseline="0" noProof="1" smtClean="0">
                <a:solidFill>
                  <a:schemeClr val="accent3"/>
                </a:solidFill>
                <a:latin typeface="+mn-lt"/>
                <a:cs typeface="Arial"/>
              </a:rPr>
              <a:t> vision</a:t>
            </a:r>
            <a:endParaRPr lang="en-CA" sz="2800" noProof="1">
              <a:solidFill>
                <a:schemeClr val="accent3"/>
              </a:solidFill>
              <a:latin typeface="Arial"/>
              <a:cs typeface="Arial"/>
            </a:endParaRPr>
          </a:p>
        </p:txBody>
      </p:sp>
      <p:sp>
        <p:nvSpPr>
          <p:cNvPr id="10" name="ZoneTexte 9"/>
          <p:cNvSpPr txBox="1"/>
          <p:nvPr/>
        </p:nvSpPr>
        <p:spPr>
          <a:xfrm>
            <a:off x="673232" y="2406264"/>
            <a:ext cx="7264013" cy="1723549"/>
          </a:xfrm>
          <a:prstGeom prst="rect">
            <a:avLst/>
          </a:prstGeom>
          <a:noFill/>
        </p:spPr>
        <p:txBody>
          <a:bodyPr wrap="square" lIns="0" tIns="0" rIns="0" bIns="0" rtlCol="0">
            <a:spAutoFit/>
          </a:bodyPr>
          <a:lstStyle/>
          <a:p>
            <a:pPr>
              <a:lnSpc>
                <a:spcPct val="100000"/>
              </a:lnSpc>
              <a:spcBef>
                <a:spcPts val="900"/>
              </a:spcBef>
            </a:pPr>
            <a:r>
              <a:rPr lang="fr-FR" sz="2800" noProof="1" smtClean="0">
                <a:solidFill>
                  <a:srgbClr val="FFFFFF"/>
                </a:solidFill>
              </a:rPr>
              <a:t>Nous aspirons à être le partenaire de choix en ingénierie, déterminés à mener les projets complexes de vision à réalité, tout en leur assurant un cycle de vie durable. </a:t>
            </a:r>
          </a:p>
        </p:txBody>
      </p:sp>
      <p:sp>
        <p:nvSpPr>
          <p:cNvPr id="2" name="Footer Placeholder 1"/>
          <p:cNvSpPr>
            <a:spLocks noGrp="1"/>
          </p:cNvSpPr>
          <p:nvPr userDrawn="1">
            <p:ph type="ftr" sz="quarter" idx="13"/>
          </p:nvPr>
        </p:nvSpPr>
        <p:spPr/>
        <p:txBody>
          <a:body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
        <p:nvSpPr>
          <p:cNvPr id="12" name="Espace réservé du numéro de diapositive 5"/>
          <p:cNvSpPr txBox="1">
            <a:spLocks/>
          </p:cNvSpPr>
          <p:nvPr userDrawn="1"/>
        </p:nvSpPr>
        <p:spPr>
          <a:xfrm>
            <a:off x="8605464" y="6481206"/>
            <a:ext cx="359024" cy="189765"/>
          </a:xfrm>
          <a:prstGeom prst="rect">
            <a:avLst/>
          </a:prstGeom>
        </p:spPr>
        <p:txBody>
          <a:bodyPr vert="horz" lIns="0" tIns="0" rIns="0" bIns="0" rtlCol="0" anchor="b" anchorCtr="0"/>
          <a:lstStyle>
            <a:defPPr>
              <a:defRPr lang="fr-FR"/>
            </a:defPPr>
            <a:lvl1pPr marL="0" algn="r" defTabSz="914400" rtl="0" eaLnBrk="1" latinLnBrk="0" hangingPunct="1">
              <a:defRPr sz="800" kern="1200" baseline="0">
                <a:solidFill>
                  <a:schemeClr val="tx2"/>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9205E6-0D8F-4FE6-AE74-F8DC77F0BF6E}" type="slidenum">
              <a:rPr lang="en-CA" smtClean="0"/>
              <a:pPr/>
              <a:t>‹#›</a:t>
            </a:fld>
            <a:endParaRPr lang="en-CA" dirty="0"/>
          </a:p>
        </p:txBody>
      </p:sp>
    </p:spTree>
    <p:extLst>
      <p:ext uri="{BB962C8B-B14F-4D97-AF65-F5344CB8AC3E}">
        <p14:creationId xmlns:p14="http://schemas.microsoft.com/office/powerpoint/2010/main" val="187510614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CA" noProof="1" smtClean="0"/>
              <a:t>Click here to add Title</a:t>
            </a:r>
            <a:br>
              <a:rPr lang="en-CA" noProof="1" smtClean="0"/>
            </a:br>
            <a:r>
              <a:rPr lang="en-CA" noProof="1" smtClean="0"/>
              <a:t>(Bullet Points slide)</a:t>
            </a:r>
            <a:endParaRPr lang="en-CA" dirty="0"/>
          </a:p>
        </p:txBody>
      </p:sp>
      <p:sp>
        <p:nvSpPr>
          <p:cNvPr id="7" name="Espace réservé du contenu 5"/>
          <p:cNvSpPr>
            <a:spLocks noGrp="1"/>
          </p:cNvSpPr>
          <p:nvPr>
            <p:ph sz="quarter" idx="13" hasCustomPrompt="1"/>
          </p:nvPr>
        </p:nvSpPr>
        <p:spPr>
          <a:xfrm>
            <a:off x="683567" y="1368000"/>
            <a:ext cx="7776865" cy="4258000"/>
          </a:xfrm>
          <a:prstGeom prst="rect">
            <a:avLst/>
          </a:prstGeom>
        </p:spPr>
        <p:txBody>
          <a:bodyPr/>
          <a:lstStyle>
            <a:lvl1pPr>
              <a:defRPr/>
            </a:lvl1pPr>
            <a:lvl2pPr>
              <a:defRPr baseline="0"/>
            </a:lvl2pPr>
            <a:lvl3pPr>
              <a:defRPr baseline="0"/>
            </a:lvl3pPr>
            <a:lvl4pPr>
              <a:defRPr baseline="0"/>
            </a:lvl4pPr>
          </a:lstStyle>
          <a:p>
            <a:pPr lvl="0"/>
            <a:r>
              <a:rPr lang="en-CA" dirty="0" smtClean="0"/>
              <a:t>Click here to add subtitle (Hit “Enter” to add plain text.  Highlight text and click “Indent List Level” twice to add bullets) </a:t>
            </a:r>
          </a:p>
          <a:p>
            <a:pPr lvl="0"/>
            <a:r>
              <a:rPr lang="en-CA" dirty="0" smtClean="0"/>
              <a:t>Normal text</a:t>
            </a:r>
          </a:p>
          <a:p>
            <a:pPr lvl="2"/>
            <a:r>
              <a:rPr lang="en-CA" dirty="0" smtClean="0"/>
              <a:t>Third level</a:t>
            </a:r>
          </a:p>
          <a:p>
            <a:pPr lvl="3"/>
            <a:r>
              <a:rPr lang="en-CA" dirty="0" smtClean="0"/>
              <a:t>Fourth level</a:t>
            </a:r>
          </a:p>
          <a:p>
            <a:pPr lvl="4"/>
            <a:r>
              <a:rPr lang="en-CA" dirty="0" smtClean="0"/>
              <a:t>Fifth level</a:t>
            </a:r>
            <a:endParaRPr lang="en-CA" dirty="0"/>
          </a:p>
        </p:txBody>
      </p:sp>
      <p:sp>
        <p:nvSpPr>
          <p:cNvPr id="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sp>
        <p:nvSpPr>
          <p:cNvPr id="6"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dirty="0"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8191495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6"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theme" Target="../theme/theme3.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6" Type="http://schemas.openxmlformats.org/officeDocument/2006/relationships/image" Target="../media/image3.png"/><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4.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3.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90562" y="1374776"/>
            <a:ext cx="7783513" cy="4637087"/>
          </a:xfrm>
          <a:prstGeom prst="rect">
            <a:avLst/>
          </a:prstGeom>
        </p:spPr>
        <p:txBody>
          <a:bodyPr vert="horz" lIns="0" tIns="0" rIns="0" bIns="0" rtlCol="0" anchor="b" anchorCtr="0">
            <a:noAutofit/>
          </a:bodyPr>
          <a:lstStyle/>
          <a:p>
            <a:pPr lvl="0"/>
            <a:r>
              <a:rPr lang="en-CA" noProof="0" dirty="0" smtClean="0"/>
              <a:t>Click to edit Master text styles</a:t>
            </a:r>
          </a:p>
          <a:p>
            <a:pPr lvl="1"/>
            <a:r>
              <a:rPr lang="en-CA" noProof="0" dirty="0" smtClean="0"/>
              <a:t>Second level</a:t>
            </a:r>
          </a:p>
          <a:p>
            <a:pPr lvl="2"/>
            <a:r>
              <a:rPr lang="en-CA" noProof="0" dirty="0" smtClean="0"/>
              <a:t>Third level</a:t>
            </a:r>
          </a:p>
        </p:txBody>
      </p:sp>
    </p:spTree>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hf sldNum="0" hdr="0" dt="0"/>
  <p:txStyles>
    <p:titleStyle>
      <a:lvl1pPr algn="l" defTabSz="914400" rtl="0" eaLnBrk="1" latinLnBrk="0" hangingPunct="1">
        <a:lnSpc>
          <a:spcPts val="3000"/>
        </a:lnSpc>
        <a:spcBef>
          <a:spcPct val="0"/>
        </a:spcBef>
        <a:buNone/>
        <a:defRPr sz="2400" b="0" kern="1200" cap="none" spc="0" baseline="0">
          <a:solidFill>
            <a:srgbClr val="009CCA"/>
          </a:solidFill>
          <a:latin typeface="Arial" pitchFamily="34" charset="0"/>
          <a:ea typeface="+mj-ea"/>
          <a:cs typeface="+mj-cs"/>
        </a:defRPr>
      </a:lvl1pPr>
    </p:titleStyle>
    <p:bodyStyle>
      <a:lvl1pPr marL="39688" indent="-39688" algn="l" defTabSz="914400" rtl="0" eaLnBrk="1" latinLnBrk="0" hangingPunct="1">
        <a:lnSpc>
          <a:spcPct val="100000"/>
        </a:lnSpc>
        <a:spcBef>
          <a:spcPts val="0"/>
        </a:spcBef>
        <a:spcAft>
          <a:spcPts val="0"/>
        </a:spcAft>
        <a:buClr>
          <a:schemeClr val="bg1"/>
        </a:buClr>
        <a:buSzPct val="25000"/>
        <a:buFont typeface="Arial" pitchFamily="34" charset="0"/>
        <a:buChar char="›"/>
        <a:defRPr sz="2800" b="0" kern="1200" cap="none" baseline="0">
          <a:solidFill>
            <a:schemeClr val="accent2"/>
          </a:solidFill>
          <a:latin typeface="Arial" pitchFamily="34" charset="0"/>
          <a:ea typeface="+mn-ea"/>
          <a:cs typeface="+mn-cs"/>
        </a:defRPr>
      </a:lvl1pPr>
      <a:lvl2pPr marL="46038" indent="-25400" algn="l" defTabSz="914400" rtl="0" eaLnBrk="1" latinLnBrk="0" hangingPunct="1">
        <a:lnSpc>
          <a:spcPct val="100000"/>
        </a:lnSpc>
        <a:spcBef>
          <a:spcPts val="300"/>
        </a:spcBef>
        <a:spcAft>
          <a:spcPts val="0"/>
        </a:spcAft>
        <a:buClr>
          <a:schemeClr val="bg1"/>
        </a:buClr>
        <a:buSzPct val="25000"/>
        <a:buFont typeface="Arial" pitchFamily="34" charset="0"/>
        <a:buChar char="›"/>
        <a:defRPr sz="1800" b="0" kern="1200" baseline="0">
          <a:solidFill>
            <a:schemeClr val="tx2"/>
          </a:solidFill>
          <a:latin typeface="Arial" pitchFamily="34" charset="0"/>
          <a:ea typeface="+mn-ea"/>
          <a:cs typeface="+mn-cs"/>
        </a:defRPr>
      </a:lvl2pPr>
      <a:lvl3pPr marL="52388" indent="0" algn="l" defTabSz="914400" rtl="0" eaLnBrk="1" latinLnBrk="0" hangingPunct="1">
        <a:lnSpc>
          <a:spcPct val="100000"/>
        </a:lnSpc>
        <a:spcBef>
          <a:spcPts val="300"/>
        </a:spcBef>
        <a:spcAft>
          <a:spcPts val="0"/>
        </a:spcAft>
        <a:buClr>
          <a:srgbClr val="009CCA"/>
        </a:buClr>
        <a:buFont typeface="Arial" pitchFamily="34" charset="0"/>
        <a:buNone/>
        <a:defRPr sz="1000" kern="1200">
          <a:solidFill>
            <a:schemeClr val="tx2"/>
          </a:solidFill>
          <a:latin typeface="Arial" pitchFamily="34" charset="0"/>
          <a:ea typeface="+mn-ea"/>
          <a:cs typeface="+mn-cs"/>
        </a:defRPr>
      </a:lvl3pPr>
      <a:lvl4pPr marL="620713" indent="-182563" algn="l" defTabSz="914400" rtl="0" eaLnBrk="1" latinLnBrk="0" hangingPunct="1">
        <a:lnSpc>
          <a:spcPts val="1800"/>
        </a:lnSpc>
        <a:spcBef>
          <a:spcPts val="600"/>
        </a:spcBef>
        <a:spcAft>
          <a:spcPts val="300"/>
        </a:spcAft>
        <a:buClr>
          <a:srgbClr val="009CCA"/>
        </a:buClr>
        <a:buFont typeface="Arial" pitchFamily="34" charset="0"/>
        <a:buChar char="›"/>
        <a:defRPr sz="1500" kern="1200">
          <a:solidFill>
            <a:srgbClr val="414141"/>
          </a:solidFill>
          <a:latin typeface="Arial" pitchFamily="34" charset="0"/>
          <a:ea typeface="+mn-ea"/>
          <a:cs typeface="+mn-cs"/>
        </a:defRPr>
      </a:lvl4pPr>
      <a:lvl5pPr marL="801688" indent="-176213" algn="l" defTabSz="914400" rtl="0" eaLnBrk="1" latinLnBrk="0" hangingPunct="1">
        <a:lnSpc>
          <a:spcPts val="1800"/>
        </a:lnSpc>
        <a:spcBef>
          <a:spcPts val="600"/>
        </a:spcBef>
        <a:spcAft>
          <a:spcPts val="300"/>
        </a:spcAft>
        <a:buClr>
          <a:srgbClr val="009CCA"/>
        </a:buClr>
        <a:buFont typeface="Arial" pitchFamily="34" charset="0"/>
        <a:buChar char="›"/>
        <a:defRPr sz="1500" i="1" kern="1200">
          <a:solidFill>
            <a:srgbClr val="414141"/>
          </a:solidFill>
          <a:latin typeface="Arial" pitchFamily="34" charset="0"/>
          <a:ea typeface="+mn-ea"/>
          <a:cs typeface="+mn-cs"/>
        </a:defRPr>
      </a:lvl5pPr>
      <a:lvl6pPr marL="801688" indent="-176213" algn="l" defTabSz="914400" rtl="0" eaLnBrk="1" latinLnBrk="0" hangingPunct="1">
        <a:lnSpc>
          <a:spcPts val="1500"/>
        </a:lnSpc>
        <a:spcBef>
          <a:spcPts val="300"/>
        </a:spcBef>
        <a:spcAft>
          <a:spcPts val="300"/>
        </a:spcAft>
        <a:buFont typeface="Arial" pitchFamily="34" charset="0"/>
        <a:buChar char="•"/>
        <a:defRPr sz="1500" kern="1200" baseline="0">
          <a:solidFill>
            <a:srgbClr val="414141"/>
          </a:solidFill>
          <a:latin typeface="Arial" pitchFamily="34" charset="0"/>
          <a:ea typeface="+mn-ea"/>
          <a:cs typeface="Arial" pitchFamily="34" charset="0"/>
        </a:defRPr>
      </a:lvl6pPr>
      <a:lvl7pPr marL="0" indent="0" algn="l" defTabSz="914400" rtl="0" eaLnBrk="1" latinLnBrk="0" hangingPunct="1">
        <a:spcBef>
          <a:spcPct val="20000"/>
        </a:spcBef>
        <a:buFont typeface="Arial" pitchFamily="34" charset="0"/>
        <a:buChar char="•"/>
        <a:defRPr sz="1200" b="0" kern="1200" baseline="0">
          <a:solidFill>
            <a:srgbClr val="009CCA"/>
          </a:solidFill>
          <a:latin typeface="Arial"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871735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50" r:id="rId5"/>
  </p:sldLayoutIdLst>
  <p:timing>
    <p:tnLst>
      <p:par>
        <p:cTn id="1" dur="indefinite" restart="never" nodeType="tmRoot"/>
      </p:par>
    </p:tnLst>
  </p:timing>
  <p:hf sldNum="0" hdr="0" dt="0"/>
  <p:txStyles>
    <p:titleStyle>
      <a:lvl1pPr algn="l" defTabSz="914400" rtl="0" eaLnBrk="1" latinLnBrk="0" hangingPunct="1">
        <a:lnSpc>
          <a:spcPts val="3000"/>
        </a:lnSpc>
        <a:spcBef>
          <a:spcPct val="0"/>
        </a:spcBef>
        <a:buNone/>
        <a:defRPr sz="2400" b="0" kern="1200" cap="none" spc="0" baseline="0">
          <a:solidFill>
            <a:srgbClr val="009CCA"/>
          </a:solidFill>
          <a:latin typeface="Arial" pitchFamily="34" charset="0"/>
          <a:ea typeface="+mj-ea"/>
          <a:cs typeface="+mj-cs"/>
        </a:defRPr>
      </a:lvl1pPr>
    </p:titleStyle>
    <p:bodyStyle>
      <a:lvl1pPr marL="0" indent="0" algn="l" defTabSz="914400" rtl="0" eaLnBrk="1" latinLnBrk="0" hangingPunct="1">
        <a:lnSpc>
          <a:spcPts val="2100"/>
        </a:lnSpc>
        <a:spcBef>
          <a:spcPts val="600"/>
        </a:spcBef>
        <a:spcAft>
          <a:spcPts val="300"/>
        </a:spcAft>
        <a:buClr>
          <a:schemeClr val="bg1"/>
        </a:buClr>
        <a:buSzPct val="25000"/>
        <a:buFont typeface="Arial" pitchFamily="34" charset="0"/>
        <a:buChar char="›"/>
        <a:defRPr sz="1800" b="0" kern="1200" cap="none" baseline="0">
          <a:solidFill>
            <a:schemeClr val="tx1">
              <a:lumMod val="95000"/>
              <a:lumOff val="5000"/>
            </a:schemeClr>
          </a:solidFill>
          <a:latin typeface="Arial" pitchFamily="34" charset="0"/>
          <a:ea typeface="+mn-ea"/>
          <a:cs typeface="+mn-cs"/>
        </a:defRPr>
      </a:lvl1pPr>
      <a:lvl2pPr marL="0" indent="0" algn="l" defTabSz="914400" rtl="0" eaLnBrk="1" latinLnBrk="0" hangingPunct="1">
        <a:lnSpc>
          <a:spcPts val="1800"/>
        </a:lnSpc>
        <a:spcBef>
          <a:spcPts val="600"/>
        </a:spcBef>
        <a:spcAft>
          <a:spcPts val="300"/>
        </a:spcAft>
        <a:buClr>
          <a:schemeClr val="bg1"/>
        </a:buClr>
        <a:buSzPct val="25000"/>
        <a:buFont typeface="Arial" pitchFamily="34" charset="0"/>
        <a:buChar char="›"/>
        <a:defRPr sz="1500" b="0" kern="1200" baseline="0">
          <a:solidFill>
            <a:srgbClr val="414141"/>
          </a:solidFill>
          <a:latin typeface="Arial" pitchFamily="34" charset="0"/>
          <a:ea typeface="+mn-ea"/>
          <a:cs typeface="+mn-cs"/>
        </a:defRPr>
      </a:lvl2pPr>
      <a:lvl3pPr marL="447675" indent="-177800" algn="l" defTabSz="914400" rtl="0" eaLnBrk="1" latinLnBrk="0" hangingPunct="1">
        <a:lnSpc>
          <a:spcPts val="1800"/>
        </a:lnSpc>
        <a:spcBef>
          <a:spcPts val="600"/>
        </a:spcBef>
        <a:spcAft>
          <a:spcPts val="300"/>
        </a:spcAft>
        <a:buClr>
          <a:srgbClr val="009CCA"/>
        </a:buClr>
        <a:buFont typeface="Arial" pitchFamily="34" charset="0"/>
        <a:buChar char="›"/>
        <a:defRPr sz="1500" kern="1200">
          <a:solidFill>
            <a:srgbClr val="414141"/>
          </a:solidFill>
          <a:latin typeface="Arial" pitchFamily="34" charset="0"/>
          <a:ea typeface="+mn-ea"/>
          <a:cs typeface="+mn-cs"/>
        </a:defRPr>
      </a:lvl3pPr>
      <a:lvl4pPr marL="620713" indent="-182563" algn="l" defTabSz="914400" rtl="0" eaLnBrk="1" latinLnBrk="0" hangingPunct="1">
        <a:lnSpc>
          <a:spcPts val="1800"/>
        </a:lnSpc>
        <a:spcBef>
          <a:spcPts val="600"/>
        </a:spcBef>
        <a:spcAft>
          <a:spcPts val="300"/>
        </a:spcAft>
        <a:buClr>
          <a:srgbClr val="009CCA"/>
        </a:buClr>
        <a:buFont typeface="Arial" pitchFamily="34" charset="0"/>
        <a:buChar char="›"/>
        <a:defRPr sz="1500" kern="1200">
          <a:solidFill>
            <a:srgbClr val="414141"/>
          </a:solidFill>
          <a:latin typeface="Arial" pitchFamily="34" charset="0"/>
          <a:ea typeface="+mn-ea"/>
          <a:cs typeface="+mn-cs"/>
        </a:defRPr>
      </a:lvl4pPr>
      <a:lvl5pPr marL="801688" indent="-176213" algn="l" defTabSz="914400" rtl="0" eaLnBrk="1" latinLnBrk="0" hangingPunct="1">
        <a:lnSpc>
          <a:spcPts val="1800"/>
        </a:lnSpc>
        <a:spcBef>
          <a:spcPts val="600"/>
        </a:spcBef>
        <a:spcAft>
          <a:spcPts val="300"/>
        </a:spcAft>
        <a:buClr>
          <a:srgbClr val="009CCA"/>
        </a:buClr>
        <a:buFont typeface="Arial" pitchFamily="34" charset="0"/>
        <a:buChar char="›"/>
        <a:defRPr sz="1500" i="1" kern="1200">
          <a:solidFill>
            <a:srgbClr val="414141"/>
          </a:solidFill>
          <a:latin typeface="Arial" pitchFamily="34" charset="0"/>
          <a:ea typeface="+mn-ea"/>
          <a:cs typeface="+mn-cs"/>
        </a:defRPr>
      </a:lvl5pPr>
      <a:lvl6pPr marL="801688" indent="-176213" algn="l" defTabSz="914400" rtl="0" eaLnBrk="1" latinLnBrk="0" hangingPunct="1">
        <a:lnSpc>
          <a:spcPts val="1500"/>
        </a:lnSpc>
        <a:spcBef>
          <a:spcPts val="300"/>
        </a:spcBef>
        <a:spcAft>
          <a:spcPts val="300"/>
        </a:spcAft>
        <a:buFont typeface="Arial" pitchFamily="34" charset="0"/>
        <a:buChar char="•"/>
        <a:defRPr sz="1500" kern="1200" baseline="0">
          <a:solidFill>
            <a:srgbClr val="414141"/>
          </a:solidFill>
          <a:latin typeface="Arial" pitchFamily="34" charset="0"/>
          <a:ea typeface="+mn-ea"/>
          <a:cs typeface="Arial" pitchFamily="34" charset="0"/>
        </a:defRPr>
      </a:lvl6pPr>
      <a:lvl7pPr marL="0" indent="0" algn="l" defTabSz="914400" rtl="0" eaLnBrk="1" latinLnBrk="0" hangingPunct="1">
        <a:spcBef>
          <a:spcPct val="20000"/>
        </a:spcBef>
        <a:buFont typeface="Arial" pitchFamily="34" charset="0"/>
        <a:buChar char="•"/>
        <a:defRPr sz="1200" b="0" kern="1200" baseline="0">
          <a:solidFill>
            <a:srgbClr val="009CCA"/>
          </a:solidFill>
          <a:latin typeface="Arial"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tangle 21"/>
          <p:cNvSpPr/>
          <p:nvPr/>
        </p:nvSpPr>
        <p:spPr>
          <a:xfrm>
            <a:off x="180000" y="158239"/>
            <a:ext cx="8784000" cy="5957335"/>
          </a:xfrm>
          <a:prstGeom prst="rect">
            <a:avLst/>
          </a:prstGeom>
          <a:solidFill>
            <a:srgbClr val="F6F5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Espace réservé du titre 1"/>
          <p:cNvSpPr>
            <a:spLocks noGrp="1"/>
          </p:cNvSpPr>
          <p:nvPr>
            <p:ph type="title"/>
          </p:nvPr>
        </p:nvSpPr>
        <p:spPr>
          <a:xfrm>
            <a:off x="683568" y="468000"/>
            <a:ext cx="7776864" cy="722567"/>
          </a:xfrm>
          <a:prstGeom prst="rect">
            <a:avLst/>
          </a:prstGeom>
        </p:spPr>
        <p:txBody>
          <a:bodyPr vert="horz" lIns="0" tIns="0" rIns="0" bIns="0" rtlCol="0" anchor="ctr" anchorCtr="0">
            <a:noAutofit/>
          </a:bodyPr>
          <a:lstStyle/>
          <a:p>
            <a:r>
              <a:rPr lang="en-CA" noProof="1" smtClean="0"/>
              <a:t>Click to edit Master title style</a:t>
            </a:r>
            <a:endParaRPr lang="en-CA" noProof="1"/>
          </a:p>
        </p:txBody>
      </p:sp>
      <p:sp>
        <p:nvSpPr>
          <p:cNvPr id="1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rgbClr val="005A84"/>
                </a:solidFill>
                <a:latin typeface="Arial" pitchFamily="34" charset="0"/>
              </a:defRPr>
            </a:lvl1pPr>
          </a:lstStyle>
          <a:p>
            <a:fld id="{8E9205E6-0D8F-4FE6-AE74-F8DC77F0BF6E}" type="slidenum">
              <a:rPr lang="en-CA" smtClean="0"/>
              <a:pPr/>
              <a:t>‹#›</a:t>
            </a:fld>
            <a:endParaRPr lang="en-CA" dirty="0"/>
          </a:p>
        </p:txBody>
      </p:sp>
      <p:grpSp>
        <p:nvGrpSpPr>
          <p:cNvPr id="2" name="Group 1"/>
          <p:cNvGrpSpPr/>
          <p:nvPr/>
        </p:nvGrpSpPr>
        <p:grpSpPr>
          <a:xfrm>
            <a:off x="7820185" y="6258758"/>
            <a:ext cx="811742" cy="366091"/>
            <a:chOff x="7241120" y="5892668"/>
            <a:chExt cx="1543923" cy="732181"/>
          </a:xfrm>
        </p:grpSpPr>
        <p:cxnSp>
          <p:nvCxnSpPr>
            <p:cNvPr id="17" name="Straight Connector 16"/>
            <p:cNvCxnSpPr/>
            <p:nvPr/>
          </p:nvCxnSpPr>
          <p:spPr>
            <a:xfrm flipH="1">
              <a:off x="7241120"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7512783"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777654"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8052862"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grpSp>
      <p:sp>
        <p:nvSpPr>
          <p:cNvPr id="12" name="Espace réservé du texte 2"/>
          <p:cNvSpPr>
            <a:spLocks noGrp="1"/>
          </p:cNvSpPr>
          <p:nvPr>
            <p:ph type="body" idx="1"/>
          </p:nvPr>
        </p:nvSpPr>
        <p:spPr>
          <a:xfrm>
            <a:off x="683568" y="1457064"/>
            <a:ext cx="7776864" cy="4240320"/>
          </a:xfrm>
          <a:prstGeom prst="rect">
            <a:avLst/>
          </a:prstGeom>
        </p:spPr>
        <p:txBody>
          <a:bodyPr vert="horz" lIns="0" tIns="0" rIns="0" bIns="0" rtlCol="0">
            <a:noAutofit/>
          </a:bodyPr>
          <a:lstStyle/>
          <a:p>
            <a:pPr lvl="0"/>
            <a:r>
              <a:rPr lang="en-CA" noProof="0" dirty="0" smtClean="0"/>
              <a:t>Subtitle </a:t>
            </a:r>
          </a:p>
          <a:p>
            <a:pPr lvl="1"/>
            <a:r>
              <a:rPr lang="en-CA" noProof="0" dirty="0" smtClean="0"/>
              <a:t>Normal text</a:t>
            </a:r>
          </a:p>
          <a:p>
            <a:pPr lvl="2"/>
            <a:r>
              <a:rPr lang="en-CA" noProof="0" dirty="0" smtClean="0"/>
              <a:t>Second level</a:t>
            </a:r>
          </a:p>
          <a:p>
            <a:pPr lvl="3"/>
            <a:r>
              <a:rPr lang="en-CA" noProof="0" dirty="0" smtClean="0"/>
              <a:t>Third level</a:t>
            </a:r>
          </a:p>
          <a:p>
            <a:pPr lvl="4"/>
            <a:r>
              <a:rPr lang="en-CA" noProof="0" dirty="0" smtClean="0"/>
              <a:t>Fourth level</a:t>
            </a:r>
          </a:p>
          <a:p>
            <a:pPr lvl="5"/>
            <a:r>
              <a:rPr lang="en-CA" noProof="0" dirty="0" smtClean="0"/>
              <a:t>Fifth level</a:t>
            </a:r>
          </a:p>
          <a:p>
            <a:pPr lvl="6"/>
            <a:r>
              <a:rPr lang="en-CA" noProof="0" dirty="0" smtClean="0"/>
              <a:t>Sixth level</a:t>
            </a:r>
          </a:p>
        </p:txBody>
      </p:sp>
      <p:sp>
        <p:nvSpPr>
          <p:cNvPr id="13" name="Espace réservé du pied de page 4"/>
          <p:cNvSpPr>
            <a:spLocks noGrp="1"/>
          </p:cNvSpPr>
          <p:nvPr>
            <p:ph type="ftr" sz="quarter" idx="3"/>
          </p:nvPr>
        </p:nvSpPr>
        <p:spPr>
          <a:xfrm>
            <a:off x="1272834" y="6466418"/>
            <a:ext cx="6298020" cy="200808"/>
          </a:xfrm>
          <a:prstGeom prst="rect">
            <a:avLst/>
          </a:prstGeom>
        </p:spPr>
        <p:txBody>
          <a:bodyPr vert="horz" lIns="0" tIns="0" rIns="0" bIns="0" rtlCol="0" anchor="b" anchorCtr="0"/>
          <a:lstStyle>
            <a:lvl1pPr algn="l">
              <a:defRPr lang="en-CA" sz="800" smtClean="0">
                <a:effectLst/>
              </a:defRPr>
            </a:lvl1pPr>
          </a:lstStyle>
          <a:p>
            <a:r>
              <a:rPr lang="en-CA" dirty="0"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pic>
        <p:nvPicPr>
          <p:cNvPr id="14" name="Picture 1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24068" y="6240995"/>
            <a:ext cx="918999" cy="401616"/>
          </a:xfrm>
          <a:prstGeom prst="rect">
            <a:avLst/>
          </a:prstGeom>
        </p:spPr>
      </p:pic>
    </p:spTree>
  </p:cSld>
  <p:clrMap bg1="lt1" tx1="dk1" bg2="lt2" tx2="dk2" accent1="accent1" accent2="accent2" accent3="accent3" accent4="accent4" accent5="accent5" accent6="accent6" hlink="hlink" folHlink="folHlink"/>
  <p:sldLayoutIdLst>
    <p:sldLayoutId id="2147483712" r:id="rId1"/>
    <p:sldLayoutId id="2147483751" r:id="rId2"/>
    <p:sldLayoutId id="2147483703" r:id="rId3"/>
    <p:sldLayoutId id="2147483722" r:id="rId4"/>
    <p:sldLayoutId id="2147483723" r:id="rId5"/>
    <p:sldLayoutId id="2147483709" r:id="rId6"/>
    <p:sldLayoutId id="2147483666" r:id="rId7"/>
    <p:sldLayoutId id="2147483710" r:id="rId8"/>
    <p:sldLayoutId id="2147483662" r:id="rId9"/>
    <p:sldLayoutId id="2147483692" r:id="rId10"/>
    <p:sldLayoutId id="2147483654" r:id="rId11"/>
    <p:sldLayoutId id="2147483655" r:id="rId12"/>
    <p:sldLayoutId id="2147483713" r:id="rId13"/>
    <p:sldLayoutId id="2147483767" r:id="rId14"/>
  </p:sldLayoutIdLst>
  <p:timing>
    <p:tnLst>
      <p:par>
        <p:cTn id="1" dur="indefinite" restart="never" nodeType="tmRoot"/>
      </p:par>
    </p:tnLst>
  </p:timing>
  <p:hf sldNum="0" hdr="0" dt="0"/>
  <p:txStyles>
    <p:titleStyle>
      <a:lvl1pPr algn="l" defTabSz="914400" rtl="0" eaLnBrk="1" latinLnBrk="0" hangingPunct="1">
        <a:lnSpc>
          <a:spcPct val="100000"/>
        </a:lnSpc>
        <a:spcBef>
          <a:spcPct val="0"/>
        </a:spcBef>
        <a:buNone/>
        <a:defRPr sz="2800" b="0" kern="1200" cap="none" spc="0" baseline="0">
          <a:solidFill>
            <a:schemeClr val="accent2"/>
          </a:solidFill>
          <a:latin typeface="Arial" pitchFamily="34" charset="0"/>
          <a:ea typeface="+mj-ea"/>
          <a:cs typeface="+mj-cs"/>
        </a:defRPr>
      </a:lvl1pPr>
    </p:titleStyle>
    <p:bodyStyle>
      <a:lvl1pPr marL="0" indent="0" algn="l" defTabSz="914400" rtl="0" eaLnBrk="1" latinLnBrk="0" hangingPunct="1">
        <a:lnSpc>
          <a:spcPct val="100000"/>
        </a:lnSpc>
        <a:spcBef>
          <a:spcPts val="600"/>
        </a:spcBef>
        <a:spcAft>
          <a:spcPts val="600"/>
        </a:spcAft>
        <a:buClr>
          <a:schemeClr val="bg1"/>
        </a:buClr>
        <a:buSzPct val="25000"/>
        <a:buFont typeface="Arial"/>
        <a:buChar char="›"/>
        <a:defRPr sz="2000" b="0" i="0" kern="1200" cap="none" spc="0" baseline="0">
          <a:solidFill>
            <a:schemeClr val="tx2"/>
          </a:solidFill>
          <a:latin typeface="Arial" pitchFamily="34" charset="0"/>
          <a:ea typeface="+mn-ea"/>
          <a:cs typeface="+mn-cs"/>
        </a:defRPr>
      </a:lvl1pPr>
      <a:lvl2pPr marL="0" marR="0" indent="0" algn="l" defTabSz="914400" rtl="0" eaLnBrk="1" fontAlgn="auto" latinLnBrk="0" hangingPunct="1">
        <a:lnSpc>
          <a:spcPct val="100000"/>
        </a:lnSpc>
        <a:spcBef>
          <a:spcPts val="300"/>
        </a:spcBef>
        <a:spcAft>
          <a:spcPts val="600"/>
        </a:spcAft>
        <a:buClr>
          <a:schemeClr val="bg1"/>
        </a:buClr>
        <a:buSzPct val="25000"/>
        <a:buFont typeface="Arial"/>
        <a:buChar char="•"/>
        <a:tabLst/>
        <a:defRPr sz="1500" b="0" kern="1200" baseline="0">
          <a:solidFill>
            <a:schemeClr val="tx2"/>
          </a:solidFill>
          <a:latin typeface="Arial" pitchFamily="34" charset="0"/>
          <a:ea typeface="+mn-ea"/>
          <a:cs typeface="+mn-cs"/>
        </a:defRPr>
      </a:lvl2pPr>
      <a:lvl3pPr marL="176400" indent="-176400" algn="l" defTabSz="914400" rtl="0" eaLnBrk="1" latinLnBrk="0" hangingPunct="1">
        <a:lnSpc>
          <a:spcPct val="100000"/>
        </a:lnSpc>
        <a:spcBef>
          <a:spcPts val="150"/>
        </a:spcBef>
        <a:spcAft>
          <a:spcPts val="300"/>
        </a:spcAft>
        <a:buClr>
          <a:schemeClr val="accent2"/>
        </a:buClr>
        <a:buFont typeface="Arial" pitchFamily="34" charset="0"/>
        <a:buChar char="›"/>
        <a:defRPr sz="1500" kern="1200" baseline="0">
          <a:solidFill>
            <a:schemeClr val="tx2"/>
          </a:solidFill>
          <a:latin typeface="Arial" pitchFamily="34" charset="0"/>
          <a:ea typeface="+mn-ea"/>
          <a:cs typeface="+mn-cs"/>
        </a:defRPr>
      </a:lvl3pPr>
      <a:lvl4pPr marL="344488" indent="-171450" algn="l" defTabSz="914400" rtl="0" eaLnBrk="1" latinLnBrk="0" hangingPunct="1">
        <a:lnSpc>
          <a:spcPct val="100000"/>
        </a:lnSpc>
        <a:spcBef>
          <a:spcPts val="150"/>
        </a:spcBef>
        <a:spcAft>
          <a:spcPts val="300"/>
        </a:spcAft>
        <a:buClr>
          <a:schemeClr val="accent2"/>
        </a:buClr>
        <a:buFont typeface="Arial" pitchFamily="34" charset="0"/>
        <a:buChar char="›"/>
        <a:defRPr sz="1500" kern="1200" baseline="0">
          <a:solidFill>
            <a:schemeClr val="tx2"/>
          </a:solidFill>
          <a:latin typeface="Arial" pitchFamily="34" charset="0"/>
          <a:ea typeface="+mn-ea"/>
          <a:cs typeface="+mn-cs"/>
        </a:defRPr>
      </a:lvl4pPr>
      <a:lvl5pPr marL="517525" indent="-173038" algn="l" defTabSz="914400" rtl="0" eaLnBrk="1" latinLnBrk="0" hangingPunct="1">
        <a:lnSpc>
          <a:spcPct val="100000"/>
        </a:lnSpc>
        <a:spcBef>
          <a:spcPts val="150"/>
        </a:spcBef>
        <a:spcAft>
          <a:spcPts val="300"/>
        </a:spcAft>
        <a:buClr>
          <a:schemeClr val="accent2"/>
        </a:buClr>
        <a:buFont typeface="Lucida Grande"/>
        <a:buChar char="›"/>
        <a:defRPr sz="1500" i="1" kern="1200">
          <a:solidFill>
            <a:schemeClr val="tx2"/>
          </a:solidFill>
          <a:latin typeface="Arial" pitchFamily="34" charset="0"/>
          <a:ea typeface="+mn-ea"/>
          <a:cs typeface="+mn-cs"/>
        </a:defRPr>
      </a:lvl5pPr>
      <a:lvl6pPr marL="688975" indent="-171450" algn="l" defTabSz="914400" rtl="0" eaLnBrk="1" latinLnBrk="0" hangingPunct="1">
        <a:lnSpc>
          <a:spcPct val="100000"/>
        </a:lnSpc>
        <a:spcBef>
          <a:spcPts val="150"/>
        </a:spcBef>
        <a:spcAft>
          <a:spcPts val="300"/>
        </a:spcAft>
        <a:buClr>
          <a:schemeClr val="accent2"/>
        </a:buClr>
        <a:buFont typeface="Lucida Grande"/>
        <a:buChar char="›"/>
        <a:defRPr sz="1500" i="1" kern="1200" baseline="0">
          <a:solidFill>
            <a:schemeClr val="tx2"/>
          </a:solidFill>
          <a:latin typeface="Arial" pitchFamily="34" charset="0"/>
          <a:ea typeface="+mn-ea"/>
          <a:cs typeface="Arial" pitchFamily="34" charset="0"/>
        </a:defRPr>
      </a:lvl6pPr>
      <a:lvl7pPr marL="688975" indent="-171450" algn="l" defTabSz="914400" rtl="0" eaLnBrk="1" latinLnBrk="0" hangingPunct="1">
        <a:lnSpc>
          <a:spcPct val="100000"/>
        </a:lnSpc>
        <a:spcBef>
          <a:spcPts val="150"/>
        </a:spcBef>
        <a:spcAft>
          <a:spcPts val="300"/>
        </a:spcAft>
        <a:buFont typeface="Arial" pitchFamily="34" charset="0"/>
        <a:buChar char="•"/>
        <a:defRPr sz="1200" b="0" kern="1200" baseline="0">
          <a:solidFill>
            <a:schemeClr val="tx2"/>
          </a:solidFill>
          <a:latin typeface="Arial"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Espace réservé du titre 1"/>
          <p:cNvSpPr>
            <a:spLocks noGrp="1"/>
          </p:cNvSpPr>
          <p:nvPr>
            <p:ph type="title"/>
          </p:nvPr>
        </p:nvSpPr>
        <p:spPr>
          <a:xfrm>
            <a:off x="683568" y="468000"/>
            <a:ext cx="7776864" cy="722567"/>
          </a:xfrm>
          <a:prstGeom prst="rect">
            <a:avLst/>
          </a:prstGeom>
        </p:spPr>
        <p:txBody>
          <a:bodyPr vert="horz" lIns="0" tIns="0" rIns="0" bIns="0" rtlCol="0" anchor="ctr" anchorCtr="0">
            <a:noAutofit/>
          </a:bodyPr>
          <a:lstStyle/>
          <a:p>
            <a:r>
              <a:rPr lang="en-CA" noProof="1" smtClean="0"/>
              <a:t>Click to edit Master title style</a:t>
            </a:r>
            <a:endParaRPr lang="en-CA" noProof="1"/>
          </a:p>
        </p:txBody>
      </p:sp>
      <p:sp>
        <p:nvSpPr>
          <p:cNvPr id="1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cxnSp>
        <p:nvCxnSpPr>
          <p:cNvPr id="17" name="Straight Connector 16"/>
          <p:cNvCxnSpPr/>
          <p:nvPr/>
        </p:nvCxnSpPr>
        <p:spPr>
          <a:xfrm flipH="1">
            <a:off x="7241120"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7512783"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777654"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8052862"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12" name="Espace réservé du texte 2"/>
          <p:cNvSpPr>
            <a:spLocks noGrp="1"/>
          </p:cNvSpPr>
          <p:nvPr>
            <p:ph type="body" idx="1"/>
          </p:nvPr>
        </p:nvSpPr>
        <p:spPr>
          <a:xfrm>
            <a:off x="683568" y="1457064"/>
            <a:ext cx="7776864" cy="4240320"/>
          </a:xfrm>
          <a:prstGeom prst="rect">
            <a:avLst/>
          </a:prstGeom>
        </p:spPr>
        <p:txBody>
          <a:bodyPr vert="horz" lIns="0" tIns="0" rIns="0" bIns="0" rtlCol="0">
            <a:noAutofit/>
          </a:bodyPr>
          <a:lstStyle/>
          <a:p>
            <a:pPr lvl="0"/>
            <a:r>
              <a:rPr lang="en-CA" noProof="0" dirty="0" smtClean="0"/>
              <a:t>Subtitle </a:t>
            </a:r>
          </a:p>
          <a:p>
            <a:pPr lvl="1"/>
            <a:r>
              <a:rPr lang="en-CA" noProof="0" dirty="0" smtClean="0"/>
              <a:t>Normal text</a:t>
            </a:r>
          </a:p>
          <a:p>
            <a:pPr lvl="2"/>
            <a:r>
              <a:rPr lang="en-CA" noProof="0" dirty="0" smtClean="0"/>
              <a:t>Second level</a:t>
            </a:r>
          </a:p>
          <a:p>
            <a:pPr lvl="3"/>
            <a:r>
              <a:rPr lang="en-CA" noProof="0" dirty="0" smtClean="0"/>
              <a:t>Third level</a:t>
            </a:r>
          </a:p>
          <a:p>
            <a:pPr lvl="4"/>
            <a:r>
              <a:rPr lang="en-CA" noProof="0" dirty="0" smtClean="0"/>
              <a:t>Fourth level</a:t>
            </a:r>
          </a:p>
          <a:p>
            <a:pPr lvl="5"/>
            <a:r>
              <a:rPr lang="en-CA" noProof="0" dirty="0" smtClean="0"/>
              <a:t>Fifth level</a:t>
            </a:r>
          </a:p>
          <a:p>
            <a:pPr lvl="6"/>
            <a:r>
              <a:rPr lang="en-CA" noProof="0" dirty="0" smtClean="0"/>
              <a:t>Sixth level</a:t>
            </a:r>
          </a:p>
        </p:txBody>
      </p:sp>
      <p:sp>
        <p:nvSpPr>
          <p:cNvPr id="13"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pic>
        <p:nvPicPr>
          <p:cNvPr id="14" name="Picture 1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72297" y="6063202"/>
            <a:ext cx="918999" cy="401616"/>
          </a:xfrm>
          <a:prstGeom prst="rect">
            <a:avLst/>
          </a:prstGeom>
        </p:spPr>
      </p:pic>
    </p:spTree>
    <p:extLst>
      <p:ext uri="{BB962C8B-B14F-4D97-AF65-F5344CB8AC3E}">
        <p14:creationId xmlns:p14="http://schemas.microsoft.com/office/powerpoint/2010/main" val="606387005"/>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Lst>
  <p:timing>
    <p:tnLst>
      <p:par>
        <p:cTn id="1" dur="indefinite" restart="never" nodeType="tmRoot"/>
      </p:par>
    </p:tnLst>
  </p:timing>
  <p:hf sldNum="0" hdr="0" dt="0"/>
  <p:txStyles>
    <p:titleStyle>
      <a:lvl1pPr algn="l" defTabSz="914400" rtl="0" eaLnBrk="1" latinLnBrk="0" hangingPunct="1">
        <a:lnSpc>
          <a:spcPct val="100000"/>
        </a:lnSpc>
        <a:spcBef>
          <a:spcPct val="0"/>
        </a:spcBef>
        <a:buNone/>
        <a:defRPr sz="2800" b="0" kern="1200" cap="none" spc="0" baseline="0">
          <a:solidFill>
            <a:schemeClr val="accent2"/>
          </a:solidFill>
          <a:latin typeface="Arial" pitchFamily="34" charset="0"/>
          <a:ea typeface="+mj-ea"/>
          <a:cs typeface="+mj-cs"/>
        </a:defRPr>
      </a:lvl1pPr>
    </p:titleStyle>
    <p:bodyStyle>
      <a:lvl1pPr marL="0" indent="0" algn="l" defTabSz="914400" rtl="0" eaLnBrk="1" latinLnBrk="0" hangingPunct="1">
        <a:lnSpc>
          <a:spcPct val="100000"/>
        </a:lnSpc>
        <a:spcBef>
          <a:spcPts val="600"/>
        </a:spcBef>
        <a:spcAft>
          <a:spcPts val="600"/>
        </a:spcAft>
        <a:buClr>
          <a:schemeClr val="bg1"/>
        </a:buClr>
        <a:buSzPct val="25000"/>
        <a:buFont typeface="Arial"/>
        <a:buChar char="›"/>
        <a:defRPr sz="2000" b="0" i="0" kern="1200" cap="none" spc="0" baseline="0">
          <a:solidFill>
            <a:schemeClr val="tx2"/>
          </a:solidFill>
          <a:latin typeface="Arial" pitchFamily="34" charset="0"/>
          <a:ea typeface="+mn-ea"/>
          <a:cs typeface="+mn-cs"/>
        </a:defRPr>
      </a:lvl1pPr>
      <a:lvl2pPr marL="0" marR="0" indent="0" algn="l" defTabSz="914400" rtl="0" eaLnBrk="1" fontAlgn="auto" latinLnBrk="0" hangingPunct="1">
        <a:lnSpc>
          <a:spcPct val="100000"/>
        </a:lnSpc>
        <a:spcBef>
          <a:spcPts val="300"/>
        </a:spcBef>
        <a:spcAft>
          <a:spcPts val="600"/>
        </a:spcAft>
        <a:buClr>
          <a:schemeClr val="bg1"/>
        </a:buClr>
        <a:buSzPct val="25000"/>
        <a:buFont typeface="Arial"/>
        <a:buChar char="•"/>
        <a:tabLst/>
        <a:defRPr sz="1500" b="0" kern="1200" baseline="0">
          <a:solidFill>
            <a:schemeClr val="tx2"/>
          </a:solidFill>
          <a:latin typeface="Arial" pitchFamily="34" charset="0"/>
          <a:ea typeface="+mn-ea"/>
          <a:cs typeface="+mn-cs"/>
        </a:defRPr>
      </a:lvl2pPr>
      <a:lvl3pPr marL="176400" indent="-176400" algn="l" defTabSz="914400" rtl="0" eaLnBrk="1" latinLnBrk="0" hangingPunct="1">
        <a:lnSpc>
          <a:spcPct val="100000"/>
        </a:lnSpc>
        <a:spcBef>
          <a:spcPts val="150"/>
        </a:spcBef>
        <a:spcAft>
          <a:spcPts val="300"/>
        </a:spcAft>
        <a:buClr>
          <a:srgbClr val="005A84"/>
        </a:buClr>
        <a:buFont typeface="Arial" panose="020B0604020202020204" pitchFamily="34" charset="0"/>
        <a:buChar char="•"/>
        <a:defRPr sz="1500" kern="1200" baseline="0">
          <a:solidFill>
            <a:schemeClr val="tx2"/>
          </a:solidFill>
          <a:latin typeface="Arial" pitchFamily="34" charset="0"/>
          <a:ea typeface="+mn-ea"/>
          <a:cs typeface="+mn-cs"/>
        </a:defRPr>
      </a:lvl3pPr>
      <a:lvl4pPr marL="344488" indent="-171450" algn="l" defTabSz="914400" rtl="0" eaLnBrk="1" latinLnBrk="0" hangingPunct="1">
        <a:lnSpc>
          <a:spcPct val="100000"/>
        </a:lnSpc>
        <a:spcBef>
          <a:spcPts val="150"/>
        </a:spcBef>
        <a:spcAft>
          <a:spcPts val="300"/>
        </a:spcAft>
        <a:buClr>
          <a:srgbClr val="005A84"/>
        </a:buClr>
        <a:buFont typeface="Arial" panose="020B0604020202020204" pitchFamily="34" charset="0"/>
        <a:buChar char="•"/>
        <a:defRPr sz="1500" kern="1200" baseline="0">
          <a:solidFill>
            <a:schemeClr val="tx2"/>
          </a:solidFill>
          <a:latin typeface="Arial" pitchFamily="34" charset="0"/>
          <a:ea typeface="+mn-ea"/>
          <a:cs typeface="+mn-cs"/>
        </a:defRPr>
      </a:lvl4pPr>
      <a:lvl5pPr marL="517525" indent="-173038" algn="l" defTabSz="914400" rtl="0" eaLnBrk="1" latinLnBrk="0" hangingPunct="1">
        <a:lnSpc>
          <a:spcPct val="100000"/>
        </a:lnSpc>
        <a:spcBef>
          <a:spcPts val="150"/>
        </a:spcBef>
        <a:spcAft>
          <a:spcPts val="300"/>
        </a:spcAft>
        <a:buClr>
          <a:srgbClr val="005A84"/>
        </a:buClr>
        <a:buFont typeface="Arial" panose="020B0604020202020204" pitchFamily="34" charset="0"/>
        <a:buChar char="•"/>
        <a:defRPr sz="1500" i="1" kern="1200">
          <a:solidFill>
            <a:schemeClr val="tx2"/>
          </a:solidFill>
          <a:latin typeface="Arial" pitchFamily="34" charset="0"/>
          <a:ea typeface="+mn-ea"/>
          <a:cs typeface="+mn-cs"/>
        </a:defRPr>
      </a:lvl5pPr>
      <a:lvl6pPr marL="688975" indent="-171450" algn="l" defTabSz="914400" rtl="0" eaLnBrk="1" latinLnBrk="0" hangingPunct="1">
        <a:lnSpc>
          <a:spcPct val="100000"/>
        </a:lnSpc>
        <a:spcBef>
          <a:spcPts val="150"/>
        </a:spcBef>
        <a:spcAft>
          <a:spcPts val="300"/>
        </a:spcAft>
        <a:buClr>
          <a:srgbClr val="005A84"/>
        </a:buClr>
        <a:buFont typeface="Arial" panose="020B0604020202020204" pitchFamily="34" charset="0"/>
        <a:buChar char="•"/>
        <a:defRPr sz="1500" i="1" kern="1200" baseline="0">
          <a:solidFill>
            <a:schemeClr val="tx2"/>
          </a:solidFill>
          <a:latin typeface="Arial" pitchFamily="34" charset="0"/>
          <a:ea typeface="+mn-ea"/>
          <a:cs typeface="Arial" pitchFamily="34" charset="0"/>
        </a:defRPr>
      </a:lvl6pPr>
      <a:lvl7pPr marL="688975" indent="-171450" algn="l" defTabSz="914400" rtl="0" eaLnBrk="1" latinLnBrk="0" hangingPunct="1">
        <a:lnSpc>
          <a:spcPct val="100000"/>
        </a:lnSpc>
        <a:spcBef>
          <a:spcPts val="150"/>
        </a:spcBef>
        <a:spcAft>
          <a:spcPts val="300"/>
        </a:spcAft>
        <a:buClr>
          <a:srgbClr val="005A84"/>
        </a:buClr>
        <a:buFont typeface="Arial" panose="020B0604020202020204" pitchFamily="34" charset="0"/>
        <a:buChar char="•"/>
        <a:defRPr sz="1200" b="0" kern="1200" baseline="0">
          <a:solidFill>
            <a:schemeClr val="tx2"/>
          </a:solidFill>
          <a:latin typeface="Arial"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tangle 21"/>
          <p:cNvSpPr/>
          <p:nvPr/>
        </p:nvSpPr>
        <p:spPr>
          <a:xfrm flipV="1">
            <a:off x="0" y="5778000"/>
            <a:ext cx="9144000" cy="1080000"/>
          </a:xfrm>
          <a:prstGeom prst="rect">
            <a:avLst/>
          </a:prstGeom>
          <a:solidFill>
            <a:srgbClr val="F6F5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8" name="Espace réservé du titre 1"/>
          <p:cNvSpPr>
            <a:spLocks noGrp="1"/>
          </p:cNvSpPr>
          <p:nvPr>
            <p:ph type="title"/>
          </p:nvPr>
        </p:nvSpPr>
        <p:spPr>
          <a:xfrm>
            <a:off x="683568" y="468000"/>
            <a:ext cx="7776864" cy="722567"/>
          </a:xfrm>
          <a:prstGeom prst="rect">
            <a:avLst/>
          </a:prstGeom>
        </p:spPr>
        <p:txBody>
          <a:bodyPr vert="horz" lIns="0" tIns="0" rIns="0" bIns="0" rtlCol="0" anchor="ctr" anchorCtr="0">
            <a:noAutofit/>
          </a:bodyPr>
          <a:lstStyle/>
          <a:p>
            <a:r>
              <a:rPr lang="en-CA" noProof="1" smtClean="0"/>
              <a:t>Click to edit Master title style</a:t>
            </a:r>
            <a:endParaRPr lang="en-CA" noProof="1"/>
          </a:p>
        </p:txBody>
      </p:sp>
      <p:sp>
        <p:nvSpPr>
          <p:cNvPr id="10" name="Espace réservé du texte 2"/>
          <p:cNvSpPr>
            <a:spLocks noGrp="1"/>
          </p:cNvSpPr>
          <p:nvPr>
            <p:ph type="body" idx="1"/>
          </p:nvPr>
        </p:nvSpPr>
        <p:spPr>
          <a:xfrm>
            <a:off x="683568" y="1368001"/>
            <a:ext cx="7776864" cy="4258000"/>
          </a:xfrm>
          <a:prstGeom prst="rect">
            <a:avLst/>
          </a:prstGeom>
        </p:spPr>
        <p:txBody>
          <a:bodyPr vert="horz" lIns="0" tIns="0" rIns="0" bIns="0" rtlCol="0">
            <a:noAutofit/>
          </a:bodyPr>
          <a:lstStyle/>
          <a:p>
            <a:pPr lvl="0"/>
            <a:r>
              <a:rPr lang="en-CA" noProof="0" dirty="0" smtClean="0"/>
              <a:t>Subtitle </a:t>
            </a:r>
          </a:p>
          <a:p>
            <a:pPr lvl="1"/>
            <a:r>
              <a:rPr lang="en-CA" noProof="0" dirty="0" smtClean="0"/>
              <a:t>Normal text</a:t>
            </a:r>
          </a:p>
          <a:p>
            <a:pPr lvl="2"/>
            <a:r>
              <a:rPr lang="en-CA" noProof="0" dirty="0" smtClean="0"/>
              <a:t>Second level</a:t>
            </a:r>
          </a:p>
          <a:p>
            <a:pPr lvl="3"/>
            <a:r>
              <a:rPr lang="en-CA" noProof="0" dirty="0" smtClean="0"/>
              <a:t>Third level</a:t>
            </a:r>
          </a:p>
          <a:p>
            <a:pPr lvl="4"/>
            <a:r>
              <a:rPr lang="en-CA" noProof="0" dirty="0" smtClean="0"/>
              <a:t>Fourth level</a:t>
            </a:r>
          </a:p>
          <a:p>
            <a:pPr lvl="5"/>
            <a:r>
              <a:rPr lang="en-CA" noProof="0" dirty="0" smtClean="0"/>
              <a:t>Fifth level</a:t>
            </a:r>
          </a:p>
          <a:p>
            <a:pPr lvl="6"/>
            <a:r>
              <a:rPr lang="en-CA" noProof="0" dirty="0" smtClean="0"/>
              <a:t>Sixth level</a:t>
            </a:r>
          </a:p>
        </p:txBody>
      </p:sp>
      <p:sp>
        <p:nvSpPr>
          <p:cNvPr id="1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800" baseline="0">
                <a:solidFill>
                  <a:schemeClr val="tx2"/>
                </a:solidFill>
                <a:latin typeface="Arial" pitchFamily="34" charset="0"/>
              </a:defRPr>
            </a:lvl1pPr>
          </a:lstStyle>
          <a:p>
            <a:fld id="{8E9205E6-0D8F-4FE6-AE74-F8DC77F0BF6E}" type="slidenum">
              <a:rPr lang="en-CA" smtClean="0"/>
              <a:pPr/>
              <a:t>‹#›</a:t>
            </a:fld>
            <a:endParaRPr lang="en-CA" dirty="0"/>
          </a:p>
        </p:txBody>
      </p:sp>
      <p:cxnSp>
        <p:nvCxnSpPr>
          <p:cNvPr id="17" name="Straight Connector 16"/>
          <p:cNvCxnSpPr/>
          <p:nvPr/>
        </p:nvCxnSpPr>
        <p:spPr>
          <a:xfrm flipH="1">
            <a:off x="7241120"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7512783"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777654"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8052862" y="5892668"/>
            <a:ext cx="732181" cy="732181"/>
          </a:xfrm>
          <a:prstGeom prst="line">
            <a:avLst/>
          </a:prstGeom>
          <a:ln w="6350">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72297" y="6063202"/>
            <a:ext cx="918999" cy="401616"/>
          </a:xfrm>
          <a:prstGeom prst="rect">
            <a:avLst/>
          </a:prstGeom>
        </p:spPr>
      </p:pic>
      <p:sp>
        <p:nvSpPr>
          <p:cNvPr id="14" name="Espace réservé du pied de page 4"/>
          <p:cNvSpPr>
            <a:spLocks noGrp="1"/>
          </p:cNvSpPr>
          <p:nvPr>
            <p:ph type="ftr" sz="quarter" idx="3"/>
          </p:nvPr>
        </p:nvSpPr>
        <p:spPr>
          <a:xfrm>
            <a:off x="1996735" y="6284412"/>
            <a:ext cx="3822070" cy="196794"/>
          </a:xfrm>
          <a:prstGeom prst="rect">
            <a:avLst/>
          </a:prstGeom>
        </p:spPr>
        <p:txBody>
          <a:bodyPr vert="horz" lIns="0" tIns="0" rIns="0" bIns="0" rtlCol="0" anchor="b" anchorCtr="0"/>
          <a:lstStyle>
            <a:lvl1pPr algn="l">
              <a:defRPr sz="800" baseline="0">
                <a:solidFill>
                  <a:schemeClr val="bg1">
                    <a:lumMod val="50000"/>
                  </a:schemeClr>
                </a:solidFill>
                <a:latin typeface="Arial" pitchFamily="34" charset="0"/>
              </a:defRPr>
            </a:lvl1pPr>
          </a:lstStyle>
          <a:p>
            <a:r>
              <a:rPr lang="en-CA" smtClean="0"/>
              <a:t>- Proprietary -  This document has been prepared for a member company of the SNC-Lavalin Group. The information contained herein is subject to the terms and conditions of an agreement, which may be referenced on this document. No use, disclosure or reproduction of this document or the information contained herein is permitted, except in accordance with the applicable agreement.</a:t>
            </a:r>
            <a:endParaRPr lang="en-CA" dirty="0"/>
          </a:p>
        </p:txBody>
      </p:sp>
    </p:spTree>
    <p:extLst>
      <p:ext uri="{BB962C8B-B14F-4D97-AF65-F5344CB8AC3E}">
        <p14:creationId xmlns:p14="http://schemas.microsoft.com/office/powerpoint/2010/main" val="225153490"/>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49" r:id="rId10"/>
    <p:sldLayoutId id="2147483739" r:id="rId11"/>
  </p:sldLayoutIdLst>
  <p:timing>
    <p:tnLst>
      <p:par>
        <p:cTn id="1" dur="indefinite" restart="never" nodeType="tmRoot"/>
      </p:par>
    </p:tnLst>
  </p:timing>
  <p:hf sldNum="0" hdr="0" dt="0"/>
  <p:txStyles>
    <p:titleStyle>
      <a:lvl1pPr algn="l" defTabSz="914400" rtl="0" eaLnBrk="1" latinLnBrk="0" hangingPunct="1">
        <a:lnSpc>
          <a:spcPct val="100000"/>
        </a:lnSpc>
        <a:spcBef>
          <a:spcPct val="0"/>
        </a:spcBef>
        <a:buNone/>
        <a:defRPr sz="2800" b="0" kern="1200" cap="none" spc="0" baseline="0">
          <a:solidFill>
            <a:schemeClr val="accent2"/>
          </a:solidFill>
          <a:latin typeface="Arial" pitchFamily="34" charset="0"/>
          <a:ea typeface="+mj-ea"/>
          <a:cs typeface="+mj-cs"/>
        </a:defRPr>
      </a:lvl1pPr>
    </p:titleStyle>
    <p:bodyStyle>
      <a:lvl1pPr marL="0" indent="0" algn="l" defTabSz="914400" rtl="0" eaLnBrk="1" latinLnBrk="0" hangingPunct="1">
        <a:lnSpc>
          <a:spcPct val="100000"/>
        </a:lnSpc>
        <a:spcBef>
          <a:spcPts val="600"/>
        </a:spcBef>
        <a:spcAft>
          <a:spcPts val="600"/>
        </a:spcAft>
        <a:buClr>
          <a:schemeClr val="bg1"/>
        </a:buClr>
        <a:buSzPct val="25000"/>
        <a:buFont typeface="Arial"/>
        <a:buChar char="›"/>
        <a:defRPr sz="2000" b="0" i="0" kern="1200" cap="none" spc="0" baseline="0">
          <a:solidFill>
            <a:schemeClr val="tx2"/>
          </a:solidFill>
          <a:latin typeface="Arial" pitchFamily="34" charset="0"/>
          <a:ea typeface="+mn-ea"/>
          <a:cs typeface="+mn-cs"/>
        </a:defRPr>
      </a:lvl1pPr>
      <a:lvl2pPr marL="0" marR="0" indent="0" algn="l" defTabSz="914400" rtl="0" eaLnBrk="1" fontAlgn="auto" latinLnBrk="0" hangingPunct="1">
        <a:lnSpc>
          <a:spcPct val="100000"/>
        </a:lnSpc>
        <a:spcBef>
          <a:spcPts val="300"/>
        </a:spcBef>
        <a:spcAft>
          <a:spcPts val="600"/>
        </a:spcAft>
        <a:buClr>
          <a:schemeClr val="bg1"/>
        </a:buClr>
        <a:buSzPct val="25000"/>
        <a:buFont typeface="Arial"/>
        <a:buChar char="•"/>
        <a:tabLst/>
        <a:defRPr sz="1500" b="0" kern="1200" baseline="0">
          <a:solidFill>
            <a:schemeClr val="tx2"/>
          </a:solidFill>
          <a:latin typeface="Arial" pitchFamily="34" charset="0"/>
          <a:ea typeface="+mn-ea"/>
          <a:cs typeface="+mn-cs"/>
        </a:defRPr>
      </a:lvl2pPr>
      <a:lvl3pPr marL="176400" indent="-176400" algn="l" defTabSz="914400" rtl="0" eaLnBrk="1" latinLnBrk="0" hangingPunct="1">
        <a:lnSpc>
          <a:spcPct val="100000"/>
        </a:lnSpc>
        <a:spcBef>
          <a:spcPts val="150"/>
        </a:spcBef>
        <a:spcAft>
          <a:spcPts val="300"/>
        </a:spcAft>
        <a:buClr>
          <a:schemeClr val="accent2"/>
        </a:buClr>
        <a:buFont typeface="Arial" pitchFamily="34" charset="0"/>
        <a:buChar char="›"/>
        <a:defRPr sz="1500" kern="1200" baseline="0">
          <a:solidFill>
            <a:schemeClr val="tx2"/>
          </a:solidFill>
          <a:latin typeface="Arial" pitchFamily="34" charset="0"/>
          <a:ea typeface="+mn-ea"/>
          <a:cs typeface="+mn-cs"/>
        </a:defRPr>
      </a:lvl3pPr>
      <a:lvl4pPr marL="344488" indent="-171450" algn="l" defTabSz="914400" rtl="0" eaLnBrk="1" latinLnBrk="0" hangingPunct="1">
        <a:lnSpc>
          <a:spcPct val="100000"/>
        </a:lnSpc>
        <a:spcBef>
          <a:spcPts val="150"/>
        </a:spcBef>
        <a:spcAft>
          <a:spcPts val="300"/>
        </a:spcAft>
        <a:buClr>
          <a:schemeClr val="accent2"/>
        </a:buClr>
        <a:buFont typeface="Arial" pitchFamily="34" charset="0"/>
        <a:buChar char="›"/>
        <a:defRPr sz="1500" kern="1200" baseline="0">
          <a:solidFill>
            <a:schemeClr val="tx2"/>
          </a:solidFill>
          <a:latin typeface="Arial" pitchFamily="34" charset="0"/>
          <a:ea typeface="+mn-ea"/>
          <a:cs typeface="+mn-cs"/>
        </a:defRPr>
      </a:lvl4pPr>
      <a:lvl5pPr marL="517525" indent="-173038" algn="l" defTabSz="914400" rtl="0" eaLnBrk="1" latinLnBrk="0" hangingPunct="1">
        <a:lnSpc>
          <a:spcPct val="100000"/>
        </a:lnSpc>
        <a:spcBef>
          <a:spcPts val="150"/>
        </a:spcBef>
        <a:spcAft>
          <a:spcPts val="300"/>
        </a:spcAft>
        <a:buClr>
          <a:schemeClr val="accent2"/>
        </a:buClr>
        <a:buFont typeface="Lucida Grande"/>
        <a:buChar char="›"/>
        <a:defRPr sz="1500" i="1" kern="1200">
          <a:solidFill>
            <a:schemeClr val="tx2"/>
          </a:solidFill>
          <a:latin typeface="Arial" pitchFamily="34" charset="0"/>
          <a:ea typeface="+mn-ea"/>
          <a:cs typeface="+mn-cs"/>
        </a:defRPr>
      </a:lvl5pPr>
      <a:lvl6pPr marL="688975" indent="-171450" algn="l" defTabSz="914400" rtl="0" eaLnBrk="1" latinLnBrk="0" hangingPunct="1">
        <a:lnSpc>
          <a:spcPct val="100000"/>
        </a:lnSpc>
        <a:spcBef>
          <a:spcPts val="150"/>
        </a:spcBef>
        <a:spcAft>
          <a:spcPts val="300"/>
        </a:spcAft>
        <a:buClr>
          <a:schemeClr val="accent2"/>
        </a:buClr>
        <a:buFont typeface="Lucida Grande"/>
        <a:buChar char="›"/>
        <a:defRPr sz="1500" i="1" kern="1200" baseline="0">
          <a:solidFill>
            <a:schemeClr val="tx2"/>
          </a:solidFill>
          <a:latin typeface="Arial" pitchFamily="34" charset="0"/>
          <a:ea typeface="+mn-ea"/>
          <a:cs typeface="Arial" pitchFamily="34" charset="0"/>
        </a:defRPr>
      </a:lvl6pPr>
      <a:lvl7pPr marL="688975" indent="-171450" algn="l" defTabSz="914400" rtl="0" eaLnBrk="1" latinLnBrk="0" hangingPunct="1">
        <a:lnSpc>
          <a:spcPct val="100000"/>
        </a:lnSpc>
        <a:spcBef>
          <a:spcPts val="150"/>
        </a:spcBef>
        <a:spcAft>
          <a:spcPts val="300"/>
        </a:spcAft>
        <a:buFont typeface="Arial" pitchFamily="34" charset="0"/>
        <a:buChar char="•"/>
        <a:defRPr sz="1200" b="0" kern="1200" baseline="0">
          <a:solidFill>
            <a:schemeClr val="tx2"/>
          </a:solidFill>
          <a:latin typeface="Arial"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232306" y="4523189"/>
            <a:ext cx="8127923" cy="1500596"/>
          </a:xfrm>
        </p:spPr>
        <p:txBody>
          <a:bodyPr/>
          <a:lstStyle/>
          <a:p>
            <a:r>
              <a:rPr lang="en-US" sz="2400" dirty="0"/>
              <a:t>Quantifying </a:t>
            </a:r>
            <a:r>
              <a:rPr lang="en-US" sz="2400" dirty="0" err="1"/>
              <a:t>LBB</a:t>
            </a:r>
            <a:r>
              <a:rPr lang="en-US" sz="2400" dirty="0"/>
              <a:t> </a:t>
            </a:r>
            <a:r>
              <a:rPr lang="en-US" sz="2400" dirty="0" smtClean="0"/>
              <a:t>Margins Using Probabilistic Approach</a:t>
            </a:r>
            <a:endParaRPr lang="en-US" sz="1000" dirty="0" smtClean="0"/>
          </a:p>
          <a:p>
            <a:endParaRPr lang="en-US" sz="1800" dirty="0" smtClean="0"/>
          </a:p>
          <a:p>
            <a:r>
              <a:rPr lang="en-US" sz="1800" dirty="0" smtClean="0"/>
              <a:t>Min Wang and </a:t>
            </a:r>
            <a:r>
              <a:rPr lang="en-US" sz="1800" dirty="0" err="1" smtClean="0"/>
              <a:t>Xinjian</a:t>
            </a:r>
            <a:r>
              <a:rPr lang="en-US" sz="1800" dirty="0" smtClean="0"/>
              <a:t> </a:t>
            </a:r>
            <a:r>
              <a:rPr lang="en-US" sz="1800" dirty="0" err="1" smtClean="0"/>
              <a:t>Duan</a:t>
            </a:r>
            <a:endParaRPr lang="en-US" sz="1800" dirty="0" smtClean="0"/>
          </a:p>
          <a:p>
            <a:r>
              <a:rPr lang="en-US" sz="1800" dirty="0" err="1" smtClean="0"/>
              <a:t>Candu</a:t>
            </a:r>
            <a:r>
              <a:rPr lang="en-US" sz="1800" dirty="0" smtClean="0"/>
              <a:t> Energy Inc.</a:t>
            </a:r>
          </a:p>
          <a:p>
            <a:r>
              <a:rPr lang="en-US" sz="1600" dirty="0" smtClean="0"/>
              <a:t>2019 October 23</a:t>
            </a:r>
            <a:endParaRPr lang="en-US" sz="1600" dirty="0"/>
          </a:p>
        </p:txBody>
      </p:sp>
      <p:sp>
        <p:nvSpPr>
          <p:cNvPr id="4" name="TextBox 3"/>
          <p:cNvSpPr txBox="1"/>
          <p:nvPr/>
        </p:nvSpPr>
        <p:spPr>
          <a:xfrm>
            <a:off x="251712" y="6220476"/>
            <a:ext cx="7006695" cy="503590"/>
          </a:xfrm>
          <a:prstGeom prst="rect">
            <a:avLst/>
          </a:prstGeom>
          <a:noFill/>
        </p:spPr>
        <p:txBody>
          <a:bodyPr wrap="square" lIns="36000" tIns="36000" rIns="36000" bIns="36000" rtlCol="0">
            <a:spAutoFit/>
          </a:bodyPr>
          <a:lstStyle/>
          <a:p>
            <a:r>
              <a:rPr lang="en-US" sz="1400" b="1" dirty="0" smtClean="0"/>
              <a:t>3</a:t>
            </a:r>
            <a:r>
              <a:rPr lang="en-US" sz="1400" b="1" baseline="30000" dirty="0" smtClean="0"/>
              <a:t>rd</a:t>
            </a:r>
            <a:r>
              <a:rPr lang="en-US" sz="1400" b="1" dirty="0"/>
              <a:t> </a:t>
            </a:r>
            <a:r>
              <a:rPr lang="en-US" sz="1400" b="1" dirty="0" smtClean="0"/>
              <a:t>International Seminar on Probabilistic Methodologies for Nuclear Applications,</a:t>
            </a:r>
          </a:p>
          <a:p>
            <a:r>
              <a:rPr lang="en-US" sz="1400" b="1" dirty="0" smtClean="0"/>
              <a:t>2019 October 22-24, Rockville, MD</a:t>
            </a:r>
            <a:endParaRPr lang="en-US" sz="1400" b="1" dirty="0"/>
          </a:p>
        </p:txBody>
      </p:sp>
    </p:spTree>
    <p:extLst>
      <p:ext uri="{BB962C8B-B14F-4D97-AF65-F5344CB8AC3E}">
        <p14:creationId xmlns:p14="http://schemas.microsoft.com/office/powerpoint/2010/main" val="13004638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Remove Conservatisms in </a:t>
            </a:r>
            <a:r>
              <a:rPr lang="en-US" dirty="0" err="1" smtClean="0"/>
              <a:t>LBB</a:t>
            </a:r>
            <a:endParaRPr lang="en-US" dirty="0"/>
          </a:p>
        </p:txBody>
      </p:sp>
      <p:sp>
        <p:nvSpPr>
          <p:cNvPr id="4" name="Content Placeholder 3"/>
          <p:cNvSpPr>
            <a:spLocks noGrp="1"/>
          </p:cNvSpPr>
          <p:nvPr>
            <p:ph sz="quarter" idx="13"/>
          </p:nvPr>
        </p:nvSpPr>
        <p:spPr>
          <a:xfrm>
            <a:off x="217284" y="1368000"/>
            <a:ext cx="4309450" cy="4289489"/>
          </a:xfrm>
        </p:spPr>
        <p:style>
          <a:lnRef idx="2">
            <a:schemeClr val="dk1"/>
          </a:lnRef>
          <a:fillRef idx="1">
            <a:schemeClr val="lt1"/>
          </a:fillRef>
          <a:effectRef idx="0">
            <a:schemeClr val="dk1"/>
          </a:effectRef>
          <a:fontRef idx="minor">
            <a:schemeClr val="dk1"/>
          </a:fontRef>
        </p:style>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Using bounding value</a:t>
            </a:r>
          </a:p>
          <a:p>
            <a:pPr marL="630238" lvl="3" indent="-285750">
              <a:spcBef>
                <a:spcPts val="0"/>
              </a:spcBef>
              <a:buClrTx/>
              <a:buSzPct val="100000"/>
              <a:buFont typeface="Courier New" panose="02070309020205020404" pitchFamily="49" charset="0"/>
              <a:buChar char="o"/>
            </a:pPr>
            <a:r>
              <a:rPr lang="en-US" sz="1800" dirty="0" smtClean="0"/>
              <a:t>Lower bound for material properties</a:t>
            </a:r>
          </a:p>
          <a:p>
            <a:pPr marL="630238" lvl="3" indent="-285750">
              <a:spcBef>
                <a:spcPts val="0"/>
              </a:spcBef>
              <a:buClrTx/>
              <a:buSzPct val="100000"/>
              <a:buFont typeface="Courier New" panose="02070309020205020404" pitchFamily="49" charset="0"/>
              <a:buChar char="o"/>
            </a:pPr>
            <a:r>
              <a:rPr lang="en-US" sz="1800" dirty="0" smtClean="0"/>
              <a:t>Upper bound for loads</a:t>
            </a:r>
          </a:p>
          <a:p>
            <a:pPr marL="342900" indent="-342900">
              <a:spcBef>
                <a:spcPts val="300"/>
              </a:spcBef>
              <a:spcAft>
                <a:spcPts val="300"/>
              </a:spcAft>
              <a:buClrTx/>
              <a:buSzPct val="100000"/>
              <a:buFont typeface="Arial" panose="020B0604020202020204" pitchFamily="34" charset="0"/>
              <a:buChar char="•"/>
            </a:pPr>
            <a:r>
              <a:rPr lang="en-US" sz="2200" dirty="0" smtClean="0"/>
              <a:t>Safety factors</a:t>
            </a:r>
          </a:p>
          <a:p>
            <a:pPr marL="630238" lvl="3" indent="-285750">
              <a:spcBef>
                <a:spcPts val="0"/>
              </a:spcBef>
              <a:buClrTx/>
              <a:buSzPct val="100000"/>
              <a:buFont typeface="Courier New" panose="02070309020205020404" pitchFamily="49" charset="0"/>
              <a:buChar char="o"/>
            </a:pPr>
            <a:r>
              <a:rPr lang="en-US" sz="1800" dirty="0" smtClean="0"/>
              <a:t>Factor on loads (1.4)</a:t>
            </a:r>
          </a:p>
          <a:p>
            <a:pPr marL="630238" lvl="3" indent="-285750">
              <a:spcBef>
                <a:spcPts val="0"/>
              </a:spcBef>
              <a:buClrTx/>
              <a:buSzPct val="100000"/>
              <a:buFont typeface="Courier New" panose="02070309020205020404" pitchFamily="49" charset="0"/>
              <a:buChar char="o"/>
            </a:pPr>
            <a:r>
              <a:rPr lang="en-US" sz="1800" dirty="0" smtClean="0"/>
              <a:t>Factor on size (crack length, 2.0)</a:t>
            </a:r>
          </a:p>
          <a:p>
            <a:pPr marL="630238" lvl="3" indent="-285750">
              <a:spcBef>
                <a:spcPts val="0"/>
              </a:spcBef>
              <a:buClrTx/>
              <a:buSzPct val="100000"/>
              <a:buFont typeface="Courier New" panose="02070309020205020404" pitchFamily="49" charset="0"/>
              <a:buChar char="o"/>
            </a:pPr>
            <a:r>
              <a:rPr lang="en-US" sz="1800" dirty="0" smtClean="0"/>
              <a:t>Factor on leak rate (10.0)</a:t>
            </a:r>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7" name="Content Placeholder 6"/>
          <p:cNvSpPr>
            <a:spLocks noGrp="1"/>
          </p:cNvSpPr>
          <p:nvPr>
            <p:ph sz="quarter" idx="14"/>
          </p:nvPr>
        </p:nvSpPr>
        <p:spPr>
          <a:xfrm>
            <a:off x="5179110" y="1368000"/>
            <a:ext cx="3737621" cy="4289489"/>
          </a:xfrm>
        </p:spPr>
        <p:style>
          <a:lnRef idx="2">
            <a:schemeClr val="dk1"/>
          </a:lnRef>
          <a:fillRef idx="1">
            <a:schemeClr val="lt1"/>
          </a:fillRef>
          <a:effectRef idx="0">
            <a:schemeClr val="dk1"/>
          </a:effectRef>
          <a:fontRef idx="minor">
            <a:schemeClr val="dk1"/>
          </a:fontRef>
        </p:style>
        <p:txBody>
          <a:bodyPr/>
          <a:lstStyle/>
          <a:p>
            <a:pPr marL="342900" indent="-342900">
              <a:spcBef>
                <a:spcPts val="300"/>
              </a:spcBef>
              <a:spcAft>
                <a:spcPts val="300"/>
              </a:spcAft>
              <a:buClrTx/>
              <a:buSzPct val="100000"/>
              <a:buFont typeface="Arial" panose="020B0604020202020204" pitchFamily="34" charset="0"/>
              <a:buChar char="•"/>
            </a:pPr>
            <a:r>
              <a:rPr lang="en-US" sz="2200" dirty="0"/>
              <a:t>Using </a:t>
            </a:r>
            <a:r>
              <a:rPr lang="en-US" sz="2200" dirty="0" smtClean="0"/>
              <a:t>best estimate distributions</a:t>
            </a:r>
            <a:endParaRPr lang="en-US" sz="2200" dirty="0"/>
          </a:p>
          <a:p>
            <a:pPr marL="630238" lvl="3" indent="-285750">
              <a:spcBef>
                <a:spcPts val="0"/>
              </a:spcBef>
              <a:buClrTx/>
              <a:buSzPct val="100000"/>
              <a:buFont typeface="Courier New" panose="02070309020205020404" pitchFamily="49" charset="0"/>
              <a:buChar char="o"/>
            </a:pPr>
            <a:r>
              <a:rPr lang="en-US" sz="1800" dirty="0" smtClean="0"/>
              <a:t>Material properties</a:t>
            </a:r>
          </a:p>
          <a:p>
            <a:pPr marL="630238" lvl="3" indent="-285750">
              <a:spcBef>
                <a:spcPts val="0"/>
              </a:spcBef>
              <a:buClrTx/>
              <a:buSzPct val="100000"/>
              <a:buFont typeface="Courier New" panose="02070309020205020404" pitchFamily="49" charset="0"/>
              <a:buChar char="o"/>
            </a:pPr>
            <a:r>
              <a:rPr lang="en-US" sz="1800" dirty="0" smtClean="0"/>
              <a:t>Loads</a:t>
            </a:r>
          </a:p>
          <a:p>
            <a:pPr marL="630238" lvl="3" indent="-285750">
              <a:spcBef>
                <a:spcPts val="0"/>
              </a:spcBef>
              <a:buClrTx/>
              <a:buSzPct val="100000"/>
              <a:buFont typeface="Courier New" panose="02070309020205020404" pitchFamily="49" charset="0"/>
              <a:buChar char="o"/>
            </a:pPr>
            <a:r>
              <a:rPr lang="en-US" sz="1800" dirty="0" smtClean="0"/>
              <a:t>Leak rate</a:t>
            </a:r>
            <a:endParaRPr lang="en-US" sz="1800" dirty="0"/>
          </a:p>
          <a:p>
            <a:pPr marL="342900" indent="-342900">
              <a:spcBef>
                <a:spcPts val="300"/>
              </a:spcBef>
              <a:spcAft>
                <a:spcPts val="300"/>
              </a:spcAft>
              <a:buClrTx/>
              <a:buSzPct val="100000"/>
              <a:buFont typeface="Arial" panose="020B0604020202020204" pitchFamily="34" charset="0"/>
              <a:buChar char="•"/>
            </a:pPr>
            <a:r>
              <a:rPr lang="en-US" sz="2200" dirty="0" smtClean="0"/>
              <a:t>Remove all safety factors</a:t>
            </a:r>
            <a:endParaRPr lang="en-US" sz="2200" dirty="0"/>
          </a:p>
          <a:p>
            <a:pPr marL="630238" lvl="3" indent="-285750">
              <a:spcBef>
                <a:spcPts val="0"/>
              </a:spcBef>
              <a:buClrTx/>
              <a:buSzPct val="100000"/>
              <a:buFont typeface="Courier New" panose="02070309020205020404" pitchFamily="49" charset="0"/>
              <a:buChar char="o"/>
            </a:pPr>
            <a:r>
              <a:rPr lang="en-US" sz="1800" dirty="0" smtClean="0"/>
              <a:t>All factors set to 1.0</a:t>
            </a:r>
            <a:endParaRPr lang="en-CA" dirty="0"/>
          </a:p>
        </p:txBody>
      </p:sp>
      <p:sp>
        <p:nvSpPr>
          <p:cNvPr id="2" name="Footer Placeholder 1"/>
          <p:cNvSpPr>
            <a:spLocks noGrp="1"/>
          </p:cNvSpPr>
          <p:nvPr>
            <p:ph type="ftr" sz="quarter" idx="3"/>
          </p:nvPr>
        </p:nvSpPr>
        <p:spPr/>
        <p:txBody>
          <a:bodyPr/>
          <a:lstStyle/>
          <a:p>
            <a:r>
              <a:rPr lang="en-CA" dirty="0"/>
              <a:t>- Copyright - © 2018 SNC-Lavalin Inc. and its member companies. All rights reserved. Unauthorized use or reproduction is prohibited.</a:t>
            </a:r>
          </a:p>
        </p:txBody>
      </p:sp>
      <p:sp>
        <p:nvSpPr>
          <p:cNvPr id="8" name="TextBox 7"/>
          <p:cNvSpPr txBox="1"/>
          <p:nvPr/>
        </p:nvSpPr>
        <p:spPr>
          <a:xfrm>
            <a:off x="909893" y="4508626"/>
            <a:ext cx="2467038" cy="369332"/>
          </a:xfrm>
          <a:prstGeom prst="rect">
            <a:avLst/>
          </a:prstGeom>
          <a:noFill/>
        </p:spPr>
        <p:txBody>
          <a:bodyPr wrap="square" rtlCol="0">
            <a:spAutoFit/>
          </a:bodyPr>
          <a:lstStyle/>
          <a:p>
            <a:r>
              <a:rPr lang="en-CA" dirty="0" smtClean="0">
                <a:solidFill>
                  <a:srgbClr val="0000FF"/>
                </a:solidFill>
              </a:rPr>
              <a:t>Deterministic Analysis</a:t>
            </a:r>
            <a:endParaRPr lang="en-CA" dirty="0">
              <a:solidFill>
                <a:srgbClr val="0000FF"/>
              </a:solidFill>
            </a:endParaRPr>
          </a:p>
        </p:txBody>
      </p:sp>
      <p:sp>
        <p:nvSpPr>
          <p:cNvPr id="9" name="TextBox 8"/>
          <p:cNvSpPr txBox="1"/>
          <p:nvPr/>
        </p:nvSpPr>
        <p:spPr>
          <a:xfrm>
            <a:off x="5993394" y="4525224"/>
            <a:ext cx="2467038" cy="369332"/>
          </a:xfrm>
          <a:prstGeom prst="rect">
            <a:avLst/>
          </a:prstGeom>
          <a:noFill/>
        </p:spPr>
        <p:txBody>
          <a:bodyPr wrap="square" rtlCol="0">
            <a:spAutoFit/>
          </a:bodyPr>
          <a:lstStyle/>
          <a:p>
            <a:r>
              <a:rPr lang="en-CA" dirty="0" smtClean="0">
                <a:solidFill>
                  <a:srgbClr val="0000FF"/>
                </a:solidFill>
              </a:rPr>
              <a:t>Probabilistic Analysis</a:t>
            </a:r>
            <a:endParaRPr lang="en-CA" dirty="0">
              <a:solidFill>
                <a:srgbClr val="0000FF"/>
              </a:solidFill>
            </a:endParaRPr>
          </a:p>
        </p:txBody>
      </p:sp>
      <p:sp>
        <p:nvSpPr>
          <p:cNvPr id="10" name="Right Arrow 9"/>
          <p:cNvSpPr/>
          <p:nvPr/>
        </p:nvSpPr>
        <p:spPr>
          <a:xfrm>
            <a:off x="4065008" y="4593709"/>
            <a:ext cx="1575303" cy="229931"/>
          </a:xfrm>
          <a:prstGeom prst="right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0000FF"/>
              </a:solidFill>
            </a:endParaRPr>
          </a:p>
        </p:txBody>
      </p:sp>
      <p:sp>
        <p:nvSpPr>
          <p:cNvPr id="11"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10</a:t>
            </a:fld>
            <a:endParaRPr lang="en-CA" sz="800" dirty="0"/>
          </a:p>
        </p:txBody>
      </p:sp>
    </p:spTree>
    <p:extLst>
      <p:ext uri="{BB962C8B-B14F-4D97-AF65-F5344CB8AC3E}">
        <p14:creationId xmlns:p14="http://schemas.microsoft.com/office/powerpoint/2010/main" val="32361617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6" y="311246"/>
            <a:ext cx="8092133" cy="722567"/>
          </a:xfrm>
        </p:spPr>
        <p:txBody>
          <a:bodyPr/>
          <a:lstStyle/>
          <a:p>
            <a:r>
              <a:rPr lang="en-US" dirty="0" smtClean="0"/>
              <a:t>Probabilistic Distributions of Material Properties</a:t>
            </a:r>
            <a:endParaRPr lang="en-US" dirty="0"/>
          </a:p>
        </p:txBody>
      </p:sp>
      <p:sp>
        <p:nvSpPr>
          <p:cNvPr id="4" name="Content Placeholder 3"/>
          <p:cNvSpPr>
            <a:spLocks noGrp="1"/>
          </p:cNvSpPr>
          <p:nvPr>
            <p:ph sz="quarter" idx="13"/>
          </p:nvPr>
        </p:nvSpPr>
        <p:spPr>
          <a:xfrm>
            <a:off x="683567" y="1164882"/>
            <a:ext cx="8092133" cy="456408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Uncertainty is considered in material properties and loads</a:t>
            </a:r>
            <a:endParaRPr lang="en-US" sz="2200" dirty="0"/>
          </a:p>
          <a:p>
            <a:pPr marL="630238" lvl="3" indent="-285750">
              <a:spcBef>
                <a:spcPts val="0"/>
              </a:spcBef>
              <a:buClrTx/>
              <a:buSzPct val="100000"/>
              <a:buFont typeface="Courier New" panose="02070309020205020404" pitchFamily="49" charset="0"/>
              <a:buChar char="o"/>
            </a:pPr>
            <a:r>
              <a:rPr lang="en-US" sz="1800" dirty="0" err="1" smtClean="0"/>
              <a:t>Sy</a:t>
            </a:r>
            <a:r>
              <a:rPr lang="en-US" sz="1800" dirty="0" smtClean="0"/>
              <a:t> and Su</a:t>
            </a:r>
          </a:p>
          <a:p>
            <a:pPr marL="974725" lvl="5" indent="-285750">
              <a:spcBef>
                <a:spcPts val="0"/>
              </a:spcBef>
              <a:buClrTx/>
              <a:buSzPct val="80000"/>
              <a:buFont typeface="Wingdings" panose="05000000000000000000" pitchFamily="2" charset="2"/>
              <a:buChar char="§"/>
            </a:pPr>
            <a:r>
              <a:rPr lang="en-US" sz="1800" dirty="0" smtClean="0">
                <a:sym typeface="Symbol"/>
              </a:rPr>
              <a:t> : </a:t>
            </a:r>
            <a:r>
              <a:rPr lang="en-US" sz="1800" dirty="0" err="1" smtClean="0">
                <a:sym typeface="Symbol"/>
              </a:rPr>
              <a:t>xLPR</a:t>
            </a:r>
            <a:r>
              <a:rPr lang="en-US" sz="1800" dirty="0" smtClean="0">
                <a:sym typeface="Symbol"/>
              </a:rPr>
              <a:t> A182</a:t>
            </a:r>
          </a:p>
          <a:p>
            <a:pPr marL="974725" lvl="5" indent="-285750">
              <a:spcBef>
                <a:spcPts val="0"/>
              </a:spcBef>
              <a:buClrTx/>
              <a:buSzPct val="80000"/>
              <a:buFont typeface="Wingdings" panose="05000000000000000000" pitchFamily="2" charset="2"/>
              <a:buChar char="§"/>
            </a:pPr>
            <a:r>
              <a:rPr lang="en-US" sz="1800" dirty="0" err="1" smtClean="0">
                <a:sym typeface="Symbol"/>
              </a:rPr>
              <a:t>S</a:t>
            </a:r>
            <a:r>
              <a:rPr lang="en-US" sz="1800" baseline="-25000" dirty="0" err="1" smtClean="0">
                <a:sym typeface="Symbol"/>
              </a:rPr>
              <a:t>y</a:t>
            </a:r>
            <a:r>
              <a:rPr lang="en-US" sz="1800" dirty="0" smtClean="0">
                <a:sym typeface="Symbol"/>
              </a:rPr>
              <a:t> &gt; 250 MPa</a:t>
            </a:r>
          </a:p>
          <a:p>
            <a:pPr marL="974725" lvl="5" indent="-285750">
              <a:spcBef>
                <a:spcPts val="0"/>
              </a:spcBef>
              <a:buClrTx/>
              <a:buSzPct val="80000"/>
              <a:buFont typeface="Wingdings" panose="05000000000000000000" pitchFamily="2" charset="2"/>
              <a:buChar char="§"/>
            </a:pPr>
            <a:r>
              <a:rPr lang="en-US" sz="1800" dirty="0" smtClean="0">
                <a:sym typeface="Symbol"/>
              </a:rPr>
              <a:t>S</a:t>
            </a:r>
            <a:r>
              <a:rPr lang="en-US" sz="1800" baseline="-25000" dirty="0" smtClean="0">
                <a:sym typeface="Symbol"/>
              </a:rPr>
              <a:t>u</a:t>
            </a:r>
            <a:r>
              <a:rPr lang="en-US" sz="1800" dirty="0" smtClean="0">
                <a:sym typeface="Symbol"/>
              </a:rPr>
              <a:t> &lt; 860 MPa</a:t>
            </a:r>
          </a:p>
          <a:p>
            <a:pPr marL="974725" lvl="5" indent="-285750">
              <a:spcBef>
                <a:spcPts val="0"/>
              </a:spcBef>
              <a:buClrTx/>
              <a:buSzPct val="80000"/>
              <a:buFont typeface="Wingdings" panose="05000000000000000000" pitchFamily="2" charset="2"/>
              <a:buChar char="§"/>
            </a:pPr>
            <a:r>
              <a:rPr lang="en-US" sz="1800" dirty="0" err="1" smtClean="0">
                <a:sym typeface="Symbol"/>
              </a:rPr>
              <a:t>S</a:t>
            </a:r>
            <a:r>
              <a:rPr lang="en-US" sz="1800" baseline="-25000" dirty="0" err="1" smtClean="0">
                <a:sym typeface="Symbol"/>
              </a:rPr>
              <a:t>y</a:t>
            </a:r>
            <a:r>
              <a:rPr lang="en-US" sz="1800" dirty="0" smtClean="0">
                <a:sym typeface="Symbol"/>
              </a:rPr>
              <a:t> &lt; 0.75 Su</a:t>
            </a:r>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aphicFrame>
        <p:nvGraphicFramePr>
          <p:cNvPr id="10" name="Table 9"/>
          <p:cNvGraphicFramePr>
            <a:graphicFrameLocks noGrp="1"/>
          </p:cNvGraphicFramePr>
          <p:nvPr>
            <p:extLst>
              <p:ext uri="{D42A27DB-BD31-4B8C-83A1-F6EECF244321}">
                <p14:modId xmlns:p14="http://schemas.microsoft.com/office/powerpoint/2010/main" val="2977451900"/>
              </p:ext>
            </p:extLst>
          </p:nvPr>
        </p:nvGraphicFramePr>
        <p:xfrm>
          <a:off x="3512733" y="1887099"/>
          <a:ext cx="5375862" cy="1112520"/>
        </p:xfrm>
        <a:graphic>
          <a:graphicData uri="http://schemas.openxmlformats.org/drawingml/2006/table">
            <a:tbl>
              <a:tblPr firstRow="1" bandRow="1">
                <a:tableStyleId>{5C22544A-7EE6-4342-B048-85BDC9FD1C3A}</a:tableStyleId>
              </a:tblPr>
              <a:tblGrid>
                <a:gridCol w="1158844"/>
                <a:gridCol w="1339913"/>
                <a:gridCol w="760491"/>
                <a:gridCol w="869133"/>
                <a:gridCol w="805758"/>
                <a:gridCol w="441723"/>
              </a:tblGrid>
              <a:tr h="370840">
                <a:tc>
                  <a:txBody>
                    <a:bodyPr/>
                    <a:lstStyle/>
                    <a:p>
                      <a:pPr algn="ctr"/>
                      <a:r>
                        <a:rPr lang="en-CA" dirty="0" smtClean="0"/>
                        <a:t>Parameter</a:t>
                      </a:r>
                      <a:endParaRPr lang="en-CA" dirty="0"/>
                    </a:p>
                  </a:txBody>
                  <a:tcPr marL="0" marR="0" marT="46800" marB="46800"/>
                </a:tc>
                <a:tc>
                  <a:txBody>
                    <a:bodyPr/>
                    <a:lstStyle/>
                    <a:p>
                      <a:pPr algn="ctr"/>
                      <a:r>
                        <a:rPr lang="en-CA" dirty="0" smtClean="0"/>
                        <a:t>Distribution</a:t>
                      </a:r>
                      <a:endParaRPr lang="en-CA" dirty="0"/>
                    </a:p>
                  </a:txBody>
                  <a:tcPr marL="0" marR="0" marT="46800" marB="46800"/>
                </a:tc>
                <a:tc>
                  <a:txBody>
                    <a:bodyPr/>
                    <a:lstStyle/>
                    <a:p>
                      <a:pPr algn="ctr"/>
                      <a:r>
                        <a:rPr lang="en-CA" dirty="0" smtClean="0"/>
                        <a:t>X</a:t>
                      </a:r>
                      <a:r>
                        <a:rPr lang="en-CA" baseline="-25000" dirty="0" smtClean="0"/>
                        <a:t>5</a:t>
                      </a:r>
                      <a:endParaRPr lang="en-CA" baseline="-25000" dirty="0"/>
                    </a:p>
                  </a:txBody>
                  <a:tcPr marL="0" marR="0" marT="46800" marB="46800"/>
                </a:tc>
                <a:tc>
                  <a:txBody>
                    <a:bodyPr/>
                    <a:lstStyle/>
                    <a:p>
                      <a:pPr algn="ctr"/>
                      <a:r>
                        <a:rPr lang="en-CA" dirty="0" smtClean="0"/>
                        <a:t>X</a:t>
                      </a:r>
                      <a:r>
                        <a:rPr lang="en-CA" baseline="-25000" dirty="0" smtClean="0"/>
                        <a:t>50</a:t>
                      </a:r>
                      <a:endParaRPr lang="en-CA" dirty="0"/>
                    </a:p>
                  </a:txBody>
                  <a:tcPr marL="0" marR="0" marT="46800" marB="46800"/>
                </a:tc>
                <a:tc>
                  <a:txBody>
                    <a:bodyPr/>
                    <a:lstStyle/>
                    <a:p>
                      <a:pPr algn="ctr"/>
                      <a:r>
                        <a:rPr lang="en-CA" dirty="0" smtClean="0">
                          <a:sym typeface="Symbol"/>
                        </a:rPr>
                        <a:t></a:t>
                      </a:r>
                      <a:endParaRPr lang="en-CA" dirty="0"/>
                    </a:p>
                  </a:txBody>
                  <a:tcPr marL="0" marR="0" marT="46800" marB="46800"/>
                </a:tc>
                <a:tc>
                  <a:txBody>
                    <a:bodyPr/>
                    <a:lstStyle/>
                    <a:p>
                      <a:pPr algn="ctr"/>
                      <a:r>
                        <a:rPr lang="en-CA" dirty="0" smtClean="0">
                          <a:sym typeface="Symbol"/>
                        </a:rPr>
                        <a:t></a:t>
                      </a:r>
                      <a:endParaRPr lang="en-CA" dirty="0"/>
                    </a:p>
                  </a:txBody>
                  <a:tcPr marL="0" marR="0" marT="46800" marB="46800"/>
                </a:tc>
              </a:tr>
              <a:tr h="370840">
                <a:tc>
                  <a:txBody>
                    <a:bodyPr/>
                    <a:lstStyle/>
                    <a:p>
                      <a:pPr algn="ctr"/>
                      <a:r>
                        <a:rPr lang="en-CA" dirty="0" err="1" smtClean="0"/>
                        <a:t>S</a:t>
                      </a:r>
                      <a:r>
                        <a:rPr lang="en-CA" baseline="-25000" dirty="0" err="1" smtClean="0"/>
                        <a:t>y</a:t>
                      </a:r>
                      <a:endParaRPr lang="en-CA" baseline="-250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Lognormal</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316.50</a:t>
                      </a:r>
                      <a:endParaRPr lang="en-CA" dirty="0"/>
                    </a:p>
                  </a:txBody>
                  <a:tcPr marL="0" marR="0" marT="46800" marB="46800"/>
                </a:tc>
                <a:tc>
                  <a:txBody>
                    <a:bodyPr/>
                    <a:lstStyle/>
                    <a:p>
                      <a:pPr algn="ctr"/>
                      <a:r>
                        <a:rPr lang="en-CA" dirty="0" smtClean="0"/>
                        <a:t>468.74</a:t>
                      </a:r>
                      <a:endParaRPr lang="en-CA" dirty="0"/>
                    </a:p>
                  </a:txBody>
                  <a:tcPr marL="0" marR="0" marT="46800" marB="46800"/>
                </a:tc>
                <a:tc>
                  <a:txBody>
                    <a:bodyPr/>
                    <a:lstStyle/>
                    <a:p>
                      <a:pPr algn="ctr"/>
                      <a:r>
                        <a:rPr lang="en-CA" dirty="0" smtClean="0"/>
                        <a:t>0.2388</a:t>
                      </a:r>
                      <a:endParaRPr lang="en-CA" dirty="0"/>
                    </a:p>
                  </a:txBody>
                  <a:tcPr marL="0" marR="0" marT="46800" marB="46800"/>
                </a:tc>
                <a:tc rowSpan="2">
                  <a:txBody>
                    <a:bodyPr/>
                    <a:lstStyle/>
                    <a:p>
                      <a:pPr algn="ctr"/>
                      <a:r>
                        <a:rPr lang="en-CA" dirty="0" smtClean="0"/>
                        <a:t>0.7</a:t>
                      </a:r>
                      <a:endParaRPr lang="en-CA" dirty="0"/>
                    </a:p>
                  </a:txBody>
                  <a:tcPr marL="0" marR="0" marT="46800" marB="46800" anchor="ctr"/>
                </a:tc>
              </a:tr>
              <a:tr h="370840">
                <a:tc>
                  <a:txBody>
                    <a:bodyPr/>
                    <a:lstStyle/>
                    <a:p>
                      <a:pPr algn="ctr"/>
                      <a:r>
                        <a:rPr lang="en-CA" dirty="0" smtClean="0"/>
                        <a:t>S</a:t>
                      </a:r>
                      <a:r>
                        <a:rPr lang="en-CA" baseline="-25000" dirty="0" smtClean="0"/>
                        <a:t>u</a:t>
                      </a:r>
                      <a:endParaRPr lang="en-CA" baseline="-250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Lognormal</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542.40</a:t>
                      </a:r>
                      <a:endParaRPr lang="en-CA" dirty="0"/>
                    </a:p>
                  </a:txBody>
                  <a:tcPr marL="0" marR="0" marT="46800" marB="46800"/>
                </a:tc>
                <a:tc>
                  <a:txBody>
                    <a:bodyPr/>
                    <a:lstStyle/>
                    <a:p>
                      <a:pPr algn="ctr"/>
                      <a:r>
                        <a:rPr lang="en-CA" dirty="0" smtClean="0"/>
                        <a:t>638.58</a:t>
                      </a:r>
                      <a:endParaRPr lang="en-CA" dirty="0"/>
                    </a:p>
                  </a:txBody>
                  <a:tcPr marL="0" marR="0" marT="46800" marB="46800"/>
                </a:tc>
                <a:tc>
                  <a:txBody>
                    <a:bodyPr/>
                    <a:lstStyle/>
                    <a:p>
                      <a:pPr algn="ctr"/>
                      <a:r>
                        <a:rPr lang="en-CA" dirty="0" smtClean="0"/>
                        <a:t>0.0992</a:t>
                      </a:r>
                    </a:p>
                  </a:txBody>
                  <a:tcPr marL="0" marR="0" marT="46800" marB="46800"/>
                </a:tc>
                <a:tc vMerge="1">
                  <a:txBody>
                    <a:bodyPr/>
                    <a:lstStyle/>
                    <a:p>
                      <a:pPr algn="ctr"/>
                      <a:endParaRPr lang="en-CA" dirty="0"/>
                    </a:p>
                  </a:txBody>
                  <a:tcPr marL="0" marR="0" marT="46800" marB="46800"/>
                </a:tc>
              </a:tr>
            </a:tbl>
          </a:graphicData>
        </a:graphic>
      </p:graphicFrame>
      <p:grpSp>
        <p:nvGrpSpPr>
          <p:cNvPr id="9" name="Group 8"/>
          <p:cNvGrpSpPr/>
          <p:nvPr/>
        </p:nvGrpSpPr>
        <p:grpSpPr>
          <a:xfrm>
            <a:off x="269253" y="3106471"/>
            <a:ext cx="8524330" cy="3303935"/>
            <a:chOff x="269253" y="3061206"/>
            <a:chExt cx="8524330" cy="3303935"/>
          </a:xfrm>
        </p:grpSpPr>
        <p:grpSp>
          <p:nvGrpSpPr>
            <p:cNvPr id="8" name="Group 7"/>
            <p:cNvGrpSpPr/>
            <p:nvPr/>
          </p:nvGrpSpPr>
          <p:grpSpPr>
            <a:xfrm>
              <a:off x="269253" y="3061206"/>
              <a:ext cx="4277983" cy="3240000"/>
              <a:chOff x="269253" y="3061206"/>
              <a:chExt cx="4277983" cy="324000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958" r="5882"/>
              <a:stretch/>
            </p:blipFill>
            <p:spPr bwMode="auto">
              <a:xfrm>
                <a:off x="269253" y="3061206"/>
                <a:ext cx="4277983"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589289" y="5097099"/>
                <a:ext cx="1575303" cy="369332"/>
              </a:xfrm>
              <a:prstGeom prst="rect">
                <a:avLst/>
              </a:prstGeom>
              <a:noFill/>
            </p:spPr>
            <p:txBody>
              <a:bodyPr wrap="square" lIns="0" rIns="0" rtlCol="0">
                <a:spAutoFit/>
              </a:bodyPr>
              <a:lstStyle/>
              <a:p>
                <a:r>
                  <a:rPr lang="en-CA" dirty="0" smtClean="0">
                    <a:sym typeface="Symbol"/>
                  </a:rPr>
                  <a:t>10</a:t>
                </a:r>
                <a:r>
                  <a:rPr lang="en-CA" baseline="30000" dirty="0" smtClean="0">
                    <a:sym typeface="Symbol"/>
                  </a:rPr>
                  <a:t>5</a:t>
                </a:r>
                <a:r>
                  <a:rPr lang="en-CA" dirty="0" smtClean="0">
                    <a:sym typeface="Symbol"/>
                  </a:rPr>
                  <a:t> realizations</a:t>
                </a:r>
                <a:endParaRPr lang="en-CA" baseline="30000" dirty="0"/>
              </a:p>
            </p:txBody>
          </p:sp>
        </p:gr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755" r="6379"/>
            <a:stretch/>
          </p:blipFill>
          <p:spPr bwMode="auto">
            <a:xfrm>
              <a:off x="4547236" y="3125141"/>
              <a:ext cx="4246347"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11</a:t>
            </a:fld>
            <a:endParaRPr lang="en-CA" sz="800" dirty="0"/>
          </a:p>
        </p:txBody>
      </p:sp>
    </p:spTree>
    <p:extLst>
      <p:ext uri="{BB962C8B-B14F-4D97-AF65-F5344CB8AC3E}">
        <p14:creationId xmlns:p14="http://schemas.microsoft.com/office/powerpoint/2010/main" val="3993240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6" y="311246"/>
            <a:ext cx="8092133" cy="722567"/>
          </a:xfrm>
        </p:spPr>
        <p:txBody>
          <a:bodyPr/>
          <a:lstStyle/>
          <a:p>
            <a:r>
              <a:rPr lang="en-US" dirty="0"/>
              <a:t>Probabilistic Distributions of </a:t>
            </a:r>
            <a:r>
              <a:rPr lang="en-US" dirty="0" smtClean="0"/>
              <a:t>Loads</a:t>
            </a:r>
            <a:endParaRPr lang="en-US" dirty="0"/>
          </a:p>
        </p:txBody>
      </p:sp>
      <p:sp>
        <p:nvSpPr>
          <p:cNvPr id="4" name="Content Placeholder 3"/>
          <p:cNvSpPr>
            <a:spLocks noGrp="1"/>
          </p:cNvSpPr>
          <p:nvPr>
            <p:ph sz="quarter" idx="13"/>
          </p:nvPr>
        </p:nvSpPr>
        <p:spPr>
          <a:xfrm>
            <a:off x="683567" y="1219200"/>
            <a:ext cx="8092133" cy="456408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Deadweight and internal pressure is considered to be deterministic</a:t>
            </a:r>
          </a:p>
          <a:p>
            <a:pPr marL="342900" indent="-342900">
              <a:spcBef>
                <a:spcPts val="300"/>
              </a:spcBef>
              <a:spcAft>
                <a:spcPts val="300"/>
              </a:spcAft>
              <a:buClrTx/>
              <a:buSzPct val="100000"/>
              <a:buFont typeface="Arial" panose="020B0604020202020204" pitchFamily="34" charset="0"/>
              <a:buChar char="•"/>
            </a:pPr>
            <a:r>
              <a:rPr lang="en-US" sz="2200" dirty="0" smtClean="0"/>
              <a:t>Thermal expansion and SSE is considered to be distributed</a:t>
            </a:r>
            <a:endParaRPr lang="en-US" sz="2200" dirty="0"/>
          </a:p>
          <a:p>
            <a:pPr marL="630238" lvl="3" indent="-285750">
              <a:spcBef>
                <a:spcPts val="0"/>
              </a:spcBef>
              <a:buClrTx/>
              <a:buSzPct val="100000"/>
              <a:buFont typeface="Courier New" panose="02070309020205020404" pitchFamily="49" charset="0"/>
              <a:buChar char="o"/>
            </a:pPr>
            <a:r>
              <a:rPr lang="en-US" sz="1800" dirty="0" smtClean="0"/>
              <a:t>Thermal Expansion</a:t>
            </a:r>
          </a:p>
          <a:p>
            <a:pPr marL="630238" lvl="3" indent="-285750">
              <a:spcBef>
                <a:spcPts val="0"/>
              </a:spcBef>
              <a:buClrTx/>
              <a:buSzPct val="100000"/>
              <a:buFont typeface="Courier New" panose="02070309020205020404" pitchFamily="49" charset="0"/>
              <a:buChar char="o"/>
            </a:pPr>
            <a:r>
              <a:rPr lang="en-US" sz="1800" dirty="0" smtClean="0"/>
              <a:t>SSE</a:t>
            </a:r>
            <a:endParaRPr lang="en-US" sz="1800" dirty="0" smtClean="0">
              <a:sym typeface="Symbol"/>
            </a:endParaRPr>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aphicFrame>
        <p:nvGraphicFramePr>
          <p:cNvPr id="10" name="Table 9"/>
          <p:cNvGraphicFramePr>
            <a:graphicFrameLocks noGrp="1"/>
          </p:cNvGraphicFramePr>
          <p:nvPr>
            <p:extLst>
              <p:ext uri="{D42A27DB-BD31-4B8C-83A1-F6EECF244321}">
                <p14:modId xmlns:p14="http://schemas.microsoft.com/office/powerpoint/2010/main" val="3428670644"/>
              </p:ext>
            </p:extLst>
          </p:nvPr>
        </p:nvGraphicFramePr>
        <p:xfrm>
          <a:off x="1419500" y="3064044"/>
          <a:ext cx="6662182" cy="1854200"/>
        </p:xfrm>
        <a:graphic>
          <a:graphicData uri="http://schemas.openxmlformats.org/drawingml/2006/table">
            <a:tbl>
              <a:tblPr firstRow="1" bandRow="1">
                <a:tableStyleId>{5C22544A-7EE6-4342-B048-85BDC9FD1C3A}</a:tableStyleId>
              </a:tblPr>
              <a:tblGrid>
                <a:gridCol w="1468415"/>
                <a:gridCol w="1368448"/>
                <a:gridCol w="1489545"/>
                <a:gridCol w="842741"/>
                <a:gridCol w="1493033"/>
              </a:tblGrid>
              <a:tr h="370840">
                <a:tc>
                  <a:txBody>
                    <a:bodyPr/>
                    <a:lstStyle/>
                    <a:p>
                      <a:pPr algn="ctr"/>
                      <a:r>
                        <a:rPr lang="en-CA" dirty="0" smtClean="0"/>
                        <a:t>Parameter</a:t>
                      </a:r>
                      <a:endParaRPr lang="en-CA" dirty="0"/>
                    </a:p>
                  </a:txBody>
                  <a:tcPr marL="0" marR="0" marT="46800" marB="46800"/>
                </a:tc>
                <a:tc>
                  <a:txBody>
                    <a:bodyPr/>
                    <a:lstStyle/>
                    <a:p>
                      <a:pPr algn="ctr"/>
                      <a:r>
                        <a:rPr lang="en-CA" dirty="0" smtClean="0"/>
                        <a:t>Distribution</a:t>
                      </a:r>
                      <a:endParaRPr lang="en-CA" dirty="0"/>
                    </a:p>
                  </a:txBody>
                  <a:tcPr marL="0" marR="0" marT="46800" marB="46800"/>
                </a:tc>
                <a:tc>
                  <a:txBody>
                    <a:bodyPr/>
                    <a:lstStyle/>
                    <a:p>
                      <a:pPr algn="ctr"/>
                      <a:r>
                        <a:rPr lang="en-CA" dirty="0" smtClean="0"/>
                        <a:t>X</a:t>
                      </a:r>
                      <a:r>
                        <a:rPr lang="en-CA" baseline="-25000" dirty="0" smtClean="0"/>
                        <a:t>95</a:t>
                      </a:r>
                      <a:endParaRPr lang="en-CA" baseline="-25000" dirty="0"/>
                    </a:p>
                  </a:txBody>
                  <a:tcPr marL="0" marR="0" marT="46800" marB="46800"/>
                </a:tc>
                <a:tc>
                  <a:txBody>
                    <a:bodyPr/>
                    <a:lstStyle/>
                    <a:p>
                      <a:pPr algn="ctr"/>
                      <a:r>
                        <a:rPr lang="en-CA" dirty="0" err="1" smtClean="0"/>
                        <a:t>COV</a:t>
                      </a:r>
                      <a:endParaRPr lang="en-CA" dirty="0"/>
                    </a:p>
                  </a:txBody>
                  <a:tcPr marL="0" marR="0" marT="46800" marB="46800"/>
                </a:tc>
                <a:tc>
                  <a:txBody>
                    <a:bodyPr/>
                    <a:lstStyle/>
                    <a:p>
                      <a:pPr algn="ctr"/>
                      <a:r>
                        <a:rPr lang="en-CA" dirty="0" smtClean="0">
                          <a:sym typeface="Symbol"/>
                        </a:rPr>
                        <a:t></a:t>
                      </a:r>
                      <a:endParaRPr lang="en-CA" dirty="0"/>
                    </a:p>
                  </a:txBody>
                  <a:tcPr marL="0" marR="0" marT="46800" marB="46800"/>
                </a:tc>
              </a:tr>
              <a:tr h="370840">
                <a:tc>
                  <a:txBody>
                    <a:bodyPr/>
                    <a:lstStyle/>
                    <a:p>
                      <a:pPr algn="ctr"/>
                      <a:r>
                        <a:rPr lang="en-CA" dirty="0" smtClean="0"/>
                        <a:t>Thermal - F</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Normal</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-4 </a:t>
                      </a:r>
                      <a:r>
                        <a:rPr lang="en-CA" dirty="0" err="1" smtClean="0"/>
                        <a:t>kN</a:t>
                      </a:r>
                      <a:endParaRPr lang="en-CA" dirty="0"/>
                    </a:p>
                  </a:txBody>
                  <a:tcPr marL="0" marR="0" marT="46800" marB="46800"/>
                </a:tc>
                <a:tc>
                  <a:txBody>
                    <a:bodyPr/>
                    <a:lstStyle/>
                    <a:p>
                      <a:pPr algn="ctr"/>
                      <a:r>
                        <a:rPr lang="en-CA" dirty="0" smtClean="0"/>
                        <a:t>5%</a:t>
                      </a:r>
                      <a:endParaRPr lang="en-CA" dirty="0"/>
                    </a:p>
                  </a:txBody>
                  <a:tcPr marL="0" marR="0" marT="46800" marB="46800"/>
                </a:tc>
                <a:tc>
                  <a:txBody>
                    <a:bodyPr/>
                    <a:lstStyle/>
                    <a:p>
                      <a:pPr algn="ctr"/>
                      <a:r>
                        <a:rPr lang="en-CA" dirty="0" smtClean="0"/>
                        <a:t>-4.36 </a:t>
                      </a:r>
                      <a:r>
                        <a:rPr lang="en-CA" dirty="0" err="1" smtClean="0"/>
                        <a:t>kN</a:t>
                      </a:r>
                      <a:endParaRPr lang="en-CA" dirty="0"/>
                    </a:p>
                  </a:txBody>
                  <a:tcPr marL="0" marR="0" marT="46800" marB="46800"/>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Thermal - M</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Normal</a:t>
                      </a:r>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68 </a:t>
                      </a:r>
                      <a:r>
                        <a:rPr lang="en-CA" dirty="0" err="1" smtClean="0"/>
                        <a:t>kN</a:t>
                      </a:r>
                      <a:r>
                        <a:rPr lang="en-CA" dirty="0" err="1" smtClean="0">
                          <a:sym typeface="Symbol"/>
                        </a:rPr>
                        <a:t>m</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5%</a:t>
                      </a:r>
                    </a:p>
                  </a:txBody>
                  <a:tcPr marL="0" marR="0" marT="46800" marB="46800"/>
                </a:tc>
                <a:tc>
                  <a:txBody>
                    <a:bodyPr/>
                    <a:lstStyle/>
                    <a:p>
                      <a:pPr algn="ctr"/>
                      <a:r>
                        <a:rPr lang="en-CA" dirty="0" smtClean="0"/>
                        <a:t>63.83 </a:t>
                      </a:r>
                      <a:r>
                        <a:rPr lang="en-CA" dirty="0" err="1" smtClean="0"/>
                        <a:t>kN</a:t>
                      </a:r>
                      <a:r>
                        <a:rPr lang="en-CA" dirty="0" err="1" smtClean="0">
                          <a:sym typeface="Symbol"/>
                        </a:rPr>
                        <a:t>m</a:t>
                      </a:r>
                      <a:endParaRPr lang="en-CA" dirty="0"/>
                    </a:p>
                  </a:txBody>
                  <a:tcPr marL="0" marR="0" marT="46800" marB="46800"/>
                </a:tc>
              </a:tr>
              <a:tr h="370840">
                <a:tc>
                  <a:txBody>
                    <a:bodyPr/>
                    <a:lstStyle/>
                    <a:p>
                      <a:pPr algn="ctr"/>
                      <a:r>
                        <a:rPr lang="en-CA" dirty="0" smtClean="0"/>
                        <a:t>SSE – F</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Normal</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34.7 </a:t>
                      </a:r>
                      <a:r>
                        <a:rPr lang="en-CA" dirty="0" err="1" smtClean="0"/>
                        <a:t>kN</a:t>
                      </a:r>
                      <a:endParaRPr lang="en-CA" dirty="0"/>
                    </a:p>
                  </a:txBody>
                  <a:tcPr marL="0" marR="0" marT="46800" marB="46800"/>
                </a:tc>
                <a:tc>
                  <a:txBody>
                    <a:bodyPr/>
                    <a:lstStyle/>
                    <a:p>
                      <a:pPr algn="ctr"/>
                      <a:r>
                        <a:rPr lang="en-CA" dirty="0" smtClean="0"/>
                        <a:t>15%</a:t>
                      </a:r>
                    </a:p>
                  </a:txBody>
                  <a:tcPr marL="0" marR="0" marT="46800" marB="46800"/>
                </a:tc>
                <a:tc>
                  <a:txBody>
                    <a:bodyPr/>
                    <a:lstStyle/>
                    <a:p>
                      <a:pPr algn="ctr"/>
                      <a:r>
                        <a:rPr lang="en-CA" dirty="0" smtClean="0"/>
                        <a:t>27.83 </a:t>
                      </a:r>
                      <a:r>
                        <a:rPr lang="en-CA" dirty="0" err="1" smtClean="0"/>
                        <a:t>kN</a:t>
                      </a:r>
                      <a:endParaRPr lang="en-CA" dirty="0"/>
                    </a:p>
                  </a:txBody>
                  <a:tcPr marL="0" marR="0" marT="46800" marB="46800"/>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SSE – M</a:t>
                      </a:r>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Normal</a:t>
                      </a:r>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288.41 </a:t>
                      </a:r>
                      <a:r>
                        <a:rPr lang="en-CA" dirty="0" err="1" smtClean="0"/>
                        <a:t>kN</a:t>
                      </a:r>
                      <a:r>
                        <a:rPr lang="en-CA" dirty="0" err="1" smtClean="0">
                          <a:sym typeface="Symbol"/>
                        </a:rPr>
                        <a:t>m</a:t>
                      </a:r>
                      <a:endParaRPr lang="en-CA" dirty="0"/>
                    </a:p>
                  </a:txBody>
                  <a:tcPr marL="0" marR="0" marT="46800" marB="46800"/>
                </a:tc>
                <a:tc>
                  <a:txBody>
                    <a:bodyPr/>
                    <a:lstStyle/>
                    <a:p>
                      <a:pPr algn="ctr"/>
                      <a:r>
                        <a:rPr lang="en-CA" dirty="0" smtClean="0"/>
                        <a:t>15%</a:t>
                      </a:r>
                    </a:p>
                  </a:txBody>
                  <a:tcPr marL="0" marR="0" marT="46800" marB="46800"/>
                </a:tc>
                <a:tc>
                  <a:txBody>
                    <a:bodyPr/>
                    <a:lstStyle/>
                    <a:p>
                      <a:pPr algn="ctr"/>
                      <a:r>
                        <a:rPr lang="en-CA" dirty="0" smtClean="0"/>
                        <a:t>231.33 </a:t>
                      </a:r>
                      <a:r>
                        <a:rPr lang="en-CA" dirty="0" err="1" smtClean="0"/>
                        <a:t>kN</a:t>
                      </a:r>
                      <a:r>
                        <a:rPr lang="en-CA" dirty="0" err="1" smtClean="0">
                          <a:sym typeface="Symbol"/>
                        </a:rPr>
                        <a:t>m</a:t>
                      </a:r>
                      <a:endParaRPr lang="en-CA" dirty="0"/>
                    </a:p>
                  </a:txBody>
                  <a:tcPr marL="0" marR="0" marT="46800" marB="46800"/>
                </a:tc>
              </a:tr>
            </a:tbl>
          </a:graphicData>
        </a:graphic>
      </p:graphicFrame>
      <p:sp>
        <p:nvSpPr>
          <p:cNvPr id="7"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12</a:t>
            </a:fld>
            <a:endParaRPr lang="en-CA" sz="800" dirty="0"/>
          </a:p>
        </p:txBody>
      </p:sp>
    </p:spTree>
    <p:extLst>
      <p:ext uri="{BB962C8B-B14F-4D97-AF65-F5344CB8AC3E}">
        <p14:creationId xmlns:p14="http://schemas.microsoft.com/office/powerpoint/2010/main" val="5946764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6" y="311246"/>
            <a:ext cx="8092133" cy="722567"/>
          </a:xfrm>
        </p:spPr>
        <p:txBody>
          <a:bodyPr/>
          <a:lstStyle/>
          <a:p>
            <a:r>
              <a:rPr lang="en-US" dirty="0"/>
              <a:t>Probabilistic </a:t>
            </a:r>
            <a:r>
              <a:rPr lang="en-US" dirty="0" smtClean="0"/>
              <a:t>Distribution </a:t>
            </a:r>
            <a:r>
              <a:rPr lang="en-US" dirty="0"/>
              <a:t>of </a:t>
            </a:r>
            <a:r>
              <a:rPr lang="en-US" dirty="0" smtClean="0"/>
              <a:t>Calculated Leak Rate</a:t>
            </a:r>
            <a:endParaRPr lang="en-US" dirty="0"/>
          </a:p>
        </p:txBody>
      </p:sp>
      <p:sp>
        <p:nvSpPr>
          <p:cNvPr id="4" name="Content Placeholder 3"/>
          <p:cNvSpPr>
            <a:spLocks noGrp="1"/>
          </p:cNvSpPr>
          <p:nvPr>
            <p:ph sz="quarter" idx="13"/>
          </p:nvPr>
        </p:nvSpPr>
        <p:spPr>
          <a:xfrm>
            <a:off x="683567" y="951794"/>
            <a:ext cx="8092133" cy="456408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Based on the validation exercises</a:t>
            </a:r>
            <a:endParaRPr lang="en-US" sz="2200" dirty="0"/>
          </a:p>
          <a:p>
            <a:pPr marL="630238" lvl="3" indent="-285750">
              <a:spcBef>
                <a:spcPts val="0"/>
              </a:spcBef>
              <a:buClrTx/>
              <a:buSzPct val="100000"/>
              <a:buFont typeface="Courier New" panose="02070309020205020404" pitchFamily="49" charset="0"/>
              <a:buChar char="o"/>
            </a:pPr>
            <a:r>
              <a:rPr lang="en-US" sz="1800" dirty="0" smtClean="0"/>
              <a:t>Compared against measurements</a:t>
            </a:r>
          </a:p>
          <a:p>
            <a:pPr marL="630238" lvl="3" indent="-285750">
              <a:spcBef>
                <a:spcPts val="0"/>
              </a:spcBef>
              <a:buClrTx/>
              <a:buSzPct val="100000"/>
              <a:buFont typeface="Courier New" panose="02070309020205020404" pitchFamily="49" charset="0"/>
              <a:buChar char="o"/>
            </a:pPr>
            <a:r>
              <a:rPr lang="en-US" sz="1800" dirty="0" smtClean="0">
                <a:sym typeface="Symbol"/>
              </a:rPr>
              <a:t>Ratio of prediction (</a:t>
            </a:r>
            <a:r>
              <a:rPr lang="en-US" sz="1800" dirty="0" err="1" smtClean="0">
                <a:sym typeface="Symbol"/>
              </a:rPr>
              <a:t>LEAPOR</a:t>
            </a:r>
            <a:r>
              <a:rPr lang="en-US" sz="1800" dirty="0" smtClean="0">
                <a:sym typeface="Symbol"/>
              </a:rPr>
              <a:t>) </a:t>
            </a:r>
            <a:r>
              <a:rPr lang="en-US" sz="1800" dirty="0">
                <a:sym typeface="Symbol"/>
              </a:rPr>
              <a:t>to measurement:  ±25%</a:t>
            </a:r>
          </a:p>
          <a:p>
            <a:pPr marL="974725" lvl="5" indent="-285750">
              <a:spcBef>
                <a:spcPts val="0"/>
              </a:spcBef>
              <a:buClrTx/>
              <a:buSzPct val="100000"/>
              <a:buFont typeface="Wingdings" panose="05000000000000000000" pitchFamily="2" charset="2"/>
              <a:buChar char="§"/>
            </a:pPr>
            <a:r>
              <a:rPr lang="en-US" sz="1800" dirty="0" smtClean="0">
                <a:sym typeface="Symbol"/>
              </a:rPr>
              <a:t>Model uncertainty</a:t>
            </a:r>
          </a:p>
          <a:p>
            <a:pPr marL="974725" lvl="5" indent="-285750">
              <a:spcBef>
                <a:spcPts val="0"/>
              </a:spcBef>
              <a:buClrTx/>
              <a:buSzPct val="100000"/>
              <a:buFont typeface="Wingdings" panose="05000000000000000000" pitchFamily="2" charset="2"/>
              <a:buChar char="§"/>
            </a:pPr>
            <a:r>
              <a:rPr lang="en-US" sz="1800" dirty="0" smtClean="0">
                <a:sym typeface="Symbol"/>
              </a:rPr>
              <a:t>Morphology parameters uncertainty</a:t>
            </a:r>
          </a:p>
          <a:p>
            <a:pPr marL="974725" lvl="5" indent="-285750">
              <a:spcBef>
                <a:spcPts val="0"/>
              </a:spcBef>
              <a:buClrTx/>
              <a:buSzPct val="100000"/>
              <a:buFont typeface="Wingdings" panose="05000000000000000000" pitchFamily="2" charset="2"/>
              <a:buChar char="§"/>
            </a:pPr>
            <a:r>
              <a:rPr lang="en-US" sz="1800" dirty="0" smtClean="0">
                <a:sym typeface="Symbol"/>
              </a:rPr>
              <a:t>Measurement uncertainty</a:t>
            </a:r>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aphicFrame>
        <p:nvGraphicFramePr>
          <p:cNvPr id="10" name="Table 9"/>
          <p:cNvGraphicFramePr>
            <a:graphicFrameLocks noGrp="1"/>
          </p:cNvGraphicFramePr>
          <p:nvPr>
            <p:extLst>
              <p:ext uri="{D42A27DB-BD31-4B8C-83A1-F6EECF244321}">
                <p14:modId xmlns:p14="http://schemas.microsoft.com/office/powerpoint/2010/main" val="453483620"/>
              </p:ext>
            </p:extLst>
          </p:nvPr>
        </p:nvGraphicFramePr>
        <p:xfrm>
          <a:off x="1062399" y="4866237"/>
          <a:ext cx="7396416" cy="1112520"/>
        </p:xfrm>
        <a:graphic>
          <a:graphicData uri="http://schemas.openxmlformats.org/drawingml/2006/table">
            <a:tbl>
              <a:tblPr firstRow="1" bandRow="1">
                <a:tableStyleId>{5C22544A-7EE6-4342-B048-85BDC9FD1C3A}</a:tableStyleId>
              </a:tblPr>
              <a:tblGrid>
                <a:gridCol w="1232227"/>
                <a:gridCol w="1397480"/>
                <a:gridCol w="1130060"/>
                <a:gridCol w="1406106"/>
                <a:gridCol w="1621766"/>
                <a:gridCol w="608777"/>
              </a:tblGrid>
              <a:tr h="370840">
                <a:tc>
                  <a:txBody>
                    <a:bodyPr/>
                    <a:lstStyle/>
                    <a:p>
                      <a:pPr algn="ctr"/>
                      <a:r>
                        <a:rPr lang="en-CA" dirty="0" smtClean="0"/>
                        <a:t>Parameter</a:t>
                      </a:r>
                      <a:endParaRPr lang="en-CA" dirty="0"/>
                    </a:p>
                  </a:txBody>
                  <a:tcPr marL="0" marR="0" marT="46800" marB="46800"/>
                </a:tc>
                <a:tc>
                  <a:txBody>
                    <a:bodyPr/>
                    <a:lstStyle/>
                    <a:p>
                      <a:pPr algn="ctr"/>
                      <a:r>
                        <a:rPr lang="en-CA" dirty="0" smtClean="0"/>
                        <a:t>Distribution</a:t>
                      </a:r>
                      <a:endParaRPr lang="en-CA" dirty="0"/>
                    </a:p>
                  </a:txBody>
                  <a:tcPr marL="0" marR="0" marT="46800" marB="46800"/>
                </a:tc>
                <a:tc>
                  <a:txBody>
                    <a:bodyPr/>
                    <a:lstStyle/>
                    <a:p>
                      <a:pPr algn="ctr"/>
                      <a:r>
                        <a:rPr lang="en-CA" dirty="0" smtClean="0"/>
                        <a:t>X</a:t>
                      </a:r>
                      <a:r>
                        <a:rPr lang="en-CA" baseline="-25000" dirty="0" smtClean="0"/>
                        <a:t>50</a:t>
                      </a:r>
                      <a:endParaRPr lang="en-CA" baseline="-25000" dirty="0"/>
                    </a:p>
                  </a:txBody>
                  <a:tcPr marL="0" marR="0" marT="46800" marB="46800"/>
                </a:tc>
                <a:tc>
                  <a:txBody>
                    <a:bodyPr/>
                    <a:lstStyle/>
                    <a:p>
                      <a:pPr algn="ctr"/>
                      <a:r>
                        <a:rPr lang="en-CA" dirty="0" smtClean="0"/>
                        <a:t>X</a:t>
                      </a:r>
                      <a:r>
                        <a:rPr lang="en-CA" baseline="-25000" dirty="0" smtClean="0"/>
                        <a:t>95</a:t>
                      </a:r>
                      <a:endParaRPr lang="en-CA" baseline="-25000" dirty="0"/>
                    </a:p>
                  </a:txBody>
                  <a:tcPr marL="0" marR="0" marT="46800" marB="46800"/>
                </a:tc>
                <a:tc>
                  <a:txBody>
                    <a:bodyPr/>
                    <a:lstStyle/>
                    <a:p>
                      <a:pPr algn="ctr"/>
                      <a:r>
                        <a:rPr lang="en-CA" dirty="0" smtClean="0">
                          <a:sym typeface="Symbol"/>
                        </a:rPr>
                        <a:t></a:t>
                      </a:r>
                      <a:endParaRPr lang="en-CA" dirty="0"/>
                    </a:p>
                  </a:txBody>
                  <a:tcPr marL="0" marR="0" marT="46800" marB="46800"/>
                </a:tc>
                <a:tc>
                  <a:txBody>
                    <a:bodyPr/>
                    <a:lstStyle/>
                    <a:p>
                      <a:pPr algn="ctr"/>
                      <a:r>
                        <a:rPr lang="en-CA" dirty="0" smtClean="0">
                          <a:sym typeface="Symbol"/>
                        </a:rPr>
                        <a:t></a:t>
                      </a:r>
                      <a:endParaRPr lang="en-CA" dirty="0"/>
                    </a:p>
                  </a:txBody>
                  <a:tcPr marL="0" marR="0" marT="46800" marB="46800"/>
                </a:tc>
              </a:tr>
              <a:tr h="370840">
                <a:tc>
                  <a:txBody>
                    <a:bodyPr/>
                    <a:lstStyle/>
                    <a:p>
                      <a:pPr algn="ctr"/>
                      <a:r>
                        <a:rPr lang="en-CA" dirty="0" smtClean="0"/>
                        <a:t>Multiplier</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Lognormal</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1.00</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1.25</a:t>
                      </a:r>
                      <a:endParaRPr lang="en-CA" dirty="0"/>
                    </a:p>
                  </a:txBody>
                  <a:tcPr marL="0" marR="0" marT="46800" marB="46800"/>
                </a:tc>
                <a:tc>
                  <a:txBody>
                    <a:bodyPr/>
                    <a:lstStyle/>
                    <a:p>
                      <a:pPr algn="ctr"/>
                      <a:r>
                        <a:rPr lang="en-CA" dirty="0" smtClean="0"/>
                        <a:t>0</a:t>
                      </a:r>
                      <a:endParaRPr lang="en-CA" dirty="0"/>
                    </a:p>
                  </a:txBody>
                  <a:tcPr marL="0" marR="0" marT="46800" marB="46800"/>
                </a:tc>
                <a:tc>
                  <a:txBody>
                    <a:bodyPr/>
                    <a:lstStyle/>
                    <a:p>
                      <a:pPr algn="ctr"/>
                      <a:r>
                        <a:rPr lang="en-CA" dirty="0" smtClean="0"/>
                        <a:t>0.136</a:t>
                      </a:r>
                      <a:endParaRPr lang="en-CA" dirty="0"/>
                    </a:p>
                  </a:txBody>
                  <a:tcPr marL="0" marR="0" marT="46800" marB="46800"/>
                </a:tc>
              </a:tr>
              <a:tr h="370840">
                <a:tc>
                  <a:txBody>
                    <a:bodyPr/>
                    <a:lstStyle/>
                    <a:p>
                      <a:pPr algn="ctr"/>
                      <a:r>
                        <a:rPr lang="en-CA" dirty="0" smtClean="0"/>
                        <a:t>Leak Rate</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Lognormal</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Prediction</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1.25Predition</a:t>
                      </a:r>
                      <a:endParaRPr lang="en-CA"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dirty="0" smtClean="0"/>
                        <a:t>Log(Prediction</a:t>
                      </a:r>
                      <a:r>
                        <a:rPr lang="en-CA" dirty="0"/>
                        <a:t>)</a:t>
                      </a:r>
                      <a:endParaRPr lang="en-CA" dirty="0" smtClean="0"/>
                    </a:p>
                  </a:txBody>
                  <a:tcPr marL="0" marR="0" marT="46800" marB="46800"/>
                </a:tc>
                <a:tc>
                  <a:txBody>
                    <a:bodyPr/>
                    <a:lstStyle/>
                    <a:p>
                      <a:pPr algn="ctr"/>
                      <a:r>
                        <a:rPr lang="en-CA" dirty="0" smtClean="0"/>
                        <a:t>0.136</a:t>
                      </a:r>
                      <a:endParaRPr lang="en-CA" dirty="0"/>
                    </a:p>
                  </a:txBody>
                  <a:tcPr marL="0" marR="0" marT="46800" marB="46800"/>
                </a:tc>
              </a:tr>
            </a:tbl>
          </a:graphicData>
        </a:graphic>
      </p:graphicFrame>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24" t="5247" r="8076"/>
          <a:stretch/>
        </p:blipFill>
        <p:spPr bwMode="auto">
          <a:xfrm>
            <a:off x="5367337" y="1898744"/>
            <a:ext cx="3597151" cy="28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13</a:t>
            </a:fld>
            <a:endParaRPr lang="en-CA" sz="800" dirty="0"/>
          </a:p>
        </p:txBody>
      </p:sp>
    </p:spTree>
    <p:extLst>
      <p:ext uri="{BB962C8B-B14F-4D97-AF65-F5344CB8AC3E}">
        <p14:creationId xmlns:p14="http://schemas.microsoft.com/office/powerpoint/2010/main" val="1517741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289117"/>
            <a:ext cx="7776864" cy="722567"/>
          </a:xfrm>
        </p:spPr>
        <p:txBody>
          <a:bodyPr/>
          <a:lstStyle/>
          <a:p>
            <a:r>
              <a:rPr lang="en-US" dirty="0" smtClean="0"/>
              <a:t>Case 0:  Best Estimate (1)</a:t>
            </a:r>
            <a:endParaRPr lang="en-US" dirty="0"/>
          </a:p>
        </p:txBody>
      </p:sp>
      <p:sp>
        <p:nvSpPr>
          <p:cNvPr id="4" name="Content Placeholder 3"/>
          <p:cNvSpPr>
            <a:spLocks noGrp="1"/>
          </p:cNvSpPr>
          <p:nvPr>
            <p:ph sz="quarter" idx="13"/>
          </p:nvPr>
        </p:nvSpPr>
        <p:spPr>
          <a:xfrm>
            <a:off x="683569" y="948313"/>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The leak rate of the critical crack established from </a:t>
            </a:r>
            <a:r>
              <a:rPr lang="en-US" sz="2200" dirty="0" err="1" smtClean="0"/>
              <a:t>NO+SSE</a:t>
            </a:r>
            <a:r>
              <a:rPr lang="en-US" sz="2200" dirty="0" smtClean="0"/>
              <a:t> loads.</a:t>
            </a:r>
          </a:p>
          <a:p>
            <a:pPr marL="342900" indent="-342900">
              <a:spcBef>
                <a:spcPts val="300"/>
              </a:spcBef>
              <a:spcAft>
                <a:spcPts val="300"/>
              </a:spcAft>
              <a:buClrTx/>
              <a:buSzPct val="100000"/>
              <a:buFont typeface="Arial" panose="020B0604020202020204" pitchFamily="34" charset="0"/>
              <a:buChar char="•"/>
            </a:pPr>
            <a:r>
              <a:rPr lang="en-US" sz="2200" dirty="0" smtClean="0"/>
              <a:t>Monte </a:t>
            </a:r>
            <a:r>
              <a:rPr lang="en-US" sz="2200" dirty="0"/>
              <a:t>Carlo Simulation: 10</a:t>
            </a:r>
            <a:r>
              <a:rPr lang="en-US" sz="2200" baseline="30000" dirty="0"/>
              <a:t>5</a:t>
            </a:r>
            <a:r>
              <a:rPr lang="en-US" sz="2200" dirty="0"/>
              <a:t> </a:t>
            </a:r>
            <a:r>
              <a:rPr lang="en-US" sz="2200" dirty="0" smtClean="0"/>
              <a:t>realizations</a:t>
            </a:r>
          </a:p>
          <a:p>
            <a:pPr marL="342900" indent="-342900">
              <a:spcBef>
                <a:spcPts val="300"/>
              </a:spcBef>
              <a:spcAft>
                <a:spcPts val="300"/>
              </a:spcAft>
              <a:buClrTx/>
              <a:buSzPct val="100000"/>
              <a:buFont typeface="Arial" panose="020B0604020202020204" pitchFamily="34" charset="0"/>
              <a:buChar char="•"/>
            </a:pPr>
            <a:r>
              <a:rPr lang="en-US" sz="2200" dirty="0" err="1" smtClean="0"/>
              <a:t>LBB</a:t>
            </a:r>
            <a:r>
              <a:rPr lang="en-US" sz="2200" dirty="0" smtClean="0"/>
              <a:t> is demonstrated when the predicted leak rate greater than detectable leak rate for a critical crack.</a:t>
            </a:r>
          </a:p>
          <a:p>
            <a:pPr marL="342900" indent="-342900">
              <a:spcBef>
                <a:spcPts val="300"/>
              </a:spcBef>
              <a:spcAft>
                <a:spcPts val="300"/>
              </a:spcAft>
              <a:buClrTx/>
              <a:buSzPct val="100000"/>
              <a:buFont typeface="Arial" panose="020B0604020202020204" pitchFamily="34" charset="0"/>
              <a:buChar char="•"/>
            </a:pPr>
            <a:r>
              <a:rPr lang="en-US" sz="2200" dirty="0" smtClean="0"/>
              <a:t>1.5% CCL is below the CCL obtained from </a:t>
            </a:r>
            <a:r>
              <a:rPr lang="en-US" sz="2200" dirty="0" err="1" smtClean="0"/>
              <a:t>DLBB</a:t>
            </a:r>
            <a:r>
              <a:rPr lang="en-US" sz="2200" dirty="0" smtClean="0"/>
              <a:t> analysis.</a:t>
            </a:r>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pSp>
        <p:nvGrpSpPr>
          <p:cNvPr id="7" name="Group 6"/>
          <p:cNvGrpSpPr/>
          <p:nvPr/>
        </p:nvGrpSpPr>
        <p:grpSpPr>
          <a:xfrm>
            <a:off x="229499" y="3259193"/>
            <a:ext cx="8513319" cy="3240000"/>
            <a:chOff x="229499" y="3259193"/>
            <a:chExt cx="8513319" cy="324000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558" r="6139"/>
            <a:stretch/>
          </p:blipFill>
          <p:spPr bwMode="auto">
            <a:xfrm>
              <a:off x="229499" y="3259193"/>
              <a:ext cx="4310058"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45" t="4789" r="6040"/>
            <a:stretch/>
          </p:blipFill>
          <p:spPr bwMode="auto">
            <a:xfrm>
              <a:off x="4539557" y="3259193"/>
              <a:ext cx="4203261"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extBox 7"/>
          <p:cNvSpPr txBox="1"/>
          <p:nvPr/>
        </p:nvSpPr>
        <p:spPr>
          <a:xfrm>
            <a:off x="905347" y="5207479"/>
            <a:ext cx="778598" cy="369332"/>
          </a:xfrm>
          <a:prstGeom prst="rect">
            <a:avLst/>
          </a:prstGeom>
          <a:noFill/>
        </p:spPr>
        <p:txBody>
          <a:bodyPr wrap="square" rtlCol="0">
            <a:spAutoFit/>
          </a:bodyPr>
          <a:lstStyle/>
          <a:p>
            <a:r>
              <a:rPr lang="en-CA" dirty="0" smtClean="0"/>
              <a:t>1.5%</a:t>
            </a:r>
            <a:endParaRPr lang="en-CA" dirty="0"/>
          </a:p>
        </p:txBody>
      </p:sp>
      <p:cxnSp>
        <p:nvCxnSpPr>
          <p:cNvPr id="11" name="Straight Arrow Connector 10"/>
          <p:cNvCxnSpPr/>
          <p:nvPr/>
        </p:nvCxnSpPr>
        <p:spPr>
          <a:xfrm>
            <a:off x="1364229" y="5504383"/>
            <a:ext cx="345928" cy="47090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14</a:t>
            </a:fld>
            <a:endParaRPr lang="en-CA" sz="800" dirty="0"/>
          </a:p>
        </p:txBody>
      </p:sp>
    </p:spTree>
    <p:extLst>
      <p:ext uri="{BB962C8B-B14F-4D97-AF65-F5344CB8AC3E}">
        <p14:creationId xmlns:p14="http://schemas.microsoft.com/office/powerpoint/2010/main" val="3097751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289117"/>
            <a:ext cx="7776864" cy="722567"/>
          </a:xfrm>
        </p:spPr>
        <p:txBody>
          <a:bodyPr/>
          <a:lstStyle/>
          <a:p>
            <a:r>
              <a:rPr lang="en-US" dirty="0"/>
              <a:t>Case 0:  Best Estimate </a:t>
            </a:r>
            <a:r>
              <a:rPr lang="en-US" dirty="0" smtClean="0"/>
              <a:t>(2)</a:t>
            </a:r>
            <a:endParaRPr lang="en-US" dirty="0"/>
          </a:p>
        </p:txBody>
      </p:sp>
      <p:sp>
        <p:nvSpPr>
          <p:cNvPr id="4" name="Content Placeholder 3"/>
          <p:cNvSpPr>
            <a:spLocks noGrp="1"/>
          </p:cNvSpPr>
          <p:nvPr>
            <p:ph sz="quarter" idx="13"/>
          </p:nvPr>
        </p:nvSpPr>
        <p:spPr>
          <a:xfrm>
            <a:off x="683569" y="984525"/>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The predicted leak rate is well above the </a:t>
            </a:r>
            <a:r>
              <a:rPr lang="en-US" sz="2200" dirty="0" err="1" smtClean="0"/>
              <a:t>DLR</a:t>
            </a:r>
            <a:r>
              <a:rPr lang="en-US" sz="2200" dirty="0" smtClean="0"/>
              <a:t> (0.0608 kg/s) and 10DLR (0.608 kg/s).</a:t>
            </a:r>
          </a:p>
          <a:p>
            <a:pPr marL="342900" indent="-342900">
              <a:spcBef>
                <a:spcPts val="300"/>
              </a:spcBef>
              <a:spcAft>
                <a:spcPts val="300"/>
              </a:spcAft>
              <a:buClrTx/>
              <a:buSzPct val="100000"/>
              <a:buFont typeface="Arial" panose="020B0604020202020204" pitchFamily="34" charset="0"/>
              <a:buChar char="•"/>
            </a:pPr>
            <a:r>
              <a:rPr lang="en-US" sz="2200" dirty="0" smtClean="0"/>
              <a:t>The probability of the leak rate smaller than 10 times </a:t>
            </a:r>
            <a:r>
              <a:rPr lang="en-US" sz="2200" dirty="0" err="1" smtClean="0"/>
              <a:t>DLR</a:t>
            </a:r>
            <a:r>
              <a:rPr lang="en-US" sz="2200" dirty="0" smtClean="0"/>
              <a:t> is extremely low.</a:t>
            </a:r>
          </a:p>
          <a:p>
            <a:pPr marL="342900" indent="-342900">
              <a:spcBef>
                <a:spcPts val="300"/>
              </a:spcBef>
              <a:spcAft>
                <a:spcPts val="300"/>
              </a:spcAft>
              <a:buClrTx/>
              <a:buSzPct val="100000"/>
              <a:buFont typeface="Arial" panose="020B0604020202020204" pitchFamily="34" charset="0"/>
              <a:buChar char="•"/>
            </a:pPr>
            <a:r>
              <a:rPr lang="en-US" sz="2200" dirty="0" smtClean="0"/>
              <a:t>Implies the crack can be detected by leak detection system.</a:t>
            </a:r>
            <a:endParaRPr lang="en-US" sz="22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pSp>
        <p:nvGrpSpPr>
          <p:cNvPr id="12" name="Group 11"/>
          <p:cNvGrpSpPr/>
          <p:nvPr/>
        </p:nvGrpSpPr>
        <p:grpSpPr>
          <a:xfrm>
            <a:off x="174650" y="2824668"/>
            <a:ext cx="8699300" cy="3644908"/>
            <a:chOff x="174650" y="2725085"/>
            <a:chExt cx="8699300" cy="3644908"/>
          </a:xfrm>
        </p:grpSpPr>
        <p:grpSp>
          <p:nvGrpSpPr>
            <p:cNvPr id="10" name="Group 9"/>
            <p:cNvGrpSpPr/>
            <p:nvPr/>
          </p:nvGrpSpPr>
          <p:grpSpPr>
            <a:xfrm>
              <a:off x="174650" y="2725085"/>
              <a:ext cx="8699300" cy="3348000"/>
              <a:chOff x="174650" y="2725085"/>
              <a:chExt cx="8699300" cy="3348000"/>
            </a:xfrm>
          </p:grpSpPr>
          <p:pic>
            <p:nvPicPr>
              <p:cNvPr id="307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t="4755" r="8076"/>
              <a:stretch/>
            </p:blipFill>
            <p:spPr bwMode="auto">
              <a:xfrm>
                <a:off x="4565609" y="2725085"/>
                <a:ext cx="4308341" cy="33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t="5017" r="7907"/>
              <a:stretch/>
            </p:blipFill>
            <p:spPr bwMode="auto">
              <a:xfrm>
                <a:off x="174650" y="2725085"/>
                <a:ext cx="4390959" cy="33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extBox 10"/>
            <p:cNvSpPr txBox="1"/>
            <p:nvPr/>
          </p:nvSpPr>
          <p:spPr>
            <a:xfrm>
              <a:off x="1068309" y="6000661"/>
              <a:ext cx="3204927" cy="369332"/>
            </a:xfrm>
            <a:prstGeom prst="rect">
              <a:avLst/>
            </a:prstGeom>
            <a:noFill/>
            <a:ln>
              <a:noFill/>
            </a:ln>
          </p:spPr>
          <p:txBody>
            <a:bodyPr wrap="square" rtlCol="0">
              <a:spAutoFit/>
            </a:bodyPr>
            <a:lstStyle/>
            <a:p>
              <a:r>
                <a:rPr lang="en-CA" u="sng" dirty="0" smtClean="0"/>
                <a:t>Without leak rate uncertainty</a:t>
              </a:r>
              <a:endParaRPr lang="en-CA" u="sng" dirty="0"/>
            </a:p>
          </p:txBody>
        </p:sp>
        <p:sp>
          <p:nvSpPr>
            <p:cNvPr id="20" name="TextBox 19"/>
            <p:cNvSpPr txBox="1"/>
            <p:nvPr/>
          </p:nvSpPr>
          <p:spPr>
            <a:xfrm>
              <a:off x="5604210" y="6000661"/>
              <a:ext cx="2856222" cy="369332"/>
            </a:xfrm>
            <a:prstGeom prst="rect">
              <a:avLst/>
            </a:prstGeom>
            <a:noFill/>
            <a:ln>
              <a:noFill/>
            </a:ln>
          </p:spPr>
          <p:txBody>
            <a:bodyPr wrap="square" rtlCol="0">
              <a:spAutoFit/>
            </a:bodyPr>
            <a:lstStyle/>
            <a:p>
              <a:r>
                <a:rPr lang="en-CA" u="sng" dirty="0" smtClean="0"/>
                <a:t>With leak rate uncertainty</a:t>
              </a:r>
              <a:endParaRPr lang="en-CA" u="sng" dirty="0"/>
            </a:p>
          </p:txBody>
        </p:sp>
      </p:grpSp>
      <p:sp>
        <p:nvSpPr>
          <p:cNvPr id="13" name="TextBox 12"/>
          <p:cNvSpPr txBox="1"/>
          <p:nvPr/>
        </p:nvSpPr>
        <p:spPr>
          <a:xfrm>
            <a:off x="5278170" y="2924268"/>
            <a:ext cx="1699829" cy="461665"/>
          </a:xfrm>
          <a:prstGeom prst="rect">
            <a:avLst/>
          </a:prstGeom>
          <a:noFill/>
        </p:spPr>
        <p:txBody>
          <a:bodyPr wrap="square" lIns="0" rIns="0" rtlCol="0">
            <a:spAutoFit/>
          </a:bodyPr>
          <a:lstStyle/>
          <a:p>
            <a:r>
              <a:rPr lang="en-US" sz="1200" dirty="0" err="1"/>
              <a:t>Prob</a:t>
            </a:r>
            <a:r>
              <a:rPr lang="en-US" sz="1200" dirty="0"/>
              <a:t>(&lt;</a:t>
            </a:r>
            <a:r>
              <a:rPr lang="en-US" sz="1200" dirty="0" err="1"/>
              <a:t>DLR</a:t>
            </a:r>
            <a:r>
              <a:rPr lang="en-US" sz="1200" dirty="0"/>
              <a:t>) = 2</a:t>
            </a:r>
            <a:r>
              <a:rPr lang="en-US" sz="1200" dirty="0">
                <a:sym typeface="Symbol"/>
              </a:rPr>
              <a:t>10</a:t>
            </a:r>
            <a:r>
              <a:rPr lang="en-US" sz="1200" baseline="30000" dirty="0">
                <a:sym typeface="Symbol"/>
              </a:rPr>
              <a:t>-195</a:t>
            </a:r>
            <a:endParaRPr lang="en-US" sz="1200" baseline="30000" dirty="0"/>
          </a:p>
          <a:p>
            <a:r>
              <a:rPr lang="en-CA" sz="1200" dirty="0" err="1" smtClean="0"/>
              <a:t>Prob</a:t>
            </a:r>
            <a:r>
              <a:rPr lang="en-CA" sz="1200" dirty="0" smtClean="0"/>
              <a:t>(&lt;10DLR) = </a:t>
            </a:r>
            <a:r>
              <a:rPr lang="en-US" sz="1200" dirty="0" smtClean="0"/>
              <a:t>1</a:t>
            </a:r>
            <a:r>
              <a:rPr lang="en-US" sz="1200" dirty="0" smtClean="0">
                <a:sym typeface="Symbol"/>
              </a:rPr>
              <a:t>10</a:t>
            </a:r>
            <a:r>
              <a:rPr lang="en-US" sz="1200" baseline="30000" dirty="0" smtClean="0">
                <a:sym typeface="Symbol"/>
              </a:rPr>
              <a:t>-40</a:t>
            </a:r>
            <a:endParaRPr lang="en-CA" sz="1200" dirty="0"/>
          </a:p>
        </p:txBody>
      </p:sp>
      <p:sp>
        <p:nvSpPr>
          <p:cNvPr id="14" name="TextBox 13"/>
          <p:cNvSpPr txBox="1"/>
          <p:nvPr/>
        </p:nvSpPr>
        <p:spPr>
          <a:xfrm>
            <a:off x="2070419" y="3785667"/>
            <a:ext cx="1042096" cy="461665"/>
          </a:xfrm>
          <a:prstGeom prst="rect">
            <a:avLst/>
          </a:prstGeom>
          <a:noFill/>
        </p:spPr>
        <p:txBody>
          <a:bodyPr wrap="square" lIns="0" rIns="0" rtlCol="0">
            <a:spAutoFit/>
          </a:bodyPr>
          <a:lstStyle/>
          <a:p>
            <a:r>
              <a:rPr lang="en-US" sz="1200" dirty="0" smtClean="0"/>
              <a:t>Average Leak Rate = 4.5 kg/s</a:t>
            </a:r>
            <a:endParaRPr lang="en-US" sz="1200" baseline="30000" dirty="0"/>
          </a:p>
        </p:txBody>
      </p:sp>
      <p:sp>
        <p:nvSpPr>
          <p:cNvPr id="15" name="TextBox 14"/>
          <p:cNvSpPr txBox="1"/>
          <p:nvPr/>
        </p:nvSpPr>
        <p:spPr>
          <a:xfrm>
            <a:off x="7482834" y="3785667"/>
            <a:ext cx="1122630" cy="461665"/>
          </a:xfrm>
          <a:prstGeom prst="rect">
            <a:avLst/>
          </a:prstGeom>
          <a:noFill/>
        </p:spPr>
        <p:txBody>
          <a:bodyPr wrap="square" lIns="0" rIns="0" rtlCol="0">
            <a:spAutoFit/>
          </a:bodyPr>
          <a:lstStyle/>
          <a:p>
            <a:r>
              <a:rPr lang="en-US" sz="1200" dirty="0" smtClean="0"/>
              <a:t>Average Leak Rate =  4.5 kg/s</a:t>
            </a:r>
            <a:endParaRPr lang="en-US" sz="1200" baseline="30000" dirty="0"/>
          </a:p>
        </p:txBody>
      </p:sp>
      <p:sp>
        <p:nvSpPr>
          <p:cNvPr id="1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15</a:t>
            </a:fld>
            <a:endParaRPr lang="en-CA" sz="800" dirty="0"/>
          </a:p>
        </p:txBody>
      </p:sp>
    </p:spTree>
    <p:extLst>
      <p:ext uri="{BB962C8B-B14F-4D97-AF65-F5344CB8AC3E}">
        <p14:creationId xmlns:p14="http://schemas.microsoft.com/office/powerpoint/2010/main" val="4042013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289117"/>
            <a:ext cx="7776864" cy="722567"/>
          </a:xfrm>
        </p:spPr>
        <p:txBody>
          <a:bodyPr/>
          <a:lstStyle/>
          <a:p>
            <a:r>
              <a:rPr lang="en-US" dirty="0" smtClean="0"/>
              <a:t>Case 1:  Including Load Factor (1)</a:t>
            </a:r>
            <a:endParaRPr lang="en-US" dirty="0"/>
          </a:p>
        </p:txBody>
      </p:sp>
      <p:sp>
        <p:nvSpPr>
          <p:cNvPr id="4" name="Content Placeholder 3"/>
          <p:cNvSpPr>
            <a:spLocks noGrp="1"/>
          </p:cNvSpPr>
          <p:nvPr>
            <p:ph sz="quarter" idx="13"/>
          </p:nvPr>
        </p:nvSpPr>
        <p:spPr>
          <a:xfrm>
            <a:off x="683569" y="957366"/>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Load factor = 1.4/1.0, size factor = 1.0</a:t>
            </a:r>
          </a:p>
          <a:p>
            <a:pPr marL="342900" indent="-342900">
              <a:spcBef>
                <a:spcPts val="300"/>
              </a:spcBef>
              <a:spcAft>
                <a:spcPts val="300"/>
              </a:spcAft>
              <a:buClrTx/>
              <a:buSzPct val="100000"/>
              <a:buFont typeface="Arial" panose="020B0604020202020204" pitchFamily="34" charset="0"/>
              <a:buChar char="•"/>
            </a:pPr>
            <a:r>
              <a:rPr lang="en-US" sz="2200" dirty="0"/>
              <a:t>The </a:t>
            </a:r>
            <a:r>
              <a:rPr lang="en-US" sz="2200" dirty="0" smtClean="0"/>
              <a:t>critical </a:t>
            </a:r>
            <a:r>
              <a:rPr lang="en-US" sz="2200" dirty="0"/>
              <a:t>crack </a:t>
            </a:r>
            <a:r>
              <a:rPr lang="en-US" sz="2200" dirty="0" smtClean="0"/>
              <a:t>apparently decreased under the maximum loads established </a:t>
            </a:r>
            <a:r>
              <a:rPr lang="en-US" sz="2200" dirty="0"/>
              <a:t>from </a:t>
            </a:r>
            <a:r>
              <a:rPr lang="en-US" sz="2200" dirty="0" smtClean="0"/>
              <a:t>1.4 times algebra sum.</a:t>
            </a:r>
          </a:p>
          <a:p>
            <a:pPr marL="342900" indent="-342900">
              <a:spcBef>
                <a:spcPts val="300"/>
              </a:spcBef>
              <a:spcAft>
                <a:spcPts val="300"/>
              </a:spcAft>
              <a:buClrTx/>
              <a:buSzPct val="100000"/>
              <a:buFont typeface="Arial" panose="020B0604020202020204" pitchFamily="34" charset="0"/>
              <a:buChar char="•"/>
            </a:pPr>
            <a:r>
              <a:rPr lang="en-US" sz="2200" dirty="0"/>
              <a:t>The critical crack </a:t>
            </a:r>
            <a:r>
              <a:rPr lang="en-US" sz="2200" dirty="0" smtClean="0"/>
              <a:t>slightly </a:t>
            </a:r>
            <a:r>
              <a:rPr lang="en-US" sz="2200" dirty="0"/>
              <a:t>decreased under the maximum loads established from </a:t>
            </a:r>
            <a:r>
              <a:rPr lang="en-US" sz="2200" dirty="0" smtClean="0"/>
              <a:t>1.0 time absolute </a:t>
            </a:r>
            <a:r>
              <a:rPr lang="en-US" sz="2200" dirty="0"/>
              <a:t>sum.</a:t>
            </a:r>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pSp>
        <p:nvGrpSpPr>
          <p:cNvPr id="9" name="Group 8"/>
          <p:cNvGrpSpPr/>
          <p:nvPr/>
        </p:nvGrpSpPr>
        <p:grpSpPr>
          <a:xfrm>
            <a:off x="154636" y="2915256"/>
            <a:ext cx="8823501" cy="3553221"/>
            <a:chOff x="154636" y="2915256"/>
            <a:chExt cx="8823501" cy="3553221"/>
          </a:xfrm>
        </p:grpSpPr>
        <p:grpSp>
          <p:nvGrpSpPr>
            <p:cNvPr id="8" name="Group 7"/>
            <p:cNvGrpSpPr/>
            <p:nvPr/>
          </p:nvGrpSpPr>
          <p:grpSpPr>
            <a:xfrm>
              <a:off x="154636" y="2915256"/>
              <a:ext cx="8192659" cy="3553221"/>
              <a:chOff x="154636" y="2915256"/>
              <a:chExt cx="8192659" cy="3553221"/>
            </a:xfrm>
          </p:grpSpPr>
          <p:grpSp>
            <p:nvGrpSpPr>
              <p:cNvPr id="7" name="Group 6"/>
              <p:cNvGrpSpPr/>
              <p:nvPr/>
            </p:nvGrpSpPr>
            <p:grpSpPr>
              <a:xfrm>
                <a:off x="1419498" y="6097353"/>
                <a:ext cx="6927797" cy="371124"/>
                <a:chOff x="1419498" y="6097353"/>
                <a:chExt cx="6927797" cy="371124"/>
              </a:xfrm>
            </p:grpSpPr>
            <p:sp>
              <p:nvSpPr>
                <p:cNvPr id="16" name="TextBox 15"/>
                <p:cNvSpPr txBox="1"/>
                <p:nvPr/>
              </p:nvSpPr>
              <p:spPr>
                <a:xfrm>
                  <a:off x="1419498" y="6099145"/>
                  <a:ext cx="2471596" cy="369332"/>
                </a:xfrm>
                <a:prstGeom prst="rect">
                  <a:avLst/>
                </a:prstGeom>
                <a:noFill/>
                <a:ln>
                  <a:noFill/>
                </a:ln>
              </p:spPr>
              <p:txBody>
                <a:bodyPr wrap="square" rtlCol="0">
                  <a:spAutoFit/>
                </a:bodyPr>
                <a:lstStyle/>
                <a:p>
                  <a:r>
                    <a:rPr lang="en-CA" u="sng" dirty="0" smtClean="0"/>
                    <a:t>1.4 times algebra sum</a:t>
                  </a:r>
                  <a:endParaRPr lang="en-CA" u="sng" dirty="0"/>
                </a:p>
              </p:txBody>
            </p:sp>
            <p:sp>
              <p:nvSpPr>
                <p:cNvPr id="17" name="TextBox 16"/>
                <p:cNvSpPr txBox="1"/>
                <p:nvPr/>
              </p:nvSpPr>
              <p:spPr>
                <a:xfrm>
                  <a:off x="5875814" y="6097353"/>
                  <a:ext cx="2471481" cy="369332"/>
                </a:xfrm>
                <a:prstGeom prst="rect">
                  <a:avLst/>
                </a:prstGeom>
                <a:noFill/>
                <a:ln>
                  <a:noFill/>
                </a:ln>
              </p:spPr>
              <p:txBody>
                <a:bodyPr wrap="square" rtlCol="0">
                  <a:spAutoFit/>
                </a:bodyPr>
                <a:lstStyle/>
                <a:p>
                  <a:r>
                    <a:rPr lang="en-CA" u="sng" dirty="0" smtClean="0"/>
                    <a:t>1.0 time absolute sum</a:t>
                  </a:r>
                  <a:endParaRPr lang="en-CA" u="sng" dirty="0"/>
                </a:p>
              </p:txBody>
            </p:sp>
          </p:gr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971" r="6718"/>
              <a:stretch/>
            </p:blipFill>
            <p:spPr bwMode="auto">
              <a:xfrm>
                <a:off x="154636" y="2915256"/>
                <a:ext cx="4488739" cy="32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5517" r="6549"/>
            <a:stretch/>
          </p:blipFill>
          <p:spPr bwMode="auto">
            <a:xfrm>
              <a:off x="4643375" y="2915256"/>
              <a:ext cx="4334762" cy="32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16</a:t>
            </a:fld>
            <a:endParaRPr lang="en-CA" sz="800" dirty="0"/>
          </a:p>
        </p:txBody>
      </p:sp>
    </p:spTree>
    <p:extLst>
      <p:ext uri="{BB962C8B-B14F-4D97-AF65-F5344CB8AC3E}">
        <p14:creationId xmlns:p14="http://schemas.microsoft.com/office/powerpoint/2010/main" val="3037213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289117"/>
            <a:ext cx="7776864" cy="722567"/>
          </a:xfrm>
        </p:spPr>
        <p:txBody>
          <a:bodyPr/>
          <a:lstStyle/>
          <a:p>
            <a:r>
              <a:rPr lang="en-US" dirty="0" smtClean="0"/>
              <a:t>Case 1:  Including Load Factor (2)</a:t>
            </a:r>
            <a:endParaRPr lang="en-US" dirty="0"/>
          </a:p>
        </p:txBody>
      </p:sp>
      <p:sp>
        <p:nvSpPr>
          <p:cNvPr id="4" name="Content Placeholder 3"/>
          <p:cNvSpPr>
            <a:spLocks noGrp="1"/>
          </p:cNvSpPr>
          <p:nvPr>
            <p:ph sz="quarter" idx="13"/>
          </p:nvPr>
        </p:nvSpPr>
        <p:spPr>
          <a:xfrm>
            <a:off x="683569" y="957366"/>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The leak rate </a:t>
            </a:r>
            <a:r>
              <a:rPr lang="en-US" sz="2200" dirty="0"/>
              <a:t>apparently decreased under the maximum loads established from 1.4 times algebra sum</a:t>
            </a:r>
            <a:r>
              <a:rPr lang="en-US" sz="2200" dirty="0" smtClean="0"/>
              <a:t>  </a:t>
            </a:r>
          </a:p>
          <a:p>
            <a:pPr marL="342900" indent="-342900">
              <a:spcBef>
                <a:spcPts val="300"/>
              </a:spcBef>
              <a:spcAft>
                <a:spcPts val="300"/>
              </a:spcAft>
              <a:buClrTx/>
              <a:buSzPct val="100000"/>
              <a:buFont typeface="Arial" panose="020B0604020202020204" pitchFamily="34" charset="0"/>
              <a:buChar char="•"/>
            </a:pPr>
            <a:r>
              <a:rPr lang="en-US" sz="2200" dirty="0"/>
              <a:t>The predicted leak rate is </a:t>
            </a:r>
            <a:r>
              <a:rPr lang="en-US" sz="2200" dirty="0" smtClean="0"/>
              <a:t>still well </a:t>
            </a:r>
            <a:r>
              <a:rPr lang="en-US" sz="2200" dirty="0"/>
              <a:t>above the </a:t>
            </a:r>
            <a:r>
              <a:rPr lang="en-US" sz="2200" dirty="0" err="1"/>
              <a:t>DLR</a:t>
            </a:r>
            <a:r>
              <a:rPr lang="en-US" sz="2200" dirty="0"/>
              <a:t> (0.0608 kg/s) and 10DLR (0.608 kg/s).</a:t>
            </a:r>
          </a:p>
          <a:p>
            <a:pPr marL="342900" indent="-342900">
              <a:spcBef>
                <a:spcPts val="300"/>
              </a:spcBef>
              <a:spcAft>
                <a:spcPts val="300"/>
              </a:spcAft>
              <a:buClrTx/>
              <a:buSzPct val="100000"/>
              <a:buFont typeface="Arial" panose="020B0604020202020204" pitchFamily="34" charset="0"/>
              <a:buChar char="•"/>
            </a:pPr>
            <a:r>
              <a:rPr lang="en-US" sz="2200" dirty="0"/>
              <a:t>The probability of the leak rate smaller than 10 times </a:t>
            </a:r>
            <a:r>
              <a:rPr lang="en-US" sz="2200" dirty="0" err="1"/>
              <a:t>DLR</a:t>
            </a:r>
            <a:r>
              <a:rPr lang="en-US" sz="2200" dirty="0"/>
              <a:t> is extremely low.</a:t>
            </a:r>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795" r="7907"/>
          <a:stretch/>
        </p:blipFill>
        <p:spPr bwMode="auto">
          <a:xfrm>
            <a:off x="4177417" y="2881206"/>
            <a:ext cx="4643113" cy="36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588475" y="3423019"/>
            <a:ext cx="3453141" cy="1477328"/>
          </a:xfrm>
          <a:prstGeom prst="rect">
            <a:avLst/>
          </a:prstGeom>
          <a:noFill/>
          <a:ln w="19050">
            <a:solidFill>
              <a:schemeClr val="tx1"/>
            </a:solidFill>
          </a:ln>
        </p:spPr>
        <p:txBody>
          <a:bodyPr wrap="square" lIns="0" rIns="0" rtlCol="0">
            <a:spAutoFit/>
          </a:bodyPr>
          <a:lstStyle/>
          <a:p>
            <a:pPr algn="ctr"/>
            <a:r>
              <a:rPr lang="en-US" dirty="0" smtClean="0"/>
              <a:t>Case 0:  </a:t>
            </a:r>
            <a:r>
              <a:rPr lang="en-US" dirty="0" err="1" smtClean="0"/>
              <a:t>Prob</a:t>
            </a:r>
            <a:r>
              <a:rPr lang="en-US" dirty="0"/>
              <a:t>(&lt;</a:t>
            </a:r>
            <a:r>
              <a:rPr lang="en-US" dirty="0" err="1"/>
              <a:t>DLR</a:t>
            </a:r>
            <a:r>
              <a:rPr lang="en-US" dirty="0"/>
              <a:t>) = 2</a:t>
            </a:r>
            <a:r>
              <a:rPr lang="en-US" dirty="0">
                <a:sym typeface="Symbol"/>
              </a:rPr>
              <a:t>10</a:t>
            </a:r>
            <a:r>
              <a:rPr lang="en-US" baseline="30000" dirty="0">
                <a:sym typeface="Symbol"/>
              </a:rPr>
              <a:t>-195</a:t>
            </a:r>
            <a:endParaRPr lang="en-US" baseline="30000" dirty="0"/>
          </a:p>
          <a:p>
            <a:pPr algn="ctr"/>
            <a:r>
              <a:rPr lang="en-CA" dirty="0" smtClean="0"/>
              <a:t>Case 1:  </a:t>
            </a:r>
            <a:r>
              <a:rPr lang="en-CA" dirty="0" err="1" smtClean="0"/>
              <a:t>Prob</a:t>
            </a:r>
            <a:r>
              <a:rPr lang="en-CA" dirty="0" smtClean="0"/>
              <a:t>(&lt;</a:t>
            </a:r>
            <a:r>
              <a:rPr lang="en-CA" dirty="0" err="1" smtClean="0"/>
              <a:t>DLR</a:t>
            </a:r>
            <a:r>
              <a:rPr lang="en-CA" dirty="0" smtClean="0"/>
              <a:t>) = </a:t>
            </a:r>
            <a:r>
              <a:rPr lang="en-US" dirty="0" smtClean="0"/>
              <a:t>8</a:t>
            </a:r>
            <a:r>
              <a:rPr lang="en-US" dirty="0" smtClean="0">
                <a:sym typeface="Symbol"/>
              </a:rPr>
              <a:t>10</a:t>
            </a:r>
            <a:r>
              <a:rPr lang="en-US" baseline="30000" dirty="0" smtClean="0">
                <a:sym typeface="Symbol"/>
              </a:rPr>
              <a:t>-119</a:t>
            </a:r>
            <a:endParaRPr lang="en-CA" dirty="0" smtClean="0"/>
          </a:p>
          <a:p>
            <a:pPr algn="ctr"/>
            <a:endParaRPr lang="en-CA" dirty="0" smtClean="0"/>
          </a:p>
          <a:p>
            <a:pPr algn="ctr"/>
            <a:r>
              <a:rPr lang="en-CA" dirty="0"/>
              <a:t>Case 0: </a:t>
            </a:r>
            <a:r>
              <a:rPr lang="en-CA" dirty="0" err="1"/>
              <a:t>Prob</a:t>
            </a:r>
            <a:r>
              <a:rPr lang="en-CA" dirty="0"/>
              <a:t>(&lt;10DLR) = </a:t>
            </a:r>
            <a:r>
              <a:rPr lang="en-US" dirty="0"/>
              <a:t>1</a:t>
            </a:r>
            <a:r>
              <a:rPr lang="en-US" dirty="0">
                <a:sym typeface="Symbol"/>
              </a:rPr>
              <a:t>10</a:t>
            </a:r>
            <a:r>
              <a:rPr lang="en-US" baseline="30000" dirty="0">
                <a:sym typeface="Symbol"/>
              </a:rPr>
              <a:t>-40</a:t>
            </a:r>
            <a:endParaRPr lang="en-CA" dirty="0"/>
          </a:p>
          <a:p>
            <a:pPr algn="ctr"/>
            <a:r>
              <a:rPr lang="en-CA" dirty="0" smtClean="0"/>
              <a:t>Case 1: </a:t>
            </a:r>
            <a:r>
              <a:rPr lang="en-CA" dirty="0" err="1" smtClean="0"/>
              <a:t>Prob</a:t>
            </a:r>
            <a:r>
              <a:rPr lang="en-CA" dirty="0" smtClean="0"/>
              <a:t>(&lt;10DLR) = </a:t>
            </a:r>
            <a:r>
              <a:rPr lang="en-US" dirty="0"/>
              <a:t>8</a:t>
            </a:r>
            <a:r>
              <a:rPr lang="en-US" dirty="0" smtClean="0">
                <a:sym typeface="Symbol"/>
              </a:rPr>
              <a:t>10</a:t>
            </a:r>
            <a:r>
              <a:rPr lang="en-US" baseline="30000" dirty="0" smtClean="0">
                <a:sym typeface="Symbol"/>
              </a:rPr>
              <a:t>-14</a:t>
            </a:r>
            <a:endParaRPr lang="en-CA" dirty="0"/>
          </a:p>
        </p:txBody>
      </p:sp>
      <p:sp>
        <p:nvSpPr>
          <p:cNvPr id="6" name="Rectangle 5"/>
          <p:cNvSpPr/>
          <p:nvPr/>
        </p:nvSpPr>
        <p:spPr>
          <a:xfrm>
            <a:off x="570369" y="4922886"/>
            <a:ext cx="3588942" cy="738664"/>
          </a:xfrm>
          <a:prstGeom prst="rect">
            <a:avLst/>
          </a:prstGeom>
        </p:spPr>
        <p:txBody>
          <a:bodyPr wrap="square">
            <a:spAutoFit/>
          </a:bodyPr>
          <a:lstStyle/>
          <a:p>
            <a:pPr>
              <a:spcBef>
                <a:spcPts val="300"/>
              </a:spcBef>
              <a:spcAft>
                <a:spcPts val="300"/>
              </a:spcAft>
              <a:buClrTx/>
              <a:buSzPct val="100000"/>
              <a:buNone/>
            </a:pPr>
            <a:r>
              <a:rPr lang="en-US" sz="1400" dirty="0"/>
              <a:t>Note:  </a:t>
            </a:r>
            <a:r>
              <a:rPr lang="en-US" sz="1400" dirty="0" smtClean="0"/>
              <a:t>The probability of Case 1 is even lower if the 1.0 time absolute sum is used as the maximum load.</a:t>
            </a:r>
            <a:endParaRPr lang="en-US" sz="1400" dirty="0"/>
          </a:p>
        </p:txBody>
      </p:sp>
      <p:sp>
        <p:nvSpPr>
          <p:cNvPr id="9" name="TextBox 8"/>
          <p:cNvSpPr txBox="1"/>
          <p:nvPr/>
        </p:nvSpPr>
        <p:spPr>
          <a:xfrm>
            <a:off x="5183252" y="3930850"/>
            <a:ext cx="1122630" cy="461665"/>
          </a:xfrm>
          <a:prstGeom prst="rect">
            <a:avLst/>
          </a:prstGeom>
          <a:noFill/>
        </p:spPr>
        <p:txBody>
          <a:bodyPr wrap="square" lIns="0" rIns="0" rtlCol="0">
            <a:spAutoFit/>
          </a:bodyPr>
          <a:lstStyle/>
          <a:p>
            <a:r>
              <a:rPr lang="en-US" sz="1200" dirty="0" smtClean="0"/>
              <a:t>Average Leak Rate =  3.6 kg/s</a:t>
            </a:r>
            <a:endParaRPr lang="en-US" sz="1200" baseline="30000" dirty="0"/>
          </a:p>
        </p:txBody>
      </p:sp>
      <p:sp>
        <p:nvSpPr>
          <p:cNvPr id="10"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17</a:t>
            </a:fld>
            <a:endParaRPr lang="en-CA" sz="800" dirty="0"/>
          </a:p>
        </p:txBody>
      </p:sp>
    </p:spTree>
    <p:extLst>
      <p:ext uri="{BB962C8B-B14F-4D97-AF65-F5344CB8AC3E}">
        <p14:creationId xmlns:p14="http://schemas.microsoft.com/office/powerpoint/2010/main" val="8814990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562" r="7737"/>
          <a:stretch/>
        </p:blipFill>
        <p:spPr bwMode="auto">
          <a:xfrm>
            <a:off x="4019453" y="2673463"/>
            <a:ext cx="4586012" cy="34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a:xfrm>
            <a:off x="683568" y="289117"/>
            <a:ext cx="7776864" cy="722567"/>
          </a:xfrm>
        </p:spPr>
        <p:txBody>
          <a:bodyPr/>
          <a:lstStyle/>
          <a:p>
            <a:r>
              <a:rPr lang="en-US" dirty="0" smtClean="0"/>
              <a:t>Case 2:  Including All Safety Factors (1) </a:t>
            </a:r>
            <a:endParaRPr lang="en-US" dirty="0"/>
          </a:p>
        </p:txBody>
      </p:sp>
      <p:sp>
        <p:nvSpPr>
          <p:cNvPr id="4" name="Content Placeholder 3"/>
          <p:cNvSpPr>
            <a:spLocks noGrp="1"/>
          </p:cNvSpPr>
          <p:nvPr>
            <p:ph sz="quarter" idx="13"/>
          </p:nvPr>
        </p:nvSpPr>
        <p:spPr>
          <a:xfrm>
            <a:off x="683569" y="1011684"/>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a:t>Realistic material properties and loads are used.</a:t>
            </a:r>
          </a:p>
          <a:p>
            <a:pPr marL="342900" indent="-342900">
              <a:spcBef>
                <a:spcPts val="300"/>
              </a:spcBef>
              <a:spcAft>
                <a:spcPts val="300"/>
              </a:spcAft>
              <a:buClrTx/>
              <a:buSzPct val="100000"/>
              <a:buFont typeface="Arial" panose="020B0604020202020204" pitchFamily="34" charset="0"/>
              <a:buChar char="•"/>
            </a:pPr>
            <a:r>
              <a:rPr lang="en-US" sz="2200" dirty="0"/>
              <a:t>Absolute sum is used as the maximum load.</a:t>
            </a:r>
          </a:p>
          <a:p>
            <a:pPr marL="342900" indent="-342900">
              <a:spcBef>
                <a:spcPts val="300"/>
              </a:spcBef>
              <a:spcAft>
                <a:spcPts val="300"/>
              </a:spcAft>
              <a:buClrTx/>
              <a:buSzPct val="100000"/>
              <a:buFont typeface="Arial" panose="020B0604020202020204" pitchFamily="34" charset="0"/>
              <a:buChar char="•"/>
            </a:pPr>
            <a:r>
              <a:rPr lang="en-US" sz="2200" dirty="0" smtClean="0"/>
              <a:t>Leak rate is well above detectable leak rate, 0.0608 kg/s, but ~98% below 10 </a:t>
            </a:r>
            <a:r>
              <a:rPr lang="en-US" sz="2200" dirty="0"/>
              <a:t>times detectable leak rate.</a:t>
            </a:r>
            <a:endParaRPr lang="en-US" sz="2200" dirty="0" smtClean="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pSp>
        <p:nvGrpSpPr>
          <p:cNvPr id="6" name="Group 5"/>
          <p:cNvGrpSpPr/>
          <p:nvPr/>
        </p:nvGrpSpPr>
        <p:grpSpPr>
          <a:xfrm>
            <a:off x="488887" y="3423766"/>
            <a:ext cx="7430997" cy="3096631"/>
            <a:chOff x="488887" y="2898692"/>
            <a:chExt cx="7430997" cy="3096631"/>
          </a:xfrm>
        </p:grpSpPr>
        <p:grpSp>
          <p:nvGrpSpPr>
            <p:cNvPr id="8" name="Group 7"/>
            <p:cNvGrpSpPr/>
            <p:nvPr/>
          </p:nvGrpSpPr>
          <p:grpSpPr>
            <a:xfrm>
              <a:off x="488887" y="3119725"/>
              <a:ext cx="7430997" cy="2875598"/>
              <a:chOff x="488887" y="3119725"/>
              <a:chExt cx="7430997" cy="2875598"/>
            </a:xfrm>
          </p:grpSpPr>
          <p:sp>
            <p:nvSpPr>
              <p:cNvPr id="15" name="TextBox 14"/>
              <p:cNvSpPr txBox="1"/>
              <p:nvPr/>
            </p:nvSpPr>
            <p:spPr>
              <a:xfrm>
                <a:off x="488887" y="3119725"/>
                <a:ext cx="3453141" cy="1477328"/>
              </a:xfrm>
              <a:prstGeom prst="rect">
                <a:avLst/>
              </a:prstGeom>
              <a:noFill/>
              <a:ln w="19050">
                <a:solidFill>
                  <a:schemeClr val="tx1"/>
                </a:solidFill>
              </a:ln>
            </p:spPr>
            <p:txBody>
              <a:bodyPr wrap="square" lIns="72000" rIns="0" rtlCol="0">
                <a:spAutoFit/>
              </a:bodyPr>
              <a:lstStyle/>
              <a:p>
                <a:r>
                  <a:rPr lang="en-US" dirty="0" smtClean="0"/>
                  <a:t>Case 0:  </a:t>
                </a:r>
                <a:r>
                  <a:rPr lang="en-US" dirty="0" err="1" smtClean="0"/>
                  <a:t>Prob</a:t>
                </a:r>
                <a:r>
                  <a:rPr lang="en-US" dirty="0"/>
                  <a:t>(&lt;</a:t>
                </a:r>
                <a:r>
                  <a:rPr lang="en-US" dirty="0" err="1"/>
                  <a:t>DLR</a:t>
                </a:r>
                <a:r>
                  <a:rPr lang="en-US" dirty="0"/>
                  <a:t>) = 2</a:t>
                </a:r>
                <a:r>
                  <a:rPr lang="en-US" dirty="0">
                    <a:sym typeface="Symbol"/>
                  </a:rPr>
                  <a:t>10</a:t>
                </a:r>
                <a:r>
                  <a:rPr lang="en-US" baseline="30000" dirty="0">
                    <a:sym typeface="Symbol"/>
                  </a:rPr>
                  <a:t>-195</a:t>
                </a:r>
                <a:endParaRPr lang="en-US" baseline="30000" dirty="0"/>
              </a:p>
              <a:p>
                <a:r>
                  <a:rPr lang="en-CA" dirty="0" smtClean="0"/>
                  <a:t>Case 3:  </a:t>
                </a:r>
                <a:r>
                  <a:rPr lang="en-CA" dirty="0" err="1" smtClean="0"/>
                  <a:t>Prob</a:t>
                </a:r>
                <a:r>
                  <a:rPr lang="en-CA" dirty="0" smtClean="0"/>
                  <a:t>(&lt;</a:t>
                </a:r>
                <a:r>
                  <a:rPr lang="en-CA" dirty="0" err="1" smtClean="0"/>
                  <a:t>DLR</a:t>
                </a:r>
                <a:r>
                  <a:rPr lang="en-CA" dirty="0" smtClean="0"/>
                  <a:t>) = </a:t>
                </a:r>
                <a:r>
                  <a:rPr lang="en-US" dirty="0"/>
                  <a:t>1</a:t>
                </a:r>
                <a:r>
                  <a:rPr lang="en-US" dirty="0" smtClean="0">
                    <a:sym typeface="Symbol"/>
                  </a:rPr>
                  <a:t>10</a:t>
                </a:r>
                <a:r>
                  <a:rPr lang="en-US" baseline="30000" dirty="0" smtClean="0">
                    <a:sym typeface="Symbol"/>
                  </a:rPr>
                  <a:t>-16</a:t>
                </a:r>
                <a:endParaRPr lang="en-CA" dirty="0" smtClean="0"/>
              </a:p>
              <a:p>
                <a:endParaRPr lang="en-CA" dirty="0" smtClean="0"/>
              </a:p>
              <a:p>
                <a:r>
                  <a:rPr lang="en-CA" dirty="0"/>
                  <a:t>Case 0: </a:t>
                </a:r>
                <a:r>
                  <a:rPr lang="en-CA" dirty="0" err="1"/>
                  <a:t>Prob</a:t>
                </a:r>
                <a:r>
                  <a:rPr lang="en-CA" dirty="0"/>
                  <a:t>(&lt;10DLR) = </a:t>
                </a:r>
                <a:r>
                  <a:rPr lang="en-US" dirty="0"/>
                  <a:t>1</a:t>
                </a:r>
                <a:r>
                  <a:rPr lang="en-US" dirty="0">
                    <a:sym typeface="Symbol"/>
                  </a:rPr>
                  <a:t>10</a:t>
                </a:r>
                <a:r>
                  <a:rPr lang="en-US" baseline="30000" dirty="0">
                    <a:sym typeface="Symbol"/>
                  </a:rPr>
                  <a:t>-40</a:t>
                </a:r>
                <a:endParaRPr lang="en-CA" dirty="0"/>
              </a:p>
              <a:p>
                <a:r>
                  <a:rPr lang="en-CA" dirty="0" smtClean="0"/>
                  <a:t>Case 3: </a:t>
                </a:r>
                <a:r>
                  <a:rPr lang="en-CA" dirty="0" err="1" smtClean="0"/>
                  <a:t>Prob</a:t>
                </a:r>
                <a:r>
                  <a:rPr lang="en-CA" dirty="0" smtClean="0"/>
                  <a:t>(&lt;10DLR) = </a:t>
                </a:r>
                <a:r>
                  <a:rPr lang="en-US" dirty="0" smtClean="0"/>
                  <a:t>0.978</a:t>
                </a:r>
                <a:endParaRPr lang="en-CA" dirty="0"/>
              </a:p>
            </p:txBody>
          </p:sp>
          <p:sp>
            <p:nvSpPr>
              <p:cNvPr id="16" name="TextBox 15"/>
              <p:cNvSpPr txBox="1"/>
              <p:nvPr/>
            </p:nvSpPr>
            <p:spPr>
              <a:xfrm>
                <a:off x="5448288" y="5625991"/>
                <a:ext cx="2471596" cy="369332"/>
              </a:xfrm>
              <a:prstGeom prst="rect">
                <a:avLst/>
              </a:prstGeom>
              <a:noFill/>
              <a:ln>
                <a:noFill/>
              </a:ln>
            </p:spPr>
            <p:txBody>
              <a:bodyPr wrap="square" rtlCol="0">
                <a:spAutoFit/>
              </a:bodyPr>
              <a:lstStyle/>
              <a:p>
                <a:r>
                  <a:rPr lang="en-CA" u="sng" dirty="0" smtClean="0"/>
                  <a:t>1.0 time absolute sum</a:t>
                </a:r>
                <a:endParaRPr lang="en-CA" u="sng" dirty="0"/>
              </a:p>
            </p:txBody>
          </p:sp>
        </p:grpSp>
        <p:sp>
          <p:nvSpPr>
            <p:cNvPr id="10" name="TextBox 9"/>
            <p:cNvSpPr txBox="1"/>
            <p:nvPr/>
          </p:nvSpPr>
          <p:spPr>
            <a:xfrm>
              <a:off x="5105848" y="2898692"/>
              <a:ext cx="1199440" cy="461665"/>
            </a:xfrm>
            <a:prstGeom prst="rect">
              <a:avLst/>
            </a:prstGeom>
            <a:noFill/>
          </p:spPr>
          <p:txBody>
            <a:bodyPr wrap="square" lIns="0" rIns="0" rtlCol="0">
              <a:spAutoFit/>
            </a:bodyPr>
            <a:lstStyle/>
            <a:p>
              <a:r>
                <a:rPr lang="en-US" sz="1200" dirty="0" smtClean="0"/>
                <a:t>Average Leak Rate =  0.38 kg/s</a:t>
              </a:r>
              <a:endParaRPr lang="en-US" sz="1200" baseline="30000" dirty="0"/>
            </a:p>
          </p:txBody>
        </p:sp>
      </p:gr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18</a:t>
            </a:fld>
            <a:endParaRPr lang="en-CA" sz="800" dirty="0"/>
          </a:p>
        </p:txBody>
      </p:sp>
    </p:spTree>
    <p:extLst>
      <p:ext uri="{BB962C8B-B14F-4D97-AF65-F5344CB8AC3E}">
        <p14:creationId xmlns:p14="http://schemas.microsoft.com/office/powerpoint/2010/main" val="24680917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289117"/>
            <a:ext cx="7776864" cy="722567"/>
          </a:xfrm>
        </p:spPr>
        <p:txBody>
          <a:bodyPr/>
          <a:lstStyle/>
          <a:p>
            <a:r>
              <a:rPr lang="en-US" dirty="0" smtClean="0"/>
              <a:t>Case 2:  Including All Safety Factors (2)  </a:t>
            </a:r>
            <a:endParaRPr lang="en-US" dirty="0"/>
          </a:p>
        </p:txBody>
      </p:sp>
      <p:sp>
        <p:nvSpPr>
          <p:cNvPr id="4" name="Content Placeholder 3"/>
          <p:cNvSpPr>
            <a:spLocks noGrp="1"/>
          </p:cNvSpPr>
          <p:nvPr>
            <p:ph sz="quarter" idx="13"/>
          </p:nvPr>
        </p:nvSpPr>
        <p:spPr>
          <a:xfrm>
            <a:off x="683569" y="1011684"/>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a:t>Leak rate is well above </a:t>
            </a:r>
            <a:r>
              <a:rPr lang="en-US" sz="2200" dirty="0" err="1" smtClean="0"/>
              <a:t>DLR</a:t>
            </a:r>
            <a:r>
              <a:rPr lang="en-US" sz="2200" dirty="0" smtClean="0"/>
              <a:t>, </a:t>
            </a:r>
            <a:r>
              <a:rPr lang="en-US" sz="2200" dirty="0"/>
              <a:t>0.0608 kg/s, but </a:t>
            </a:r>
            <a:r>
              <a:rPr lang="en-US" sz="2200" dirty="0" smtClean="0"/>
              <a:t>majority are </a:t>
            </a:r>
            <a:r>
              <a:rPr lang="en-US" sz="2200" dirty="0"/>
              <a:t>below </a:t>
            </a:r>
            <a:r>
              <a:rPr lang="en-US" sz="2200" dirty="0" smtClean="0"/>
              <a:t>10DLR.</a:t>
            </a:r>
          </a:p>
          <a:p>
            <a:pPr marL="342900" indent="-342900">
              <a:spcBef>
                <a:spcPts val="300"/>
              </a:spcBef>
              <a:spcAft>
                <a:spcPts val="300"/>
              </a:spcAft>
              <a:buClrTx/>
              <a:buSzPct val="100000"/>
              <a:buFont typeface="Arial" panose="020B0604020202020204" pitchFamily="34" charset="0"/>
              <a:buChar char="•"/>
            </a:pPr>
            <a:r>
              <a:rPr lang="en-US" sz="2200" dirty="0" smtClean="0"/>
              <a:t>The probability of leak rate below 4 times </a:t>
            </a:r>
            <a:r>
              <a:rPr lang="en-US" sz="2200" dirty="0" err="1" smtClean="0"/>
              <a:t>DLR</a:t>
            </a:r>
            <a:r>
              <a:rPr lang="en-US" sz="2200" dirty="0" smtClean="0"/>
              <a:t> is 5%.</a:t>
            </a:r>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aphicFrame>
        <p:nvGraphicFramePr>
          <p:cNvPr id="9" name="Table 8"/>
          <p:cNvGraphicFramePr>
            <a:graphicFrameLocks noGrp="1"/>
          </p:cNvGraphicFramePr>
          <p:nvPr>
            <p:extLst>
              <p:ext uri="{D42A27DB-BD31-4B8C-83A1-F6EECF244321}">
                <p14:modId xmlns:p14="http://schemas.microsoft.com/office/powerpoint/2010/main" val="3965664606"/>
              </p:ext>
            </p:extLst>
          </p:nvPr>
        </p:nvGraphicFramePr>
        <p:xfrm>
          <a:off x="483598" y="2560043"/>
          <a:ext cx="3481820" cy="2523744"/>
        </p:xfrm>
        <a:graphic>
          <a:graphicData uri="http://schemas.openxmlformats.org/drawingml/2006/table">
            <a:tbl>
              <a:tblPr firstRow="1" bandRow="1">
                <a:tableStyleId>{5C22544A-7EE6-4342-B048-85BDC9FD1C3A}</a:tableStyleId>
              </a:tblPr>
              <a:tblGrid>
                <a:gridCol w="964956"/>
                <a:gridCol w="2516864"/>
              </a:tblGrid>
              <a:tr h="273795">
                <a:tc>
                  <a:txBody>
                    <a:bodyPr/>
                    <a:lstStyle/>
                    <a:p>
                      <a:pPr marL="0" marR="0" algn="ctr">
                        <a:lnSpc>
                          <a:spcPct val="115000"/>
                        </a:lnSpc>
                        <a:spcBef>
                          <a:spcPts val="0"/>
                        </a:spcBef>
                        <a:spcAft>
                          <a:spcPts val="0"/>
                        </a:spcAft>
                      </a:pPr>
                      <a:r>
                        <a:rPr lang="en-CA" sz="1600" dirty="0" smtClean="0">
                          <a:effectLst/>
                        </a:rPr>
                        <a:t>Leak</a:t>
                      </a:r>
                      <a:r>
                        <a:rPr lang="en-CA" sz="1600" baseline="0" dirty="0" smtClean="0">
                          <a:effectLst/>
                        </a:rPr>
                        <a:t> Rate </a:t>
                      </a:r>
                      <a:r>
                        <a:rPr lang="en-CA" sz="1600" dirty="0" smtClean="0">
                          <a:effectLst/>
                        </a:rPr>
                        <a:t>Factor</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effectLst/>
                        </a:rPr>
                        <a:t>Conditional Probability</a:t>
                      </a:r>
                      <a:r>
                        <a:rPr lang="en-CA" sz="1600" baseline="0" dirty="0" smtClean="0">
                          <a:effectLst/>
                        </a:rPr>
                        <a:t> of Leak Rate </a:t>
                      </a:r>
                      <a:r>
                        <a:rPr lang="en-CA" sz="1600" dirty="0" smtClean="0">
                          <a:effectLst/>
                        </a:rPr>
                        <a:t>&lt;</a:t>
                      </a:r>
                      <a:r>
                        <a:rPr lang="en-CA" sz="1600" dirty="0" err="1" smtClean="0">
                          <a:effectLst/>
                        </a:rPr>
                        <a:t>Factor</a:t>
                      </a:r>
                      <a:r>
                        <a:rPr lang="en-CA" sz="1600" dirty="0" err="1" smtClean="0">
                          <a:effectLst/>
                          <a:sym typeface="Symbol"/>
                        </a:rPr>
                        <a:t></a:t>
                      </a:r>
                      <a:r>
                        <a:rPr lang="en-CA" sz="1600" dirty="0" err="1" smtClean="0">
                          <a:effectLst/>
                        </a:rPr>
                        <a:t>DLR</a:t>
                      </a:r>
                      <a:r>
                        <a:rPr lang="en-CA" sz="1600" baseline="0" dirty="0" smtClean="0">
                          <a:effectLst/>
                        </a:rPr>
                        <a:t> given </a:t>
                      </a:r>
                      <a:r>
                        <a:rPr lang="en-CA" sz="1600" dirty="0" smtClean="0">
                          <a:effectLst/>
                        </a:rPr>
                        <a:t>EQ</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a:effectLst/>
                        </a:rPr>
                        <a:t>1</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a:effectLst/>
                        </a:rPr>
                        <a:t>1</a:t>
                      </a:r>
                      <a:r>
                        <a:rPr lang="en-CA" sz="1600" dirty="0">
                          <a:effectLst/>
                          <a:sym typeface="Symbol"/>
                        </a:rPr>
                        <a:t></a:t>
                      </a:r>
                      <a:r>
                        <a:rPr lang="en-CA" sz="1600" dirty="0" smtClean="0">
                          <a:effectLst/>
                        </a:rPr>
                        <a:t>10</a:t>
                      </a:r>
                      <a:r>
                        <a:rPr lang="en-CA" sz="1600" baseline="30000" dirty="0" smtClean="0">
                          <a:effectLst/>
                        </a:rPr>
                        <a:t>-16</a:t>
                      </a:r>
                      <a:r>
                        <a:rPr lang="en-CA" sz="1600" baseline="0" dirty="0" smtClean="0">
                          <a:effectLst/>
                        </a:rPr>
                        <a:t> (</a:t>
                      </a:r>
                      <a:r>
                        <a:rPr lang="en-CA" sz="1600" dirty="0" smtClean="0">
                          <a:effectLst/>
                        </a:rPr>
                        <a:t>1</a:t>
                      </a:r>
                      <a:r>
                        <a:rPr lang="en-CA" sz="1600" dirty="0" smtClean="0">
                          <a:effectLst/>
                          <a:sym typeface="Symbol"/>
                        </a:rPr>
                        <a:t></a:t>
                      </a:r>
                      <a:r>
                        <a:rPr lang="en-CA" sz="1600" dirty="0" smtClean="0">
                          <a:effectLst/>
                        </a:rPr>
                        <a:t>10</a:t>
                      </a:r>
                      <a:r>
                        <a:rPr lang="en-CA" sz="1600" baseline="30000" dirty="0" smtClean="0">
                          <a:effectLst/>
                        </a:rPr>
                        <a:t>-19</a:t>
                      </a:r>
                      <a:r>
                        <a:rPr lang="en-CA" sz="1600" baseline="0" dirty="0" smtClean="0">
                          <a:effectLst/>
                        </a:rPr>
                        <a:t>)</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a:effectLst/>
                        </a:rPr>
                        <a:t>2</a:t>
                      </a:r>
                      <a:endParaRPr lang="en-CA" sz="160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rPr>
                        <a:t>3</a:t>
                      </a:r>
                      <a:r>
                        <a:rPr lang="en-CA" sz="1600" dirty="0">
                          <a:effectLst/>
                          <a:sym typeface="Symbol"/>
                        </a:rPr>
                        <a:t></a:t>
                      </a:r>
                      <a:r>
                        <a:rPr lang="en-CA" sz="1600" dirty="0" smtClean="0">
                          <a:effectLst/>
                        </a:rPr>
                        <a:t>10</a:t>
                      </a:r>
                      <a:r>
                        <a:rPr lang="en-CA" sz="1600" baseline="30000" dirty="0" smtClean="0">
                          <a:effectLst/>
                        </a:rPr>
                        <a:t>-6</a:t>
                      </a:r>
                      <a:r>
                        <a:rPr lang="en-CA" sz="1600" baseline="0" dirty="0" smtClean="0">
                          <a:effectLst/>
                        </a:rPr>
                        <a:t> (3</a:t>
                      </a:r>
                      <a:r>
                        <a:rPr lang="en-CA" sz="1600" dirty="0" smtClean="0">
                          <a:effectLst/>
                          <a:sym typeface="Symbol"/>
                        </a:rPr>
                        <a:t></a:t>
                      </a:r>
                      <a:r>
                        <a:rPr lang="en-CA" sz="1600" dirty="0" smtClean="0">
                          <a:effectLst/>
                        </a:rPr>
                        <a:t>10</a:t>
                      </a:r>
                      <a:r>
                        <a:rPr lang="en-CA" sz="1600" baseline="30000" dirty="0" smtClean="0">
                          <a:effectLst/>
                        </a:rPr>
                        <a:t>-9</a:t>
                      </a:r>
                      <a:r>
                        <a:rPr lang="en-CA" sz="1600" baseline="0" dirty="0" smtClean="0">
                          <a:effectLst/>
                        </a:rPr>
                        <a:t>)</a:t>
                      </a:r>
                      <a:endParaRPr lang="en-CA" sz="1600" dirty="0" smtClean="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a:effectLst/>
                        </a:rPr>
                        <a:t>3</a:t>
                      </a:r>
                      <a:endParaRPr lang="en-CA" sz="1600" dirty="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rPr>
                        <a:t>2</a:t>
                      </a:r>
                      <a:r>
                        <a:rPr lang="en-CA" sz="1600" dirty="0">
                          <a:effectLst/>
                          <a:sym typeface="Symbol"/>
                        </a:rPr>
                        <a:t></a:t>
                      </a:r>
                      <a:r>
                        <a:rPr lang="en-CA" sz="1600" dirty="0" smtClean="0">
                          <a:effectLst/>
                        </a:rPr>
                        <a:t>10</a:t>
                      </a:r>
                      <a:r>
                        <a:rPr lang="en-CA" sz="1600" baseline="30000" dirty="0" smtClean="0">
                          <a:effectLst/>
                        </a:rPr>
                        <a:t>-3</a:t>
                      </a:r>
                      <a:r>
                        <a:rPr lang="en-CA" sz="1600" baseline="0" dirty="0" smtClean="0">
                          <a:effectLst/>
                        </a:rPr>
                        <a:t> (2</a:t>
                      </a:r>
                      <a:r>
                        <a:rPr lang="en-CA" sz="1600" dirty="0" smtClean="0">
                          <a:effectLst/>
                          <a:sym typeface="Symbol"/>
                        </a:rPr>
                        <a:t></a:t>
                      </a:r>
                      <a:r>
                        <a:rPr lang="en-CA" sz="1600" dirty="0" smtClean="0">
                          <a:effectLst/>
                        </a:rPr>
                        <a:t>10</a:t>
                      </a:r>
                      <a:r>
                        <a:rPr lang="en-CA" sz="1600" baseline="30000" dirty="0" smtClean="0">
                          <a:effectLst/>
                        </a:rPr>
                        <a:t>-6</a:t>
                      </a:r>
                      <a:r>
                        <a:rPr lang="en-CA" sz="1600" baseline="0" dirty="0" smtClean="0">
                          <a:effectLst/>
                        </a:rPr>
                        <a:t>)</a:t>
                      </a:r>
                      <a:endParaRPr lang="en-CA" sz="1600" dirty="0" smtClean="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a:solidFill>
                            <a:srgbClr val="FF0000"/>
                          </a:solidFill>
                          <a:effectLst/>
                        </a:rPr>
                        <a:t>4</a:t>
                      </a:r>
                      <a:endParaRPr lang="en-CA" sz="1600" dirty="0">
                        <a:solidFill>
                          <a:srgbClr val="FF0000"/>
                        </a:solidFill>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solidFill>
                            <a:srgbClr val="FF0000"/>
                          </a:solidFill>
                          <a:effectLst/>
                        </a:rPr>
                        <a:t>5</a:t>
                      </a:r>
                      <a:r>
                        <a:rPr lang="en-CA" sz="1600" dirty="0">
                          <a:solidFill>
                            <a:srgbClr val="FF0000"/>
                          </a:solidFill>
                          <a:effectLst/>
                          <a:sym typeface="Symbol"/>
                        </a:rPr>
                        <a:t></a:t>
                      </a:r>
                      <a:r>
                        <a:rPr lang="en-CA" sz="1600" dirty="0" smtClean="0">
                          <a:solidFill>
                            <a:srgbClr val="FF0000"/>
                          </a:solidFill>
                          <a:effectLst/>
                        </a:rPr>
                        <a:t>10</a:t>
                      </a:r>
                      <a:r>
                        <a:rPr lang="en-CA" sz="1600" baseline="30000" dirty="0" smtClean="0">
                          <a:solidFill>
                            <a:srgbClr val="FF0000"/>
                          </a:solidFill>
                          <a:effectLst/>
                        </a:rPr>
                        <a:t>-2</a:t>
                      </a:r>
                      <a:r>
                        <a:rPr lang="en-CA" sz="1600" baseline="0" dirty="0" smtClean="0">
                          <a:solidFill>
                            <a:srgbClr val="FF0000"/>
                          </a:solidFill>
                          <a:effectLst/>
                        </a:rPr>
                        <a:t> (5</a:t>
                      </a:r>
                      <a:r>
                        <a:rPr lang="en-CA" sz="1600" dirty="0" smtClean="0">
                          <a:solidFill>
                            <a:srgbClr val="FF0000"/>
                          </a:solidFill>
                          <a:effectLst/>
                          <a:sym typeface="Symbol"/>
                        </a:rPr>
                        <a:t></a:t>
                      </a:r>
                      <a:r>
                        <a:rPr lang="en-CA" sz="1600" dirty="0" smtClean="0">
                          <a:solidFill>
                            <a:srgbClr val="FF0000"/>
                          </a:solidFill>
                          <a:effectLst/>
                        </a:rPr>
                        <a:t>10</a:t>
                      </a:r>
                      <a:r>
                        <a:rPr lang="en-CA" sz="1600" baseline="30000" dirty="0" smtClean="0">
                          <a:solidFill>
                            <a:srgbClr val="FF0000"/>
                          </a:solidFill>
                          <a:effectLst/>
                        </a:rPr>
                        <a:t>-5</a:t>
                      </a:r>
                      <a:r>
                        <a:rPr lang="en-CA" sz="1600" baseline="0" dirty="0" smtClean="0">
                          <a:solidFill>
                            <a:srgbClr val="FF0000"/>
                          </a:solidFill>
                          <a:effectLst/>
                        </a:rPr>
                        <a:t>)</a:t>
                      </a:r>
                      <a:endParaRPr lang="en-CA" sz="1600" dirty="0" smtClean="0">
                        <a:solidFill>
                          <a:srgbClr val="FF0000"/>
                        </a:solidFill>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a:effectLst/>
                        </a:rPr>
                        <a:t>5</a:t>
                      </a:r>
                      <a:endParaRPr lang="en-CA" sz="160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sym typeface="Symbol"/>
                        </a:rPr>
                        <a:t>2</a:t>
                      </a:r>
                      <a:r>
                        <a:rPr lang="en-CA" sz="1600" dirty="0" smtClean="0">
                          <a:effectLst/>
                          <a:sym typeface="Symbol"/>
                        </a:rPr>
                        <a:t></a:t>
                      </a:r>
                      <a:r>
                        <a:rPr lang="en-CA" sz="1600" dirty="0" smtClean="0">
                          <a:effectLst/>
                        </a:rPr>
                        <a:t>10</a:t>
                      </a:r>
                      <a:r>
                        <a:rPr lang="en-CA" sz="1600" baseline="30000" dirty="0" smtClean="0">
                          <a:effectLst/>
                        </a:rPr>
                        <a:t>-1</a:t>
                      </a:r>
                      <a:r>
                        <a:rPr lang="en-CA" sz="1600" baseline="0" dirty="0" smtClean="0">
                          <a:effectLst/>
                        </a:rPr>
                        <a:t> (2</a:t>
                      </a:r>
                      <a:r>
                        <a:rPr lang="en-CA" sz="1600" dirty="0" smtClean="0">
                          <a:effectLst/>
                          <a:sym typeface="Symbol"/>
                        </a:rPr>
                        <a:t></a:t>
                      </a:r>
                      <a:r>
                        <a:rPr lang="en-CA" sz="1600" dirty="0" smtClean="0">
                          <a:effectLst/>
                        </a:rPr>
                        <a:t>10</a:t>
                      </a:r>
                      <a:r>
                        <a:rPr lang="en-CA" sz="1600" baseline="30000" dirty="0" smtClean="0">
                          <a:effectLst/>
                        </a:rPr>
                        <a:t>-4</a:t>
                      </a:r>
                      <a:r>
                        <a:rPr lang="en-CA" sz="1600" baseline="0" dirty="0" smtClean="0">
                          <a:effectLst/>
                        </a:rPr>
                        <a:t>)</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a:effectLst/>
                        </a:rPr>
                        <a:t>6</a:t>
                      </a:r>
                      <a:endParaRPr lang="en-CA" sz="160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rPr>
                        <a:t>5</a:t>
                      </a:r>
                      <a:r>
                        <a:rPr lang="en-CA" sz="1600" dirty="0">
                          <a:effectLst/>
                          <a:sym typeface="Symbol"/>
                        </a:rPr>
                        <a:t></a:t>
                      </a:r>
                      <a:r>
                        <a:rPr lang="en-CA" sz="1600" dirty="0" smtClean="0">
                          <a:effectLst/>
                        </a:rPr>
                        <a:t>10</a:t>
                      </a:r>
                      <a:r>
                        <a:rPr lang="en-CA" sz="1600" baseline="30000" dirty="0" smtClean="0">
                          <a:effectLst/>
                        </a:rPr>
                        <a:t>-1</a:t>
                      </a:r>
                      <a:r>
                        <a:rPr lang="en-CA" sz="1600" baseline="0" dirty="0" smtClean="0">
                          <a:effectLst/>
                        </a:rPr>
                        <a:t> (5</a:t>
                      </a:r>
                      <a:r>
                        <a:rPr lang="en-CA" sz="1600" dirty="0" smtClean="0">
                          <a:effectLst/>
                          <a:sym typeface="Symbol"/>
                        </a:rPr>
                        <a:t></a:t>
                      </a:r>
                      <a:r>
                        <a:rPr lang="en-CA" sz="1600" dirty="0" smtClean="0">
                          <a:effectLst/>
                        </a:rPr>
                        <a:t>10</a:t>
                      </a:r>
                      <a:r>
                        <a:rPr lang="en-CA" sz="1600" baseline="30000" dirty="0" smtClean="0">
                          <a:effectLst/>
                        </a:rPr>
                        <a:t>-4</a:t>
                      </a:r>
                      <a:r>
                        <a:rPr lang="en-CA" sz="1600" baseline="0" dirty="0" smtClean="0">
                          <a:effectLst/>
                        </a:rPr>
                        <a:t>)</a:t>
                      </a:r>
                      <a:endParaRPr lang="en-CA" sz="1600" dirty="0" smtClean="0">
                        <a:effectLst/>
                        <a:latin typeface="Calibri"/>
                        <a:ea typeface="Calibri"/>
                        <a:cs typeface="Times New Roman"/>
                      </a:endParaRPr>
                    </a:p>
                  </a:txBody>
                  <a:tcPr marL="0" marR="0" marT="0" marB="0" anchor="ctr"/>
                </a:tc>
              </a:tr>
            </a:tbl>
          </a:graphicData>
        </a:graphic>
      </p:graphicFrame>
      <p:sp>
        <p:nvSpPr>
          <p:cNvPr id="6" name="Rectangle 5"/>
          <p:cNvSpPr/>
          <p:nvPr/>
        </p:nvSpPr>
        <p:spPr>
          <a:xfrm>
            <a:off x="356849" y="5182218"/>
            <a:ext cx="3807745" cy="523220"/>
          </a:xfrm>
          <a:prstGeom prst="rect">
            <a:avLst/>
          </a:prstGeom>
        </p:spPr>
        <p:txBody>
          <a:bodyPr wrap="square">
            <a:spAutoFit/>
          </a:bodyPr>
          <a:lstStyle/>
          <a:p>
            <a:pPr>
              <a:spcBef>
                <a:spcPts val="300"/>
              </a:spcBef>
              <a:spcAft>
                <a:spcPts val="300"/>
              </a:spcAft>
              <a:buClrTx/>
              <a:buSzPct val="100000"/>
              <a:buNone/>
            </a:pPr>
            <a:r>
              <a:rPr lang="en-US" sz="1400" dirty="0" smtClean="0"/>
              <a:t>Note:  values in ()  is unconditional probability assuming earthquake </a:t>
            </a:r>
            <a:r>
              <a:rPr lang="en-US" sz="1400" dirty="0" err="1" smtClean="0"/>
              <a:t>occurance</a:t>
            </a:r>
            <a:r>
              <a:rPr lang="en-US" sz="1400" dirty="0" smtClean="0"/>
              <a:t> is 1</a:t>
            </a:r>
            <a:r>
              <a:rPr lang="en-US" sz="1400" dirty="0" smtClean="0">
                <a:sym typeface="Symbol"/>
              </a:rPr>
              <a:t>10</a:t>
            </a:r>
            <a:r>
              <a:rPr lang="en-US" sz="1400" baseline="30000" dirty="0" smtClean="0">
                <a:sym typeface="Symbol"/>
              </a:rPr>
              <a:t>-3</a:t>
            </a:r>
            <a:r>
              <a:rPr lang="en-US" sz="1400" dirty="0" smtClean="0">
                <a:sym typeface="Symbol"/>
              </a:rPr>
              <a:t>.</a:t>
            </a:r>
            <a:endParaRPr lang="en-US" sz="1400" dirty="0"/>
          </a:p>
        </p:txBody>
      </p:sp>
      <p:grpSp>
        <p:nvGrpSpPr>
          <p:cNvPr id="12" name="Group 11"/>
          <p:cNvGrpSpPr/>
          <p:nvPr/>
        </p:nvGrpSpPr>
        <p:grpSpPr>
          <a:xfrm>
            <a:off x="4164594" y="2322855"/>
            <a:ext cx="4762161" cy="3969332"/>
            <a:chOff x="4164594" y="2322855"/>
            <a:chExt cx="4762161" cy="3969332"/>
          </a:xfrm>
        </p:grpSpPr>
        <p:grpSp>
          <p:nvGrpSpPr>
            <p:cNvPr id="8" name="Group 7"/>
            <p:cNvGrpSpPr/>
            <p:nvPr/>
          </p:nvGrpSpPr>
          <p:grpSpPr>
            <a:xfrm>
              <a:off x="4164594" y="2322855"/>
              <a:ext cx="4762161" cy="3969332"/>
              <a:chOff x="4164594" y="2322855"/>
              <a:chExt cx="4762161" cy="3969332"/>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789" r="6888"/>
              <a:stretch/>
            </p:blipFill>
            <p:spPr bwMode="auto">
              <a:xfrm>
                <a:off x="4164594" y="2322855"/>
                <a:ext cx="4762161"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5493556" y="5922855"/>
                <a:ext cx="2471596" cy="369332"/>
              </a:xfrm>
              <a:prstGeom prst="rect">
                <a:avLst/>
              </a:prstGeom>
              <a:noFill/>
              <a:ln>
                <a:noFill/>
              </a:ln>
            </p:spPr>
            <p:txBody>
              <a:bodyPr wrap="square" rtlCol="0">
                <a:spAutoFit/>
              </a:bodyPr>
              <a:lstStyle/>
              <a:p>
                <a:r>
                  <a:rPr lang="en-CA" u="sng" dirty="0" smtClean="0"/>
                  <a:t>1.0 time absolute sum</a:t>
                </a:r>
                <a:endParaRPr lang="en-CA" u="sng" dirty="0"/>
              </a:p>
            </p:txBody>
          </p:sp>
        </p:grpSp>
        <p:sp>
          <p:nvSpPr>
            <p:cNvPr id="15" name="TextBox 14"/>
            <p:cNvSpPr txBox="1"/>
            <p:nvPr/>
          </p:nvSpPr>
          <p:spPr>
            <a:xfrm>
              <a:off x="6566955" y="3568649"/>
              <a:ext cx="2210593" cy="461665"/>
            </a:xfrm>
            <a:prstGeom prst="rect">
              <a:avLst/>
            </a:prstGeom>
            <a:noFill/>
          </p:spPr>
          <p:txBody>
            <a:bodyPr wrap="square" lIns="0" rIns="0" rtlCol="0">
              <a:spAutoFit/>
            </a:bodyPr>
            <a:lstStyle/>
            <a:p>
              <a:r>
                <a:rPr lang="en-US" sz="1200" dirty="0" smtClean="0"/>
                <a:t>Average Leak Rate =  0.38 kg/s</a:t>
              </a:r>
            </a:p>
            <a:p>
              <a:r>
                <a:rPr lang="en-US" sz="1200" dirty="0" smtClean="0"/>
                <a:t>	              (&gt; 6DLR</a:t>
              </a:r>
              <a:r>
                <a:rPr lang="en-US" sz="1200" dirty="0"/>
                <a:t>)</a:t>
              </a:r>
            </a:p>
          </p:txBody>
        </p:sp>
      </p:grpSp>
      <p:sp>
        <p:nvSpPr>
          <p:cNvPr id="13"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19</a:t>
            </a:fld>
            <a:endParaRPr lang="en-CA" sz="800" dirty="0"/>
          </a:p>
        </p:txBody>
      </p:sp>
    </p:spTree>
    <p:extLst>
      <p:ext uri="{BB962C8B-B14F-4D97-AF65-F5344CB8AC3E}">
        <p14:creationId xmlns:p14="http://schemas.microsoft.com/office/powerpoint/2010/main" val="33681077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7" y="311246"/>
            <a:ext cx="7776864" cy="722567"/>
          </a:xfrm>
        </p:spPr>
        <p:txBody>
          <a:bodyPr/>
          <a:lstStyle/>
          <a:p>
            <a:r>
              <a:rPr lang="en-US" dirty="0" smtClean="0"/>
              <a:t>Outline</a:t>
            </a:r>
            <a:endParaRPr lang="en-US" dirty="0"/>
          </a:p>
        </p:txBody>
      </p:sp>
      <p:sp>
        <p:nvSpPr>
          <p:cNvPr id="4" name="Content Placeholder 3"/>
          <p:cNvSpPr>
            <a:spLocks noGrp="1"/>
          </p:cNvSpPr>
          <p:nvPr>
            <p:ph sz="quarter" idx="13"/>
          </p:nvPr>
        </p:nvSpPr>
        <p:spPr>
          <a:xfrm>
            <a:off x="683567" y="1033813"/>
            <a:ext cx="7776865" cy="4749470"/>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Introduction</a:t>
            </a:r>
          </a:p>
          <a:p>
            <a:pPr marL="342900" indent="-342900">
              <a:spcBef>
                <a:spcPts val="300"/>
              </a:spcBef>
              <a:spcAft>
                <a:spcPts val="300"/>
              </a:spcAft>
              <a:buClrTx/>
              <a:buSzPct val="100000"/>
              <a:buFont typeface="Arial" panose="020B0604020202020204" pitchFamily="34" charset="0"/>
              <a:buChar char="•"/>
            </a:pPr>
            <a:r>
              <a:rPr lang="en-US" sz="2200" dirty="0" smtClean="0"/>
              <a:t>Deterministic </a:t>
            </a:r>
            <a:r>
              <a:rPr lang="en-US" sz="2200" dirty="0" err="1" smtClean="0"/>
              <a:t>LBB</a:t>
            </a:r>
            <a:r>
              <a:rPr lang="en-US" sz="2200" dirty="0" smtClean="0"/>
              <a:t> Analysis</a:t>
            </a:r>
          </a:p>
          <a:p>
            <a:pPr marL="342900" indent="-342900">
              <a:spcBef>
                <a:spcPts val="300"/>
              </a:spcBef>
              <a:spcAft>
                <a:spcPts val="300"/>
              </a:spcAft>
              <a:buClrTx/>
              <a:buSzPct val="100000"/>
              <a:buFont typeface="Arial" panose="020B0604020202020204" pitchFamily="34" charset="0"/>
              <a:buChar char="•"/>
            </a:pPr>
            <a:r>
              <a:rPr lang="en-US" sz="2200" dirty="0" smtClean="0"/>
              <a:t>Probabilistic </a:t>
            </a:r>
            <a:r>
              <a:rPr lang="en-US" sz="2200" dirty="0" err="1" smtClean="0"/>
              <a:t>LBB</a:t>
            </a:r>
            <a:r>
              <a:rPr lang="en-US" sz="2200" dirty="0" smtClean="0"/>
              <a:t> Analysis</a:t>
            </a:r>
          </a:p>
          <a:p>
            <a:pPr marL="342900" indent="-342900">
              <a:spcBef>
                <a:spcPts val="300"/>
              </a:spcBef>
              <a:spcAft>
                <a:spcPts val="300"/>
              </a:spcAft>
              <a:buClrTx/>
              <a:buSzPct val="100000"/>
              <a:buFont typeface="Arial" panose="020B0604020202020204" pitchFamily="34" charset="0"/>
              <a:buChar char="•"/>
            </a:pPr>
            <a:r>
              <a:rPr lang="en-US" sz="2200" dirty="0" smtClean="0"/>
              <a:t>Parameter Studies</a:t>
            </a:r>
          </a:p>
          <a:p>
            <a:pPr marL="342900" lvl="3" indent="-342900">
              <a:spcBef>
                <a:spcPts val="300"/>
              </a:spcBef>
              <a:buClrTx/>
              <a:buSzPct val="100000"/>
              <a:buFont typeface="Arial" panose="020B0604020202020204" pitchFamily="34" charset="0"/>
              <a:buChar char="•"/>
            </a:pPr>
            <a:r>
              <a:rPr lang="en-US" sz="2200" dirty="0" smtClean="0"/>
              <a:t>Conclusions</a:t>
            </a:r>
          </a:p>
          <a:p>
            <a:pPr marL="630238" lvl="3" indent="-285750">
              <a:spcBef>
                <a:spcPts val="0"/>
              </a:spcBef>
              <a:buClrTx/>
              <a:buSzPct val="100000"/>
              <a:buFont typeface="Courier New" panose="02070309020205020404" pitchFamily="49" charset="0"/>
              <a:buChar char="o"/>
            </a:pPr>
            <a:endParaRPr lang="en-US" sz="1800" dirty="0" smtClean="0"/>
          </a:p>
          <a:p>
            <a:pPr marL="630238" lvl="3" indent="-285750">
              <a:spcBef>
                <a:spcPts val="0"/>
              </a:spcBef>
              <a:buClrTx/>
              <a:buSzPct val="100000"/>
              <a:buFont typeface="Courier New" panose="02070309020205020404" pitchFamily="49" charset="0"/>
              <a:buChar char="o"/>
            </a:pPr>
            <a:endParaRPr lang="en-US" sz="18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a:t>
            </a:fld>
            <a:endParaRPr lang="en-CA" sz="800" dirty="0"/>
          </a:p>
        </p:txBody>
      </p:sp>
    </p:spTree>
    <p:extLst>
      <p:ext uri="{BB962C8B-B14F-4D97-AF65-F5344CB8AC3E}">
        <p14:creationId xmlns:p14="http://schemas.microsoft.com/office/powerpoint/2010/main" val="19898510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83567" y="1419090"/>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Uncertainty of material properties, loads and leak rate prediction are considered.</a:t>
            </a:r>
          </a:p>
          <a:p>
            <a:pPr marL="342900" indent="-342900">
              <a:spcBef>
                <a:spcPts val="300"/>
              </a:spcBef>
              <a:spcAft>
                <a:spcPts val="300"/>
              </a:spcAft>
              <a:buClrTx/>
              <a:buSzPct val="100000"/>
              <a:buFont typeface="Arial" panose="020B0604020202020204" pitchFamily="34" charset="0"/>
              <a:buChar char="•"/>
            </a:pPr>
            <a:r>
              <a:rPr lang="en-US" sz="2200" dirty="0" smtClean="0"/>
              <a:t>The combined factors adopted in </a:t>
            </a:r>
            <a:r>
              <a:rPr lang="en-US" sz="2200" dirty="0" err="1" smtClean="0"/>
              <a:t>DLBB</a:t>
            </a:r>
            <a:r>
              <a:rPr lang="en-US" sz="2200" dirty="0" smtClean="0"/>
              <a:t> are extremely conservative.</a:t>
            </a:r>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2" name="Title 1"/>
          <p:cNvSpPr>
            <a:spLocks noGrp="1"/>
          </p:cNvSpPr>
          <p:nvPr>
            <p:ph type="title"/>
          </p:nvPr>
        </p:nvSpPr>
        <p:spPr/>
        <p:txBody>
          <a:bodyPr/>
          <a:lstStyle/>
          <a:p>
            <a:r>
              <a:rPr lang="en-CA" dirty="0" err="1" smtClean="0"/>
              <a:t>DLBB</a:t>
            </a:r>
            <a:r>
              <a:rPr lang="en-CA" dirty="0" smtClean="0"/>
              <a:t> Factor vs. Probability of Failure (</a:t>
            </a:r>
            <a:r>
              <a:rPr lang="en-CA" dirty="0" err="1" smtClean="0"/>
              <a:t>BBL</a:t>
            </a:r>
            <a:r>
              <a:rPr lang="en-CA" dirty="0" smtClean="0"/>
              <a:t>)</a:t>
            </a:r>
            <a:endParaRPr lang="en-CA" dirty="0"/>
          </a:p>
        </p:txBody>
      </p:sp>
      <p:graphicFrame>
        <p:nvGraphicFramePr>
          <p:cNvPr id="5" name="Table 4"/>
          <p:cNvGraphicFramePr>
            <a:graphicFrameLocks noGrp="1"/>
          </p:cNvGraphicFramePr>
          <p:nvPr>
            <p:extLst>
              <p:ext uri="{D42A27DB-BD31-4B8C-83A1-F6EECF244321}">
                <p14:modId xmlns:p14="http://schemas.microsoft.com/office/powerpoint/2010/main" val="593795584"/>
              </p:ext>
            </p:extLst>
          </p:nvPr>
        </p:nvGraphicFramePr>
        <p:xfrm>
          <a:off x="864814" y="2922147"/>
          <a:ext cx="7740649" cy="2523744"/>
        </p:xfrm>
        <a:graphic>
          <a:graphicData uri="http://schemas.openxmlformats.org/drawingml/2006/table">
            <a:tbl>
              <a:tblPr firstRow="1" bandRow="1">
                <a:tableStyleId>{5C22544A-7EE6-4342-B048-85BDC9FD1C3A}</a:tableStyleId>
              </a:tblPr>
              <a:tblGrid>
                <a:gridCol w="1188679"/>
                <a:gridCol w="1586177"/>
                <a:gridCol w="2408222"/>
                <a:gridCol w="2557571"/>
              </a:tblGrid>
              <a:tr h="273795">
                <a:tc>
                  <a:txBody>
                    <a:bodyPr/>
                    <a:lstStyle/>
                    <a:p>
                      <a:pPr marL="0" marR="0" algn="ctr">
                        <a:lnSpc>
                          <a:spcPct val="115000"/>
                        </a:lnSpc>
                        <a:spcBef>
                          <a:spcPts val="0"/>
                        </a:spcBef>
                        <a:spcAft>
                          <a:spcPts val="0"/>
                        </a:spcAft>
                      </a:pPr>
                      <a:r>
                        <a:rPr lang="en-CA" sz="1600" dirty="0" smtClean="0">
                          <a:effectLst/>
                        </a:rPr>
                        <a:t>Case</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effectLst/>
                          <a:latin typeface="Calibri"/>
                          <a:ea typeface="Calibri"/>
                          <a:cs typeface="Times New Roman"/>
                        </a:rPr>
                        <a:t>Average Leak Rate Factor</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effectLst/>
                        </a:rPr>
                        <a:t>Probability( &lt; </a:t>
                      </a:r>
                      <a:r>
                        <a:rPr lang="en-CA" sz="1600" dirty="0" err="1" smtClean="0">
                          <a:effectLst/>
                        </a:rPr>
                        <a:t>DLR</a:t>
                      </a:r>
                      <a:r>
                        <a:rPr lang="en-CA" sz="1600" dirty="0" smtClean="0">
                          <a:effectLst/>
                        </a:rPr>
                        <a:t> | EQ)</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effectLst/>
                        </a:rPr>
                        <a:t>Probability( &lt; 10DLR | EQ)</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smtClean="0">
                          <a:effectLst/>
                          <a:latin typeface="+mn-lt"/>
                          <a:ea typeface="+mn-ea"/>
                          <a:cs typeface="+mn-cs"/>
                        </a:rPr>
                        <a:t>Best</a:t>
                      </a:r>
                      <a:r>
                        <a:rPr lang="en-CA" sz="1600" baseline="0" dirty="0" smtClean="0">
                          <a:effectLst/>
                          <a:latin typeface="+mn-lt"/>
                          <a:ea typeface="+mn-ea"/>
                          <a:cs typeface="+mn-cs"/>
                        </a:rPr>
                        <a:t> estimate</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effectLst/>
                          <a:latin typeface="Calibri"/>
                          <a:ea typeface="Calibri"/>
                          <a:cs typeface="Times New Roman"/>
                        </a:rPr>
                        <a:t>74.2</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a:solidFill>
                            <a:srgbClr val="FF0000"/>
                          </a:solidFill>
                          <a:effectLst/>
                          <a:sym typeface="Symbol"/>
                        </a:rPr>
                        <a:t>2</a:t>
                      </a:r>
                      <a:r>
                        <a:rPr lang="en-CA" sz="1600" dirty="0" smtClean="0">
                          <a:solidFill>
                            <a:srgbClr val="FF0000"/>
                          </a:solidFill>
                          <a:effectLst/>
                          <a:sym typeface="Symbol"/>
                        </a:rPr>
                        <a:t></a:t>
                      </a:r>
                      <a:r>
                        <a:rPr lang="en-CA" sz="1600" dirty="0" smtClean="0">
                          <a:solidFill>
                            <a:srgbClr val="FF0000"/>
                          </a:solidFill>
                          <a:effectLst/>
                        </a:rPr>
                        <a:t>10</a:t>
                      </a:r>
                      <a:r>
                        <a:rPr lang="en-CA" sz="1600" baseline="30000" dirty="0" smtClean="0">
                          <a:solidFill>
                            <a:srgbClr val="FF0000"/>
                          </a:solidFill>
                          <a:effectLst/>
                        </a:rPr>
                        <a:t>-195</a:t>
                      </a:r>
                      <a:endParaRPr lang="en-CA" sz="1600" dirty="0">
                        <a:solidFill>
                          <a:srgbClr val="FF0000"/>
                        </a:solidFill>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a:effectLst/>
                        </a:rPr>
                        <a:t>1</a:t>
                      </a:r>
                      <a:r>
                        <a:rPr lang="en-CA" sz="1600" dirty="0">
                          <a:effectLst/>
                          <a:sym typeface="Symbol"/>
                        </a:rPr>
                        <a:t></a:t>
                      </a:r>
                      <a:r>
                        <a:rPr lang="en-CA" sz="1600" dirty="0" smtClean="0">
                          <a:effectLst/>
                        </a:rPr>
                        <a:t>10</a:t>
                      </a:r>
                      <a:r>
                        <a:rPr lang="en-CA" sz="1600" baseline="30000" dirty="0" smtClean="0">
                          <a:effectLst/>
                        </a:rPr>
                        <a:t>-40</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smtClean="0">
                          <a:effectLst/>
                          <a:latin typeface="Calibri"/>
                          <a:ea typeface="Calibri"/>
                          <a:cs typeface="Times New Roman"/>
                        </a:rPr>
                        <a:t>Load factor 1.0 / 1.4</a:t>
                      </a:r>
                      <a:endParaRPr lang="en-CA" sz="1600" dirty="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smtClean="0">
                          <a:effectLst/>
                          <a:latin typeface="Calibri"/>
                          <a:ea typeface="Calibri"/>
                          <a:cs typeface="Times New Roman"/>
                        </a:rPr>
                        <a:t>73.9 /</a:t>
                      </a:r>
                      <a:br>
                        <a:rPr lang="en-CA" sz="1600" dirty="0" smtClean="0">
                          <a:effectLst/>
                          <a:latin typeface="Calibri"/>
                          <a:ea typeface="Calibri"/>
                          <a:cs typeface="Times New Roman"/>
                        </a:rPr>
                      </a:br>
                      <a:r>
                        <a:rPr lang="en-CA" sz="1600" dirty="0" smtClean="0">
                          <a:effectLst/>
                          <a:latin typeface="Calibri"/>
                          <a:ea typeface="Calibri"/>
                          <a:cs typeface="Times New Roman"/>
                        </a:rPr>
                        <a:t>59.5</a:t>
                      </a: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smtClean="0">
                          <a:effectLst/>
                          <a:sym typeface="Symbol"/>
                        </a:rPr>
                        <a:t>4</a:t>
                      </a:r>
                      <a:r>
                        <a:rPr lang="en-CA" sz="1600" dirty="0" smtClean="0">
                          <a:effectLst/>
                        </a:rPr>
                        <a:t>10</a:t>
                      </a:r>
                      <a:r>
                        <a:rPr lang="en-CA" sz="1600" baseline="30000" dirty="0" smtClean="0">
                          <a:effectLst/>
                        </a:rPr>
                        <a:t>-195</a:t>
                      </a:r>
                      <a:r>
                        <a:rPr lang="en-CA" sz="1600" baseline="0" dirty="0" smtClean="0">
                          <a:effectLst/>
                        </a:rPr>
                        <a:t> /</a:t>
                      </a:r>
                      <a:r>
                        <a:rPr lang="en-CA" sz="1600" baseline="30000" dirty="0" smtClean="0">
                          <a:effectLst/>
                        </a:rPr>
                        <a:t/>
                      </a:r>
                      <a:br>
                        <a:rPr lang="en-CA" sz="1600" baseline="30000" dirty="0" smtClean="0">
                          <a:effectLst/>
                        </a:rPr>
                      </a:br>
                      <a:r>
                        <a:rPr lang="en-CA" sz="1600" baseline="0" dirty="0" smtClean="0">
                          <a:effectLst/>
                          <a:sym typeface="Symbol"/>
                        </a:rPr>
                        <a:t>8</a:t>
                      </a:r>
                      <a:r>
                        <a:rPr lang="en-CA" sz="1600" dirty="0" smtClean="0">
                          <a:effectLst/>
                          <a:sym typeface="Symbol"/>
                        </a:rPr>
                        <a:t></a:t>
                      </a:r>
                      <a:r>
                        <a:rPr lang="en-CA" sz="1600" dirty="0" smtClean="0">
                          <a:effectLst/>
                        </a:rPr>
                        <a:t>10</a:t>
                      </a:r>
                      <a:r>
                        <a:rPr lang="en-CA" sz="1600" baseline="30000" dirty="0" smtClean="0">
                          <a:effectLst/>
                        </a:rPr>
                        <a:t>-119</a:t>
                      </a:r>
                      <a:endParaRPr lang="en-CA" sz="1600" dirty="0" smtClean="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sym typeface="Symbol"/>
                        </a:rPr>
                        <a:t>1</a:t>
                      </a:r>
                      <a:r>
                        <a:rPr lang="en-CA" sz="1600" dirty="0" smtClean="0">
                          <a:effectLst/>
                          <a:sym typeface="Symbol"/>
                        </a:rPr>
                        <a:t></a:t>
                      </a:r>
                      <a:r>
                        <a:rPr lang="en-CA" sz="1600" dirty="0" smtClean="0">
                          <a:effectLst/>
                        </a:rPr>
                        <a:t>10</a:t>
                      </a:r>
                      <a:r>
                        <a:rPr lang="en-CA" sz="1600" baseline="30000" dirty="0" smtClean="0">
                          <a:effectLst/>
                        </a:rPr>
                        <a:t>-40</a:t>
                      </a:r>
                      <a:r>
                        <a:rPr lang="en-CA" sz="1600" baseline="0" dirty="0" smtClean="0">
                          <a:effectLst/>
                        </a:rPr>
                        <a:t> /</a:t>
                      </a:r>
                      <a:endParaRPr lang="en-CA" sz="1600" baseline="30000" dirty="0" smtClean="0">
                        <a:effectLst/>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smtClean="0">
                          <a:effectLst/>
                          <a:sym typeface="Symbol"/>
                        </a:rPr>
                        <a:t>8</a:t>
                      </a:r>
                      <a:r>
                        <a:rPr lang="en-CA" sz="1600" dirty="0" smtClean="0">
                          <a:effectLst/>
                        </a:rPr>
                        <a:t>10</a:t>
                      </a:r>
                      <a:r>
                        <a:rPr lang="en-CA" sz="1600" baseline="30000" dirty="0" smtClean="0">
                          <a:effectLst/>
                        </a:rPr>
                        <a:t>-14</a:t>
                      </a:r>
                      <a:endParaRPr lang="en-CA" sz="1600" dirty="0" smtClean="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smtClean="0">
                          <a:effectLst/>
                        </a:rPr>
                        <a:t>Size factor</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effectLst/>
                          <a:latin typeface="Calibri"/>
                          <a:ea typeface="Calibri"/>
                          <a:cs typeface="Times New Roman"/>
                        </a:rPr>
                        <a:t>6.3</a:t>
                      </a:r>
                      <a:endParaRPr lang="en-CA" sz="1600" dirty="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sym typeface="Symbol"/>
                        </a:rPr>
                        <a:t>9</a:t>
                      </a:r>
                      <a:r>
                        <a:rPr lang="en-CA" sz="1600" dirty="0" smtClean="0">
                          <a:effectLst/>
                          <a:sym typeface="Symbol"/>
                        </a:rPr>
                        <a:t></a:t>
                      </a:r>
                      <a:r>
                        <a:rPr lang="en-CA" sz="1600" dirty="0" smtClean="0">
                          <a:effectLst/>
                        </a:rPr>
                        <a:t>10</a:t>
                      </a:r>
                      <a:r>
                        <a:rPr lang="en-CA" sz="1600" baseline="30000" dirty="0" smtClean="0">
                          <a:effectLst/>
                        </a:rPr>
                        <a:t>-17</a:t>
                      </a:r>
                      <a:endParaRPr lang="en-CA" sz="1600" dirty="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smtClean="0">
                          <a:effectLst/>
                        </a:rPr>
                        <a:t>0.977</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smtClean="0">
                          <a:effectLst/>
                          <a:latin typeface="+mn-lt"/>
                          <a:ea typeface="+mn-ea"/>
                          <a:cs typeface="+mn-cs"/>
                        </a:rPr>
                        <a:t>Load</a:t>
                      </a:r>
                      <a:r>
                        <a:rPr lang="en-CA" sz="1600" baseline="0" dirty="0" smtClean="0">
                          <a:effectLst/>
                          <a:latin typeface="+mn-lt"/>
                          <a:ea typeface="+mn-ea"/>
                          <a:cs typeface="+mn-cs"/>
                        </a:rPr>
                        <a:t> factor &amp; size factor</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solidFill>
                            <a:srgbClr val="FF0000"/>
                          </a:solidFill>
                          <a:effectLst/>
                          <a:latin typeface="Calibri"/>
                          <a:ea typeface="Calibri"/>
                          <a:cs typeface="Times New Roman"/>
                        </a:rPr>
                        <a:t>6.3</a:t>
                      </a:r>
                      <a:endParaRPr lang="en-CA" sz="1600" dirty="0">
                        <a:solidFill>
                          <a:srgbClr val="FF0000"/>
                        </a:solidFill>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rPr>
                        <a:t>1</a:t>
                      </a:r>
                      <a:r>
                        <a:rPr lang="en-CA" sz="1600" dirty="0">
                          <a:effectLst/>
                          <a:sym typeface="Symbol"/>
                        </a:rPr>
                        <a:t></a:t>
                      </a:r>
                      <a:r>
                        <a:rPr lang="en-CA" sz="1600" dirty="0" smtClean="0">
                          <a:effectLst/>
                        </a:rPr>
                        <a:t>10</a:t>
                      </a:r>
                      <a:r>
                        <a:rPr lang="en-CA" sz="1600" baseline="30000" dirty="0" smtClean="0">
                          <a:effectLst/>
                        </a:rPr>
                        <a:t>-16</a:t>
                      </a:r>
                      <a:endParaRPr lang="en-CA" sz="1600" dirty="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smtClean="0">
                          <a:solidFill>
                            <a:srgbClr val="FF0000"/>
                          </a:solidFill>
                          <a:effectLst/>
                        </a:rPr>
                        <a:t>0.978</a:t>
                      </a:r>
                      <a:endParaRPr lang="en-CA" sz="1600" dirty="0">
                        <a:solidFill>
                          <a:srgbClr val="FF0000"/>
                        </a:solidFill>
                        <a:effectLst/>
                        <a:latin typeface="Calibri"/>
                        <a:ea typeface="Calibri"/>
                        <a:cs typeface="Times New Roman"/>
                      </a:endParaRPr>
                    </a:p>
                  </a:txBody>
                  <a:tcPr marL="0" marR="0" marT="0" marB="0" anchor="ctr"/>
                </a:tc>
              </a:tr>
            </a:tbl>
          </a:graphicData>
        </a:graphic>
      </p:graphicFrame>
      <p:sp>
        <p:nvSpPr>
          <p:cNvPr id="9" name="Rectangle 8"/>
          <p:cNvSpPr/>
          <p:nvPr/>
        </p:nvSpPr>
        <p:spPr>
          <a:xfrm>
            <a:off x="864814" y="5443454"/>
            <a:ext cx="6432279" cy="307777"/>
          </a:xfrm>
          <a:prstGeom prst="rect">
            <a:avLst/>
          </a:prstGeom>
        </p:spPr>
        <p:txBody>
          <a:bodyPr wrap="square">
            <a:spAutoFit/>
          </a:bodyPr>
          <a:lstStyle/>
          <a:p>
            <a:pPr>
              <a:spcBef>
                <a:spcPts val="300"/>
              </a:spcBef>
              <a:spcAft>
                <a:spcPts val="300"/>
              </a:spcAft>
              <a:buClrTx/>
              <a:buSzPct val="100000"/>
              <a:buNone/>
            </a:pPr>
            <a:r>
              <a:rPr lang="en-US" sz="1400" dirty="0" smtClean="0"/>
              <a:t>Note:  Leak rate factor calculated from traditional </a:t>
            </a:r>
            <a:r>
              <a:rPr lang="en-US" sz="1400" dirty="0" err="1" smtClean="0"/>
              <a:t>LBB</a:t>
            </a:r>
            <a:r>
              <a:rPr lang="en-US" sz="1400" dirty="0" smtClean="0"/>
              <a:t> is 4.0</a:t>
            </a:r>
            <a:r>
              <a:rPr lang="en-US" sz="1400" dirty="0" smtClean="0">
                <a:sym typeface="Symbol"/>
              </a:rPr>
              <a:t>.</a:t>
            </a:r>
            <a:endParaRPr lang="en-US" sz="1400" dirty="0"/>
          </a:p>
        </p:txBody>
      </p:sp>
      <p:sp>
        <p:nvSpPr>
          <p:cNvPr id="10" name="Footer Placeholder 1"/>
          <p:cNvSpPr txBox="1">
            <a:spLocks/>
          </p:cNvSpPr>
          <p:nvPr/>
        </p:nvSpPr>
        <p:spPr>
          <a:xfrm>
            <a:off x="1419498" y="6299044"/>
            <a:ext cx="6252754" cy="365770"/>
          </a:xfrm>
          <a:prstGeom prst="rect">
            <a:avLst/>
          </a:prstGeom>
        </p:spPr>
        <p:txBody>
          <a:bodyPr vert="horz" lIns="0" tIns="0" rIns="0" bIns="0" rtlCol="0" anchor="b" anchorCtr="0"/>
          <a:lstStyle>
            <a:defPPr>
              <a:defRPr lang="fr-FR"/>
            </a:defPPr>
            <a:lvl1pPr marL="0" algn="l" defTabSz="914400" rtl="0" eaLnBrk="1" latinLnBrk="0" hangingPunct="1">
              <a:defRPr lang="en-CA" sz="800" kern="1200" baseline="0">
                <a:solidFill>
                  <a:schemeClr val="bg1">
                    <a:lumMod val="50000"/>
                  </a:schemeClr>
                </a:solidFill>
                <a:effectLst/>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 Copyright - © 2018 SNC-Lavalin Inc. and its member companies. All rights reserved. Unauthorized use or reproduction is prohibited.</a:t>
            </a:r>
            <a:endParaRPr lang="en-US" dirty="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20</a:t>
            </a:fld>
            <a:endParaRPr lang="en-CA" sz="800" dirty="0"/>
          </a:p>
        </p:txBody>
      </p:sp>
    </p:spTree>
    <p:extLst>
      <p:ext uri="{BB962C8B-B14F-4D97-AF65-F5344CB8AC3E}">
        <p14:creationId xmlns:p14="http://schemas.microsoft.com/office/powerpoint/2010/main" val="28124031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47354" y="1102235"/>
            <a:ext cx="8003375"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Maintain the load factor and size factor.</a:t>
            </a:r>
          </a:p>
          <a:p>
            <a:pPr marL="342900" indent="-342900">
              <a:spcBef>
                <a:spcPts val="300"/>
              </a:spcBef>
              <a:spcAft>
                <a:spcPts val="300"/>
              </a:spcAft>
              <a:buClrTx/>
              <a:buSzPct val="100000"/>
              <a:buFont typeface="Arial" panose="020B0604020202020204" pitchFamily="34" charset="0"/>
              <a:buChar char="•"/>
            </a:pPr>
            <a:r>
              <a:rPr lang="en-US" sz="2200" dirty="0" smtClean="0"/>
              <a:t>The leak rate factor (</a:t>
            </a:r>
            <a:r>
              <a:rPr lang="en-US" sz="2200" dirty="0" err="1" smtClean="0"/>
              <a:t>LRF</a:t>
            </a:r>
            <a:r>
              <a:rPr lang="en-US" sz="2200" dirty="0" smtClean="0"/>
              <a:t>) is determined by the averaging conditional probability of </a:t>
            </a:r>
            <a:r>
              <a:rPr lang="en-US" sz="2200" dirty="0" err="1" smtClean="0"/>
              <a:t>BBL</a:t>
            </a:r>
            <a:r>
              <a:rPr lang="en-US" sz="2200" dirty="0" smtClean="0"/>
              <a:t> (break-before-leak), e.g. 5% corresponding to a leak rate factor of  4.</a:t>
            </a:r>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2" name="Title 1"/>
          <p:cNvSpPr>
            <a:spLocks noGrp="1"/>
          </p:cNvSpPr>
          <p:nvPr>
            <p:ph type="title"/>
          </p:nvPr>
        </p:nvSpPr>
        <p:spPr/>
        <p:txBody>
          <a:bodyPr/>
          <a:lstStyle/>
          <a:p>
            <a:r>
              <a:rPr lang="en-CA" dirty="0" smtClean="0"/>
              <a:t>Probabilistic Leak Rate Factor</a:t>
            </a:r>
            <a:endParaRPr lang="en-CA" dirty="0"/>
          </a:p>
        </p:txBody>
      </p:sp>
      <p:sp>
        <p:nvSpPr>
          <p:cNvPr id="10" name="Footer Placeholder 1"/>
          <p:cNvSpPr txBox="1">
            <a:spLocks/>
          </p:cNvSpPr>
          <p:nvPr/>
        </p:nvSpPr>
        <p:spPr>
          <a:xfrm>
            <a:off x="1419498" y="6299044"/>
            <a:ext cx="6252754" cy="365770"/>
          </a:xfrm>
          <a:prstGeom prst="rect">
            <a:avLst/>
          </a:prstGeom>
        </p:spPr>
        <p:txBody>
          <a:bodyPr vert="horz" lIns="0" tIns="0" rIns="0" bIns="0" rtlCol="0" anchor="b" anchorCtr="0"/>
          <a:lstStyle>
            <a:defPPr>
              <a:defRPr lang="fr-FR"/>
            </a:defPPr>
            <a:lvl1pPr marL="0" algn="l" defTabSz="914400" rtl="0" eaLnBrk="1" latinLnBrk="0" hangingPunct="1">
              <a:defRPr lang="en-CA" sz="800" kern="1200" baseline="0">
                <a:solidFill>
                  <a:schemeClr val="bg1">
                    <a:lumMod val="50000"/>
                  </a:schemeClr>
                </a:solidFill>
                <a:effectLst/>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 Copyright - © 2018 SNC-Lavalin Inc. and its member companies. All rights reserved. Unauthorized use or reproduction is prohibited.</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56535411"/>
              </p:ext>
            </p:extLst>
          </p:nvPr>
        </p:nvGraphicFramePr>
        <p:xfrm>
          <a:off x="483598" y="2822580"/>
          <a:ext cx="3481820" cy="2523744"/>
        </p:xfrm>
        <a:graphic>
          <a:graphicData uri="http://schemas.openxmlformats.org/drawingml/2006/table">
            <a:tbl>
              <a:tblPr firstRow="1" bandRow="1">
                <a:tableStyleId>{5C22544A-7EE6-4342-B048-85BDC9FD1C3A}</a:tableStyleId>
              </a:tblPr>
              <a:tblGrid>
                <a:gridCol w="964956"/>
                <a:gridCol w="2516864"/>
              </a:tblGrid>
              <a:tr h="273795">
                <a:tc>
                  <a:txBody>
                    <a:bodyPr/>
                    <a:lstStyle/>
                    <a:p>
                      <a:pPr marL="0" marR="0" algn="ctr">
                        <a:lnSpc>
                          <a:spcPct val="115000"/>
                        </a:lnSpc>
                        <a:spcBef>
                          <a:spcPts val="0"/>
                        </a:spcBef>
                        <a:spcAft>
                          <a:spcPts val="0"/>
                        </a:spcAft>
                      </a:pPr>
                      <a:r>
                        <a:rPr lang="en-CA" sz="1600" dirty="0" smtClean="0">
                          <a:effectLst/>
                        </a:rPr>
                        <a:t>Leak</a:t>
                      </a:r>
                      <a:r>
                        <a:rPr lang="en-CA" sz="1600" baseline="0" dirty="0" smtClean="0">
                          <a:effectLst/>
                        </a:rPr>
                        <a:t> Rate </a:t>
                      </a:r>
                      <a:r>
                        <a:rPr lang="en-CA" sz="1600" dirty="0" smtClean="0">
                          <a:effectLst/>
                        </a:rPr>
                        <a:t>Factor</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smtClean="0">
                          <a:effectLst/>
                        </a:rPr>
                        <a:t>Conditional Probability</a:t>
                      </a:r>
                      <a:r>
                        <a:rPr lang="en-CA" sz="1600" baseline="0" dirty="0" smtClean="0">
                          <a:effectLst/>
                        </a:rPr>
                        <a:t> of Leak Rate </a:t>
                      </a:r>
                      <a:r>
                        <a:rPr lang="en-CA" sz="1600" dirty="0" smtClean="0">
                          <a:effectLst/>
                        </a:rPr>
                        <a:t>&lt;</a:t>
                      </a:r>
                      <a:r>
                        <a:rPr lang="en-CA" sz="1600" dirty="0" err="1" smtClean="0">
                          <a:effectLst/>
                        </a:rPr>
                        <a:t>Factor</a:t>
                      </a:r>
                      <a:r>
                        <a:rPr lang="en-CA" sz="1600" dirty="0" err="1" smtClean="0">
                          <a:effectLst/>
                          <a:sym typeface="Symbol"/>
                        </a:rPr>
                        <a:t></a:t>
                      </a:r>
                      <a:r>
                        <a:rPr lang="en-CA" sz="1600" dirty="0" err="1" smtClean="0">
                          <a:effectLst/>
                        </a:rPr>
                        <a:t>DLR</a:t>
                      </a:r>
                      <a:r>
                        <a:rPr lang="en-CA" sz="1600" baseline="0" dirty="0" smtClean="0">
                          <a:effectLst/>
                        </a:rPr>
                        <a:t> given </a:t>
                      </a:r>
                      <a:r>
                        <a:rPr lang="en-CA" sz="1600" dirty="0" smtClean="0">
                          <a:effectLst/>
                        </a:rPr>
                        <a:t>EQ</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a:effectLst/>
                        </a:rPr>
                        <a:t>1</a:t>
                      </a:r>
                      <a:endParaRPr lang="en-CA" sz="1600" dirty="0">
                        <a:effectLst/>
                        <a:latin typeface="Calibri"/>
                        <a:ea typeface="Calibri"/>
                        <a:cs typeface="Times New Roman"/>
                      </a:endParaRPr>
                    </a:p>
                  </a:txBody>
                  <a:tcPr marL="0" marR="0" marT="0" marB="0" anchor="ctr"/>
                </a:tc>
                <a:tc>
                  <a:txBody>
                    <a:bodyPr/>
                    <a:lstStyle/>
                    <a:p>
                      <a:pPr marL="0" marR="0" algn="ctr">
                        <a:lnSpc>
                          <a:spcPct val="115000"/>
                        </a:lnSpc>
                        <a:spcBef>
                          <a:spcPts val="0"/>
                        </a:spcBef>
                        <a:spcAft>
                          <a:spcPts val="0"/>
                        </a:spcAft>
                      </a:pPr>
                      <a:r>
                        <a:rPr lang="en-CA" sz="1600" dirty="0">
                          <a:effectLst/>
                        </a:rPr>
                        <a:t>1</a:t>
                      </a:r>
                      <a:r>
                        <a:rPr lang="en-CA" sz="1600" dirty="0">
                          <a:effectLst/>
                          <a:sym typeface="Symbol"/>
                        </a:rPr>
                        <a:t></a:t>
                      </a:r>
                      <a:r>
                        <a:rPr lang="en-CA" sz="1600" dirty="0" smtClean="0">
                          <a:effectLst/>
                        </a:rPr>
                        <a:t>10</a:t>
                      </a:r>
                      <a:r>
                        <a:rPr lang="en-CA" sz="1600" baseline="30000" dirty="0" smtClean="0">
                          <a:effectLst/>
                        </a:rPr>
                        <a:t>-16</a:t>
                      </a:r>
                      <a:r>
                        <a:rPr lang="en-CA" sz="1600" baseline="0" dirty="0" smtClean="0">
                          <a:effectLst/>
                        </a:rPr>
                        <a:t> (</a:t>
                      </a:r>
                      <a:r>
                        <a:rPr lang="en-CA" sz="1600" dirty="0" smtClean="0">
                          <a:effectLst/>
                        </a:rPr>
                        <a:t>1</a:t>
                      </a:r>
                      <a:r>
                        <a:rPr lang="en-CA" sz="1600" dirty="0" smtClean="0">
                          <a:effectLst/>
                          <a:sym typeface="Symbol"/>
                        </a:rPr>
                        <a:t></a:t>
                      </a:r>
                      <a:r>
                        <a:rPr lang="en-CA" sz="1600" dirty="0" smtClean="0">
                          <a:effectLst/>
                        </a:rPr>
                        <a:t>10</a:t>
                      </a:r>
                      <a:r>
                        <a:rPr lang="en-CA" sz="1600" baseline="30000" dirty="0" smtClean="0">
                          <a:effectLst/>
                        </a:rPr>
                        <a:t>-19</a:t>
                      </a:r>
                      <a:r>
                        <a:rPr lang="en-CA" sz="1600" baseline="0" dirty="0" smtClean="0">
                          <a:effectLst/>
                        </a:rPr>
                        <a:t>)</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a:effectLst/>
                        </a:rPr>
                        <a:t>2</a:t>
                      </a:r>
                      <a:endParaRPr lang="en-CA" sz="160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rPr>
                        <a:t>3</a:t>
                      </a:r>
                      <a:r>
                        <a:rPr lang="en-CA" sz="1600" dirty="0">
                          <a:effectLst/>
                          <a:sym typeface="Symbol"/>
                        </a:rPr>
                        <a:t></a:t>
                      </a:r>
                      <a:r>
                        <a:rPr lang="en-CA" sz="1600" dirty="0" smtClean="0">
                          <a:effectLst/>
                        </a:rPr>
                        <a:t>10</a:t>
                      </a:r>
                      <a:r>
                        <a:rPr lang="en-CA" sz="1600" baseline="30000" dirty="0" smtClean="0">
                          <a:effectLst/>
                        </a:rPr>
                        <a:t>-6</a:t>
                      </a:r>
                      <a:r>
                        <a:rPr lang="en-CA" sz="1600" baseline="0" dirty="0" smtClean="0">
                          <a:effectLst/>
                        </a:rPr>
                        <a:t> (3</a:t>
                      </a:r>
                      <a:r>
                        <a:rPr lang="en-CA" sz="1600" dirty="0" smtClean="0">
                          <a:effectLst/>
                          <a:sym typeface="Symbol"/>
                        </a:rPr>
                        <a:t></a:t>
                      </a:r>
                      <a:r>
                        <a:rPr lang="en-CA" sz="1600" dirty="0" smtClean="0">
                          <a:effectLst/>
                        </a:rPr>
                        <a:t>10</a:t>
                      </a:r>
                      <a:r>
                        <a:rPr lang="en-CA" sz="1600" baseline="30000" dirty="0" smtClean="0">
                          <a:effectLst/>
                        </a:rPr>
                        <a:t>-9</a:t>
                      </a:r>
                      <a:r>
                        <a:rPr lang="en-CA" sz="1600" baseline="0" dirty="0" smtClean="0">
                          <a:effectLst/>
                        </a:rPr>
                        <a:t>)</a:t>
                      </a:r>
                      <a:endParaRPr lang="en-CA" sz="1600" dirty="0" smtClean="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a:effectLst/>
                        </a:rPr>
                        <a:t>3</a:t>
                      </a:r>
                      <a:endParaRPr lang="en-CA" sz="1600" dirty="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rPr>
                        <a:t>2</a:t>
                      </a:r>
                      <a:r>
                        <a:rPr lang="en-CA" sz="1600" dirty="0">
                          <a:effectLst/>
                          <a:sym typeface="Symbol"/>
                        </a:rPr>
                        <a:t></a:t>
                      </a:r>
                      <a:r>
                        <a:rPr lang="en-CA" sz="1600" dirty="0" smtClean="0">
                          <a:effectLst/>
                        </a:rPr>
                        <a:t>10</a:t>
                      </a:r>
                      <a:r>
                        <a:rPr lang="en-CA" sz="1600" baseline="30000" dirty="0" smtClean="0">
                          <a:effectLst/>
                        </a:rPr>
                        <a:t>-3</a:t>
                      </a:r>
                      <a:r>
                        <a:rPr lang="en-CA" sz="1600" baseline="0" dirty="0" smtClean="0">
                          <a:effectLst/>
                        </a:rPr>
                        <a:t> (2</a:t>
                      </a:r>
                      <a:r>
                        <a:rPr lang="en-CA" sz="1600" dirty="0" smtClean="0">
                          <a:effectLst/>
                          <a:sym typeface="Symbol"/>
                        </a:rPr>
                        <a:t></a:t>
                      </a:r>
                      <a:r>
                        <a:rPr lang="en-CA" sz="1600" dirty="0" smtClean="0">
                          <a:effectLst/>
                        </a:rPr>
                        <a:t>10</a:t>
                      </a:r>
                      <a:r>
                        <a:rPr lang="en-CA" sz="1600" baseline="30000" dirty="0" smtClean="0">
                          <a:effectLst/>
                        </a:rPr>
                        <a:t>-6</a:t>
                      </a:r>
                      <a:r>
                        <a:rPr lang="en-CA" sz="1600" baseline="0" dirty="0" smtClean="0">
                          <a:effectLst/>
                        </a:rPr>
                        <a:t>)</a:t>
                      </a:r>
                      <a:endParaRPr lang="en-CA" sz="1600" dirty="0" smtClean="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dirty="0">
                          <a:solidFill>
                            <a:srgbClr val="FF0000"/>
                          </a:solidFill>
                          <a:effectLst/>
                        </a:rPr>
                        <a:t>4</a:t>
                      </a:r>
                      <a:endParaRPr lang="en-CA" sz="1600" dirty="0">
                        <a:solidFill>
                          <a:srgbClr val="FF0000"/>
                        </a:solidFill>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solidFill>
                            <a:srgbClr val="FF0000"/>
                          </a:solidFill>
                          <a:effectLst/>
                        </a:rPr>
                        <a:t>5</a:t>
                      </a:r>
                      <a:r>
                        <a:rPr lang="en-CA" sz="1600" dirty="0">
                          <a:solidFill>
                            <a:srgbClr val="FF0000"/>
                          </a:solidFill>
                          <a:effectLst/>
                          <a:sym typeface="Symbol"/>
                        </a:rPr>
                        <a:t></a:t>
                      </a:r>
                      <a:r>
                        <a:rPr lang="en-CA" sz="1600" dirty="0" smtClean="0">
                          <a:solidFill>
                            <a:srgbClr val="FF0000"/>
                          </a:solidFill>
                          <a:effectLst/>
                        </a:rPr>
                        <a:t>10</a:t>
                      </a:r>
                      <a:r>
                        <a:rPr lang="en-CA" sz="1600" baseline="30000" dirty="0" smtClean="0">
                          <a:solidFill>
                            <a:srgbClr val="FF0000"/>
                          </a:solidFill>
                          <a:effectLst/>
                        </a:rPr>
                        <a:t>-2</a:t>
                      </a:r>
                      <a:r>
                        <a:rPr lang="en-CA" sz="1600" baseline="0" dirty="0" smtClean="0">
                          <a:solidFill>
                            <a:srgbClr val="FF0000"/>
                          </a:solidFill>
                          <a:effectLst/>
                        </a:rPr>
                        <a:t> (5</a:t>
                      </a:r>
                      <a:r>
                        <a:rPr lang="en-CA" sz="1600" dirty="0" smtClean="0">
                          <a:solidFill>
                            <a:srgbClr val="FF0000"/>
                          </a:solidFill>
                          <a:effectLst/>
                          <a:sym typeface="Symbol"/>
                        </a:rPr>
                        <a:t></a:t>
                      </a:r>
                      <a:r>
                        <a:rPr lang="en-CA" sz="1600" dirty="0" smtClean="0">
                          <a:solidFill>
                            <a:srgbClr val="FF0000"/>
                          </a:solidFill>
                          <a:effectLst/>
                        </a:rPr>
                        <a:t>10</a:t>
                      </a:r>
                      <a:r>
                        <a:rPr lang="en-CA" sz="1600" baseline="30000" dirty="0" smtClean="0">
                          <a:solidFill>
                            <a:srgbClr val="FF0000"/>
                          </a:solidFill>
                          <a:effectLst/>
                        </a:rPr>
                        <a:t>-5</a:t>
                      </a:r>
                      <a:r>
                        <a:rPr lang="en-CA" sz="1600" baseline="0" dirty="0" smtClean="0">
                          <a:solidFill>
                            <a:srgbClr val="FF0000"/>
                          </a:solidFill>
                          <a:effectLst/>
                        </a:rPr>
                        <a:t>)</a:t>
                      </a:r>
                      <a:endParaRPr lang="en-CA" sz="1600" dirty="0" smtClean="0">
                        <a:solidFill>
                          <a:srgbClr val="FF0000"/>
                        </a:solidFill>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a:effectLst/>
                        </a:rPr>
                        <a:t>5</a:t>
                      </a:r>
                      <a:endParaRPr lang="en-CA" sz="160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smtClean="0">
                          <a:effectLst/>
                        </a:rPr>
                        <a:t>2</a:t>
                      </a:r>
                      <a:r>
                        <a:rPr lang="en-CA" sz="1600" dirty="0" smtClean="0">
                          <a:effectLst/>
                          <a:sym typeface="Symbol"/>
                        </a:rPr>
                        <a:t></a:t>
                      </a:r>
                      <a:r>
                        <a:rPr lang="en-CA" sz="1600" dirty="0" smtClean="0">
                          <a:effectLst/>
                        </a:rPr>
                        <a:t>10</a:t>
                      </a:r>
                      <a:r>
                        <a:rPr lang="en-CA" sz="1600" baseline="30000" dirty="0" smtClean="0">
                          <a:effectLst/>
                        </a:rPr>
                        <a:t>-1</a:t>
                      </a:r>
                      <a:r>
                        <a:rPr lang="en-CA" sz="1600" baseline="0" dirty="0" smtClean="0">
                          <a:effectLst/>
                        </a:rPr>
                        <a:t> (</a:t>
                      </a:r>
                      <a:r>
                        <a:rPr lang="en-CA" sz="1600" dirty="0" smtClean="0">
                          <a:effectLst/>
                        </a:rPr>
                        <a:t>2</a:t>
                      </a:r>
                      <a:r>
                        <a:rPr lang="en-CA" sz="1600" dirty="0" smtClean="0">
                          <a:effectLst/>
                          <a:sym typeface="Symbol"/>
                        </a:rPr>
                        <a:t></a:t>
                      </a:r>
                      <a:r>
                        <a:rPr lang="en-CA" sz="1600" dirty="0" smtClean="0">
                          <a:effectLst/>
                        </a:rPr>
                        <a:t>10</a:t>
                      </a:r>
                      <a:r>
                        <a:rPr lang="en-CA" sz="1600" baseline="30000" dirty="0" smtClean="0">
                          <a:effectLst/>
                        </a:rPr>
                        <a:t>-4</a:t>
                      </a:r>
                      <a:r>
                        <a:rPr lang="en-CA" sz="1600" baseline="0" dirty="0" smtClean="0">
                          <a:effectLst/>
                        </a:rPr>
                        <a:t>)</a:t>
                      </a:r>
                      <a:endParaRPr lang="en-CA" sz="1600" dirty="0">
                        <a:effectLst/>
                        <a:latin typeface="Calibri"/>
                        <a:ea typeface="Calibri"/>
                        <a:cs typeface="Times New Roman"/>
                      </a:endParaRPr>
                    </a:p>
                  </a:txBody>
                  <a:tcPr marL="0" marR="0" marT="0" marB="0" anchor="ctr"/>
                </a:tc>
              </a:tr>
              <a:tr h="273795">
                <a:tc>
                  <a:txBody>
                    <a:bodyPr/>
                    <a:lstStyle/>
                    <a:p>
                      <a:pPr marL="0" marR="0" algn="ctr">
                        <a:lnSpc>
                          <a:spcPct val="115000"/>
                        </a:lnSpc>
                        <a:spcBef>
                          <a:spcPts val="0"/>
                        </a:spcBef>
                        <a:spcAft>
                          <a:spcPts val="0"/>
                        </a:spcAft>
                      </a:pPr>
                      <a:r>
                        <a:rPr lang="en-CA" sz="1600">
                          <a:effectLst/>
                        </a:rPr>
                        <a:t>6</a:t>
                      </a:r>
                      <a:endParaRPr lang="en-CA" sz="1600">
                        <a:effectLst/>
                        <a:latin typeface="Calibri"/>
                        <a:ea typeface="Calibri"/>
                        <a:cs typeface="Times New Roman"/>
                      </a:endParaRPr>
                    </a:p>
                  </a:txBody>
                  <a:tcPr marL="0" marR="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CA" sz="1600" dirty="0">
                          <a:effectLst/>
                        </a:rPr>
                        <a:t>5</a:t>
                      </a:r>
                      <a:r>
                        <a:rPr lang="en-CA" sz="1600" dirty="0">
                          <a:effectLst/>
                          <a:sym typeface="Symbol"/>
                        </a:rPr>
                        <a:t></a:t>
                      </a:r>
                      <a:r>
                        <a:rPr lang="en-CA" sz="1600" dirty="0" smtClean="0">
                          <a:effectLst/>
                        </a:rPr>
                        <a:t>10</a:t>
                      </a:r>
                      <a:r>
                        <a:rPr lang="en-CA" sz="1600" baseline="30000" dirty="0" smtClean="0">
                          <a:effectLst/>
                        </a:rPr>
                        <a:t>-1</a:t>
                      </a:r>
                      <a:r>
                        <a:rPr lang="en-CA" sz="1600" baseline="0" dirty="0" smtClean="0">
                          <a:effectLst/>
                        </a:rPr>
                        <a:t> (5</a:t>
                      </a:r>
                      <a:r>
                        <a:rPr lang="en-CA" sz="1600" dirty="0" smtClean="0">
                          <a:effectLst/>
                          <a:sym typeface="Symbol"/>
                        </a:rPr>
                        <a:t></a:t>
                      </a:r>
                      <a:r>
                        <a:rPr lang="en-CA" sz="1600" dirty="0" smtClean="0">
                          <a:effectLst/>
                        </a:rPr>
                        <a:t>10</a:t>
                      </a:r>
                      <a:r>
                        <a:rPr lang="en-CA" sz="1600" baseline="30000" dirty="0" smtClean="0">
                          <a:effectLst/>
                        </a:rPr>
                        <a:t>-4</a:t>
                      </a:r>
                      <a:r>
                        <a:rPr lang="en-CA" sz="1600" baseline="0" dirty="0" smtClean="0">
                          <a:effectLst/>
                        </a:rPr>
                        <a:t>)</a:t>
                      </a:r>
                      <a:endParaRPr lang="en-CA" sz="1600" dirty="0" smtClean="0">
                        <a:effectLst/>
                        <a:latin typeface="Calibri"/>
                        <a:ea typeface="Calibri"/>
                        <a:cs typeface="Times New Roman"/>
                      </a:endParaRPr>
                    </a:p>
                  </a:txBody>
                  <a:tcPr marL="0" marR="0" marT="0" marB="0" anchor="ctr"/>
                </a:tc>
              </a:tr>
            </a:tbl>
          </a:graphicData>
        </a:graphic>
      </p:graphicFrame>
      <p:sp>
        <p:nvSpPr>
          <p:cNvPr id="11" name="Rectangle 10"/>
          <p:cNvSpPr/>
          <p:nvPr/>
        </p:nvSpPr>
        <p:spPr>
          <a:xfrm>
            <a:off x="356849" y="5444755"/>
            <a:ext cx="3807745" cy="523220"/>
          </a:xfrm>
          <a:prstGeom prst="rect">
            <a:avLst/>
          </a:prstGeom>
        </p:spPr>
        <p:txBody>
          <a:bodyPr wrap="square">
            <a:spAutoFit/>
          </a:bodyPr>
          <a:lstStyle/>
          <a:p>
            <a:pPr>
              <a:spcBef>
                <a:spcPts val="300"/>
              </a:spcBef>
              <a:spcAft>
                <a:spcPts val="300"/>
              </a:spcAft>
              <a:buClrTx/>
              <a:buSzPct val="100000"/>
              <a:buNone/>
            </a:pPr>
            <a:r>
              <a:rPr lang="en-US" sz="1400" dirty="0" smtClean="0"/>
              <a:t>Note:  values in ()  is unconditional probability assuming earthquake occurrence is 1</a:t>
            </a:r>
            <a:r>
              <a:rPr lang="en-US" sz="1400" dirty="0" smtClean="0">
                <a:sym typeface="Symbol"/>
              </a:rPr>
              <a:t>10</a:t>
            </a:r>
            <a:r>
              <a:rPr lang="en-US" sz="1400" baseline="30000" dirty="0" smtClean="0">
                <a:sym typeface="Symbol"/>
              </a:rPr>
              <a:t>-3</a:t>
            </a:r>
            <a:r>
              <a:rPr lang="en-US" sz="1400" dirty="0" smtClean="0">
                <a:sym typeface="Symbol"/>
              </a:rPr>
              <a:t>.</a:t>
            </a:r>
            <a:endParaRPr lang="en-US" sz="1400"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981" r="7227"/>
          <a:stretch/>
        </p:blipFill>
        <p:spPr bwMode="auto">
          <a:xfrm>
            <a:off x="4387587" y="2727975"/>
            <a:ext cx="4217877"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6915464" y="4194086"/>
            <a:ext cx="1485563" cy="307777"/>
          </a:xfrm>
          <a:prstGeom prst="rect">
            <a:avLst/>
          </a:prstGeom>
        </p:spPr>
        <p:txBody>
          <a:bodyPr wrap="square">
            <a:spAutoFit/>
          </a:bodyPr>
          <a:lstStyle/>
          <a:p>
            <a:pPr>
              <a:spcBef>
                <a:spcPts val="300"/>
              </a:spcBef>
              <a:spcAft>
                <a:spcPts val="300"/>
              </a:spcAft>
              <a:buClrTx/>
              <a:buSzPct val="100000"/>
              <a:buNone/>
            </a:pPr>
            <a:r>
              <a:rPr lang="en-US" sz="1400" dirty="0" smtClean="0"/>
              <a:t>Mean </a:t>
            </a:r>
            <a:r>
              <a:rPr lang="en-US" sz="1400" dirty="0" err="1" smtClean="0"/>
              <a:t>LRF</a:t>
            </a:r>
            <a:r>
              <a:rPr lang="en-US" sz="1400" dirty="0" smtClean="0"/>
              <a:t> = 6.3</a:t>
            </a:r>
            <a:endParaRPr lang="en-US" sz="1400" dirty="0"/>
          </a:p>
        </p:txBody>
      </p:sp>
      <p:sp>
        <p:nvSpPr>
          <p:cNvPr id="12"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21</a:t>
            </a:fld>
            <a:endParaRPr lang="en-CA" sz="800" dirty="0"/>
          </a:p>
        </p:txBody>
      </p:sp>
    </p:spTree>
    <p:extLst>
      <p:ext uri="{BB962C8B-B14F-4D97-AF65-F5344CB8AC3E}">
        <p14:creationId xmlns:p14="http://schemas.microsoft.com/office/powerpoint/2010/main" val="19488569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47354" y="1102235"/>
            <a:ext cx="8003375"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Maintain the load factor and size factor.</a:t>
            </a:r>
          </a:p>
          <a:p>
            <a:pPr marL="342900" indent="-342900">
              <a:spcBef>
                <a:spcPts val="300"/>
              </a:spcBef>
              <a:spcAft>
                <a:spcPts val="300"/>
              </a:spcAft>
              <a:buClrTx/>
              <a:buSzPct val="100000"/>
              <a:buFont typeface="Arial" panose="020B0604020202020204" pitchFamily="34" charset="0"/>
              <a:buChar char="•"/>
            </a:pPr>
            <a:r>
              <a:rPr lang="en-US" sz="2200" dirty="0" smtClean="0"/>
              <a:t>The leak rate factor is determined by the (1-X%) failure probability at Y% lower confidence limit.</a:t>
            </a:r>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2" name="Title 1"/>
          <p:cNvSpPr>
            <a:spLocks noGrp="1"/>
          </p:cNvSpPr>
          <p:nvPr>
            <p:ph type="title"/>
          </p:nvPr>
        </p:nvSpPr>
        <p:spPr/>
        <p:txBody>
          <a:bodyPr/>
          <a:lstStyle/>
          <a:p>
            <a:r>
              <a:rPr lang="en-CA" dirty="0" err="1" smtClean="0"/>
              <a:t>X|Y</a:t>
            </a:r>
            <a:r>
              <a:rPr lang="en-CA" dirty="0" smtClean="0"/>
              <a:t> Probabilistic Leak Rate Factor</a:t>
            </a:r>
            <a:endParaRPr lang="en-CA" dirty="0"/>
          </a:p>
        </p:txBody>
      </p:sp>
      <p:sp>
        <p:nvSpPr>
          <p:cNvPr id="10" name="Footer Placeholder 1"/>
          <p:cNvSpPr txBox="1">
            <a:spLocks/>
          </p:cNvSpPr>
          <p:nvPr/>
        </p:nvSpPr>
        <p:spPr>
          <a:xfrm>
            <a:off x="1419498" y="6299044"/>
            <a:ext cx="6252754" cy="365770"/>
          </a:xfrm>
          <a:prstGeom prst="rect">
            <a:avLst/>
          </a:prstGeom>
        </p:spPr>
        <p:txBody>
          <a:bodyPr vert="horz" lIns="0" tIns="0" rIns="0" bIns="0" rtlCol="0" anchor="b" anchorCtr="0"/>
          <a:lstStyle>
            <a:defPPr>
              <a:defRPr lang="fr-FR"/>
            </a:defPPr>
            <a:lvl1pPr marL="0" algn="l" defTabSz="914400" rtl="0" eaLnBrk="1" latinLnBrk="0" hangingPunct="1">
              <a:defRPr lang="en-CA" sz="800" kern="1200" baseline="0">
                <a:solidFill>
                  <a:schemeClr val="bg1">
                    <a:lumMod val="50000"/>
                  </a:schemeClr>
                </a:solidFill>
                <a:effectLst/>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 Copyright - © 2018 SNC-Lavalin Inc. and its member companies. All rights reserved. Unauthorized use or reproduction is prohibited.</a:t>
            </a:r>
            <a:endParaRPr lang="en-US" dirty="0"/>
          </a:p>
        </p:txBody>
      </p:sp>
      <p:grpSp>
        <p:nvGrpSpPr>
          <p:cNvPr id="9" name="Group 8"/>
          <p:cNvGrpSpPr/>
          <p:nvPr/>
        </p:nvGrpSpPr>
        <p:grpSpPr>
          <a:xfrm>
            <a:off x="3561784" y="2279315"/>
            <a:ext cx="4966580" cy="3801214"/>
            <a:chOff x="3561784" y="2279315"/>
            <a:chExt cx="4966580" cy="3801214"/>
          </a:xfrm>
        </p:grpSpPr>
        <p:pic>
          <p:nvPicPr>
            <p:cNvPr id="6149"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t="4981" r="6888"/>
            <a:stretch/>
          </p:blipFill>
          <p:spPr bwMode="auto">
            <a:xfrm>
              <a:off x="3561784" y="2279315"/>
              <a:ext cx="4966580" cy="3801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6517679" y="3455568"/>
              <a:ext cx="2010685" cy="600164"/>
            </a:xfrm>
            <a:prstGeom prst="rect">
              <a:avLst/>
            </a:prstGeom>
          </p:spPr>
          <p:txBody>
            <a:bodyPr wrap="square">
              <a:spAutoFit/>
            </a:bodyPr>
            <a:lstStyle/>
            <a:p>
              <a:pPr>
                <a:spcBef>
                  <a:spcPts val="300"/>
                </a:spcBef>
                <a:spcAft>
                  <a:spcPts val="300"/>
                </a:spcAft>
                <a:buClrTx/>
                <a:buSzPct val="100000"/>
                <a:buNone/>
              </a:pPr>
              <a:r>
                <a:rPr lang="en-US" sz="1400" dirty="0" smtClean="0"/>
                <a:t>95|Mean </a:t>
              </a:r>
              <a:r>
                <a:rPr lang="en-US" sz="1400" dirty="0" err="1" smtClean="0"/>
                <a:t>LRF</a:t>
              </a:r>
              <a:r>
                <a:rPr lang="en-US" sz="1400" dirty="0" smtClean="0"/>
                <a:t> = 5.0</a:t>
              </a:r>
            </a:p>
            <a:p>
              <a:pPr>
                <a:spcBef>
                  <a:spcPts val="300"/>
                </a:spcBef>
                <a:spcAft>
                  <a:spcPts val="300"/>
                </a:spcAft>
                <a:buClrTx/>
                <a:buSzPct val="100000"/>
                <a:buNone/>
              </a:pPr>
              <a:r>
                <a:rPr lang="en-US" sz="1400" dirty="0" smtClean="0"/>
                <a:t>95|95 </a:t>
              </a:r>
              <a:r>
                <a:rPr lang="en-US" sz="1400" dirty="0" err="1" smtClean="0"/>
                <a:t>LRF</a:t>
              </a:r>
              <a:r>
                <a:rPr lang="en-US" sz="1400" dirty="0" smtClean="0"/>
                <a:t> = 3.5</a:t>
              </a:r>
              <a:endParaRPr lang="en-US" sz="1400" dirty="0"/>
            </a:p>
          </p:txBody>
        </p:sp>
        <p:grpSp>
          <p:nvGrpSpPr>
            <p:cNvPr id="6" name="Group 5"/>
            <p:cNvGrpSpPr/>
            <p:nvPr/>
          </p:nvGrpSpPr>
          <p:grpSpPr>
            <a:xfrm>
              <a:off x="4626435" y="4784518"/>
              <a:ext cx="697006" cy="661124"/>
              <a:chOff x="2761418" y="4716635"/>
              <a:chExt cx="697006" cy="661124"/>
            </a:xfrm>
          </p:grpSpPr>
          <p:sp>
            <p:nvSpPr>
              <p:cNvPr id="14" name="Rectangle 13"/>
              <p:cNvSpPr/>
              <p:nvPr/>
            </p:nvSpPr>
            <p:spPr>
              <a:xfrm>
                <a:off x="2761418" y="4716635"/>
                <a:ext cx="452454" cy="307777"/>
              </a:xfrm>
              <a:prstGeom prst="rect">
                <a:avLst/>
              </a:prstGeom>
            </p:spPr>
            <p:txBody>
              <a:bodyPr wrap="square">
                <a:spAutoFit/>
              </a:bodyPr>
              <a:lstStyle/>
              <a:p>
                <a:pPr>
                  <a:spcBef>
                    <a:spcPts val="300"/>
                  </a:spcBef>
                  <a:spcAft>
                    <a:spcPts val="300"/>
                  </a:spcAft>
                  <a:buClrTx/>
                  <a:buSzPct val="100000"/>
                  <a:buNone/>
                </a:pPr>
                <a:r>
                  <a:rPr lang="en-US" sz="1400" dirty="0" smtClean="0"/>
                  <a:t>5% </a:t>
                </a:r>
                <a:endParaRPr lang="en-US" sz="1400" dirty="0"/>
              </a:p>
            </p:txBody>
          </p:sp>
          <p:cxnSp>
            <p:nvCxnSpPr>
              <p:cNvPr id="4" name="Straight Arrow Connector 3"/>
              <p:cNvCxnSpPr/>
              <p:nvPr/>
            </p:nvCxnSpPr>
            <p:spPr>
              <a:xfrm>
                <a:off x="3041856" y="4942931"/>
                <a:ext cx="416568" cy="4348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graphicFrame>
        <p:nvGraphicFramePr>
          <p:cNvPr id="13" name="Table 12"/>
          <p:cNvGraphicFramePr>
            <a:graphicFrameLocks noGrp="1"/>
          </p:cNvGraphicFramePr>
          <p:nvPr>
            <p:extLst>
              <p:ext uri="{D42A27DB-BD31-4B8C-83A1-F6EECF244321}">
                <p14:modId xmlns:p14="http://schemas.microsoft.com/office/powerpoint/2010/main" val="3378757092"/>
              </p:ext>
            </p:extLst>
          </p:nvPr>
        </p:nvGraphicFramePr>
        <p:xfrm>
          <a:off x="683568" y="3322031"/>
          <a:ext cx="2657160" cy="1661160"/>
        </p:xfrm>
        <a:graphic>
          <a:graphicData uri="http://schemas.openxmlformats.org/drawingml/2006/table">
            <a:tbl>
              <a:tblPr firstRow="1" bandRow="1">
                <a:tableStyleId>{5C22544A-7EE6-4342-B048-85BDC9FD1C3A}</a:tableStyleId>
              </a:tblPr>
              <a:tblGrid>
                <a:gridCol w="885720"/>
                <a:gridCol w="885720"/>
                <a:gridCol w="885720"/>
              </a:tblGrid>
              <a:tr h="370840">
                <a:tc>
                  <a:txBody>
                    <a:bodyPr/>
                    <a:lstStyle/>
                    <a:p>
                      <a:r>
                        <a:rPr lang="en-CA" baseline="0" dirty="0" smtClean="0">
                          <a:solidFill>
                            <a:schemeClr val="tx1"/>
                          </a:solidFill>
                        </a:rPr>
                        <a:t>   </a:t>
                      </a:r>
                      <a:r>
                        <a:rPr lang="en-CA" dirty="0" smtClean="0">
                          <a:solidFill>
                            <a:schemeClr val="tx1"/>
                          </a:solidFill>
                        </a:rPr>
                        <a:t>      X</a:t>
                      </a:r>
                    </a:p>
                    <a:p>
                      <a:r>
                        <a:rPr lang="en-CA" dirty="0" smtClean="0">
                          <a:solidFill>
                            <a:schemeClr val="tx1"/>
                          </a:solidFill>
                        </a:rPr>
                        <a:t>  Y</a:t>
                      </a:r>
                      <a:endParaRPr lang="en-CA" dirty="0">
                        <a:solidFill>
                          <a:schemeClr val="tx1"/>
                        </a:solidFil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noFill/>
                  </a:tcPr>
                </a:tc>
                <a:tc>
                  <a:txBody>
                    <a:bodyPr/>
                    <a:lstStyle/>
                    <a:p>
                      <a:pPr algn="ctr"/>
                      <a:r>
                        <a:rPr lang="en-CA" dirty="0" smtClean="0">
                          <a:solidFill>
                            <a:schemeClr val="tx1"/>
                          </a:solidFill>
                        </a:rPr>
                        <a:t>90</a:t>
                      </a:r>
                      <a:endParaRPr lang="en-CA"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solidFill>
                            <a:schemeClr val="tx1"/>
                          </a:solidFill>
                        </a:rPr>
                        <a:t>95</a:t>
                      </a:r>
                      <a:endParaRPr lang="en-CA"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CA" dirty="0" smtClean="0">
                          <a:solidFill>
                            <a:schemeClr val="tx1"/>
                          </a:solidFill>
                        </a:rPr>
                        <a:t>95</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solidFill>
                            <a:schemeClr val="tx1"/>
                          </a:solidFill>
                        </a:rPr>
                        <a:t>3.6</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solidFill>
                            <a:schemeClr val="tx1"/>
                          </a:solidFill>
                        </a:rPr>
                        <a:t>3.5</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CA" dirty="0" smtClean="0">
                          <a:solidFill>
                            <a:schemeClr val="tx1"/>
                          </a:solidFill>
                        </a:rPr>
                        <a:t>90</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solidFill>
                            <a:schemeClr val="tx1"/>
                          </a:solidFill>
                        </a:rPr>
                        <a:t>3.9</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solidFill>
                            <a:schemeClr val="tx1"/>
                          </a:solidFill>
                        </a:rPr>
                        <a:t>3.7</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CA" dirty="0" smtClean="0">
                          <a:solidFill>
                            <a:schemeClr val="tx1"/>
                          </a:solidFill>
                        </a:rPr>
                        <a:t>50</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solidFill>
                            <a:schemeClr val="tx1"/>
                          </a:solidFill>
                        </a:rPr>
                        <a:t>5.1</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solidFill>
                            <a:schemeClr val="tx1"/>
                          </a:solidFill>
                        </a:rPr>
                        <a:t>4.9</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5"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22</a:t>
            </a:fld>
            <a:endParaRPr lang="en-CA" sz="800" dirty="0"/>
          </a:p>
        </p:txBody>
      </p:sp>
    </p:spTree>
    <p:extLst>
      <p:ext uri="{BB962C8B-B14F-4D97-AF65-F5344CB8AC3E}">
        <p14:creationId xmlns:p14="http://schemas.microsoft.com/office/powerpoint/2010/main" val="2204467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83567" y="1438144"/>
            <a:ext cx="3934001" cy="1693246"/>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For </a:t>
            </a:r>
            <a:r>
              <a:rPr lang="en-US" sz="2200" dirty="0" err="1" smtClean="0"/>
              <a:t>DLBB</a:t>
            </a:r>
            <a:r>
              <a:rPr lang="en-US" sz="2200" dirty="0" smtClean="0"/>
              <a:t> cases, the material properties are spread in the right tail.</a:t>
            </a:r>
          </a:p>
          <a:p>
            <a:pPr marL="342900" indent="-342900">
              <a:spcBef>
                <a:spcPts val="300"/>
              </a:spcBef>
              <a:spcAft>
                <a:spcPts val="300"/>
              </a:spcAft>
              <a:buClrTx/>
              <a:buSzPct val="100000"/>
              <a:buFont typeface="Arial" panose="020B0604020202020204" pitchFamily="34" charset="0"/>
              <a:buChar char="•"/>
            </a:pPr>
            <a:endParaRPr lang="en-US" sz="2200" dirty="0"/>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p:txBody>
      </p:sp>
      <p:sp>
        <p:nvSpPr>
          <p:cNvPr id="2" name="Title 1"/>
          <p:cNvSpPr>
            <a:spLocks noGrp="1"/>
          </p:cNvSpPr>
          <p:nvPr>
            <p:ph type="title"/>
          </p:nvPr>
        </p:nvSpPr>
        <p:spPr>
          <a:xfrm>
            <a:off x="683568" y="468000"/>
            <a:ext cx="3934000" cy="722567"/>
          </a:xfrm>
        </p:spPr>
        <p:txBody>
          <a:bodyPr/>
          <a:lstStyle/>
          <a:p>
            <a:r>
              <a:rPr lang="en-CA" dirty="0" smtClean="0"/>
              <a:t>Effects of Material Properties</a:t>
            </a:r>
            <a:endParaRPr lang="en-CA" dirty="0"/>
          </a:p>
        </p:txBody>
      </p:sp>
      <p:sp>
        <p:nvSpPr>
          <p:cNvPr id="7"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268" r="6496"/>
          <a:stretch/>
        </p:blipFill>
        <p:spPr bwMode="auto">
          <a:xfrm>
            <a:off x="4722307" y="100789"/>
            <a:ext cx="4263991"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380977" y="3340789"/>
            <a:ext cx="8583511" cy="3240000"/>
            <a:chOff x="380977" y="3340789"/>
            <a:chExt cx="8583511" cy="3240000"/>
          </a:xfrm>
        </p:grpSpPr>
        <p:grpSp>
          <p:nvGrpSpPr>
            <p:cNvPr id="4" name="Group 3"/>
            <p:cNvGrpSpPr/>
            <p:nvPr/>
          </p:nvGrpSpPr>
          <p:grpSpPr>
            <a:xfrm>
              <a:off x="380977" y="3340789"/>
              <a:ext cx="8583511" cy="3240000"/>
              <a:chOff x="380977" y="3241206"/>
              <a:chExt cx="8583511" cy="3240000"/>
            </a:xfrm>
          </p:grpSpPr>
          <p:pic>
            <p:nvPicPr>
              <p:cNvPr id="819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5700" r="5235"/>
              <a:stretch/>
            </p:blipFill>
            <p:spPr bwMode="auto">
              <a:xfrm>
                <a:off x="380977" y="3241206"/>
                <a:ext cx="4341330" cy="32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8"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t="5927" r="7621"/>
              <a:stretch/>
            </p:blipFill>
            <p:spPr bwMode="auto">
              <a:xfrm>
                <a:off x="4722307" y="3241206"/>
                <a:ext cx="4242181" cy="32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Rectangle 12"/>
            <p:cNvSpPr/>
            <p:nvPr/>
          </p:nvSpPr>
          <p:spPr>
            <a:xfrm>
              <a:off x="3068309" y="4062150"/>
              <a:ext cx="1404404" cy="892552"/>
            </a:xfrm>
            <a:prstGeom prst="rect">
              <a:avLst/>
            </a:prstGeom>
          </p:spPr>
          <p:txBody>
            <a:bodyPr wrap="square">
              <a:spAutoFit/>
            </a:bodyPr>
            <a:lstStyle/>
            <a:p>
              <a:pPr>
                <a:spcBef>
                  <a:spcPts val="300"/>
                </a:spcBef>
                <a:spcAft>
                  <a:spcPts val="300"/>
                </a:spcAft>
                <a:buClrTx/>
                <a:buSzPct val="100000"/>
                <a:buNone/>
              </a:pPr>
              <a:r>
                <a:rPr lang="en-US" sz="1400" dirty="0" smtClean="0"/>
                <a:t>Mean:</a:t>
              </a:r>
            </a:p>
            <a:p>
              <a:pPr>
                <a:spcBef>
                  <a:spcPts val="300"/>
                </a:spcBef>
                <a:spcAft>
                  <a:spcPts val="300"/>
                </a:spcAft>
                <a:buClrTx/>
                <a:buSzPct val="100000"/>
                <a:buNone/>
              </a:pPr>
              <a:r>
                <a:rPr lang="en-US" sz="1400" dirty="0" smtClean="0"/>
                <a:t>All:  406 MPa</a:t>
              </a:r>
            </a:p>
            <a:p>
              <a:pPr>
                <a:spcBef>
                  <a:spcPts val="300"/>
                </a:spcBef>
                <a:spcAft>
                  <a:spcPts val="300"/>
                </a:spcAft>
                <a:buClrTx/>
                <a:buSzPct val="100000"/>
                <a:buNone/>
              </a:pPr>
              <a:r>
                <a:rPr lang="en-US" sz="1400" dirty="0" smtClean="0"/>
                <a:t>&gt;10:  512 MPa</a:t>
              </a:r>
              <a:endParaRPr lang="en-US" sz="1400" dirty="0"/>
            </a:p>
          </p:txBody>
        </p:sp>
        <p:sp>
          <p:nvSpPr>
            <p:cNvPr id="20" name="Rectangle 19"/>
            <p:cNvSpPr/>
            <p:nvPr/>
          </p:nvSpPr>
          <p:spPr>
            <a:xfrm>
              <a:off x="5447858" y="4062150"/>
              <a:ext cx="1333184" cy="892552"/>
            </a:xfrm>
            <a:prstGeom prst="rect">
              <a:avLst/>
            </a:prstGeom>
          </p:spPr>
          <p:txBody>
            <a:bodyPr wrap="square">
              <a:spAutoFit/>
            </a:bodyPr>
            <a:lstStyle/>
            <a:p>
              <a:pPr>
                <a:spcBef>
                  <a:spcPts val="300"/>
                </a:spcBef>
                <a:spcAft>
                  <a:spcPts val="300"/>
                </a:spcAft>
                <a:buClrTx/>
                <a:buSzPct val="100000"/>
                <a:buNone/>
              </a:pPr>
              <a:r>
                <a:rPr lang="en-US" sz="1400" dirty="0" smtClean="0"/>
                <a:t>Mean:</a:t>
              </a:r>
            </a:p>
            <a:p>
              <a:pPr>
                <a:spcBef>
                  <a:spcPts val="300"/>
                </a:spcBef>
                <a:spcAft>
                  <a:spcPts val="300"/>
                </a:spcAft>
                <a:buClrTx/>
                <a:buSzPct val="100000"/>
                <a:buNone/>
              </a:pPr>
              <a:r>
                <a:rPr lang="en-US" sz="1400" dirty="0" smtClean="0"/>
                <a:t>All:  512 MPa</a:t>
              </a:r>
            </a:p>
            <a:p>
              <a:pPr>
                <a:spcBef>
                  <a:spcPts val="300"/>
                </a:spcBef>
                <a:spcAft>
                  <a:spcPts val="300"/>
                </a:spcAft>
                <a:buClrTx/>
                <a:buSzPct val="100000"/>
                <a:buNone/>
              </a:pPr>
              <a:r>
                <a:rPr lang="en-US" sz="1400" dirty="0" smtClean="0"/>
                <a:t>&gt;10: 623 MPa</a:t>
              </a:r>
              <a:endParaRPr lang="en-US" sz="1400" dirty="0"/>
            </a:p>
          </p:txBody>
        </p:sp>
      </p:grpSp>
      <p:sp>
        <p:nvSpPr>
          <p:cNvPr id="14"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23</a:t>
            </a:fld>
            <a:endParaRPr lang="en-CA" sz="800" dirty="0"/>
          </a:p>
        </p:txBody>
      </p:sp>
    </p:spTree>
    <p:extLst>
      <p:ext uri="{BB962C8B-B14F-4D97-AF65-F5344CB8AC3E}">
        <p14:creationId xmlns:p14="http://schemas.microsoft.com/office/powerpoint/2010/main" val="35970562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83567" y="1174659"/>
            <a:ext cx="8080187" cy="121620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The effect of normal operating loads on </a:t>
            </a:r>
            <a:r>
              <a:rPr lang="en-US" sz="2200" dirty="0" err="1" smtClean="0"/>
              <a:t>DLBB</a:t>
            </a:r>
            <a:r>
              <a:rPr lang="en-US" sz="2200" dirty="0" smtClean="0"/>
              <a:t> is small.</a:t>
            </a:r>
          </a:p>
          <a:p>
            <a:pPr marL="342900" indent="-342900">
              <a:spcBef>
                <a:spcPts val="300"/>
              </a:spcBef>
              <a:spcAft>
                <a:spcPts val="300"/>
              </a:spcAft>
              <a:buClrTx/>
              <a:buSzPct val="100000"/>
              <a:buFont typeface="Arial" panose="020B0604020202020204" pitchFamily="34" charset="0"/>
              <a:buChar char="•"/>
            </a:pPr>
            <a:r>
              <a:rPr lang="en-US" sz="2200" dirty="0" smtClean="0"/>
              <a:t>The bending moment of the maximum loads is biased to the lower end.  This is possibly due to lower SSE.</a:t>
            </a:r>
          </a:p>
        </p:txBody>
      </p:sp>
      <p:sp>
        <p:nvSpPr>
          <p:cNvPr id="2" name="Title 1"/>
          <p:cNvSpPr>
            <a:spLocks noGrp="1"/>
          </p:cNvSpPr>
          <p:nvPr>
            <p:ph type="title"/>
          </p:nvPr>
        </p:nvSpPr>
        <p:spPr/>
        <p:txBody>
          <a:bodyPr/>
          <a:lstStyle/>
          <a:p>
            <a:r>
              <a:rPr lang="en-CA" dirty="0" smtClean="0"/>
              <a:t>Effects of Loads</a:t>
            </a:r>
            <a:endParaRPr lang="en-CA" dirty="0"/>
          </a:p>
        </p:txBody>
      </p:sp>
      <p:sp>
        <p:nvSpPr>
          <p:cNvPr id="7"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24</a:t>
            </a:fld>
            <a:endParaRPr lang="en-CA" sz="800" dirty="0"/>
          </a:p>
        </p:txBody>
      </p:sp>
      <p:grpSp>
        <p:nvGrpSpPr>
          <p:cNvPr id="10" name="Group 9"/>
          <p:cNvGrpSpPr/>
          <p:nvPr/>
        </p:nvGrpSpPr>
        <p:grpSpPr>
          <a:xfrm>
            <a:off x="320643" y="2806387"/>
            <a:ext cx="8552138" cy="3240000"/>
            <a:chOff x="320643" y="2896917"/>
            <a:chExt cx="8552138" cy="3240000"/>
          </a:xfrm>
        </p:grpSpPr>
        <p:pic>
          <p:nvPicPr>
            <p:cNvPr id="1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660" r="7567"/>
            <a:stretch/>
          </p:blipFill>
          <p:spPr bwMode="auto">
            <a:xfrm>
              <a:off x="320643" y="2896917"/>
              <a:ext cx="4232686"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5434" r="5446"/>
            <a:stretch/>
          </p:blipFill>
          <p:spPr bwMode="auto">
            <a:xfrm>
              <a:off x="4553329" y="2896917"/>
              <a:ext cx="4319452"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275126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83567" y="1174659"/>
            <a:ext cx="8080187" cy="4677293"/>
          </a:xfrm>
        </p:spPr>
        <p:txBody>
          <a:bodyPr/>
          <a:lstStyle/>
          <a:p>
            <a:pPr marL="342900" indent="-342900">
              <a:spcBef>
                <a:spcPts val="300"/>
              </a:spcBef>
              <a:spcAft>
                <a:spcPts val="300"/>
              </a:spcAft>
              <a:buClrTx/>
              <a:buSzPct val="100000"/>
              <a:buFont typeface="Arial" panose="020B0604020202020204" pitchFamily="34" charset="0"/>
              <a:buChar char="•"/>
            </a:pPr>
            <a:endParaRPr lang="en-US" sz="2200" dirty="0"/>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p:txBody>
      </p:sp>
      <p:sp>
        <p:nvSpPr>
          <p:cNvPr id="2" name="Title 1"/>
          <p:cNvSpPr>
            <a:spLocks noGrp="1"/>
          </p:cNvSpPr>
          <p:nvPr>
            <p:ph type="title"/>
          </p:nvPr>
        </p:nvSpPr>
        <p:spPr/>
        <p:txBody>
          <a:bodyPr/>
          <a:lstStyle/>
          <a:p>
            <a:r>
              <a:rPr lang="en-CA" dirty="0" smtClean="0"/>
              <a:t>Effects of Leak Rate</a:t>
            </a:r>
            <a:endParaRPr lang="en-CA" dirty="0"/>
          </a:p>
        </p:txBody>
      </p:sp>
      <p:sp>
        <p:nvSpPr>
          <p:cNvPr id="7"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700" r="8246"/>
          <a:stretch/>
        </p:blipFill>
        <p:spPr bwMode="auto">
          <a:xfrm>
            <a:off x="1923106" y="1702713"/>
            <a:ext cx="4894152" cy="3772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25</a:t>
            </a:fld>
            <a:endParaRPr lang="en-CA" sz="800" dirty="0"/>
          </a:p>
        </p:txBody>
      </p:sp>
    </p:spTree>
    <p:extLst>
      <p:ext uri="{BB962C8B-B14F-4D97-AF65-F5344CB8AC3E}">
        <p14:creationId xmlns:p14="http://schemas.microsoft.com/office/powerpoint/2010/main" val="22789418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Content Placeholder 3"/>
              <p:cNvSpPr>
                <a:spLocks noGrp="1"/>
              </p:cNvSpPr>
              <p:nvPr>
                <p:ph sz="quarter" idx="13"/>
              </p:nvPr>
            </p:nvSpPr>
            <p:spPr>
              <a:xfrm>
                <a:off x="683567" y="1174659"/>
                <a:ext cx="8280921"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Using the important factor based on Degree of Separation [1], as defined:</a:t>
                </a:r>
              </a:p>
              <a:p>
                <a:pPr>
                  <a:spcBef>
                    <a:spcPts val="300"/>
                  </a:spcBef>
                  <a:spcAft>
                    <a:spcPts val="0"/>
                  </a:spcAft>
                  <a:buClrTx/>
                  <a:buSzPct val="100000"/>
                  <a:buNone/>
                </a:pPr>
                <a:r>
                  <a:rPr lang="en-US" sz="2200" dirty="0" smtClean="0"/>
                  <a:t>		</a:t>
                </a:r>
                <a14:m>
                  <m:oMath xmlns:m="http://schemas.openxmlformats.org/officeDocument/2006/math">
                    <m:sSub>
                      <m:sSubPr>
                        <m:ctrlPr>
                          <a:rPr lang="en-US" sz="2200" i="1" smtClean="0">
                            <a:latin typeface="Cambria Math"/>
                          </a:rPr>
                        </m:ctrlPr>
                      </m:sSubPr>
                      <m:e>
                        <m:r>
                          <a:rPr lang="en-US" sz="2200" i="1" smtClean="0">
                            <a:latin typeface="Cambria Math"/>
                            <a:sym typeface="Symbol"/>
                          </a:rPr>
                          <m:t></m:t>
                        </m:r>
                      </m:e>
                      <m:sub>
                        <m:r>
                          <a:rPr lang="en-CA" sz="2200" b="0" i="1" smtClean="0">
                            <a:latin typeface="Cambria Math"/>
                          </a:rPr>
                          <m:t>𝑠</m:t>
                        </m:r>
                        <m:r>
                          <a:rPr lang="en-CA" sz="2200" b="0" i="1" smtClean="0">
                            <a:latin typeface="Cambria Math"/>
                          </a:rPr>
                          <m:t>,</m:t>
                        </m:r>
                        <m:r>
                          <a:rPr lang="en-CA" sz="2200" b="0" i="1" smtClean="0">
                            <a:latin typeface="Cambria Math"/>
                          </a:rPr>
                          <m:t>𝑖</m:t>
                        </m:r>
                      </m:sub>
                    </m:sSub>
                    <m:r>
                      <a:rPr lang="en-CA" sz="2200" b="0" i="1" smtClean="0">
                        <a:latin typeface="Cambria Math"/>
                      </a:rPr>
                      <m:t>=</m:t>
                    </m:r>
                    <m:f>
                      <m:fPr>
                        <m:ctrlPr>
                          <a:rPr lang="en-CA" sz="2200" b="0" i="1" smtClean="0">
                            <a:latin typeface="Cambria Math"/>
                          </a:rPr>
                        </m:ctrlPr>
                      </m:fPr>
                      <m:num>
                        <m:sSubSup>
                          <m:sSubSupPr>
                            <m:ctrlPr>
                              <a:rPr lang="en-CA" sz="2200" i="1">
                                <a:latin typeface="Cambria Math"/>
                              </a:rPr>
                            </m:ctrlPr>
                          </m:sSubSupPr>
                          <m:e>
                            <m:sSub>
                              <m:sSubPr>
                                <m:ctrlPr>
                                  <a:rPr lang="en-CA" sz="2200" i="1" smtClean="0">
                                    <a:latin typeface="Cambria Math"/>
                                  </a:rPr>
                                </m:ctrlPr>
                              </m:sSubPr>
                              <m:e>
                                <m:r>
                                  <a:rPr lang="en-CA" sz="2200" b="0" i="1" smtClean="0">
                                    <a:latin typeface="Cambria Math"/>
                                  </a:rPr>
                                  <m:t>𝑣</m:t>
                                </m:r>
                              </m:e>
                              <m:sub>
                                <m:r>
                                  <a:rPr lang="en-CA" sz="2200" b="0" i="1" smtClean="0">
                                    <a:latin typeface="Cambria Math"/>
                                  </a:rPr>
                                  <m:t>𝑖</m:t>
                                </m:r>
                              </m:sub>
                            </m:sSub>
                          </m:e>
                          <m:sub/>
                          <m:sup>
                            <m:r>
                              <a:rPr lang="en-CA" sz="2200" b="0" i="1" smtClean="0">
                                <a:latin typeface="Cambria Math"/>
                              </a:rPr>
                              <m:t>2</m:t>
                            </m:r>
                          </m:sup>
                        </m:sSubSup>
                      </m:num>
                      <m:den>
                        <m:nary>
                          <m:naryPr>
                            <m:chr m:val="∑"/>
                            <m:subHide m:val="on"/>
                            <m:supHide m:val="on"/>
                            <m:ctrlPr>
                              <a:rPr lang="en-CA" sz="2200" b="0" i="1" smtClean="0">
                                <a:latin typeface="Cambria Math"/>
                              </a:rPr>
                            </m:ctrlPr>
                          </m:naryPr>
                          <m:sub/>
                          <m:sup/>
                          <m:e>
                            <m:sSubSup>
                              <m:sSubSupPr>
                                <m:ctrlPr>
                                  <a:rPr lang="en-CA" sz="2200" i="1">
                                    <a:latin typeface="Cambria Math"/>
                                  </a:rPr>
                                </m:ctrlPr>
                              </m:sSubSupPr>
                              <m:e>
                                <m:sSub>
                                  <m:sSubPr>
                                    <m:ctrlPr>
                                      <a:rPr lang="en-CA" sz="2200" i="1">
                                        <a:latin typeface="Cambria Math"/>
                                      </a:rPr>
                                    </m:ctrlPr>
                                  </m:sSubPr>
                                  <m:e>
                                    <m:r>
                                      <a:rPr lang="en-CA" sz="2200" i="1">
                                        <a:latin typeface="Cambria Math"/>
                                      </a:rPr>
                                      <m:t>𝑣</m:t>
                                    </m:r>
                                  </m:e>
                                  <m:sub>
                                    <m:r>
                                      <a:rPr lang="en-CA" sz="2200" i="1">
                                        <a:latin typeface="Cambria Math"/>
                                      </a:rPr>
                                      <m:t>𝑖</m:t>
                                    </m:r>
                                  </m:sub>
                                </m:sSub>
                              </m:e>
                              <m:sub/>
                              <m:sup>
                                <m:r>
                                  <a:rPr lang="en-CA" sz="2200" i="1">
                                    <a:latin typeface="Cambria Math"/>
                                  </a:rPr>
                                  <m:t>2</m:t>
                                </m:r>
                              </m:sup>
                            </m:sSubSup>
                          </m:e>
                        </m:nary>
                      </m:den>
                    </m:f>
                  </m:oMath>
                </a14:m>
                <a:r>
                  <a:rPr lang="en-US" sz="2200" dirty="0" smtClean="0">
                    <a:sym typeface="Symbol"/>
                  </a:rPr>
                  <a:t>100% </a:t>
                </a:r>
                <a:r>
                  <a:rPr lang="en-US" sz="2200" dirty="0" smtClean="0"/>
                  <a:t> and </a:t>
                </a:r>
                <a14:m>
                  <m:oMath xmlns:m="http://schemas.openxmlformats.org/officeDocument/2006/math">
                    <m:sSub>
                      <m:sSubPr>
                        <m:ctrlPr>
                          <a:rPr lang="en-US" sz="2200" i="1">
                            <a:latin typeface="Cambria Math"/>
                          </a:rPr>
                        </m:ctrlPr>
                      </m:sSubPr>
                      <m:e>
                        <m:r>
                          <a:rPr lang="en-US" sz="2200" i="1">
                            <a:latin typeface="Cambria Math"/>
                            <a:sym typeface="Symbol"/>
                          </a:rPr>
                          <m:t></m:t>
                        </m:r>
                      </m:e>
                      <m:sub>
                        <m:r>
                          <a:rPr lang="en-CA" sz="2200" i="1">
                            <a:latin typeface="Cambria Math"/>
                          </a:rPr>
                          <m:t>𝑖</m:t>
                        </m:r>
                      </m:sub>
                    </m:sSub>
                    <m:r>
                      <a:rPr lang="en-CA" sz="2200" i="1">
                        <a:latin typeface="Cambria Math"/>
                      </a:rPr>
                      <m:t>=</m:t>
                    </m:r>
                    <m:f>
                      <m:fPr>
                        <m:ctrlPr>
                          <a:rPr lang="en-CA" sz="2200" i="1">
                            <a:latin typeface="Cambria Math"/>
                          </a:rPr>
                        </m:ctrlPr>
                      </m:fPr>
                      <m:num>
                        <m:sSub>
                          <m:sSubPr>
                            <m:ctrlPr>
                              <a:rPr lang="en-CA" sz="2200" i="1">
                                <a:latin typeface="Cambria Math"/>
                              </a:rPr>
                            </m:ctrlPr>
                          </m:sSubPr>
                          <m:e>
                            <m:r>
                              <a:rPr lang="en-CA" sz="2200" i="1">
                                <a:latin typeface="Cambria Math"/>
                                <a:sym typeface="Symbol"/>
                              </a:rPr>
                              <m:t></m:t>
                            </m:r>
                          </m:e>
                          <m:sub>
                            <m:r>
                              <a:rPr lang="en-CA" sz="2200" i="1">
                                <a:latin typeface="Cambria Math"/>
                              </a:rPr>
                              <m:t>𝑓</m:t>
                            </m:r>
                            <m:r>
                              <a:rPr lang="en-CA" sz="2200" i="1">
                                <a:latin typeface="Cambria Math"/>
                              </a:rPr>
                              <m:t>,</m:t>
                            </m:r>
                            <m:r>
                              <a:rPr lang="en-CA" sz="2200" i="1">
                                <a:latin typeface="Cambria Math"/>
                              </a:rPr>
                              <m:t>𝑖</m:t>
                            </m:r>
                          </m:sub>
                        </m:sSub>
                        <m:r>
                          <a:rPr lang="en-CA" sz="2200" b="0" i="1" smtClean="0">
                            <a:latin typeface="Cambria Math"/>
                          </a:rPr>
                          <m:t>−</m:t>
                        </m:r>
                        <m:sSub>
                          <m:sSubPr>
                            <m:ctrlPr>
                              <a:rPr lang="en-CA" sz="2200" i="1">
                                <a:latin typeface="Cambria Math"/>
                              </a:rPr>
                            </m:ctrlPr>
                          </m:sSubPr>
                          <m:e>
                            <m:r>
                              <a:rPr lang="en-CA" sz="2200" i="1">
                                <a:latin typeface="Cambria Math"/>
                                <a:sym typeface="Symbol"/>
                              </a:rPr>
                              <m:t></m:t>
                            </m:r>
                          </m:e>
                          <m:sub>
                            <m:r>
                              <a:rPr lang="en-CA" sz="2200" b="0" i="1" smtClean="0">
                                <a:latin typeface="Cambria Math"/>
                                <a:sym typeface="Symbol"/>
                              </a:rPr>
                              <m:t>𝑎𝑙𝑙</m:t>
                            </m:r>
                            <m:r>
                              <a:rPr lang="en-CA" sz="2200" i="1">
                                <a:latin typeface="Cambria Math"/>
                              </a:rPr>
                              <m:t>,</m:t>
                            </m:r>
                            <m:r>
                              <a:rPr lang="en-CA" sz="2200" i="1">
                                <a:latin typeface="Cambria Math"/>
                              </a:rPr>
                              <m:t>𝑖</m:t>
                            </m:r>
                          </m:sub>
                        </m:sSub>
                      </m:num>
                      <m:den>
                        <m:sSub>
                          <m:sSubPr>
                            <m:ctrlPr>
                              <a:rPr lang="en-CA" sz="2200" i="1" smtClean="0">
                                <a:latin typeface="Cambria Math"/>
                              </a:rPr>
                            </m:ctrlPr>
                          </m:sSubPr>
                          <m:e>
                            <m:r>
                              <a:rPr lang="en-CA" sz="2200" i="1">
                                <a:latin typeface="Cambria Math"/>
                                <a:sym typeface="Symbol"/>
                              </a:rPr>
                              <m:t></m:t>
                            </m:r>
                          </m:e>
                          <m:sub>
                            <m:r>
                              <a:rPr lang="en-CA" sz="2200" b="0" i="1" smtClean="0">
                                <a:latin typeface="Cambria Math"/>
                                <a:sym typeface="Symbol"/>
                              </a:rPr>
                              <m:t>𝑎𝑙𝑙</m:t>
                            </m:r>
                            <m:r>
                              <a:rPr lang="en-CA" sz="2200" i="1">
                                <a:latin typeface="Cambria Math"/>
                              </a:rPr>
                              <m:t>,</m:t>
                            </m:r>
                            <m:r>
                              <a:rPr lang="en-CA" sz="2200" i="1">
                                <a:latin typeface="Cambria Math"/>
                              </a:rPr>
                              <m:t>𝑖</m:t>
                            </m:r>
                          </m:sub>
                        </m:sSub>
                      </m:den>
                    </m:f>
                  </m:oMath>
                </a14:m>
                <a:endParaRPr lang="en-CA" sz="2200" dirty="0" smtClean="0"/>
              </a:p>
              <a:p>
                <a:pPr>
                  <a:spcBef>
                    <a:spcPts val="300"/>
                  </a:spcBef>
                  <a:spcAft>
                    <a:spcPts val="300"/>
                  </a:spcAft>
                  <a:buClrTx/>
                  <a:buSzPct val="100000"/>
                  <a:buNone/>
                </a:pPr>
                <a:r>
                  <a:rPr lang="en-US" sz="1800" dirty="0" smtClean="0"/>
                  <a:t>Where:</a:t>
                </a:r>
              </a:p>
              <a:p>
                <a:pPr>
                  <a:spcBef>
                    <a:spcPts val="0"/>
                  </a:spcBef>
                  <a:spcAft>
                    <a:spcPts val="0"/>
                  </a:spcAft>
                  <a:buClrTx/>
                  <a:buSzPct val="100000"/>
                  <a:buNone/>
                </a:pPr>
                <a:r>
                  <a:rPr lang="en-US" sz="1800" dirty="0" smtClean="0">
                    <a:sym typeface="Symbol"/>
                  </a:rPr>
                  <a:t>	</a:t>
                </a:r>
                <a:r>
                  <a:rPr lang="en-US" sz="1800" baseline="-25000" dirty="0" err="1" smtClean="0">
                    <a:sym typeface="Symbol"/>
                  </a:rPr>
                  <a:t>f,i</a:t>
                </a:r>
                <a:r>
                  <a:rPr lang="en-US" sz="1800" dirty="0" smtClean="0">
                    <a:sym typeface="Symbol"/>
                  </a:rPr>
                  <a:t> is the mean of the samples corresponding to the failures</a:t>
                </a:r>
              </a:p>
              <a:p>
                <a:pPr>
                  <a:spcBef>
                    <a:spcPts val="0"/>
                  </a:spcBef>
                  <a:spcAft>
                    <a:spcPts val="0"/>
                  </a:spcAft>
                  <a:buClrTx/>
                  <a:buSzPct val="100000"/>
                  <a:buNone/>
                </a:pPr>
                <a:r>
                  <a:rPr lang="en-US" sz="1800" dirty="0">
                    <a:sym typeface="Symbol"/>
                  </a:rPr>
                  <a:t>	</a:t>
                </a:r>
                <a:r>
                  <a:rPr lang="en-US" sz="1800" dirty="0" smtClean="0">
                    <a:sym typeface="Symbol"/>
                  </a:rPr>
                  <a:t></a:t>
                </a:r>
                <a:r>
                  <a:rPr lang="en-US" sz="1800" baseline="-25000" dirty="0" err="1" smtClean="0">
                    <a:sym typeface="Symbol"/>
                  </a:rPr>
                  <a:t>all,i</a:t>
                </a:r>
                <a:r>
                  <a:rPr lang="en-US" sz="1800" dirty="0" smtClean="0">
                    <a:sym typeface="Symbol"/>
                  </a:rPr>
                  <a:t> </a:t>
                </a:r>
                <a:r>
                  <a:rPr lang="en-US" sz="1800" dirty="0">
                    <a:sym typeface="Symbol"/>
                  </a:rPr>
                  <a:t>is the mean of the </a:t>
                </a:r>
                <a:r>
                  <a:rPr lang="en-US" sz="1800" dirty="0" smtClean="0">
                    <a:sym typeface="Symbol"/>
                  </a:rPr>
                  <a:t>samples</a:t>
                </a:r>
              </a:p>
              <a:p>
                <a:pPr>
                  <a:spcBef>
                    <a:spcPts val="0"/>
                  </a:spcBef>
                  <a:spcAft>
                    <a:spcPts val="0"/>
                  </a:spcAft>
                  <a:buClrTx/>
                  <a:buSzPct val="100000"/>
                  <a:buNone/>
                </a:pPr>
                <a:r>
                  <a:rPr lang="en-US" sz="1800" dirty="0">
                    <a:sym typeface="Symbol"/>
                  </a:rPr>
                  <a:t>	</a:t>
                </a:r>
                <a:r>
                  <a:rPr lang="en-US" sz="1800" dirty="0" smtClean="0">
                    <a:sym typeface="Symbol"/>
                  </a:rPr>
                  <a:t></a:t>
                </a:r>
                <a:r>
                  <a:rPr lang="en-US" sz="1800" baseline="-25000" dirty="0" err="1" smtClean="0">
                    <a:sym typeface="Symbol"/>
                  </a:rPr>
                  <a:t>all,i</a:t>
                </a:r>
                <a:r>
                  <a:rPr lang="en-US" sz="1800" dirty="0" smtClean="0">
                    <a:sym typeface="Symbol"/>
                  </a:rPr>
                  <a:t> </a:t>
                </a:r>
                <a:r>
                  <a:rPr lang="en-US" sz="1800" dirty="0">
                    <a:sym typeface="Symbol"/>
                  </a:rPr>
                  <a:t>is the </a:t>
                </a:r>
                <a:r>
                  <a:rPr lang="en-US" sz="1800" dirty="0" smtClean="0">
                    <a:sym typeface="Symbol"/>
                  </a:rPr>
                  <a:t>standard deviation of </a:t>
                </a:r>
                <a:r>
                  <a:rPr lang="en-US" sz="1800" dirty="0">
                    <a:sym typeface="Symbol"/>
                  </a:rPr>
                  <a:t>the </a:t>
                </a:r>
                <a:r>
                  <a:rPr lang="en-US" sz="1800" dirty="0" smtClean="0">
                    <a:sym typeface="Symbol"/>
                  </a:rPr>
                  <a:t>samples</a:t>
                </a:r>
              </a:p>
              <a:p>
                <a:pPr>
                  <a:spcBef>
                    <a:spcPts val="0"/>
                  </a:spcBef>
                  <a:spcAft>
                    <a:spcPts val="0"/>
                  </a:spcAft>
                  <a:buClrTx/>
                  <a:buSzPct val="100000"/>
                  <a:buNone/>
                </a:pPr>
                <a:r>
                  <a:rPr lang="en-US" sz="1800" dirty="0">
                    <a:sym typeface="Symbol"/>
                  </a:rPr>
                  <a:t>	</a:t>
                </a:r>
                <a:r>
                  <a:rPr lang="en-US" sz="1800" dirty="0" err="1" smtClean="0">
                    <a:sym typeface="Symbol"/>
                  </a:rPr>
                  <a:t>i</a:t>
                </a:r>
                <a:r>
                  <a:rPr lang="en-US" sz="1800" dirty="0" smtClean="0">
                    <a:sym typeface="Symbol"/>
                  </a:rPr>
                  <a:t> </a:t>
                </a:r>
                <a:r>
                  <a:rPr lang="en-US" sz="1800" dirty="0">
                    <a:sym typeface="Symbol"/>
                  </a:rPr>
                  <a:t>is the </a:t>
                </a:r>
                <a:r>
                  <a:rPr lang="en-US" sz="1800" dirty="0" err="1" smtClean="0">
                    <a:sym typeface="Symbol"/>
                  </a:rPr>
                  <a:t>ith</a:t>
                </a:r>
                <a:r>
                  <a:rPr lang="en-US" sz="1800" dirty="0" smtClean="0">
                    <a:sym typeface="Symbol"/>
                  </a:rPr>
                  <a:t> parameter of interest</a:t>
                </a:r>
                <a:endParaRPr lang="en-US" sz="1800" dirty="0">
                  <a:sym typeface="Symbol"/>
                </a:endParaRPr>
              </a:p>
              <a:p>
                <a:pPr marL="342900" indent="-342900">
                  <a:spcBef>
                    <a:spcPts val="300"/>
                  </a:spcBef>
                  <a:spcAft>
                    <a:spcPts val="300"/>
                  </a:spcAft>
                  <a:buClrTx/>
                  <a:buSzPct val="100000"/>
                  <a:buFont typeface="Arial" panose="020B0604020202020204" pitchFamily="34" charset="0"/>
                  <a:buChar char="•"/>
                </a:pPr>
                <a:r>
                  <a:rPr lang="en-US" sz="2200" dirty="0" smtClean="0"/>
                  <a:t>The results are consistent with the previous parameter studies, with top three are material properties and leak rate.</a:t>
                </a:r>
                <a:endParaRPr lang="en-US" sz="2200" dirty="0"/>
              </a:p>
              <a:p>
                <a:pPr>
                  <a:spcBef>
                    <a:spcPts val="0"/>
                  </a:spcBef>
                  <a:spcAft>
                    <a:spcPts val="0"/>
                  </a:spcAft>
                  <a:buClrTx/>
                  <a:buSzPct val="100000"/>
                  <a:buNone/>
                </a:pPr>
                <a:endParaRPr lang="en-US" sz="1800" dirty="0" smtClean="0"/>
              </a:p>
              <a:p>
                <a:pPr>
                  <a:spcBef>
                    <a:spcPts val="0"/>
                  </a:spcBef>
                  <a:spcAft>
                    <a:spcPts val="0"/>
                  </a:spcAft>
                  <a:buClrTx/>
                  <a:buSzPct val="100000"/>
                  <a:buNone/>
                </a:pPr>
                <a:endParaRPr lang="en-US" sz="1800" dirty="0" smtClean="0"/>
              </a:p>
              <a:p>
                <a:pPr marL="342900" indent="-342900">
                  <a:spcBef>
                    <a:spcPts val="300"/>
                  </a:spcBef>
                  <a:spcAft>
                    <a:spcPts val="300"/>
                  </a:spcAft>
                  <a:buClrTx/>
                  <a:buSzPct val="100000"/>
                  <a:buFont typeface="Arial" panose="020B0604020202020204" pitchFamily="34" charset="0"/>
                  <a:buChar char="•"/>
                </a:pPr>
                <a:endParaRPr lang="en-US" sz="2200" dirty="0"/>
              </a:p>
              <a:p>
                <a:pPr>
                  <a:spcBef>
                    <a:spcPts val="300"/>
                  </a:spcBef>
                  <a:spcAft>
                    <a:spcPts val="300"/>
                  </a:spcAft>
                  <a:buClrTx/>
                  <a:buSzPct val="100000"/>
                  <a:buNone/>
                </a:pPr>
                <a:endParaRPr lang="en-US" sz="1600" dirty="0" smtClean="0"/>
              </a:p>
              <a:p>
                <a:pPr>
                  <a:spcBef>
                    <a:spcPts val="300"/>
                  </a:spcBef>
                  <a:spcAft>
                    <a:spcPts val="300"/>
                  </a:spcAft>
                  <a:buClrTx/>
                  <a:buSzPct val="100000"/>
                  <a:buNone/>
                </a:pPr>
                <a:r>
                  <a:rPr lang="en-US" sz="900" dirty="0" smtClean="0"/>
                  <a:t>Ref [1]:  D. Somasundaram et al., Sensitivity Analysis Methodology fro Probabilistic Fracture Mechanics Output, SMiRT25, Charlotte, NC, USA, 2019 August 4-9.</a:t>
                </a:r>
                <a:endParaRPr lang="en-US" sz="2200" dirty="0" smtClean="0"/>
              </a:p>
            </p:txBody>
          </p:sp>
        </mc:Choice>
        <mc:Fallback xmlns="">
          <p:sp>
            <p:nvSpPr>
              <p:cNvPr id="8" name="Content Placeholder 3"/>
              <p:cNvSpPr>
                <a:spLocks noGrp="1" noRot="1" noChangeAspect="1" noMove="1" noResize="1" noEditPoints="1" noAdjustHandles="1" noChangeArrowheads="1" noChangeShapeType="1" noTextEdit="1"/>
              </p:cNvSpPr>
              <p:nvPr>
                <p:ph sz="quarter" idx="13"/>
              </p:nvPr>
            </p:nvSpPr>
            <p:spPr>
              <a:xfrm>
                <a:off x="683567" y="1174659"/>
                <a:ext cx="8280921" cy="4677293"/>
              </a:xfrm>
              <a:blipFill rotWithShape="1">
                <a:blip r:embed="rId2"/>
                <a:stretch>
                  <a:fillRect l="-1913" t="-1695" r="-1030" b="-8735"/>
                </a:stretch>
              </a:blipFill>
            </p:spPr>
            <p:txBody>
              <a:bodyPr/>
              <a:lstStyle/>
              <a:p>
                <a:r>
                  <a:rPr lang="en-CA">
                    <a:noFill/>
                  </a:rPr>
                  <a:t> </a:t>
                </a:r>
              </a:p>
            </p:txBody>
          </p:sp>
        </mc:Fallback>
      </mc:AlternateContent>
      <p:sp>
        <p:nvSpPr>
          <p:cNvPr id="2" name="Title 1"/>
          <p:cNvSpPr>
            <a:spLocks noGrp="1"/>
          </p:cNvSpPr>
          <p:nvPr>
            <p:ph type="title"/>
          </p:nvPr>
        </p:nvSpPr>
        <p:spPr/>
        <p:txBody>
          <a:bodyPr/>
          <a:lstStyle/>
          <a:p>
            <a:r>
              <a:rPr lang="en-CA" dirty="0" smtClean="0"/>
              <a:t>Ranking of Parameters</a:t>
            </a:r>
            <a:endParaRPr lang="en-CA" dirty="0"/>
          </a:p>
        </p:txBody>
      </p:sp>
      <p:sp>
        <p:nvSpPr>
          <p:cNvPr id="7"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aphicFrame>
        <p:nvGraphicFramePr>
          <p:cNvPr id="3" name="Table 2"/>
          <p:cNvGraphicFramePr>
            <a:graphicFrameLocks noGrp="1"/>
          </p:cNvGraphicFramePr>
          <p:nvPr>
            <p:extLst>
              <p:ext uri="{D42A27DB-BD31-4B8C-83A1-F6EECF244321}">
                <p14:modId xmlns:p14="http://schemas.microsoft.com/office/powerpoint/2010/main" val="3815224813"/>
              </p:ext>
            </p:extLst>
          </p:nvPr>
        </p:nvGraphicFramePr>
        <p:xfrm>
          <a:off x="1076026" y="4748831"/>
          <a:ext cx="7188079" cy="952086"/>
        </p:xfrm>
        <a:graphic>
          <a:graphicData uri="http://schemas.openxmlformats.org/drawingml/2006/table">
            <a:tbl>
              <a:tblPr>
                <a:tableStyleId>{5C22544A-7EE6-4342-B048-85BDC9FD1C3A}</a:tableStyleId>
              </a:tblPr>
              <a:tblGrid>
                <a:gridCol w="955110"/>
                <a:gridCol w="878186"/>
                <a:gridCol w="851026"/>
                <a:gridCol w="823865"/>
                <a:gridCol w="928066"/>
                <a:gridCol w="931653"/>
                <a:gridCol w="923026"/>
                <a:gridCol w="897147"/>
              </a:tblGrid>
              <a:tr h="384396">
                <a:tc>
                  <a:txBody>
                    <a:bodyPr/>
                    <a:lstStyle/>
                    <a:p>
                      <a:pPr algn="ctr" fontAlgn="b"/>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800" u="none" strike="noStrike" dirty="0" err="1">
                          <a:effectLst/>
                        </a:rPr>
                        <a:t>S</a:t>
                      </a:r>
                      <a:r>
                        <a:rPr lang="en-CA" sz="1800" u="none" strike="noStrike" baseline="-25000" dirty="0" err="1">
                          <a:effectLst/>
                        </a:rPr>
                        <a:t>y</a:t>
                      </a:r>
                      <a:endParaRPr lang="en-CA" sz="1800" b="0" i="0" u="none" strike="noStrike" baseline="-25000"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800" u="none" strike="noStrike" dirty="0" smtClean="0">
                          <a:effectLst/>
                        </a:rPr>
                        <a:t>S</a:t>
                      </a:r>
                      <a:r>
                        <a:rPr lang="en-CA" sz="1800" u="none" strike="noStrike" baseline="-25000" dirty="0" smtClean="0">
                          <a:effectLst/>
                        </a:rPr>
                        <a:t>f</a:t>
                      </a:r>
                      <a:endParaRPr lang="en-CA" sz="1800" b="0" i="0" u="none" strike="noStrike" baseline="-25000"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800" u="none" strike="noStrike" dirty="0" err="1">
                          <a:effectLst/>
                        </a:rPr>
                        <a:t>F</a:t>
                      </a:r>
                      <a:r>
                        <a:rPr lang="en-CA" sz="1800" u="none" strike="noStrike" baseline="-25000" dirty="0" err="1">
                          <a:effectLst/>
                        </a:rPr>
                        <a:t>THM</a:t>
                      </a:r>
                      <a:endParaRPr lang="en-CA" sz="1800" b="0" i="0" u="none" strike="noStrike" baseline="-25000"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800" u="none" strike="noStrike" dirty="0" err="1">
                          <a:effectLst/>
                        </a:rPr>
                        <a:t>M</a:t>
                      </a:r>
                      <a:r>
                        <a:rPr lang="en-CA" sz="1800" u="none" strike="noStrike" baseline="-25000" dirty="0" err="1">
                          <a:effectLst/>
                        </a:rPr>
                        <a:t>THM</a:t>
                      </a:r>
                      <a:endParaRPr lang="en-CA" sz="1800" b="0" i="0" u="none" strike="noStrike" baseline="-25000"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800" u="none" strike="noStrike" dirty="0" err="1">
                          <a:effectLst/>
                        </a:rPr>
                        <a:t>F</a:t>
                      </a:r>
                      <a:r>
                        <a:rPr lang="en-CA" sz="1800" u="none" strike="noStrike" baseline="-25000" dirty="0" err="1">
                          <a:effectLst/>
                        </a:rPr>
                        <a:t>SSE</a:t>
                      </a:r>
                      <a:endParaRPr lang="en-CA" sz="1800" b="0" i="0" u="none" strike="noStrike" baseline="-25000"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800" u="none" strike="noStrike" dirty="0" err="1">
                          <a:effectLst/>
                        </a:rPr>
                        <a:t>M</a:t>
                      </a:r>
                      <a:r>
                        <a:rPr lang="en-CA" sz="1800" u="none" strike="noStrike" baseline="-25000" dirty="0" err="1">
                          <a:effectLst/>
                        </a:rPr>
                        <a:t>SSE</a:t>
                      </a:r>
                      <a:endParaRPr lang="en-CA" sz="1800" b="0" i="0" u="none" strike="noStrike" baseline="-25000"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800" u="none" strike="noStrike" dirty="0" err="1" smtClean="0">
                          <a:effectLst/>
                        </a:rPr>
                        <a:t>LRM</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600">
                <a:tc>
                  <a:txBody>
                    <a:bodyPr/>
                    <a:lstStyle/>
                    <a:p>
                      <a:pPr algn="ctr" fontAlgn="ctr"/>
                      <a:r>
                        <a:rPr lang="en-CA" sz="1800" u="none" strike="noStrike" dirty="0" err="1" smtClean="0">
                          <a:effectLst/>
                        </a:rPr>
                        <a:t>v</a:t>
                      </a:r>
                      <a:r>
                        <a:rPr lang="en-CA" sz="1800" u="none" strike="noStrike" baseline="-25000" dirty="0" err="1" smtClean="0">
                          <a:effectLst/>
                        </a:rPr>
                        <a:t>s,i</a:t>
                      </a:r>
                      <a:r>
                        <a:rPr lang="en-CA" sz="1800" u="none" strike="noStrike" baseline="0" dirty="0" smtClean="0">
                          <a:effectLst/>
                        </a:rPr>
                        <a:t> (%)</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chemeClr val="dk1"/>
                          </a:solidFill>
                          <a:effectLst/>
                          <a:latin typeface="+mn-lt"/>
                        </a:rPr>
                        <a:t>29</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000000"/>
                          </a:solidFill>
                          <a:effectLst/>
                          <a:latin typeface="Calibri"/>
                        </a:rPr>
                        <a:t>38</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u="none" strike="noStrike" dirty="0" smtClean="0">
                          <a:effectLst/>
                        </a:rPr>
                        <a:t>0</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000000"/>
                          </a:solidFill>
                          <a:effectLst/>
                          <a:latin typeface="Calibri"/>
                        </a:rPr>
                        <a:t>0.61</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u="none" strike="noStrike" dirty="0" smtClean="0">
                          <a:effectLst/>
                        </a:rPr>
                        <a:t>0</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000000"/>
                          </a:solidFill>
                          <a:effectLst/>
                          <a:latin typeface="Calibri"/>
                        </a:rPr>
                        <a:t>9</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000000"/>
                          </a:solidFill>
                          <a:effectLst/>
                          <a:latin typeface="Calibri"/>
                        </a:rPr>
                        <a:t>23</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600">
                <a:tc>
                  <a:txBody>
                    <a:bodyPr/>
                    <a:lstStyle/>
                    <a:p>
                      <a:pPr algn="ctr" fontAlgn="ctr"/>
                      <a:r>
                        <a:rPr lang="en-CA" sz="1800" b="0" i="0" u="none" strike="noStrike" dirty="0" smtClean="0">
                          <a:solidFill>
                            <a:srgbClr val="000000"/>
                          </a:solidFill>
                          <a:effectLst/>
                          <a:latin typeface="Calibri"/>
                        </a:rPr>
                        <a:t>Rank</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FF0000"/>
                          </a:solidFill>
                          <a:effectLst/>
                          <a:latin typeface="Calibri"/>
                        </a:rPr>
                        <a:t>2</a:t>
                      </a:r>
                      <a:endParaRPr lang="en-CA" sz="1800" b="0" i="0" u="none" strike="noStrike" dirty="0">
                        <a:solidFill>
                          <a:srgbClr val="FF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FF0000"/>
                          </a:solidFill>
                          <a:effectLst/>
                          <a:latin typeface="Calibri"/>
                        </a:rPr>
                        <a:t>1</a:t>
                      </a:r>
                      <a:endParaRPr lang="en-CA" sz="1800" b="0" i="0" u="none" strike="noStrike" dirty="0">
                        <a:solidFill>
                          <a:srgbClr val="FF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000000"/>
                          </a:solidFill>
                          <a:effectLst/>
                          <a:latin typeface="Calibri"/>
                        </a:rPr>
                        <a:t>6</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000000"/>
                          </a:solidFill>
                          <a:effectLst/>
                          <a:latin typeface="Calibri"/>
                        </a:rPr>
                        <a:t>5</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000000"/>
                          </a:solidFill>
                          <a:effectLst/>
                          <a:latin typeface="Calibri"/>
                        </a:rPr>
                        <a:t>6</a:t>
                      </a:r>
                      <a:endParaRPr lang="en-CA"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FF0000"/>
                          </a:solidFill>
                          <a:effectLst/>
                          <a:latin typeface="Calibri"/>
                        </a:rPr>
                        <a:t>4</a:t>
                      </a:r>
                      <a:endParaRPr lang="en-CA" sz="1800" b="0" i="0" u="none" strike="noStrike" dirty="0">
                        <a:solidFill>
                          <a:srgbClr val="FF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CA" sz="1800" b="0" i="0" u="none" strike="noStrike" dirty="0" smtClean="0">
                          <a:solidFill>
                            <a:srgbClr val="FF0000"/>
                          </a:solidFill>
                          <a:effectLst/>
                          <a:latin typeface="Calibri"/>
                        </a:rPr>
                        <a:t>3</a:t>
                      </a:r>
                      <a:endParaRPr lang="en-CA" sz="1800" b="0" i="0" u="none" strike="noStrike" dirty="0">
                        <a:solidFill>
                          <a:srgbClr val="FF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26</a:t>
            </a:fld>
            <a:endParaRPr lang="en-CA" sz="800" dirty="0"/>
          </a:p>
        </p:txBody>
      </p:sp>
    </p:spTree>
    <p:extLst>
      <p:ext uri="{BB962C8B-B14F-4D97-AF65-F5344CB8AC3E}">
        <p14:creationId xmlns:p14="http://schemas.microsoft.com/office/powerpoint/2010/main" val="924890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83567" y="1419090"/>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A probabilistic analysis of </a:t>
            </a:r>
            <a:r>
              <a:rPr lang="en-US" sz="2200" dirty="0" err="1" smtClean="0"/>
              <a:t>LBB</a:t>
            </a:r>
            <a:r>
              <a:rPr lang="en-US" sz="2200" dirty="0" smtClean="0"/>
              <a:t> is demonstrated.</a:t>
            </a:r>
          </a:p>
          <a:p>
            <a:pPr marL="630238" lvl="3" indent="-285750">
              <a:spcBef>
                <a:spcPts val="0"/>
              </a:spcBef>
              <a:buClrTx/>
              <a:buSzPct val="100000"/>
              <a:buFont typeface="Courier New" panose="02070309020205020404" pitchFamily="49" charset="0"/>
              <a:buChar char="o"/>
            </a:pPr>
            <a:r>
              <a:rPr lang="en-US" sz="1800" dirty="0"/>
              <a:t>The uncertainty of material properties, loads and leak rate prediction are </a:t>
            </a:r>
            <a:r>
              <a:rPr lang="en-US" sz="1800" dirty="0" smtClean="0"/>
              <a:t>quantified.</a:t>
            </a:r>
          </a:p>
          <a:p>
            <a:pPr marL="630238" lvl="3" indent="-285750">
              <a:spcBef>
                <a:spcPts val="0"/>
              </a:spcBef>
              <a:buClrTx/>
              <a:buSzPct val="100000"/>
              <a:buFont typeface="Courier New" panose="02070309020205020404" pitchFamily="49" charset="0"/>
              <a:buChar char="o"/>
            </a:pPr>
            <a:r>
              <a:rPr lang="en-US" sz="1800" dirty="0"/>
              <a:t>The margin factors adopted in </a:t>
            </a:r>
            <a:r>
              <a:rPr lang="en-US" sz="1800" dirty="0" err="1"/>
              <a:t>DLBB</a:t>
            </a:r>
            <a:r>
              <a:rPr lang="en-US" sz="1800" dirty="0"/>
              <a:t> are extremely conservative</a:t>
            </a:r>
            <a:r>
              <a:rPr lang="en-US" sz="1800" dirty="0" smtClean="0"/>
              <a:t>.</a:t>
            </a:r>
          </a:p>
          <a:p>
            <a:pPr marL="630238" lvl="3" indent="-285750">
              <a:spcBef>
                <a:spcPts val="0"/>
              </a:spcBef>
              <a:buClrTx/>
              <a:buSzPct val="100000"/>
              <a:buFont typeface="Courier New" panose="02070309020205020404" pitchFamily="49" charset="0"/>
              <a:buChar char="o"/>
            </a:pPr>
            <a:r>
              <a:rPr lang="en-US" sz="1800" dirty="0"/>
              <a:t>Material properties and leak rate have significant effects on </a:t>
            </a:r>
            <a:r>
              <a:rPr lang="en-US" sz="1800" dirty="0" err="1"/>
              <a:t>DLBB</a:t>
            </a:r>
            <a:r>
              <a:rPr lang="en-US" sz="1800" dirty="0"/>
              <a:t>.</a:t>
            </a:r>
          </a:p>
          <a:p>
            <a:pPr marL="630238" lvl="3" indent="-285750">
              <a:spcBef>
                <a:spcPts val="0"/>
              </a:spcBef>
              <a:buClrTx/>
              <a:buSzPct val="100000"/>
              <a:buFont typeface="Courier New" panose="02070309020205020404" pitchFamily="49" charset="0"/>
              <a:buChar char="o"/>
            </a:pPr>
            <a:r>
              <a:rPr lang="en-US" sz="1800" dirty="0"/>
              <a:t>Seismic bending moment has more effects on </a:t>
            </a:r>
            <a:r>
              <a:rPr lang="en-US" sz="1800" dirty="0" err="1"/>
              <a:t>DLBB</a:t>
            </a:r>
            <a:r>
              <a:rPr lang="en-US" sz="1800" dirty="0"/>
              <a:t> than other loads</a:t>
            </a:r>
          </a:p>
          <a:p>
            <a:pPr marL="342900" indent="-342900">
              <a:spcBef>
                <a:spcPts val="300"/>
              </a:spcBef>
              <a:spcAft>
                <a:spcPts val="300"/>
              </a:spcAft>
              <a:buClrTx/>
              <a:buSzPct val="100000"/>
              <a:buFont typeface="Arial" panose="020B0604020202020204" pitchFamily="34" charset="0"/>
              <a:buChar char="•"/>
            </a:pPr>
            <a:r>
              <a:rPr lang="en-US" sz="2200" dirty="0" smtClean="0"/>
              <a:t>The concept of probabilistic leak rate factor is proposed.</a:t>
            </a:r>
          </a:p>
          <a:p>
            <a:pPr marL="342900" indent="-342900">
              <a:spcBef>
                <a:spcPts val="300"/>
              </a:spcBef>
              <a:spcAft>
                <a:spcPts val="300"/>
              </a:spcAft>
              <a:buClrTx/>
              <a:buSzPct val="100000"/>
              <a:buFont typeface="Arial" panose="020B0604020202020204" pitchFamily="34" charset="0"/>
              <a:buChar char="•"/>
            </a:pPr>
            <a:endParaRPr lang="en-US" sz="2200" dirty="0" smtClean="0"/>
          </a:p>
        </p:txBody>
      </p:sp>
      <p:sp>
        <p:nvSpPr>
          <p:cNvPr id="2" name="Title 1"/>
          <p:cNvSpPr>
            <a:spLocks noGrp="1"/>
          </p:cNvSpPr>
          <p:nvPr>
            <p:ph type="title"/>
          </p:nvPr>
        </p:nvSpPr>
        <p:spPr/>
        <p:txBody>
          <a:bodyPr/>
          <a:lstStyle/>
          <a:p>
            <a:r>
              <a:rPr lang="en-CA" dirty="0" smtClean="0"/>
              <a:t>Summary</a:t>
            </a:r>
            <a:endParaRPr lang="en-CA" dirty="0"/>
          </a:p>
        </p:txBody>
      </p:sp>
      <p:sp>
        <p:nvSpPr>
          <p:cNvPr id="7"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27</a:t>
            </a:fld>
            <a:endParaRPr lang="en-CA" sz="800" dirty="0"/>
          </a:p>
        </p:txBody>
      </p:sp>
    </p:spTree>
    <p:extLst>
      <p:ext uri="{BB962C8B-B14F-4D97-AF65-F5344CB8AC3E}">
        <p14:creationId xmlns:p14="http://schemas.microsoft.com/office/powerpoint/2010/main" val="36767096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a:spLocks noGrp="1"/>
          </p:cNvSpPr>
          <p:nvPr>
            <p:ph sz="quarter" idx="13"/>
          </p:nvPr>
        </p:nvSpPr>
        <p:spPr>
          <a:xfrm>
            <a:off x="683567" y="1419090"/>
            <a:ext cx="7921896" cy="4677293"/>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err="1" smtClean="0"/>
              <a:t>USNRC</a:t>
            </a:r>
            <a:r>
              <a:rPr lang="en-US" sz="2200" dirty="0" smtClean="0"/>
              <a:t> for providing the </a:t>
            </a:r>
            <a:r>
              <a:rPr lang="en-US" sz="2200" dirty="0" err="1" smtClean="0"/>
              <a:t>LEAPOR</a:t>
            </a:r>
            <a:r>
              <a:rPr lang="en-US" sz="2200" dirty="0" smtClean="0"/>
              <a:t> code</a:t>
            </a:r>
          </a:p>
          <a:p>
            <a:pPr marL="342900" indent="-342900">
              <a:spcBef>
                <a:spcPts val="300"/>
              </a:spcBef>
              <a:spcAft>
                <a:spcPts val="300"/>
              </a:spcAft>
              <a:buClrTx/>
              <a:buSzPct val="100000"/>
              <a:buFont typeface="Arial" panose="020B0604020202020204" pitchFamily="34" charset="0"/>
              <a:buChar char="•"/>
            </a:pPr>
            <a:r>
              <a:rPr lang="en-US" sz="2200" dirty="0" smtClean="0"/>
              <a:t>Robert </a:t>
            </a:r>
            <a:r>
              <a:rPr lang="en-US" sz="2200" dirty="0" err="1" smtClean="0"/>
              <a:t>Tregoning</a:t>
            </a:r>
            <a:r>
              <a:rPr lang="en-US" sz="2200" dirty="0" smtClean="0"/>
              <a:t> for developing &amp; leading the OECD/NEA </a:t>
            </a:r>
            <a:r>
              <a:rPr lang="en-US" sz="2200" dirty="0" err="1" smtClean="0"/>
              <a:t>LBB</a:t>
            </a:r>
            <a:r>
              <a:rPr lang="en-US" sz="2200" dirty="0" smtClean="0"/>
              <a:t> Benchmark.</a:t>
            </a:r>
          </a:p>
          <a:p>
            <a:pPr marL="342900" indent="-342900">
              <a:spcBef>
                <a:spcPts val="300"/>
              </a:spcBef>
              <a:spcAft>
                <a:spcPts val="300"/>
              </a:spcAft>
              <a:buClrTx/>
              <a:buSzPct val="100000"/>
              <a:buFont typeface="Arial" panose="020B0604020202020204" pitchFamily="34" charset="0"/>
              <a:buChar char="•"/>
            </a:pPr>
            <a:r>
              <a:rPr lang="en-US" sz="2200" dirty="0" err="1" smtClean="0"/>
              <a:t>Candu</a:t>
            </a:r>
            <a:r>
              <a:rPr lang="en-US" sz="2200" dirty="0" smtClean="0"/>
              <a:t> Energy’s Product Develop </a:t>
            </a:r>
            <a:r>
              <a:rPr lang="en-US" sz="2200" smtClean="0"/>
              <a:t>Program for funding </a:t>
            </a:r>
            <a:r>
              <a:rPr lang="en-US" sz="2200" dirty="0" smtClean="0"/>
              <a:t>the study</a:t>
            </a:r>
          </a:p>
          <a:p>
            <a:pPr marL="342900" indent="-342900">
              <a:spcBef>
                <a:spcPts val="300"/>
              </a:spcBef>
              <a:spcAft>
                <a:spcPts val="300"/>
              </a:spcAft>
              <a:buClrTx/>
              <a:buSzPct val="100000"/>
              <a:buFont typeface="Arial" panose="020B0604020202020204" pitchFamily="34" charset="0"/>
              <a:buChar char="•"/>
            </a:pPr>
            <a:endParaRPr lang="en-US" sz="2200" dirty="0" smtClean="0"/>
          </a:p>
        </p:txBody>
      </p:sp>
      <p:sp>
        <p:nvSpPr>
          <p:cNvPr id="2" name="Title 1"/>
          <p:cNvSpPr>
            <a:spLocks noGrp="1"/>
          </p:cNvSpPr>
          <p:nvPr>
            <p:ph type="title"/>
          </p:nvPr>
        </p:nvSpPr>
        <p:spPr/>
        <p:txBody>
          <a:bodyPr/>
          <a:lstStyle/>
          <a:p>
            <a:r>
              <a:rPr lang="en-CA" dirty="0" smtClean="0"/>
              <a:t>Acknowledgements</a:t>
            </a:r>
            <a:endParaRPr lang="en-CA" dirty="0"/>
          </a:p>
        </p:txBody>
      </p:sp>
      <p:sp>
        <p:nvSpPr>
          <p:cNvPr id="7"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28</a:t>
            </a:fld>
            <a:endParaRPr lang="en-CA" sz="800" dirty="0"/>
          </a:p>
        </p:txBody>
      </p:sp>
    </p:spTree>
    <p:extLst>
      <p:ext uri="{BB962C8B-B14F-4D97-AF65-F5344CB8AC3E}">
        <p14:creationId xmlns:p14="http://schemas.microsoft.com/office/powerpoint/2010/main" val="42222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7" y="311246"/>
            <a:ext cx="7776864" cy="722567"/>
          </a:xfrm>
        </p:spPr>
        <p:txBody>
          <a:bodyPr/>
          <a:lstStyle/>
          <a:p>
            <a:r>
              <a:rPr lang="en-US" dirty="0" smtClean="0"/>
              <a:t>Introduction &amp; Objective</a:t>
            </a:r>
            <a:endParaRPr lang="en-US" dirty="0"/>
          </a:p>
        </p:txBody>
      </p:sp>
      <p:sp>
        <p:nvSpPr>
          <p:cNvPr id="4" name="Content Placeholder 3"/>
          <p:cNvSpPr>
            <a:spLocks noGrp="1"/>
          </p:cNvSpPr>
          <p:nvPr>
            <p:ph sz="quarter" idx="13"/>
          </p:nvPr>
        </p:nvSpPr>
        <p:spPr>
          <a:xfrm>
            <a:off x="683567" y="1033813"/>
            <a:ext cx="7921897" cy="4749470"/>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For Design</a:t>
            </a:r>
          </a:p>
          <a:p>
            <a:pPr marL="630238" lvl="3" indent="-285750">
              <a:spcBef>
                <a:spcPts val="0"/>
              </a:spcBef>
              <a:buClrTx/>
              <a:buSzPct val="100000"/>
              <a:buFont typeface="Courier New" panose="02070309020205020404" pitchFamily="49" charset="0"/>
              <a:buChar char="o"/>
            </a:pPr>
            <a:r>
              <a:rPr lang="en-US" sz="1800" dirty="0" err="1"/>
              <a:t>LBB</a:t>
            </a:r>
            <a:r>
              <a:rPr lang="en-US" sz="1800" dirty="0"/>
              <a:t> has been generally used to demonstrate extremely low probability of rupture </a:t>
            </a:r>
            <a:r>
              <a:rPr lang="en-US" sz="1800" dirty="0" smtClean="0"/>
              <a:t>and hence to </a:t>
            </a:r>
            <a:r>
              <a:rPr lang="en-CA" sz="1800" dirty="0" smtClean="0"/>
              <a:t>optimize </a:t>
            </a:r>
            <a:r>
              <a:rPr lang="en-CA" sz="1800" dirty="0"/>
              <a:t>protective hardware – such as pipe whip restraints and jet impingement </a:t>
            </a:r>
            <a:r>
              <a:rPr lang="en-CA" sz="1800" dirty="0" smtClean="0"/>
              <a:t>barriers</a:t>
            </a:r>
            <a:r>
              <a:rPr lang="en-US" sz="1800" dirty="0" smtClean="0"/>
              <a:t>. </a:t>
            </a:r>
          </a:p>
          <a:p>
            <a:pPr marL="630238" lvl="3" indent="-285750">
              <a:spcBef>
                <a:spcPts val="0"/>
              </a:spcBef>
              <a:buClrTx/>
              <a:buSzPct val="100000"/>
              <a:buFont typeface="Courier New" panose="02070309020205020404" pitchFamily="49" charset="0"/>
              <a:buChar char="o"/>
            </a:pPr>
            <a:r>
              <a:rPr lang="en-US" sz="1800" dirty="0" smtClean="0"/>
              <a:t>The regulatory requirements and detailed evaluation procedures vary among OECD/NEA countries.  An </a:t>
            </a:r>
            <a:r>
              <a:rPr lang="en-US" sz="1800" dirty="0" err="1" smtClean="0"/>
              <a:t>LBB</a:t>
            </a:r>
            <a:r>
              <a:rPr lang="en-US" sz="1800" dirty="0" smtClean="0"/>
              <a:t> benchmark activity initiated and led by </a:t>
            </a:r>
            <a:r>
              <a:rPr lang="en-US" sz="1800" dirty="0" err="1" smtClean="0"/>
              <a:t>USNRC</a:t>
            </a:r>
            <a:r>
              <a:rPr lang="en-US" sz="1800" dirty="0" smtClean="0"/>
              <a:t> staff was conducted in 2019.</a:t>
            </a:r>
          </a:p>
          <a:p>
            <a:pPr marL="342900" lvl="3" indent="-342900">
              <a:spcBef>
                <a:spcPts val="300"/>
              </a:spcBef>
              <a:buClrTx/>
              <a:buSzPct val="100000"/>
              <a:buFont typeface="Arial" panose="020B0604020202020204" pitchFamily="34" charset="0"/>
              <a:buChar char="•"/>
            </a:pPr>
            <a:r>
              <a:rPr lang="en-US" sz="2200" dirty="0"/>
              <a:t>For </a:t>
            </a:r>
            <a:r>
              <a:rPr lang="en-US" sz="2200" dirty="0" smtClean="0"/>
              <a:t>aging evaluation in Canada</a:t>
            </a:r>
            <a:endParaRPr lang="en-US" sz="2200" dirty="0"/>
          </a:p>
          <a:p>
            <a:pPr marL="630238" lvl="3" indent="-285750">
              <a:spcBef>
                <a:spcPts val="0"/>
              </a:spcBef>
              <a:buClrTx/>
              <a:buSzPct val="100000"/>
              <a:buFont typeface="Courier New" panose="02070309020205020404" pitchFamily="49" charset="0"/>
              <a:buChar char="o"/>
            </a:pPr>
            <a:r>
              <a:rPr lang="en-US" sz="1800" dirty="0" smtClean="0"/>
              <a:t>Deterministic </a:t>
            </a:r>
            <a:r>
              <a:rPr lang="en-US" sz="1800" dirty="0" err="1" smtClean="0"/>
              <a:t>LBB</a:t>
            </a:r>
            <a:r>
              <a:rPr lang="en-US" sz="1800" dirty="0" smtClean="0"/>
              <a:t> (</a:t>
            </a:r>
            <a:r>
              <a:rPr lang="en-US" sz="1800" dirty="0" err="1" smtClean="0"/>
              <a:t>DLBB</a:t>
            </a:r>
            <a:r>
              <a:rPr lang="en-US" sz="1800" dirty="0" smtClean="0"/>
              <a:t>) is used in assessments for small bore piping, supplemented by </a:t>
            </a:r>
            <a:r>
              <a:rPr lang="en-US" sz="1800" dirty="0" err="1" smtClean="0"/>
              <a:t>PFM</a:t>
            </a:r>
            <a:r>
              <a:rPr lang="en-US" sz="1800" dirty="0" smtClean="0"/>
              <a:t> assessment</a:t>
            </a:r>
          </a:p>
          <a:p>
            <a:pPr marL="630238" lvl="3" indent="-285750">
              <a:spcBef>
                <a:spcPts val="0"/>
              </a:spcBef>
              <a:buClrTx/>
              <a:buSzPct val="100000"/>
              <a:buFont typeface="Courier New" panose="02070309020205020404" pitchFamily="49" charset="0"/>
              <a:buChar char="o"/>
            </a:pPr>
            <a:r>
              <a:rPr lang="en-US" sz="1800" dirty="0" smtClean="0"/>
              <a:t>For large </a:t>
            </a:r>
            <a:r>
              <a:rPr lang="en-US" sz="1800" dirty="0" err="1" smtClean="0"/>
              <a:t>LOCA</a:t>
            </a:r>
            <a:r>
              <a:rPr lang="en-US" sz="1800" dirty="0" smtClean="0"/>
              <a:t> safety analysis</a:t>
            </a:r>
          </a:p>
          <a:p>
            <a:pPr marL="896938" lvl="4" indent="-268288">
              <a:spcBef>
                <a:spcPts val="0"/>
              </a:spcBef>
              <a:buClrTx/>
              <a:buSzPct val="100000"/>
              <a:buFont typeface="Wingdings" panose="05000000000000000000" pitchFamily="2" charset="2"/>
              <a:buChar char="ü"/>
            </a:pPr>
            <a:r>
              <a:rPr lang="en-US" sz="1800" dirty="0" err="1" smtClean="0"/>
              <a:t>LBB</a:t>
            </a:r>
            <a:r>
              <a:rPr lang="en-US" sz="1800" dirty="0" smtClean="0"/>
              <a:t> to demonstrate pipe resistance to break</a:t>
            </a:r>
          </a:p>
          <a:p>
            <a:pPr marL="896938" lvl="4" indent="-268288">
              <a:spcBef>
                <a:spcPts val="0"/>
              </a:spcBef>
              <a:buClrTx/>
              <a:buSzPct val="100000"/>
              <a:buFont typeface="Wingdings" panose="05000000000000000000" pitchFamily="2" charset="2"/>
              <a:buChar char="ü"/>
            </a:pPr>
            <a:r>
              <a:rPr lang="en-US" sz="1800" dirty="0" err="1" smtClean="0"/>
              <a:t>PFM</a:t>
            </a:r>
            <a:r>
              <a:rPr lang="en-US" sz="1800" dirty="0" smtClean="0"/>
              <a:t> to estimate frequencies of pipe break</a:t>
            </a:r>
            <a:endParaRPr lang="en-US" sz="1800" dirty="0"/>
          </a:p>
          <a:p>
            <a:pPr marL="342900" lvl="3" indent="-342900">
              <a:spcBef>
                <a:spcPts val="300"/>
              </a:spcBef>
              <a:buClrTx/>
              <a:buSzPct val="100000"/>
              <a:buFont typeface="Arial" panose="020B0604020202020204" pitchFamily="34" charset="0"/>
              <a:buChar char="•"/>
            </a:pPr>
            <a:r>
              <a:rPr lang="en-US" sz="2200" dirty="0" smtClean="0"/>
              <a:t>Objective</a:t>
            </a:r>
          </a:p>
          <a:p>
            <a:pPr marL="630238" lvl="3" indent="-285750">
              <a:spcBef>
                <a:spcPts val="0"/>
              </a:spcBef>
              <a:buClrTx/>
              <a:buSzPct val="100000"/>
              <a:buFont typeface="Courier New" panose="02070309020205020404" pitchFamily="49" charset="0"/>
              <a:buChar char="o"/>
            </a:pPr>
            <a:r>
              <a:rPr lang="en-US" sz="1800" dirty="0"/>
              <a:t>To present a non-</a:t>
            </a:r>
            <a:r>
              <a:rPr lang="en-US" sz="1800" dirty="0" err="1"/>
              <a:t>PFM</a:t>
            </a:r>
            <a:r>
              <a:rPr lang="en-US" sz="1800" dirty="0"/>
              <a:t> based probabilistic </a:t>
            </a:r>
            <a:r>
              <a:rPr lang="en-US" sz="1800" dirty="0" err="1" smtClean="0"/>
              <a:t>LBB</a:t>
            </a:r>
            <a:r>
              <a:rPr lang="en-US" sz="1800" dirty="0" smtClean="0"/>
              <a:t> (</a:t>
            </a:r>
            <a:r>
              <a:rPr lang="en-US" sz="1800" dirty="0" err="1" smtClean="0"/>
              <a:t>PLBB</a:t>
            </a:r>
            <a:r>
              <a:rPr lang="en-US" sz="1800" dirty="0" smtClean="0"/>
              <a:t>) methodology</a:t>
            </a:r>
            <a:endParaRPr lang="en-US" sz="18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3</a:t>
            </a:fld>
            <a:endParaRPr lang="en-CA" sz="800" dirty="0"/>
          </a:p>
        </p:txBody>
      </p:sp>
    </p:spTree>
    <p:extLst>
      <p:ext uri="{BB962C8B-B14F-4D97-AF65-F5344CB8AC3E}">
        <p14:creationId xmlns:p14="http://schemas.microsoft.com/office/powerpoint/2010/main" val="4151285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7" y="311246"/>
            <a:ext cx="7776864" cy="722567"/>
          </a:xfrm>
        </p:spPr>
        <p:txBody>
          <a:bodyPr/>
          <a:lstStyle/>
          <a:p>
            <a:r>
              <a:rPr lang="en-US" dirty="0" smtClean="0"/>
              <a:t>Typical </a:t>
            </a:r>
            <a:r>
              <a:rPr lang="en-US" dirty="0" err="1" smtClean="0"/>
              <a:t>DLBB</a:t>
            </a:r>
            <a:r>
              <a:rPr lang="en-US" dirty="0" smtClean="0"/>
              <a:t> Requirements</a:t>
            </a:r>
            <a:endParaRPr lang="en-US" dirty="0"/>
          </a:p>
        </p:txBody>
      </p:sp>
      <p:sp>
        <p:nvSpPr>
          <p:cNvPr id="4" name="Content Placeholder 3"/>
          <p:cNvSpPr>
            <a:spLocks noGrp="1"/>
          </p:cNvSpPr>
          <p:nvPr>
            <p:ph sz="quarter" idx="13"/>
          </p:nvPr>
        </p:nvSpPr>
        <p:spPr>
          <a:xfrm>
            <a:off x="683567" y="1033813"/>
            <a:ext cx="7921897" cy="4749470"/>
          </a:xfrm>
        </p:spPr>
        <p:txBody>
          <a:bodyPr/>
          <a:lstStyle/>
          <a:p>
            <a:pPr marL="342900" lvl="3" indent="-342900">
              <a:spcBef>
                <a:spcPts val="300"/>
              </a:spcBef>
              <a:buClrTx/>
              <a:buSzPct val="100000"/>
              <a:buFont typeface="Arial" panose="020B0604020202020204" pitchFamily="34" charset="0"/>
              <a:buChar char="•"/>
            </a:pPr>
            <a:r>
              <a:rPr lang="en-US" sz="2200" dirty="0"/>
              <a:t>Factor of 10 on the leak detection capability</a:t>
            </a:r>
          </a:p>
          <a:p>
            <a:pPr marL="342900" lvl="3" indent="-342900">
              <a:spcBef>
                <a:spcPts val="300"/>
              </a:spcBef>
              <a:buClrTx/>
              <a:buSzPct val="100000"/>
              <a:buFont typeface="Arial" panose="020B0604020202020204" pitchFamily="34" charset="0"/>
              <a:buChar char="•"/>
            </a:pPr>
            <a:r>
              <a:rPr lang="en-US" sz="2200" dirty="0"/>
              <a:t>Factor of 2 on crack </a:t>
            </a:r>
            <a:r>
              <a:rPr lang="en-US" sz="2200" dirty="0" smtClean="0"/>
              <a:t>length (critical crack length divided by leakage crack length)</a:t>
            </a:r>
            <a:endParaRPr lang="en-US" sz="2200" dirty="0"/>
          </a:p>
          <a:p>
            <a:pPr marL="342900" lvl="3" indent="-342900">
              <a:spcBef>
                <a:spcPts val="300"/>
              </a:spcBef>
              <a:buClrTx/>
              <a:buSzPct val="100000"/>
              <a:buFont typeface="Arial" panose="020B0604020202020204" pitchFamily="34" charset="0"/>
              <a:buChar char="•"/>
            </a:pPr>
            <a:r>
              <a:rPr lang="en-US" sz="2200" dirty="0"/>
              <a:t>Factor of 1.0 on load when using absolute combination method of maximum loads, or</a:t>
            </a:r>
          </a:p>
          <a:p>
            <a:pPr marL="342900" lvl="3" indent="-342900">
              <a:spcBef>
                <a:spcPts val="300"/>
              </a:spcBef>
              <a:buClrTx/>
              <a:buSzPct val="100000"/>
              <a:buFont typeface="Arial" panose="020B0604020202020204" pitchFamily="34" charset="0"/>
              <a:buChar char="•"/>
            </a:pPr>
            <a:r>
              <a:rPr lang="en-US" sz="2200" dirty="0"/>
              <a:t>Factor of 1.4 on load when using algebra combination method of maximum loads</a:t>
            </a:r>
          </a:p>
          <a:p>
            <a:pPr marL="342900" lvl="1" indent="-342900">
              <a:spcAft>
                <a:spcPts val="300"/>
              </a:spcAft>
              <a:buClrTx/>
              <a:buSzPct val="100000"/>
              <a:buFont typeface="Arial" panose="020B0604020202020204" pitchFamily="34" charset="0"/>
              <a:buChar char="•"/>
            </a:pPr>
            <a:r>
              <a:rPr lang="en-US" sz="2200" dirty="0"/>
              <a:t>Any one of three requirements can be used as acceptance criteria once the other two are satisfied</a:t>
            </a:r>
            <a:r>
              <a:rPr lang="en-US" sz="2200" dirty="0" smtClean="0"/>
              <a:t>.</a:t>
            </a:r>
            <a:endParaRPr lang="en-US" sz="22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4</a:t>
            </a:fld>
            <a:endParaRPr lang="en-CA" sz="800" dirty="0"/>
          </a:p>
        </p:txBody>
      </p:sp>
    </p:spTree>
    <p:extLst>
      <p:ext uri="{BB962C8B-B14F-4D97-AF65-F5344CB8AC3E}">
        <p14:creationId xmlns:p14="http://schemas.microsoft.com/office/powerpoint/2010/main" val="3608586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7" y="311246"/>
            <a:ext cx="7776864" cy="722567"/>
          </a:xfrm>
        </p:spPr>
        <p:txBody>
          <a:bodyPr/>
          <a:lstStyle/>
          <a:p>
            <a:r>
              <a:rPr lang="en-US" dirty="0" smtClean="0"/>
              <a:t>Conservatisms in </a:t>
            </a:r>
            <a:r>
              <a:rPr lang="en-US" dirty="0" err="1" smtClean="0"/>
              <a:t>DLBB</a:t>
            </a:r>
            <a:endParaRPr lang="en-US" dirty="0"/>
          </a:p>
        </p:txBody>
      </p:sp>
      <p:sp>
        <p:nvSpPr>
          <p:cNvPr id="4" name="Content Placeholder 3"/>
          <p:cNvSpPr>
            <a:spLocks noGrp="1"/>
          </p:cNvSpPr>
          <p:nvPr>
            <p:ph sz="quarter" idx="13"/>
          </p:nvPr>
        </p:nvSpPr>
        <p:spPr>
          <a:xfrm>
            <a:off x="683567" y="1033813"/>
            <a:ext cx="7921897" cy="4749470"/>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The probability of earthquake occurrence is 1.0</a:t>
            </a:r>
          </a:p>
          <a:p>
            <a:pPr marL="342900" indent="-342900">
              <a:spcBef>
                <a:spcPts val="300"/>
              </a:spcBef>
              <a:spcAft>
                <a:spcPts val="300"/>
              </a:spcAft>
              <a:buClrTx/>
              <a:buSzPct val="100000"/>
              <a:buFont typeface="Arial" panose="020B0604020202020204" pitchFamily="34" charset="0"/>
              <a:buChar char="•"/>
            </a:pPr>
            <a:r>
              <a:rPr lang="en-US" sz="2200" dirty="0" smtClean="0"/>
              <a:t>Using bounding value</a:t>
            </a:r>
          </a:p>
          <a:p>
            <a:pPr marL="630238" lvl="3" indent="-285750">
              <a:spcBef>
                <a:spcPts val="0"/>
              </a:spcBef>
              <a:buClrTx/>
              <a:buSzPct val="100000"/>
              <a:buFont typeface="Courier New" panose="02070309020205020404" pitchFamily="49" charset="0"/>
              <a:buChar char="o"/>
            </a:pPr>
            <a:r>
              <a:rPr lang="en-US" sz="1800" dirty="0" smtClean="0"/>
              <a:t>Lower bound for material properties</a:t>
            </a:r>
          </a:p>
          <a:p>
            <a:pPr marL="630238" lvl="3" indent="-285750">
              <a:spcBef>
                <a:spcPts val="0"/>
              </a:spcBef>
              <a:buClrTx/>
              <a:buSzPct val="100000"/>
              <a:buFont typeface="Courier New" panose="02070309020205020404" pitchFamily="49" charset="0"/>
              <a:buChar char="o"/>
            </a:pPr>
            <a:r>
              <a:rPr lang="en-US" sz="1800" dirty="0" smtClean="0"/>
              <a:t>Upper bound for loads</a:t>
            </a:r>
          </a:p>
          <a:p>
            <a:pPr marL="342900" indent="-342900">
              <a:spcBef>
                <a:spcPts val="300"/>
              </a:spcBef>
              <a:spcAft>
                <a:spcPts val="300"/>
              </a:spcAft>
              <a:buClrTx/>
              <a:buSzPct val="100000"/>
              <a:buFont typeface="Arial" panose="020B0604020202020204" pitchFamily="34" charset="0"/>
              <a:buChar char="•"/>
            </a:pPr>
            <a:r>
              <a:rPr lang="en-US" sz="2200" dirty="0" smtClean="0"/>
              <a:t>Safety factors</a:t>
            </a:r>
          </a:p>
          <a:p>
            <a:pPr marL="630238" lvl="3" indent="-285750">
              <a:spcBef>
                <a:spcPts val="0"/>
              </a:spcBef>
              <a:buClrTx/>
              <a:buSzPct val="100000"/>
              <a:buFont typeface="Courier New" panose="02070309020205020404" pitchFamily="49" charset="0"/>
              <a:buChar char="o"/>
            </a:pPr>
            <a:r>
              <a:rPr lang="en-US" sz="1800" dirty="0" smtClean="0"/>
              <a:t>Factor on loads (1.4 or 1.0)</a:t>
            </a:r>
          </a:p>
          <a:p>
            <a:pPr marL="630238" lvl="3" indent="-285750">
              <a:spcBef>
                <a:spcPts val="0"/>
              </a:spcBef>
              <a:buClrTx/>
              <a:buSzPct val="100000"/>
              <a:buFont typeface="Courier New" panose="02070309020205020404" pitchFamily="49" charset="0"/>
              <a:buChar char="o"/>
            </a:pPr>
            <a:r>
              <a:rPr lang="en-US" sz="1800" dirty="0" smtClean="0"/>
              <a:t>Factor on crack (2.0)</a:t>
            </a:r>
          </a:p>
          <a:p>
            <a:pPr marL="630238" lvl="3" indent="-285750">
              <a:spcBef>
                <a:spcPts val="0"/>
              </a:spcBef>
              <a:buClrTx/>
              <a:buSzPct val="100000"/>
              <a:buFont typeface="Courier New" panose="02070309020205020404" pitchFamily="49" charset="0"/>
              <a:buChar char="o"/>
            </a:pPr>
            <a:r>
              <a:rPr lang="en-US" sz="1800" dirty="0" smtClean="0"/>
              <a:t>Factor on leak rate (10.0 or smaller)</a:t>
            </a:r>
          </a:p>
          <a:p>
            <a:pPr marL="342900" indent="-342900">
              <a:spcBef>
                <a:spcPts val="300"/>
              </a:spcBef>
              <a:spcAft>
                <a:spcPts val="300"/>
              </a:spcAft>
              <a:buClrTx/>
              <a:buSzPct val="100000"/>
              <a:buFont typeface="Arial" panose="020B0604020202020204" pitchFamily="34" charset="0"/>
              <a:buChar char="•"/>
            </a:pPr>
            <a:r>
              <a:rPr lang="en-US" sz="2200" dirty="0" smtClean="0"/>
              <a:t>Limitations are covered by extreme conservatisms</a:t>
            </a:r>
            <a:endParaRPr lang="en-US" sz="2200" dirty="0"/>
          </a:p>
          <a:p>
            <a:pPr marL="630238" lvl="3" indent="-285750">
              <a:spcBef>
                <a:spcPts val="0"/>
              </a:spcBef>
              <a:buClrTx/>
              <a:buSzPct val="100000"/>
              <a:buFont typeface="Courier New" panose="02070309020205020404" pitchFamily="49" charset="0"/>
              <a:buChar char="o"/>
            </a:pPr>
            <a:r>
              <a:rPr lang="en-US" sz="1800" dirty="0" err="1" smtClean="0"/>
              <a:t>WRS</a:t>
            </a:r>
            <a:r>
              <a:rPr lang="en-US" sz="1800" dirty="0" smtClean="0"/>
              <a:t>:  affect crack growth, COD and crack shape</a:t>
            </a:r>
          </a:p>
          <a:p>
            <a:pPr marL="630238" lvl="3" indent="-285750">
              <a:spcBef>
                <a:spcPts val="0"/>
              </a:spcBef>
              <a:buClrTx/>
              <a:buSzPct val="100000"/>
              <a:buFont typeface="Courier New" panose="02070309020205020404" pitchFamily="49" charset="0"/>
              <a:buChar char="o"/>
            </a:pPr>
            <a:r>
              <a:rPr lang="en-US" sz="1800" dirty="0" smtClean="0"/>
              <a:t>Potential multiple cracks</a:t>
            </a:r>
            <a:endParaRPr lang="en-US" sz="1800" dirty="0"/>
          </a:p>
          <a:p>
            <a:pPr marL="342900" indent="-342900">
              <a:spcBef>
                <a:spcPts val="300"/>
              </a:spcBef>
              <a:spcAft>
                <a:spcPts val="300"/>
              </a:spcAft>
              <a:buClrTx/>
              <a:buSzPct val="100000"/>
              <a:buFont typeface="Arial" panose="020B0604020202020204" pitchFamily="34" charset="0"/>
              <a:buChar char="•"/>
            </a:pPr>
            <a:endParaRPr lang="en-US" sz="2200"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6"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5</a:t>
            </a:fld>
            <a:endParaRPr lang="en-CA" sz="800" dirty="0"/>
          </a:p>
        </p:txBody>
      </p:sp>
    </p:spTree>
    <p:extLst>
      <p:ext uri="{BB962C8B-B14F-4D97-AF65-F5344CB8AC3E}">
        <p14:creationId xmlns:p14="http://schemas.microsoft.com/office/powerpoint/2010/main" val="1618191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2531" y="997601"/>
            <a:ext cx="6057900" cy="506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a:xfrm>
            <a:off x="683567" y="311246"/>
            <a:ext cx="7776864" cy="722567"/>
          </a:xfrm>
        </p:spPr>
        <p:txBody>
          <a:bodyPr/>
          <a:lstStyle/>
          <a:p>
            <a:r>
              <a:rPr lang="en-US" dirty="0" smtClean="0"/>
              <a:t>Comparison of Analysis Methods</a:t>
            </a:r>
            <a:endParaRPr lang="en-US" dirty="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sp>
        <p:nvSpPr>
          <p:cNvPr id="4" name="TextBox 3"/>
          <p:cNvSpPr txBox="1"/>
          <p:nvPr/>
        </p:nvSpPr>
        <p:spPr>
          <a:xfrm>
            <a:off x="344030" y="5227802"/>
            <a:ext cx="2462543" cy="954107"/>
          </a:xfrm>
          <a:prstGeom prst="rect">
            <a:avLst/>
          </a:prstGeom>
          <a:noFill/>
          <a:ln>
            <a:solidFill>
              <a:schemeClr val="tx1"/>
            </a:solidFill>
          </a:ln>
        </p:spPr>
        <p:txBody>
          <a:bodyPr wrap="square" rtlCol="0">
            <a:spAutoFit/>
          </a:bodyPr>
          <a:lstStyle/>
          <a:p>
            <a:r>
              <a:rPr lang="en-CA" sz="1400" dirty="0" err="1" smtClean="0"/>
              <a:t>LCL</a:t>
            </a:r>
            <a:r>
              <a:rPr lang="en-CA" sz="1400" dirty="0" smtClean="0"/>
              <a:t>:  leakage crack length</a:t>
            </a:r>
          </a:p>
          <a:p>
            <a:r>
              <a:rPr lang="en-CA" sz="1400" dirty="0" smtClean="0"/>
              <a:t>CCL: critical crack length</a:t>
            </a:r>
          </a:p>
          <a:p>
            <a:r>
              <a:rPr lang="en-CA" sz="1400" dirty="0" err="1" smtClean="0"/>
              <a:t>RCL</a:t>
            </a:r>
            <a:r>
              <a:rPr lang="en-CA" sz="1400" dirty="0" smtClean="0"/>
              <a:t>: reference crack length</a:t>
            </a:r>
          </a:p>
          <a:p>
            <a:r>
              <a:rPr lang="en-CA" sz="1400" dirty="0" err="1" smtClean="0"/>
              <a:t>DLR</a:t>
            </a:r>
            <a:r>
              <a:rPr lang="en-CA" sz="1400" dirty="0" smtClean="0"/>
              <a:t>: detectable leak rate</a:t>
            </a:r>
            <a:endParaRPr lang="en-CA" sz="1400" dirty="0"/>
          </a:p>
        </p:txBody>
      </p:sp>
      <p:sp>
        <p:nvSpPr>
          <p:cNvPr id="7"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6</a:t>
            </a:fld>
            <a:endParaRPr lang="en-CA" sz="800" dirty="0"/>
          </a:p>
        </p:txBody>
      </p:sp>
      <p:sp>
        <p:nvSpPr>
          <p:cNvPr id="5" name="TextBox 4"/>
          <p:cNvSpPr txBox="1"/>
          <p:nvPr/>
        </p:nvSpPr>
        <p:spPr>
          <a:xfrm>
            <a:off x="3400442" y="4614867"/>
            <a:ext cx="405085" cy="184666"/>
          </a:xfrm>
          <a:prstGeom prst="rect">
            <a:avLst/>
          </a:prstGeom>
          <a:noFill/>
        </p:spPr>
        <p:txBody>
          <a:bodyPr wrap="square" lIns="0" tIns="0" rIns="0" bIns="0" rtlCol="0">
            <a:spAutoFit/>
          </a:bodyPr>
          <a:lstStyle/>
          <a:p>
            <a:r>
              <a:rPr lang="en-US" sz="1200" dirty="0" smtClean="0"/>
              <a:t>No</a:t>
            </a:r>
            <a:endParaRPr lang="en-US" sz="1200" dirty="0"/>
          </a:p>
        </p:txBody>
      </p:sp>
      <p:sp>
        <p:nvSpPr>
          <p:cNvPr id="8" name="TextBox 7"/>
          <p:cNvSpPr txBox="1"/>
          <p:nvPr/>
        </p:nvSpPr>
        <p:spPr>
          <a:xfrm>
            <a:off x="7153418" y="4867283"/>
            <a:ext cx="405085" cy="184666"/>
          </a:xfrm>
          <a:prstGeom prst="rect">
            <a:avLst/>
          </a:prstGeom>
          <a:noFill/>
        </p:spPr>
        <p:txBody>
          <a:bodyPr wrap="square" lIns="0" tIns="0" rIns="0" bIns="0" rtlCol="0">
            <a:spAutoFit/>
          </a:bodyPr>
          <a:lstStyle/>
          <a:p>
            <a:r>
              <a:rPr lang="en-US" sz="1200" dirty="0" smtClean="0"/>
              <a:t>No</a:t>
            </a:r>
            <a:endParaRPr lang="en-US" sz="1200" dirty="0"/>
          </a:p>
        </p:txBody>
      </p:sp>
    </p:spTree>
    <p:extLst>
      <p:ext uri="{BB962C8B-B14F-4D97-AF65-F5344CB8AC3E}">
        <p14:creationId xmlns:p14="http://schemas.microsoft.com/office/powerpoint/2010/main" val="5374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7" y="311246"/>
            <a:ext cx="7776864" cy="722567"/>
          </a:xfrm>
        </p:spPr>
        <p:txBody>
          <a:bodyPr/>
          <a:lstStyle/>
          <a:p>
            <a:r>
              <a:rPr lang="en-US" dirty="0" smtClean="0"/>
              <a:t>Benchmark Problem - Inputs</a:t>
            </a:r>
            <a:endParaRPr lang="en-US" dirty="0"/>
          </a:p>
        </p:txBody>
      </p:sp>
      <mc:AlternateContent xmlns:mc="http://schemas.openxmlformats.org/markup-compatibility/2006" xmlns:a14="http://schemas.microsoft.com/office/drawing/2010/main">
        <mc:Choice Requires="a14">
          <p:sp>
            <p:nvSpPr>
              <p:cNvPr id="4" name="Content Placeholder 3"/>
              <p:cNvSpPr>
                <a:spLocks noGrp="1"/>
              </p:cNvSpPr>
              <p:nvPr>
                <p:ph sz="quarter" idx="13"/>
              </p:nvPr>
            </p:nvSpPr>
            <p:spPr>
              <a:xfrm>
                <a:off x="683567" y="1033812"/>
                <a:ext cx="7921897" cy="5265231"/>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t>Parameters based on OECD/NEA </a:t>
                </a:r>
                <a:r>
                  <a:rPr lang="en-US" sz="2200" dirty="0" err="1" smtClean="0"/>
                  <a:t>LBB</a:t>
                </a:r>
                <a:r>
                  <a:rPr lang="en-US" sz="2200" dirty="0" smtClean="0"/>
                  <a:t> benchmarking</a:t>
                </a:r>
              </a:p>
              <a:p>
                <a:pPr marL="342900" indent="-342900">
                  <a:spcBef>
                    <a:spcPts val="300"/>
                  </a:spcBef>
                  <a:spcAft>
                    <a:spcPts val="300"/>
                  </a:spcAft>
                  <a:buClrTx/>
                  <a:buSzPct val="100000"/>
                  <a:buFont typeface="Arial" panose="020B0604020202020204" pitchFamily="34" charset="0"/>
                  <a:buChar char="•"/>
                </a:pPr>
                <a:r>
                  <a:rPr lang="en-US" sz="2200" dirty="0" smtClean="0"/>
                  <a:t>Pipe geometry:  OD = 406.4 mm, t = 40.462 mm</a:t>
                </a:r>
              </a:p>
              <a:p>
                <a:pPr marL="342900" indent="-342900">
                  <a:spcBef>
                    <a:spcPts val="300"/>
                  </a:spcBef>
                  <a:spcAft>
                    <a:spcPts val="300"/>
                  </a:spcAft>
                  <a:buClrTx/>
                  <a:buSzPct val="100000"/>
                  <a:buFont typeface="Arial" panose="020B0604020202020204" pitchFamily="34" charset="0"/>
                  <a:buChar char="•"/>
                </a:pPr>
                <a:r>
                  <a:rPr lang="en-US" sz="2200" dirty="0" smtClean="0"/>
                  <a:t>Normal operating conditions:  T = 340</a:t>
                </a:r>
                <a:r>
                  <a:rPr lang="en-US" sz="2200" dirty="0" smtClean="0">
                    <a:sym typeface="Symbol"/>
                  </a:rPr>
                  <a:t>C, P = 15.5 MPa</a:t>
                </a:r>
              </a:p>
              <a:p>
                <a:pPr marL="342900" indent="-342900">
                  <a:spcBef>
                    <a:spcPts val="300"/>
                  </a:spcBef>
                  <a:spcAft>
                    <a:spcPts val="300"/>
                  </a:spcAft>
                  <a:buClrTx/>
                  <a:buSzPct val="100000"/>
                  <a:buFont typeface="Arial" panose="020B0604020202020204" pitchFamily="34" charset="0"/>
                  <a:buChar char="•"/>
                </a:pPr>
                <a:r>
                  <a:rPr lang="en-US" sz="2200" dirty="0" smtClean="0">
                    <a:sym typeface="Symbol"/>
                  </a:rPr>
                  <a:t>Loads</a:t>
                </a:r>
              </a:p>
              <a:p>
                <a:pPr marL="342900" indent="-342900">
                  <a:spcBef>
                    <a:spcPts val="300"/>
                  </a:spcBef>
                  <a:spcAft>
                    <a:spcPts val="300"/>
                  </a:spcAft>
                  <a:buClrTx/>
                  <a:buSzPct val="100000"/>
                  <a:buFont typeface="Arial" panose="020B0604020202020204" pitchFamily="34" charset="0"/>
                  <a:buChar char="•"/>
                </a:pPr>
                <a:endParaRPr lang="en-US" sz="2200" dirty="0" smtClean="0">
                  <a:sym typeface="Symbol"/>
                </a:endParaRPr>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r>
                  <a:rPr lang="en-US" sz="2200" dirty="0" smtClean="0"/>
                  <a:t>Material properties </a:t>
                </a:r>
                <a:r>
                  <a:rPr lang="en-US" sz="2200" dirty="0"/>
                  <a:t>(A82):</a:t>
                </a:r>
                <a:endParaRPr lang="en-US" sz="2200" dirty="0" smtClean="0"/>
              </a:p>
              <a:p>
                <a:pPr marL="630238" lvl="3" indent="-285750">
                  <a:spcBef>
                    <a:spcPts val="0"/>
                  </a:spcBef>
                  <a:buClrTx/>
                  <a:buSzPct val="100000"/>
                  <a:buFont typeface="Courier New" panose="02070309020205020404" pitchFamily="49" charset="0"/>
                  <a:buChar char="o"/>
                </a:pPr>
                <a:r>
                  <a:rPr lang="en-US" sz="1800" dirty="0" err="1" smtClean="0"/>
                  <a:t>S</a:t>
                </a:r>
                <a:r>
                  <a:rPr lang="en-US" sz="1800" baseline="-25000" dirty="0" err="1" smtClean="0"/>
                  <a:t>y</a:t>
                </a:r>
                <a:r>
                  <a:rPr lang="en-US" sz="1800" dirty="0" smtClean="0"/>
                  <a:t> = 316.5 MPa, S</a:t>
                </a:r>
                <a:r>
                  <a:rPr lang="en-US" sz="1800" baseline="-25000" dirty="0" smtClean="0"/>
                  <a:t>u</a:t>
                </a:r>
                <a:r>
                  <a:rPr lang="en-US" sz="1800" dirty="0" smtClean="0"/>
                  <a:t> = 542.4 MPa, E = 196.8 </a:t>
                </a:r>
                <a:r>
                  <a:rPr lang="en-US" sz="1800" dirty="0" err="1" smtClean="0"/>
                  <a:t>GPa</a:t>
                </a:r>
                <a:endParaRPr lang="en-US" sz="1800" dirty="0" smtClean="0"/>
              </a:p>
              <a:p>
                <a:pPr marL="630238" lvl="3" indent="-285750">
                  <a:spcBef>
                    <a:spcPts val="0"/>
                  </a:spcBef>
                  <a:buClrTx/>
                  <a:buSzPct val="100000"/>
                  <a:buFont typeface="Courier New" panose="02070309020205020404" pitchFamily="49" charset="0"/>
                  <a:buChar char="o"/>
                </a:pPr>
                <a14:m>
                  <m:oMath xmlns:m="http://schemas.openxmlformats.org/officeDocument/2006/math">
                    <m:f>
                      <m:fPr>
                        <m:ctrlPr>
                          <a:rPr lang="en-US" sz="1800" i="1" smtClean="0">
                            <a:latin typeface="Cambria Math"/>
                          </a:rPr>
                        </m:ctrlPr>
                      </m:fPr>
                      <m:num>
                        <m:r>
                          <a:rPr lang="en-US" sz="1800" i="1" smtClean="0">
                            <a:latin typeface="Cambria Math"/>
                            <a:sym typeface="Symbol"/>
                          </a:rPr>
                          <m:t></m:t>
                        </m:r>
                      </m:num>
                      <m:den>
                        <m:r>
                          <a:rPr lang="en-CA" sz="1800" b="0" i="1" smtClean="0">
                            <a:latin typeface="Cambria Math"/>
                          </a:rPr>
                          <m:t>0.00169</m:t>
                        </m:r>
                      </m:den>
                    </m:f>
                    <m:r>
                      <a:rPr lang="en-US" sz="1800" i="1" smtClean="0">
                        <a:latin typeface="Cambria Math"/>
                      </a:rPr>
                      <m:t>=</m:t>
                    </m:r>
                    <m:f>
                      <m:fPr>
                        <m:ctrlPr>
                          <a:rPr lang="en-US" sz="1800" i="1" smtClean="0">
                            <a:latin typeface="Cambria Math"/>
                          </a:rPr>
                        </m:ctrlPr>
                      </m:fPr>
                      <m:num>
                        <m:r>
                          <a:rPr lang="en-US" sz="1800" i="1" smtClean="0">
                            <a:latin typeface="Cambria Math"/>
                            <a:ea typeface="Cambria Math"/>
                          </a:rPr>
                          <m:t>𝜎</m:t>
                        </m:r>
                      </m:num>
                      <m:den>
                        <m:r>
                          <a:rPr lang="en-CA" sz="1800" b="0" i="1" smtClean="0">
                            <a:latin typeface="Cambria Math"/>
                          </a:rPr>
                          <m:t>332.35</m:t>
                        </m:r>
                      </m:den>
                    </m:f>
                  </m:oMath>
                </a14:m>
                <a:r>
                  <a:rPr lang="en-US" sz="1800" dirty="0" smtClean="0"/>
                  <a:t>+0.386</a:t>
                </a:r>
                <a14:m>
                  <m:oMath xmlns:m="http://schemas.openxmlformats.org/officeDocument/2006/math">
                    <m:sSup>
                      <m:sSupPr>
                        <m:ctrlPr>
                          <a:rPr lang="en-US" sz="1800" i="1" dirty="0" smtClean="0">
                            <a:latin typeface="Cambria Math"/>
                          </a:rPr>
                        </m:ctrlPr>
                      </m:sSupPr>
                      <m:e>
                        <m:d>
                          <m:dPr>
                            <m:ctrlPr>
                              <a:rPr lang="en-US" sz="1800" i="1" dirty="0" smtClean="0">
                                <a:latin typeface="Cambria Math"/>
                              </a:rPr>
                            </m:ctrlPr>
                          </m:dPr>
                          <m:e>
                            <m:f>
                              <m:fPr>
                                <m:ctrlPr>
                                  <a:rPr lang="en-US" sz="1800" i="1">
                                    <a:latin typeface="Cambria Math"/>
                                  </a:rPr>
                                </m:ctrlPr>
                              </m:fPr>
                              <m:num>
                                <m:r>
                                  <a:rPr lang="en-US" sz="1800" i="1">
                                    <a:latin typeface="Cambria Math"/>
                                    <a:ea typeface="Cambria Math"/>
                                  </a:rPr>
                                  <m:t>𝜎</m:t>
                                </m:r>
                              </m:num>
                              <m:den>
                                <m:r>
                                  <a:rPr lang="en-CA" sz="1800" b="0" i="1" smtClean="0">
                                    <a:latin typeface="Cambria Math"/>
                                    <a:ea typeface="Cambria Math"/>
                                  </a:rPr>
                                  <m:t>332.35</m:t>
                                </m:r>
                              </m:den>
                            </m:f>
                          </m:e>
                        </m:d>
                      </m:e>
                      <m:sup>
                        <m:r>
                          <a:rPr lang="en-CA" sz="1800" b="0" i="1" dirty="0" smtClean="0">
                            <a:latin typeface="Cambria Math"/>
                          </a:rPr>
                          <m:t>11.39</m:t>
                        </m:r>
                      </m:sup>
                    </m:sSup>
                  </m:oMath>
                </a14:m>
                <a:endParaRPr lang="en-US" sz="1800" dirty="0" smtClean="0"/>
              </a:p>
              <a:p>
                <a:pPr marL="630238" lvl="3" indent="-285750">
                  <a:spcBef>
                    <a:spcPts val="0"/>
                  </a:spcBef>
                  <a:buClrTx/>
                  <a:buSzPct val="100000"/>
                  <a:buFont typeface="Courier New" panose="02070309020205020404" pitchFamily="49" charset="0"/>
                  <a:buChar char="o"/>
                </a:pPr>
                <a:r>
                  <a:rPr lang="en-US" sz="1800" dirty="0" smtClean="0"/>
                  <a:t>J = 524.4 + 586.3</a:t>
                </a:r>
                <a14:m>
                  <m:oMath xmlns:m="http://schemas.openxmlformats.org/officeDocument/2006/math">
                    <m:sSup>
                      <m:sSupPr>
                        <m:ctrlPr>
                          <a:rPr lang="en-US" sz="1800" i="1" smtClean="0">
                            <a:latin typeface="Cambria Math"/>
                          </a:rPr>
                        </m:ctrlPr>
                      </m:sSupPr>
                      <m:e>
                        <m:d>
                          <m:dPr>
                            <m:ctrlPr>
                              <a:rPr lang="en-US" sz="1800" i="1" smtClean="0">
                                <a:latin typeface="Cambria Math"/>
                              </a:rPr>
                            </m:ctrlPr>
                          </m:dPr>
                          <m:e>
                            <m:r>
                              <a:rPr lang="en-US" sz="1800" i="1" smtClean="0">
                                <a:latin typeface="Cambria Math"/>
                                <a:ea typeface="Cambria Math"/>
                              </a:rPr>
                              <m:t>∆</m:t>
                            </m:r>
                            <m:r>
                              <a:rPr lang="en-CA" sz="1800" b="0" i="1" smtClean="0">
                                <a:latin typeface="Cambria Math"/>
                                <a:ea typeface="Cambria Math"/>
                              </a:rPr>
                              <m:t>𝑎</m:t>
                            </m:r>
                          </m:e>
                        </m:d>
                      </m:e>
                      <m:sup>
                        <m:r>
                          <a:rPr lang="en-CA" sz="1800" b="0" i="1" smtClean="0">
                            <a:latin typeface="Cambria Math"/>
                          </a:rPr>
                          <m:t>0.661</m:t>
                        </m:r>
                      </m:sup>
                    </m:sSup>
                  </m:oMath>
                </a14:m>
                <a:r>
                  <a:rPr lang="en-US" sz="1800" dirty="0" smtClean="0"/>
                  <a:t> (kJ/m</a:t>
                </a:r>
                <a:r>
                  <a:rPr lang="en-US" sz="1800" baseline="30000" dirty="0" smtClean="0"/>
                  <a:t>2</a:t>
                </a:r>
                <a:r>
                  <a:rPr lang="en-US" sz="1800" dirty="0" smtClean="0"/>
                  <a:t>)</a:t>
                </a:r>
              </a:p>
              <a:p>
                <a:pPr marL="342900" indent="-342900">
                  <a:spcBef>
                    <a:spcPts val="300"/>
                  </a:spcBef>
                  <a:spcAft>
                    <a:spcPts val="300"/>
                  </a:spcAft>
                  <a:buClrTx/>
                  <a:buSzPct val="100000"/>
                  <a:buFont typeface="Arial" panose="020B0604020202020204" pitchFamily="34" charset="0"/>
                  <a:buChar char="•"/>
                </a:pPr>
                <a:r>
                  <a:rPr lang="en-US" sz="2200" dirty="0" smtClean="0"/>
                  <a:t>Degradation mechanism:  corrosion fatigue</a:t>
                </a:r>
              </a:p>
              <a:p>
                <a:pPr marL="342900" indent="-342900">
                  <a:spcBef>
                    <a:spcPts val="300"/>
                  </a:spcBef>
                  <a:spcAft>
                    <a:spcPts val="300"/>
                  </a:spcAft>
                  <a:buClrTx/>
                  <a:buSzPct val="100000"/>
                  <a:buFont typeface="Arial" panose="020B0604020202020204" pitchFamily="34" charset="0"/>
                  <a:buChar char="•"/>
                </a:pPr>
                <a:r>
                  <a:rPr lang="en-US" sz="2200" dirty="0" smtClean="0"/>
                  <a:t>Detectable leak rate (</a:t>
                </a:r>
                <a:r>
                  <a:rPr lang="en-US" sz="2200" dirty="0" err="1" smtClean="0"/>
                  <a:t>DLR</a:t>
                </a:r>
                <a:r>
                  <a:rPr lang="en-US" sz="2200" dirty="0" smtClean="0"/>
                  <a:t>):  0.0608 kg/s</a:t>
                </a:r>
              </a:p>
            </p:txBody>
          </p:sp>
        </mc:Choice>
        <mc:Fallback xmlns="">
          <p:sp>
            <p:nvSpPr>
              <p:cNvPr id="4" name="Content Placeholder 3"/>
              <p:cNvSpPr>
                <a:spLocks noGrp="1" noRot="1" noChangeAspect="1" noMove="1" noResize="1" noEditPoints="1" noAdjustHandles="1" noChangeArrowheads="1" noChangeShapeType="1" noTextEdit="1"/>
              </p:cNvSpPr>
              <p:nvPr>
                <p:ph sz="quarter" idx="13"/>
              </p:nvPr>
            </p:nvSpPr>
            <p:spPr>
              <a:xfrm>
                <a:off x="683567" y="1033812"/>
                <a:ext cx="7921897" cy="5265231"/>
              </a:xfrm>
              <a:blipFill rotWithShape="1">
                <a:blip r:embed="rId2"/>
                <a:stretch>
                  <a:fillRect l="-2000" t="-1506" b="-1390"/>
                </a:stretch>
              </a:blipFill>
            </p:spPr>
            <p:txBody>
              <a:bodyPr/>
              <a:lstStyle/>
              <a:p>
                <a:r>
                  <a:rPr lang="en-US">
                    <a:noFill/>
                  </a:rPr>
                  <a:t> </a:t>
                </a:r>
              </a:p>
            </p:txBody>
          </p:sp>
        </mc:Fallback>
      </mc:AlternateContent>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p:graphicFrame>
        <p:nvGraphicFramePr>
          <p:cNvPr id="7" name="Table 6"/>
          <p:cNvGraphicFramePr>
            <a:graphicFrameLocks noGrp="1"/>
          </p:cNvGraphicFramePr>
          <p:nvPr>
            <p:extLst>
              <p:ext uri="{D42A27DB-BD31-4B8C-83A1-F6EECF244321}">
                <p14:modId xmlns:p14="http://schemas.microsoft.com/office/powerpoint/2010/main" val="3138195609"/>
              </p:ext>
            </p:extLst>
          </p:nvPr>
        </p:nvGraphicFramePr>
        <p:xfrm>
          <a:off x="2121286" y="2514556"/>
          <a:ext cx="6484178" cy="1112520"/>
        </p:xfrm>
        <a:graphic>
          <a:graphicData uri="http://schemas.openxmlformats.org/drawingml/2006/table">
            <a:tbl>
              <a:tblPr firstRow="1" bandRow="1">
                <a:tableStyleId>{5C22544A-7EE6-4342-B048-85BDC9FD1C3A}</a:tableStyleId>
              </a:tblPr>
              <a:tblGrid>
                <a:gridCol w="1975553"/>
                <a:gridCol w="1656784"/>
                <a:gridCol w="1303698"/>
                <a:gridCol w="1548143"/>
              </a:tblGrid>
              <a:tr h="370840">
                <a:tc>
                  <a:txBody>
                    <a:bodyPr/>
                    <a:lstStyle/>
                    <a:p>
                      <a:endParaRPr lang="en-CA" dirty="0"/>
                    </a:p>
                  </a:txBody>
                  <a:tcPr/>
                </a:tc>
                <a:tc>
                  <a:txBody>
                    <a:bodyPr/>
                    <a:lstStyle/>
                    <a:p>
                      <a:r>
                        <a:rPr lang="en-CA" dirty="0" smtClean="0"/>
                        <a:t>Dead Weight</a:t>
                      </a:r>
                      <a:endParaRPr lang="en-CA" dirty="0"/>
                    </a:p>
                  </a:txBody>
                  <a:tcPr/>
                </a:tc>
                <a:tc>
                  <a:txBody>
                    <a:bodyPr/>
                    <a:lstStyle/>
                    <a:p>
                      <a:r>
                        <a:rPr lang="en-CA" dirty="0" smtClean="0"/>
                        <a:t>Thermal</a:t>
                      </a:r>
                      <a:endParaRPr lang="en-CA" dirty="0"/>
                    </a:p>
                  </a:txBody>
                  <a:tcPr/>
                </a:tc>
                <a:tc>
                  <a:txBody>
                    <a:bodyPr/>
                    <a:lstStyle/>
                    <a:p>
                      <a:r>
                        <a:rPr lang="en-CA" dirty="0" smtClean="0"/>
                        <a:t>SSE</a:t>
                      </a:r>
                      <a:endParaRPr lang="en-CA" dirty="0"/>
                    </a:p>
                  </a:txBody>
                  <a:tcPr/>
                </a:tc>
              </a:tr>
              <a:tr h="370840">
                <a:tc>
                  <a:txBody>
                    <a:bodyPr/>
                    <a:lstStyle/>
                    <a:p>
                      <a:r>
                        <a:rPr lang="en-CA" dirty="0" smtClean="0"/>
                        <a:t>Axial Force</a:t>
                      </a:r>
                      <a:endParaRPr lang="en-CA" dirty="0"/>
                    </a:p>
                  </a:txBody>
                  <a:tcPr/>
                </a:tc>
                <a:tc>
                  <a:txBody>
                    <a:bodyPr/>
                    <a:lstStyle/>
                    <a:p>
                      <a:r>
                        <a:rPr lang="en-CA" dirty="0" smtClean="0"/>
                        <a:t>17.34 </a:t>
                      </a:r>
                      <a:r>
                        <a:rPr lang="en-CA" dirty="0" err="1" smtClean="0"/>
                        <a:t>kN</a:t>
                      </a:r>
                      <a:endParaRPr lang="en-CA" dirty="0"/>
                    </a:p>
                  </a:txBody>
                  <a:tcPr/>
                </a:tc>
                <a:tc>
                  <a:txBody>
                    <a:bodyPr/>
                    <a:lstStyle/>
                    <a:p>
                      <a:r>
                        <a:rPr lang="en-CA" dirty="0" smtClean="0"/>
                        <a:t>-4 </a:t>
                      </a:r>
                      <a:r>
                        <a:rPr lang="en-CA" dirty="0" err="1" smtClean="0"/>
                        <a:t>kN</a:t>
                      </a:r>
                      <a:endParaRPr lang="en-CA" dirty="0"/>
                    </a:p>
                  </a:txBody>
                  <a:tcPr/>
                </a:tc>
                <a:tc>
                  <a:txBody>
                    <a:bodyPr/>
                    <a:lstStyle/>
                    <a:p>
                      <a:r>
                        <a:rPr lang="en-CA" dirty="0" smtClean="0"/>
                        <a:t>34.7 </a:t>
                      </a:r>
                      <a:r>
                        <a:rPr lang="en-CA" dirty="0" err="1" smtClean="0"/>
                        <a:t>kN</a:t>
                      </a:r>
                      <a:endParaRPr lang="en-CA" dirty="0"/>
                    </a:p>
                  </a:txBody>
                  <a:tcPr/>
                </a:tc>
              </a:tr>
              <a:tr h="370840">
                <a:tc>
                  <a:txBody>
                    <a:bodyPr/>
                    <a:lstStyle/>
                    <a:p>
                      <a:r>
                        <a:rPr lang="en-CA" dirty="0" smtClean="0"/>
                        <a:t>Bending Moment</a:t>
                      </a:r>
                      <a:endParaRPr lang="en-CA" dirty="0"/>
                    </a:p>
                  </a:txBody>
                  <a:tcPr/>
                </a:tc>
                <a:tc>
                  <a:txBody>
                    <a:bodyPr/>
                    <a:lstStyle/>
                    <a:p>
                      <a:r>
                        <a:rPr lang="en-CA" dirty="0" smtClean="0"/>
                        <a:t>21.59 </a:t>
                      </a:r>
                      <a:r>
                        <a:rPr lang="en-CA" dirty="0" err="1" smtClean="0"/>
                        <a:t>kN</a:t>
                      </a:r>
                      <a:r>
                        <a:rPr lang="en-CA" dirty="0" err="1" smtClean="0">
                          <a:sym typeface="Symbol"/>
                        </a:rPr>
                        <a:t>m</a:t>
                      </a:r>
                      <a:endParaRPr lang="en-CA" dirty="0"/>
                    </a:p>
                  </a:txBody>
                  <a:tcPr/>
                </a:tc>
                <a:tc>
                  <a:txBody>
                    <a:bodyPr/>
                    <a:lstStyle/>
                    <a:p>
                      <a:r>
                        <a:rPr lang="en-CA" dirty="0" smtClean="0"/>
                        <a:t>68 </a:t>
                      </a:r>
                      <a:r>
                        <a:rPr lang="en-CA" dirty="0" err="1" smtClean="0"/>
                        <a:t>kN</a:t>
                      </a:r>
                      <a:r>
                        <a:rPr lang="en-CA" dirty="0" err="1" smtClean="0">
                          <a:sym typeface="Symbol"/>
                        </a:rPr>
                        <a:t>m</a:t>
                      </a:r>
                      <a:endParaRPr lang="en-CA" dirty="0"/>
                    </a:p>
                  </a:txBody>
                  <a:tcPr/>
                </a:tc>
                <a:tc>
                  <a:txBody>
                    <a:bodyPr/>
                    <a:lstStyle/>
                    <a:p>
                      <a:r>
                        <a:rPr lang="en-CA" dirty="0" smtClean="0"/>
                        <a:t>288.41 </a:t>
                      </a:r>
                      <a:r>
                        <a:rPr lang="en-CA" dirty="0" err="1" smtClean="0"/>
                        <a:t>kN</a:t>
                      </a:r>
                      <a:r>
                        <a:rPr lang="en-CA" dirty="0" err="1" smtClean="0">
                          <a:sym typeface="Symbol"/>
                        </a:rPr>
                        <a:t>m</a:t>
                      </a:r>
                      <a:endParaRPr lang="en-CA" dirty="0"/>
                    </a:p>
                  </a:txBody>
                  <a:tcPr/>
                </a:tc>
              </a:tr>
            </a:tbl>
          </a:graphicData>
        </a:graphic>
      </p:graphicFrame>
      <p:sp>
        <p:nvSpPr>
          <p:cNvPr id="8"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7</a:t>
            </a:fld>
            <a:endParaRPr lang="en-CA" sz="800" dirty="0"/>
          </a:p>
        </p:txBody>
      </p:sp>
    </p:spTree>
    <p:extLst>
      <p:ext uri="{BB962C8B-B14F-4D97-AF65-F5344CB8AC3E}">
        <p14:creationId xmlns:p14="http://schemas.microsoft.com/office/powerpoint/2010/main" val="4074815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7" y="311246"/>
            <a:ext cx="7776864" cy="722567"/>
          </a:xfrm>
        </p:spPr>
        <p:txBody>
          <a:bodyPr/>
          <a:lstStyle/>
          <a:p>
            <a:r>
              <a:rPr lang="en-US" dirty="0" smtClean="0"/>
              <a:t>Benchmark Problem - Results</a:t>
            </a:r>
            <a:endParaRPr lang="en-US" dirty="0"/>
          </a:p>
        </p:txBody>
      </p:sp>
      <p:sp>
        <p:nvSpPr>
          <p:cNvPr id="4" name="Content Placeholder 3"/>
          <p:cNvSpPr>
            <a:spLocks noGrp="1"/>
          </p:cNvSpPr>
          <p:nvPr>
            <p:ph sz="quarter" idx="13"/>
          </p:nvPr>
        </p:nvSpPr>
        <p:spPr>
          <a:xfrm>
            <a:off x="683567" y="947552"/>
            <a:ext cx="8234096" cy="5351491"/>
          </a:xfrm>
        </p:spPr>
        <p:txBody>
          <a:bodyPr/>
          <a:lstStyle/>
          <a:p>
            <a:pPr marL="342900" indent="-342900">
              <a:spcBef>
                <a:spcPts val="300"/>
              </a:spcBef>
              <a:spcAft>
                <a:spcPts val="300"/>
              </a:spcAft>
              <a:buClrTx/>
              <a:buSzPct val="100000"/>
              <a:buFont typeface="Arial" panose="020B0604020202020204" pitchFamily="34" charset="0"/>
              <a:buChar char="•"/>
            </a:pPr>
            <a:r>
              <a:rPr lang="en-US" sz="2200" dirty="0" smtClean="0">
                <a:sym typeface="Symbol"/>
              </a:rPr>
              <a:t>Canadian procedure</a:t>
            </a:r>
          </a:p>
          <a:p>
            <a:pPr marL="342900" indent="-342900">
              <a:spcBef>
                <a:spcPts val="300"/>
              </a:spcBef>
              <a:spcAft>
                <a:spcPts val="300"/>
              </a:spcAft>
              <a:buClrTx/>
              <a:buSzPct val="100000"/>
              <a:buFont typeface="Arial" panose="020B0604020202020204" pitchFamily="34" charset="0"/>
              <a:buChar char="•"/>
            </a:pPr>
            <a:endParaRPr lang="en-US" sz="2200" dirty="0" smtClean="0">
              <a:sym typeface="Symbol"/>
            </a:endParaRPr>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a:p>
          <a:p>
            <a:pPr marL="342900" indent="-342900">
              <a:spcBef>
                <a:spcPts val="300"/>
              </a:spcBef>
              <a:spcAft>
                <a:spcPts val="300"/>
              </a:spcAft>
              <a:buClrTx/>
              <a:buSzPct val="100000"/>
              <a:buFont typeface="Arial" panose="020B0604020202020204" pitchFamily="34" charset="0"/>
              <a:buChar char="•"/>
            </a:pPr>
            <a:endParaRPr lang="en-US" sz="2200" dirty="0" smtClean="0"/>
          </a:p>
          <a:p>
            <a:pPr>
              <a:spcBef>
                <a:spcPts val="300"/>
              </a:spcBef>
              <a:spcAft>
                <a:spcPts val="300"/>
              </a:spcAft>
              <a:buClrTx/>
              <a:buSzPct val="100000"/>
              <a:buNone/>
            </a:pPr>
            <a:r>
              <a:rPr lang="en-US" sz="2200" dirty="0" smtClean="0">
                <a:sym typeface="Symbol"/>
              </a:rPr>
              <a:t>	</a:t>
            </a:r>
            <a:r>
              <a:rPr lang="en-US" sz="1400" dirty="0" smtClean="0">
                <a:sym typeface="Symbol"/>
              </a:rPr>
              <a:t>Leak </a:t>
            </a:r>
            <a:r>
              <a:rPr lang="en-US" sz="1400" dirty="0">
                <a:sym typeface="Symbol"/>
              </a:rPr>
              <a:t>rate </a:t>
            </a:r>
            <a:r>
              <a:rPr lang="en-US" sz="1400" dirty="0" smtClean="0">
                <a:sym typeface="Symbol"/>
              </a:rPr>
              <a:t>calculated using </a:t>
            </a:r>
            <a:r>
              <a:rPr lang="en-US" sz="1400" dirty="0" err="1">
                <a:sym typeface="Symbol"/>
              </a:rPr>
              <a:t>LEAPOR</a:t>
            </a:r>
            <a:endParaRPr lang="en-US" sz="1400" dirty="0" smtClean="0"/>
          </a:p>
          <a:p>
            <a:pPr marL="342900" indent="-342900">
              <a:spcBef>
                <a:spcPts val="300"/>
              </a:spcBef>
              <a:spcAft>
                <a:spcPts val="300"/>
              </a:spcAft>
              <a:buClrTx/>
              <a:buSzPct val="100000"/>
              <a:buFont typeface="Arial" panose="020B0604020202020204" pitchFamily="34" charset="0"/>
              <a:buChar char="•"/>
            </a:pPr>
            <a:r>
              <a:rPr lang="en-US" sz="2200" dirty="0" err="1" smtClean="0"/>
              <a:t>SRP</a:t>
            </a:r>
            <a:r>
              <a:rPr lang="en-US" sz="2200" dirty="0" smtClean="0"/>
              <a:t> 3.6.3 Procedure</a:t>
            </a:r>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a:p>
            <a:pPr marL="342900" indent="-342900">
              <a:spcBef>
                <a:spcPts val="300"/>
              </a:spcBef>
              <a:spcAft>
                <a:spcPts val="300"/>
              </a:spcAft>
              <a:buClrTx/>
              <a:buSzPct val="100000"/>
              <a:buFont typeface="Arial" panose="020B0604020202020204" pitchFamily="34" charset="0"/>
              <a:buChar char="•"/>
            </a:pPr>
            <a:endParaRPr lang="en-US" sz="2200" dirty="0" smtClean="0"/>
          </a:p>
          <a:p>
            <a:pPr>
              <a:spcBef>
                <a:spcPts val="300"/>
              </a:spcBef>
              <a:spcAft>
                <a:spcPts val="300"/>
              </a:spcAft>
              <a:buClrTx/>
              <a:buSzPct val="100000"/>
              <a:buNone/>
            </a:pPr>
            <a:endParaRPr lang="en-US" sz="2200" dirty="0" smtClean="0"/>
          </a:p>
        </p:txBody>
      </p:sp>
      <p:sp>
        <p:nvSpPr>
          <p:cNvPr id="2" name="Footer Placeholder 1"/>
          <p:cNvSpPr>
            <a:spLocks noGrp="1"/>
          </p:cNvSpPr>
          <p:nvPr>
            <p:ph type="ftr" sz="quarter" idx="3"/>
          </p:nvPr>
        </p:nvSpPr>
        <p:spPr>
          <a:xfrm>
            <a:off x="1419498" y="6299044"/>
            <a:ext cx="6252754" cy="365770"/>
          </a:xfrm>
        </p:spPr>
        <p:txBody>
          <a:bodyPr/>
          <a:lstStyle/>
          <a:p>
            <a:r>
              <a:rPr lang="en-CA" dirty="0"/>
              <a:t>- Copyright - © 2018 SNC-Lavalin Inc. and its member companies. All rights reserved. Unauthorized use or reproduction is prohibited.</a:t>
            </a: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1291808135"/>
                  </p:ext>
                </p:extLst>
              </p:nvPr>
            </p:nvGraphicFramePr>
            <p:xfrm>
              <a:off x="701166" y="1400558"/>
              <a:ext cx="8263322" cy="1989015"/>
            </p:xfrm>
            <a:graphic>
              <a:graphicData uri="http://schemas.openxmlformats.org/drawingml/2006/table">
                <a:tbl>
                  <a:tblPr firstRow="1" bandRow="1">
                    <a:tableStyleId>{5C22544A-7EE6-4342-B048-85BDC9FD1C3A}</a:tableStyleId>
                  </a:tblPr>
                  <a:tblGrid>
                    <a:gridCol w="536895"/>
                    <a:gridCol w="1163775"/>
                    <a:gridCol w="724619"/>
                    <a:gridCol w="670482"/>
                    <a:gridCol w="1254034"/>
                    <a:gridCol w="1306286"/>
                    <a:gridCol w="1271452"/>
                    <a:gridCol w="1335779"/>
                  </a:tblGrid>
                  <a:tr h="332795">
                    <a:tc>
                      <a:txBody>
                        <a:bodyPr/>
                        <a:lstStyle/>
                        <a:p>
                          <a:pPr algn="ctr"/>
                          <a:r>
                            <a:rPr lang="en-CA" sz="1700" dirty="0" smtClean="0"/>
                            <a:t>Case</a:t>
                          </a:r>
                          <a:endParaRPr lang="en-CA" sz="1700" dirty="0"/>
                        </a:p>
                      </a:txBody>
                      <a:tcPr marL="0" marR="0" marT="46800" marB="46800"/>
                    </a:tc>
                    <a:tc>
                      <a:txBody>
                        <a:bodyPr/>
                        <a:lstStyle/>
                        <a:p>
                          <a:pPr algn="ctr"/>
                          <a:r>
                            <a:rPr lang="en-CA" sz="1700" dirty="0" smtClean="0"/>
                            <a:t>Stability</a:t>
                          </a:r>
                          <a:endParaRPr lang="en-CA" sz="1700" dirty="0"/>
                        </a:p>
                      </a:txBody>
                      <a:tcPr marL="0" marR="0" marT="46800" marB="46800"/>
                    </a:tc>
                    <a:tc>
                      <a:txBody>
                        <a:bodyPr/>
                        <a:lstStyle/>
                        <a:p>
                          <a:pPr algn="ctr"/>
                          <a:r>
                            <a:rPr lang="en-CA" sz="1700" dirty="0" smtClean="0"/>
                            <a:t>CCL</a:t>
                          </a:r>
                          <a:endParaRPr lang="en-CA" sz="1700" dirty="0"/>
                        </a:p>
                      </a:txBody>
                      <a:tcPr marL="0" marR="0" marT="46800" marB="46800"/>
                    </a:tc>
                    <a:tc>
                      <a:txBody>
                        <a:bodyPr/>
                        <a:lstStyle/>
                        <a:p>
                          <a:pPr algn="ctr"/>
                          <a:r>
                            <a:rPr lang="en-CA" sz="1700" dirty="0" err="1" smtClean="0"/>
                            <a:t>RCL</a:t>
                          </a:r>
                          <a:endParaRPr lang="en-CA" sz="1700" dirty="0"/>
                        </a:p>
                      </a:txBody>
                      <a:tcPr marL="0" marR="0" marT="46800" marB="46800"/>
                    </a:tc>
                    <a:tc>
                      <a:txBody>
                        <a:bodyPr/>
                        <a:lstStyle/>
                        <a:p>
                          <a:pPr algn="ctr"/>
                          <a:r>
                            <a:rPr lang="en-CA" sz="1700" dirty="0" smtClean="0"/>
                            <a:t>COD</a:t>
                          </a:r>
                          <a:endParaRPr lang="en-CA" sz="1700" dirty="0"/>
                        </a:p>
                      </a:txBody>
                      <a:tcPr marL="0" marR="0" marT="46800" marB="46800"/>
                    </a:tc>
                    <a:tc>
                      <a:txBody>
                        <a:bodyPr/>
                        <a:lstStyle/>
                        <a:p>
                          <a:pPr algn="ctr"/>
                          <a:r>
                            <a:rPr lang="en-CA" sz="1700" dirty="0" smtClean="0"/>
                            <a:t>Leak rate</a:t>
                          </a:r>
                          <a:endParaRPr lang="en-CA" sz="1700" dirty="0"/>
                        </a:p>
                      </a:txBody>
                      <a:tcPr marL="0" marR="0" marT="46800" marB="46800"/>
                    </a:tc>
                    <a:tc>
                      <a:txBody>
                        <a:bodyPr/>
                        <a:lstStyle/>
                        <a:p>
                          <a:pPr algn="ctr"/>
                          <a:r>
                            <a:rPr lang="en-CA" sz="1600" dirty="0" smtClean="0"/>
                            <a:t>Leak Factor</a:t>
                          </a:r>
                          <a:endParaRPr lang="en-CA" sz="1600" dirty="0"/>
                        </a:p>
                      </a:txBody>
                      <a:tcPr marL="0" marR="0" marT="46800" marB="46800"/>
                    </a:tc>
                    <a:tc>
                      <a:txBody>
                        <a:bodyPr/>
                        <a:lstStyle/>
                        <a:p>
                          <a:pPr algn="ctr"/>
                          <a:r>
                            <a:rPr lang="en-CA" sz="1700" dirty="0" smtClean="0"/>
                            <a:t>Note</a:t>
                          </a:r>
                          <a:endParaRPr lang="en-CA" sz="1700" dirty="0"/>
                        </a:p>
                      </a:txBody>
                      <a:tcPr marL="0" marR="0" marT="46800" marB="46800"/>
                    </a:tc>
                  </a:tr>
                  <a:tr h="436709">
                    <a:tc>
                      <a:txBody>
                        <a:bodyPr/>
                        <a:lstStyle/>
                        <a:p>
                          <a:pPr algn="ctr"/>
                          <a:r>
                            <a:rPr lang="en-CA" sz="1700" dirty="0" smtClean="0"/>
                            <a:t>1</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147.4</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73.7</a:t>
                          </a:r>
                          <a:r>
                            <a:rPr lang="en-CA" sz="1700" dirty="0" smtClean="0">
                              <a:sym typeface="Symbol"/>
                            </a:rPr>
                            <a:t></a:t>
                          </a:r>
                          <a:endParaRPr lang="en-CA" sz="1700" dirty="0"/>
                        </a:p>
                      </a:txBody>
                      <a:tcPr marL="0" marR="0" marT="46800" marB="46800"/>
                    </a:tc>
                    <a:tc>
                      <a:txBody>
                        <a:bodyPr/>
                        <a:lstStyle/>
                        <a:p>
                          <a:pPr algn="ctr"/>
                          <a:r>
                            <a:rPr lang="en-CA" sz="1700" dirty="0" smtClean="0"/>
                            <a:t>0.2309 mm</a:t>
                          </a:r>
                          <a:endParaRPr lang="en-CA" sz="1700" dirty="0"/>
                        </a:p>
                      </a:txBody>
                      <a:tcPr marL="0" marR="0" marT="46800" marB="46800"/>
                    </a:tc>
                    <a:tc>
                      <a:txBody>
                        <a:bodyPr/>
                        <a:lstStyle/>
                        <a:p>
                          <a:pPr algn="ctr"/>
                          <a:r>
                            <a:rPr lang="en-CA" sz="1700" dirty="0" smtClean="0"/>
                            <a:t>0.2436 kg/s</a:t>
                          </a:r>
                        </a:p>
                      </a:txBody>
                      <a:tcPr marL="0" marR="0" marT="46800" marB="46800"/>
                    </a:tc>
                    <a:tc>
                      <a:txBody>
                        <a:bodyPr/>
                        <a:lstStyle/>
                        <a:p>
                          <a:pPr algn="ctr"/>
                          <a:r>
                            <a:rPr lang="en-CA" sz="1700" dirty="0" smtClean="0"/>
                            <a:t>4.0</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S</a:t>
                          </a:r>
                          <a:r>
                            <a:rPr lang="en-CA" sz="1700" baseline="-25000" dirty="0" smtClean="0"/>
                            <a:t>f</a:t>
                          </a:r>
                          <a:r>
                            <a:rPr lang="en-CA" sz="1700" dirty="0" smtClean="0"/>
                            <a:t> = </a:t>
                          </a:r>
                          <a14:m>
                            <m:oMath xmlns:m="http://schemas.openxmlformats.org/officeDocument/2006/math">
                              <m:f>
                                <m:fPr>
                                  <m:ctrlPr>
                                    <a:rPr lang="en-CA" sz="1700" i="1" smtClean="0">
                                      <a:latin typeface="Cambria Math"/>
                                    </a:rPr>
                                  </m:ctrlPr>
                                </m:fPr>
                                <m:num>
                                  <m:sSub>
                                    <m:sSubPr>
                                      <m:ctrlPr>
                                        <a:rPr lang="en-CA" sz="1700" i="1" smtClean="0">
                                          <a:latin typeface="Cambria Math"/>
                                        </a:rPr>
                                      </m:ctrlPr>
                                    </m:sSubPr>
                                    <m:e>
                                      <m:r>
                                        <a:rPr lang="en-CA" sz="1700" b="0" i="1" smtClean="0">
                                          <a:latin typeface="Cambria Math"/>
                                        </a:rPr>
                                        <m:t>𝑠</m:t>
                                      </m:r>
                                    </m:e>
                                    <m:sub>
                                      <m:r>
                                        <a:rPr lang="en-CA" sz="1700" b="0" i="1" smtClean="0">
                                          <a:latin typeface="Cambria Math"/>
                                        </a:rPr>
                                        <m:t>𝑦</m:t>
                                      </m:r>
                                    </m:sub>
                                  </m:sSub>
                                  <m:r>
                                    <a:rPr lang="en-CA" sz="1700" b="0" i="1" smtClean="0">
                                      <a:latin typeface="Cambria Math"/>
                                    </a:rPr>
                                    <m:t>+</m:t>
                                  </m:r>
                                  <m:sSub>
                                    <m:sSubPr>
                                      <m:ctrlPr>
                                        <a:rPr lang="en-CA" sz="1700" b="0" i="1" smtClean="0">
                                          <a:latin typeface="Cambria Math"/>
                                        </a:rPr>
                                      </m:ctrlPr>
                                    </m:sSubPr>
                                    <m:e>
                                      <m:r>
                                        <a:rPr lang="en-CA" sz="1700" b="0" i="1" smtClean="0">
                                          <a:latin typeface="Cambria Math"/>
                                        </a:rPr>
                                        <m:t>𝑠</m:t>
                                      </m:r>
                                    </m:e>
                                    <m:sub>
                                      <m:r>
                                        <a:rPr lang="en-CA" sz="1700" b="0" i="1" smtClean="0">
                                          <a:latin typeface="Cambria Math"/>
                                        </a:rPr>
                                        <m:t>𝑢</m:t>
                                      </m:r>
                                    </m:sub>
                                  </m:sSub>
                                </m:num>
                                <m:den>
                                  <m:r>
                                    <a:rPr lang="en-CA" sz="1700" b="0" i="1" smtClean="0">
                                      <a:latin typeface="Cambria Math"/>
                                    </a:rPr>
                                    <m:t>2</m:t>
                                  </m:r>
                                </m:den>
                              </m:f>
                            </m:oMath>
                          </a14:m>
                          <a:endParaRPr lang="en-CA" sz="1700" dirty="0"/>
                        </a:p>
                      </a:txBody>
                      <a:tcPr marL="0" marR="0" marT="46800" marB="46800"/>
                    </a:tc>
                  </a:tr>
                  <a:tr h="380344">
                    <a:tc>
                      <a:txBody>
                        <a:bodyPr/>
                        <a:lstStyle/>
                        <a:p>
                          <a:pPr algn="ctr"/>
                          <a:r>
                            <a:rPr lang="en-CA" sz="1700" dirty="0" smtClean="0"/>
                            <a:t>2</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163.5</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81.7</a:t>
                          </a:r>
                          <a:r>
                            <a:rPr lang="en-CA" sz="1700" dirty="0" smtClean="0">
                              <a:sym typeface="Symbol"/>
                            </a:rPr>
                            <a:t></a:t>
                          </a:r>
                          <a:endParaRPr lang="en-CA" sz="1700" dirty="0"/>
                        </a:p>
                      </a:txBody>
                      <a:tcPr marL="0" marR="0" marT="46800" marB="46800"/>
                    </a:tc>
                    <a:tc>
                      <a:txBody>
                        <a:bodyPr/>
                        <a:lstStyle/>
                        <a:p>
                          <a:pPr algn="ctr"/>
                          <a:r>
                            <a:rPr lang="en-CA" sz="1700" dirty="0" smtClean="0"/>
                            <a:t>0.2809 mm</a:t>
                          </a:r>
                          <a:endParaRPr lang="en-CA" sz="1700" dirty="0"/>
                        </a:p>
                      </a:txBody>
                      <a:tcPr marL="0" marR="0" marT="46800" marB="46800"/>
                    </a:tc>
                    <a:tc>
                      <a:txBody>
                        <a:bodyPr/>
                        <a:lstStyle/>
                        <a:p>
                          <a:pPr algn="ctr"/>
                          <a:r>
                            <a:rPr lang="en-CA" sz="1700" dirty="0" smtClean="0"/>
                            <a:t>0.3733 kg/s</a:t>
                          </a:r>
                          <a:endParaRPr lang="en-CA" sz="1700" dirty="0"/>
                        </a:p>
                      </a:txBody>
                      <a:tcPr marL="0" marR="0" marT="46800" marB="46800"/>
                    </a:tc>
                    <a:tc>
                      <a:txBody>
                        <a:bodyPr/>
                        <a:lstStyle/>
                        <a:p>
                          <a:pPr algn="ctr"/>
                          <a:r>
                            <a:rPr lang="en-CA" sz="1700" dirty="0" smtClean="0"/>
                            <a:t>6.1</a:t>
                          </a:r>
                          <a:endParaRPr lang="en-CA" sz="1700" dirty="0"/>
                        </a:p>
                      </a:txBody>
                      <a:tcPr marL="0" marR="0" marT="46800" marB="46800"/>
                    </a:tc>
                    <a:tc>
                      <a:txBody>
                        <a:bodyPr/>
                        <a:lstStyle/>
                        <a:p>
                          <a:pPr algn="ctr"/>
                          <a:r>
                            <a:rPr lang="en-CA" sz="1700" dirty="0" smtClean="0"/>
                            <a:t>S</a:t>
                          </a:r>
                          <a:r>
                            <a:rPr lang="en-CA" sz="1700" baseline="-25000" dirty="0" smtClean="0"/>
                            <a:t>f</a:t>
                          </a:r>
                          <a:r>
                            <a:rPr lang="en-CA" sz="1700" dirty="0" smtClean="0"/>
                            <a:t> = S</a:t>
                          </a:r>
                          <a:r>
                            <a:rPr lang="en-CA" sz="1700" baseline="-25000" dirty="0" smtClean="0"/>
                            <a:t>u</a:t>
                          </a:r>
                          <a:endParaRPr lang="en-CA" sz="1700" baseline="-25000" dirty="0"/>
                        </a:p>
                      </a:txBody>
                      <a:tcPr marL="0" marR="0" marT="46800" marB="46800"/>
                    </a:tc>
                  </a:tr>
                  <a:tr h="394283">
                    <a:tc>
                      <a:txBody>
                        <a:bodyPr/>
                        <a:lstStyle/>
                        <a:p>
                          <a:pPr algn="ctr"/>
                          <a:r>
                            <a:rPr lang="en-CA" sz="1700" dirty="0" smtClean="0"/>
                            <a:t>3</a:t>
                          </a:r>
                          <a:endParaRPr lang="en-CA" sz="1700" dirty="0"/>
                        </a:p>
                      </a:txBody>
                      <a:tcPr marL="0" marR="0" marT="46800" marB="46800"/>
                    </a:tc>
                    <a:tc>
                      <a:txBody>
                        <a:bodyPr/>
                        <a:lstStyle/>
                        <a:p>
                          <a:pPr algn="ctr"/>
                          <a:r>
                            <a:rPr lang="en-CA" sz="1700" dirty="0" err="1" smtClean="0"/>
                            <a:t>EPFM</a:t>
                          </a:r>
                          <a:endParaRPr lang="en-CA" sz="1700" dirty="0"/>
                        </a:p>
                      </a:txBody>
                      <a:tcPr marL="0" marR="0" marT="46800" marB="46800"/>
                    </a:tc>
                    <a:tc>
                      <a:txBody>
                        <a:bodyPr/>
                        <a:lstStyle/>
                        <a:p>
                          <a:pPr algn="ctr"/>
                          <a:r>
                            <a:rPr lang="en-CA" sz="1700" dirty="0" smtClean="0"/>
                            <a:t>182.2</a:t>
                          </a:r>
                          <a:r>
                            <a:rPr lang="en-CA" sz="1700" dirty="0" smtClean="0">
                              <a:sym typeface="Symbol"/>
                            </a:rPr>
                            <a:t></a:t>
                          </a:r>
                          <a:endParaRPr lang="en-CA" sz="1700" dirty="0"/>
                        </a:p>
                      </a:txBody>
                      <a:tcPr marL="0" marR="0" marT="46800" marB="46800"/>
                    </a:tc>
                    <a:tc>
                      <a:txBody>
                        <a:bodyPr/>
                        <a:lstStyle/>
                        <a:p>
                          <a:pPr algn="ctr"/>
                          <a:r>
                            <a:rPr lang="en-CA" sz="1700" dirty="0" smtClean="0"/>
                            <a:t>91.1</a:t>
                          </a:r>
                          <a:r>
                            <a:rPr lang="en-CA" sz="1700" dirty="0" smtClean="0">
                              <a:sym typeface="Symbol"/>
                            </a:rPr>
                            <a:t></a:t>
                          </a:r>
                          <a:endParaRPr lang="en-CA" sz="1700" dirty="0"/>
                        </a:p>
                      </a:txBody>
                      <a:tcPr marL="0" marR="0" marT="46800" marB="46800"/>
                    </a:tc>
                    <a:tc>
                      <a:txBody>
                        <a:bodyPr/>
                        <a:lstStyle/>
                        <a:p>
                          <a:pPr algn="ctr"/>
                          <a:r>
                            <a:rPr lang="en-CA" sz="1700" dirty="0" smtClean="0"/>
                            <a:t>0.3512 mm</a:t>
                          </a:r>
                          <a:endParaRPr lang="en-CA" sz="1700" dirty="0"/>
                        </a:p>
                      </a:txBody>
                      <a:tcPr marL="0" marR="0" marT="46800" marB="46800"/>
                    </a:tc>
                    <a:tc>
                      <a:txBody>
                        <a:bodyPr/>
                        <a:lstStyle/>
                        <a:p>
                          <a:pPr algn="ctr"/>
                          <a:r>
                            <a:rPr lang="en-CA" sz="1700" dirty="0" smtClean="0"/>
                            <a:t>0.6634 kg/s</a:t>
                          </a:r>
                          <a:endParaRPr lang="en-CA" sz="1700" dirty="0"/>
                        </a:p>
                      </a:txBody>
                      <a:tcPr marL="0" marR="0" marT="46800" marB="46800"/>
                    </a:tc>
                    <a:tc>
                      <a:txBody>
                        <a:bodyPr/>
                        <a:lstStyle/>
                        <a:p>
                          <a:pPr algn="ctr"/>
                          <a:r>
                            <a:rPr lang="en-CA" sz="1700" dirty="0" smtClean="0"/>
                            <a:t>10.9</a:t>
                          </a:r>
                          <a:endParaRPr lang="en-CA" sz="1700" dirty="0"/>
                        </a:p>
                      </a:txBody>
                      <a:tcPr marL="0" marR="0" marT="46800" marB="46800"/>
                    </a:tc>
                    <a:tc>
                      <a:txBody>
                        <a:bodyPr/>
                        <a:lstStyle/>
                        <a:p>
                          <a:pPr algn="ctr"/>
                          <a:endParaRPr lang="en-CA" sz="1700" dirty="0"/>
                        </a:p>
                      </a:txBody>
                      <a:tcPr marL="0" marR="0" marT="46800" marB="46800"/>
                    </a:tc>
                  </a:tr>
                  <a:tr h="394283">
                    <a:tc>
                      <a:txBody>
                        <a:bodyPr/>
                        <a:lstStyle/>
                        <a:p>
                          <a:pPr algn="ctr"/>
                          <a:r>
                            <a:rPr lang="en-CA" sz="1700" dirty="0" smtClean="0"/>
                            <a:t>4</a:t>
                          </a:r>
                          <a:endParaRPr lang="en-CA" sz="1700" dirty="0"/>
                        </a:p>
                      </a:txBody>
                      <a:tcPr marL="0" marR="0" marT="46800" marB="46800"/>
                    </a:tc>
                    <a:tc>
                      <a:txBody>
                        <a:bodyPr/>
                        <a:lstStyle/>
                        <a:p>
                          <a:pPr algn="ctr"/>
                          <a:r>
                            <a:rPr lang="en-CA" sz="1700" dirty="0" smtClean="0"/>
                            <a:t>FAD-</a:t>
                          </a: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148.6</a:t>
                          </a:r>
                          <a:r>
                            <a:rPr lang="en-CA" sz="1700" dirty="0" smtClean="0">
                              <a:sym typeface="Symbol"/>
                            </a:rPr>
                            <a:t></a:t>
                          </a:r>
                          <a:endParaRPr lang="en-CA" sz="1700" dirty="0" smtClean="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CA" sz="1700" dirty="0"/>
                        </a:p>
                      </a:txBody>
                      <a:tcPr marL="0" marR="0" marT="46800" marB="46800"/>
                    </a:tc>
                    <a:tc>
                      <a:txBody>
                        <a:bodyPr/>
                        <a:lstStyle/>
                        <a:p>
                          <a:pPr algn="ctr"/>
                          <a:endParaRPr lang="en-CA" sz="1700" dirty="0"/>
                        </a:p>
                      </a:txBody>
                      <a:tcPr marL="0" marR="0" marT="46800" marB="46800"/>
                    </a:tc>
                    <a:tc>
                      <a:txBody>
                        <a:bodyPr/>
                        <a:lstStyle/>
                        <a:p>
                          <a:pPr algn="ctr"/>
                          <a:endParaRPr lang="en-CA" sz="1700" dirty="0"/>
                        </a:p>
                      </a:txBody>
                      <a:tcPr marL="0" marR="0" marT="46800" marB="46800"/>
                    </a:tc>
                    <a:tc>
                      <a:txBody>
                        <a:bodyPr/>
                        <a:lstStyle/>
                        <a:p>
                          <a:pPr algn="ctr"/>
                          <a:endParaRPr lang="en-CA" sz="1700" dirty="0"/>
                        </a:p>
                      </a:txBody>
                      <a:tcPr marL="0" marR="0" marT="46800" marB="46800"/>
                    </a:tc>
                    <a:tc>
                      <a:txBody>
                        <a:bodyPr/>
                        <a:lstStyle/>
                        <a:p>
                          <a:pPr algn="ctr"/>
                          <a:r>
                            <a:rPr lang="en-CA" sz="1700" dirty="0" smtClean="0"/>
                            <a:t>ASME FFS-1</a:t>
                          </a:r>
                          <a:endParaRPr lang="en-CA" sz="1700" dirty="0"/>
                        </a:p>
                      </a:txBody>
                      <a:tcPr marL="0" marR="0" marT="46800" marB="46800"/>
                    </a:tc>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1291808135"/>
                  </p:ext>
                </p:extLst>
              </p:nvPr>
            </p:nvGraphicFramePr>
            <p:xfrm>
              <a:off x="701166" y="1400558"/>
              <a:ext cx="8263322" cy="1989015"/>
            </p:xfrm>
            <a:graphic>
              <a:graphicData uri="http://schemas.openxmlformats.org/drawingml/2006/table">
                <a:tbl>
                  <a:tblPr firstRow="1" bandRow="1">
                    <a:tableStyleId>{5C22544A-7EE6-4342-B048-85BDC9FD1C3A}</a:tableStyleId>
                  </a:tblPr>
                  <a:tblGrid>
                    <a:gridCol w="536895"/>
                    <a:gridCol w="1163775"/>
                    <a:gridCol w="724619"/>
                    <a:gridCol w="670482"/>
                    <a:gridCol w="1254034"/>
                    <a:gridCol w="1306286"/>
                    <a:gridCol w="1271452"/>
                    <a:gridCol w="1335779"/>
                  </a:tblGrid>
                  <a:tr h="352680">
                    <a:tc>
                      <a:txBody>
                        <a:bodyPr/>
                        <a:lstStyle/>
                        <a:p>
                          <a:pPr algn="ctr"/>
                          <a:r>
                            <a:rPr lang="en-CA" sz="1700" dirty="0" smtClean="0"/>
                            <a:t>Case</a:t>
                          </a:r>
                          <a:endParaRPr lang="en-CA" sz="1700" dirty="0"/>
                        </a:p>
                      </a:txBody>
                      <a:tcPr marL="0" marR="0" marT="46800" marB="46800"/>
                    </a:tc>
                    <a:tc>
                      <a:txBody>
                        <a:bodyPr/>
                        <a:lstStyle/>
                        <a:p>
                          <a:pPr algn="ctr"/>
                          <a:r>
                            <a:rPr lang="en-CA" sz="1700" dirty="0" smtClean="0"/>
                            <a:t>Stability</a:t>
                          </a:r>
                          <a:endParaRPr lang="en-CA" sz="1700" dirty="0"/>
                        </a:p>
                      </a:txBody>
                      <a:tcPr marL="0" marR="0" marT="46800" marB="46800"/>
                    </a:tc>
                    <a:tc>
                      <a:txBody>
                        <a:bodyPr/>
                        <a:lstStyle/>
                        <a:p>
                          <a:pPr algn="ctr"/>
                          <a:r>
                            <a:rPr lang="en-CA" sz="1700" dirty="0" smtClean="0"/>
                            <a:t>CCL</a:t>
                          </a:r>
                          <a:endParaRPr lang="en-CA" sz="1700" dirty="0"/>
                        </a:p>
                      </a:txBody>
                      <a:tcPr marL="0" marR="0" marT="46800" marB="46800"/>
                    </a:tc>
                    <a:tc>
                      <a:txBody>
                        <a:bodyPr/>
                        <a:lstStyle/>
                        <a:p>
                          <a:pPr algn="ctr"/>
                          <a:r>
                            <a:rPr lang="en-CA" sz="1700" dirty="0" err="1" smtClean="0"/>
                            <a:t>RCL</a:t>
                          </a:r>
                          <a:endParaRPr lang="en-CA" sz="1700" dirty="0"/>
                        </a:p>
                      </a:txBody>
                      <a:tcPr marL="0" marR="0" marT="46800" marB="46800"/>
                    </a:tc>
                    <a:tc>
                      <a:txBody>
                        <a:bodyPr/>
                        <a:lstStyle/>
                        <a:p>
                          <a:pPr algn="ctr"/>
                          <a:r>
                            <a:rPr lang="en-CA" sz="1700" dirty="0" smtClean="0"/>
                            <a:t>COD</a:t>
                          </a:r>
                          <a:endParaRPr lang="en-CA" sz="1700" dirty="0"/>
                        </a:p>
                      </a:txBody>
                      <a:tcPr marL="0" marR="0" marT="46800" marB="46800"/>
                    </a:tc>
                    <a:tc>
                      <a:txBody>
                        <a:bodyPr/>
                        <a:lstStyle/>
                        <a:p>
                          <a:pPr algn="ctr"/>
                          <a:r>
                            <a:rPr lang="en-CA" sz="1700" dirty="0" smtClean="0"/>
                            <a:t>Leak rate</a:t>
                          </a:r>
                          <a:endParaRPr lang="en-CA" sz="1700" dirty="0"/>
                        </a:p>
                      </a:txBody>
                      <a:tcPr marL="0" marR="0" marT="46800" marB="46800"/>
                    </a:tc>
                    <a:tc>
                      <a:txBody>
                        <a:bodyPr/>
                        <a:lstStyle/>
                        <a:p>
                          <a:pPr algn="ctr"/>
                          <a:r>
                            <a:rPr lang="en-CA" sz="1600" dirty="0" smtClean="0"/>
                            <a:t>Leak Factor</a:t>
                          </a:r>
                          <a:endParaRPr lang="en-CA" sz="1600" dirty="0"/>
                        </a:p>
                      </a:txBody>
                      <a:tcPr marL="0" marR="0" marT="46800" marB="46800"/>
                    </a:tc>
                    <a:tc>
                      <a:txBody>
                        <a:bodyPr/>
                        <a:lstStyle/>
                        <a:p>
                          <a:pPr algn="ctr"/>
                          <a:r>
                            <a:rPr lang="en-CA" sz="1700" dirty="0" smtClean="0"/>
                            <a:t>Note</a:t>
                          </a:r>
                          <a:endParaRPr lang="en-CA" sz="1700" dirty="0"/>
                        </a:p>
                      </a:txBody>
                      <a:tcPr marL="0" marR="0" marT="46800" marB="46800"/>
                    </a:tc>
                  </a:tr>
                  <a:tr h="467425">
                    <a:tc>
                      <a:txBody>
                        <a:bodyPr/>
                        <a:lstStyle/>
                        <a:p>
                          <a:pPr algn="ctr"/>
                          <a:r>
                            <a:rPr lang="en-CA" sz="1700" dirty="0" smtClean="0"/>
                            <a:t>1</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147.4</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73.7</a:t>
                          </a:r>
                          <a:r>
                            <a:rPr lang="en-CA" sz="1700" dirty="0" smtClean="0">
                              <a:sym typeface="Symbol"/>
                            </a:rPr>
                            <a:t></a:t>
                          </a:r>
                          <a:endParaRPr lang="en-CA" sz="1700" dirty="0"/>
                        </a:p>
                      </a:txBody>
                      <a:tcPr marL="0" marR="0" marT="46800" marB="46800"/>
                    </a:tc>
                    <a:tc>
                      <a:txBody>
                        <a:bodyPr/>
                        <a:lstStyle/>
                        <a:p>
                          <a:pPr algn="ctr"/>
                          <a:r>
                            <a:rPr lang="en-CA" sz="1700" dirty="0" smtClean="0"/>
                            <a:t>0.2309 mm</a:t>
                          </a:r>
                          <a:endParaRPr lang="en-CA" sz="1700" dirty="0"/>
                        </a:p>
                      </a:txBody>
                      <a:tcPr marL="0" marR="0" marT="46800" marB="46800"/>
                    </a:tc>
                    <a:tc>
                      <a:txBody>
                        <a:bodyPr/>
                        <a:lstStyle/>
                        <a:p>
                          <a:pPr algn="ctr"/>
                          <a:r>
                            <a:rPr lang="en-CA" sz="1700" dirty="0" smtClean="0"/>
                            <a:t>0.2436 kg/s</a:t>
                          </a:r>
                        </a:p>
                      </a:txBody>
                      <a:tcPr marL="0" marR="0" marT="46800" marB="46800"/>
                    </a:tc>
                    <a:tc>
                      <a:txBody>
                        <a:bodyPr/>
                        <a:lstStyle/>
                        <a:p>
                          <a:pPr algn="ctr"/>
                          <a:r>
                            <a:rPr lang="en-CA" sz="1700" dirty="0" smtClean="0"/>
                            <a:t>4.0</a:t>
                          </a:r>
                          <a:endParaRPr lang="en-CA" sz="1700" dirty="0"/>
                        </a:p>
                      </a:txBody>
                      <a:tcPr marL="0" marR="0" marT="46800" marB="46800"/>
                    </a:tc>
                    <a:tc>
                      <a:txBody>
                        <a:bodyPr/>
                        <a:lstStyle/>
                        <a:p>
                          <a:endParaRPr lang="en-US"/>
                        </a:p>
                      </a:txBody>
                      <a:tcPr marL="0" marR="0" marT="46800" marB="46800">
                        <a:blipFill rotWithShape="1">
                          <a:blip r:embed="rId2"/>
                          <a:stretch>
                            <a:fillRect l="-519178" t="-80263" b="-263158"/>
                          </a:stretch>
                        </a:blipFill>
                      </a:tcPr>
                    </a:tc>
                  </a:tr>
                  <a:tr h="380344">
                    <a:tc>
                      <a:txBody>
                        <a:bodyPr/>
                        <a:lstStyle/>
                        <a:p>
                          <a:pPr algn="ctr"/>
                          <a:r>
                            <a:rPr lang="en-CA" sz="1700" dirty="0" smtClean="0"/>
                            <a:t>2</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163.5</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81.7</a:t>
                          </a:r>
                          <a:r>
                            <a:rPr lang="en-CA" sz="1700" dirty="0" smtClean="0">
                              <a:sym typeface="Symbol"/>
                            </a:rPr>
                            <a:t></a:t>
                          </a:r>
                          <a:endParaRPr lang="en-CA" sz="1700" dirty="0"/>
                        </a:p>
                      </a:txBody>
                      <a:tcPr marL="0" marR="0" marT="46800" marB="46800"/>
                    </a:tc>
                    <a:tc>
                      <a:txBody>
                        <a:bodyPr/>
                        <a:lstStyle/>
                        <a:p>
                          <a:pPr algn="ctr"/>
                          <a:r>
                            <a:rPr lang="en-CA" sz="1700" dirty="0" smtClean="0"/>
                            <a:t>0.2809 mm</a:t>
                          </a:r>
                          <a:endParaRPr lang="en-CA" sz="1700" dirty="0"/>
                        </a:p>
                      </a:txBody>
                      <a:tcPr marL="0" marR="0" marT="46800" marB="46800"/>
                    </a:tc>
                    <a:tc>
                      <a:txBody>
                        <a:bodyPr/>
                        <a:lstStyle/>
                        <a:p>
                          <a:pPr algn="ctr"/>
                          <a:r>
                            <a:rPr lang="en-CA" sz="1700" dirty="0" smtClean="0"/>
                            <a:t>0.3733 kg/s</a:t>
                          </a:r>
                          <a:endParaRPr lang="en-CA" sz="1700" dirty="0"/>
                        </a:p>
                      </a:txBody>
                      <a:tcPr marL="0" marR="0" marT="46800" marB="46800"/>
                    </a:tc>
                    <a:tc>
                      <a:txBody>
                        <a:bodyPr/>
                        <a:lstStyle/>
                        <a:p>
                          <a:pPr algn="ctr"/>
                          <a:r>
                            <a:rPr lang="en-CA" sz="1700" dirty="0" smtClean="0"/>
                            <a:t>6.1</a:t>
                          </a:r>
                          <a:endParaRPr lang="en-CA" sz="1700" dirty="0"/>
                        </a:p>
                      </a:txBody>
                      <a:tcPr marL="0" marR="0" marT="46800" marB="46800"/>
                    </a:tc>
                    <a:tc>
                      <a:txBody>
                        <a:bodyPr/>
                        <a:lstStyle/>
                        <a:p>
                          <a:pPr algn="ctr"/>
                          <a:r>
                            <a:rPr lang="en-CA" sz="1700" dirty="0" smtClean="0"/>
                            <a:t>S</a:t>
                          </a:r>
                          <a:r>
                            <a:rPr lang="en-CA" sz="1700" baseline="-25000" dirty="0" smtClean="0"/>
                            <a:t>f</a:t>
                          </a:r>
                          <a:r>
                            <a:rPr lang="en-CA" sz="1700" dirty="0" smtClean="0"/>
                            <a:t> = S</a:t>
                          </a:r>
                          <a:r>
                            <a:rPr lang="en-CA" sz="1700" baseline="-25000" dirty="0" smtClean="0"/>
                            <a:t>u</a:t>
                          </a:r>
                          <a:endParaRPr lang="en-CA" sz="1700" baseline="-25000" dirty="0"/>
                        </a:p>
                      </a:txBody>
                      <a:tcPr marL="0" marR="0" marT="46800" marB="46800"/>
                    </a:tc>
                  </a:tr>
                  <a:tr h="394283">
                    <a:tc>
                      <a:txBody>
                        <a:bodyPr/>
                        <a:lstStyle/>
                        <a:p>
                          <a:pPr algn="ctr"/>
                          <a:r>
                            <a:rPr lang="en-CA" sz="1700" dirty="0" smtClean="0"/>
                            <a:t>3</a:t>
                          </a:r>
                          <a:endParaRPr lang="en-CA" sz="1700" dirty="0"/>
                        </a:p>
                      </a:txBody>
                      <a:tcPr marL="0" marR="0" marT="46800" marB="46800"/>
                    </a:tc>
                    <a:tc>
                      <a:txBody>
                        <a:bodyPr/>
                        <a:lstStyle/>
                        <a:p>
                          <a:pPr algn="ctr"/>
                          <a:r>
                            <a:rPr lang="en-CA" sz="1700" dirty="0" err="1" smtClean="0"/>
                            <a:t>EPFM</a:t>
                          </a:r>
                          <a:endParaRPr lang="en-CA" sz="1700" dirty="0"/>
                        </a:p>
                      </a:txBody>
                      <a:tcPr marL="0" marR="0" marT="46800" marB="46800"/>
                    </a:tc>
                    <a:tc>
                      <a:txBody>
                        <a:bodyPr/>
                        <a:lstStyle/>
                        <a:p>
                          <a:pPr algn="ctr"/>
                          <a:r>
                            <a:rPr lang="en-CA" sz="1700" dirty="0" smtClean="0"/>
                            <a:t>182.2</a:t>
                          </a:r>
                          <a:r>
                            <a:rPr lang="en-CA" sz="1700" dirty="0" smtClean="0">
                              <a:sym typeface="Symbol"/>
                            </a:rPr>
                            <a:t></a:t>
                          </a:r>
                          <a:endParaRPr lang="en-CA" sz="1700" dirty="0"/>
                        </a:p>
                      </a:txBody>
                      <a:tcPr marL="0" marR="0" marT="46800" marB="46800"/>
                    </a:tc>
                    <a:tc>
                      <a:txBody>
                        <a:bodyPr/>
                        <a:lstStyle/>
                        <a:p>
                          <a:pPr algn="ctr"/>
                          <a:r>
                            <a:rPr lang="en-CA" sz="1700" dirty="0" smtClean="0"/>
                            <a:t>91.1</a:t>
                          </a:r>
                          <a:r>
                            <a:rPr lang="en-CA" sz="1700" dirty="0" smtClean="0">
                              <a:sym typeface="Symbol"/>
                            </a:rPr>
                            <a:t></a:t>
                          </a:r>
                          <a:endParaRPr lang="en-CA" sz="1700" dirty="0"/>
                        </a:p>
                      </a:txBody>
                      <a:tcPr marL="0" marR="0" marT="46800" marB="46800"/>
                    </a:tc>
                    <a:tc>
                      <a:txBody>
                        <a:bodyPr/>
                        <a:lstStyle/>
                        <a:p>
                          <a:pPr algn="ctr"/>
                          <a:r>
                            <a:rPr lang="en-CA" sz="1700" dirty="0" smtClean="0"/>
                            <a:t>0.3512 mm</a:t>
                          </a:r>
                          <a:endParaRPr lang="en-CA" sz="1700" dirty="0"/>
                        </a:p>
                      </a:txBody>
                      <a:tcPr marL="0" marR="0" marT="46800" marB="46800"/>
                    </a:tc>
                    <a:tc>
                      <a:txBody>
                        <a:bodyPr/>
                        <a:lstStyle/>
                        <a:p>
                          <a:pPr algn="ctr"/>
                          <a:r>
                            <a:rPr lang="en-CA" sz="1700" dirty="0" smtClean="0"/>
                            <a:t>0.6634 kg/s</a:t>
                          </a:r>
                          <a:endParaRPr lang="en-CA" sz="1700" dirty="0"/>
                        </a:p>
                      </a:txBody>
                      <a:tcPr marL="0" marR="0" marT="46800" marB="46800"/>
                    </a:tc>
                    <a:tc>
                      <a:txBody>
                        <a:bodyPr/>
                        <a:lstStyle/>
                        <a:p>
                          <a:pPr algn="ctr"/>
                          <a:r>
                            <a:rPr lang="en-CA" sz="1700" dirty="0" smtClean="0"/>
                            <a:t>10.9</a:t>
                          </a:r>
                          <a:endParaRPr lang="en-CA" sz="1700" dirty="0"/>
                        </a:p>
                      </a:txBody>
                      <a:tcPr marL="0" marR="0" marT="46800" marB="46800"/>
                    </a:tc>
                    <a:tc>
                      <a:txBody>
                        <a:bodyPr/>
                        <a:lstStyle/>
                        <a:p>
                          <a:pPr algn="ctr"/>
                          <a:endParaRPr lang="en-CA" sz="1700" dirty="0"/>
                        </a:p>
                      </a:txBody>
                      <a:tcPr marL="0" marR="0" marT="46800" marB="46800"/>
                    </a:tc>
                  </a:tr>
                  <a:tr h="394283">
                    <a:tc>
                      <a:txBody>
                        <a:bodyPr/>
                        <a:lstStyle/>
                        <a:p>
                          <a:pPr algn="ctr"/>
                          <a:r>
                            <a:rPr lang="en-CA" sz="1700" dirty="0" smtClean="0"/>
                            <a:t>4</a:t>
                          </a:r>
                          <a:endParaRPr lang="en-CA" sz="1700" dirty="0"/>
                        </a:p>
                      </a:txBody>
                      <a:tcPr marL="0" marR="0" marT="46800" marB="46800"/>
                    </a:tc>
                    <a:tc>
                      <a:txBody>
                        <a:bodyPr/>
                        <a:lstStyle/>
                        <a:p>
                          <a:pPr algn="ctr"/>
                          <a:r>
                            <a:rPr lang="en-CA" sz="1700" dirty="0" smtClean="0"/>
                            <a:t>FAD-</a:t>
                          </a: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148.6</a:t>
                          </a:r>
                          <a:r>
                            <a:rPr lang="en-CA" sz="1700" dirty="0" smtClean="0">
                              <a:sym typeface="Symbol"/>
                            </a:rPr>
                            <a:t></a:t>
                          </a:r>
                          <a:endParaRPr lang="en-CA" sz="1700" dirty="0" smtClean="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CA" sz="1700" dirty="0"/>
                        </a:p>
                      </a:txBody>
                      <a:tcPr marL="0" marR="0" marT="46800" marB="46800"/>
                    </a:tc>
                    <a:tc>
                      <a:txBody>
                        <a:bodyPr/>
                        <a:lstStyle/>
                        <a:p>
                          <a:pPr algn="ctr"/>
                          <a:endParaRPr lang="en-CA" sz="1700" dirty="0"/>
                        </a:p>
                      </a:txBody>
                      <a:tcPr marL="0" marR="0" marT="46800" marB="46800"/>
                    </a:tc>
                    <a:tc>
                      <a:txBody>
                        <a:bodyPr/>
                        <a:lstStyle/>
                        <a:p>
                          <a:pPr algn="ctr"/>
                          <a:endParaRPr lang="en-CA" sz="1700" dirty="0"/>
                        </a:p>
                      </a:txBody>
                      <a:tcPr marL="0" marR="0" marT="46800" marB="46800"/>
                    </a:tc>
                    <a:tc>
                      <a:txBody>
                        <a:bodyPr/>
                        <a:lstStyle/>
                        <a:p>
                          <a:pPr algn="ctr"/>
                          <a:endParaRPr lang="en-CA" sz="1700" dirty="0"/>
                        </a:p>
                      </a:txBody>
                      <a:tcPr marL="0" marR="0" marT="46800" marB="46800"/>
                    </a:tc>
                    <a:tc>
                      <a:txBody>
                        <a:bodyPr/>
                        <a:lstStyle/>
                        <a:p>
                          <a:pPr algn="ctr"/>
                          <a:r>
                            <a:rPr lang="en-CA" sz="1700" dirty="0" smtClean="0"/>
                            <a:t>ASME FFS-1</a:t>
                          </a:r>
                          <a:endParaRPr lang="en-CA" sz="1700" dirty="0"/>
                        </a:p>
                      </a:txBody>
                      <a:tcPr marL="0" marR="0" marT="46800" marB="46800"/>
                    </a:tc>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1117868257"/>
                  </p:ext>
                </p:extLst>
              </p:nvPr>
            </p:nvGraphicFramePr>
            <p:xfrm>
              <a:off x="701166" y="4382344"/>
              <a:ext cx="6991171" cy="1641197"/>
            </p:xfrm>
            <a:graphic>
              <a:graphicData uri="http://schemas.openxmlformats.org/drawingml/2006/table">
                <a:tbl>
                  <a:tblPr firstRow="1" bandRow="1">
                    <a:tableStyleId>{5C22544A-7EE6-4342-B048-85BDC9FD1C3A}</a:tableStyleId>
                  </a:tblPr>
                  <a:tblGrid>
                    <a:gridCol w="594575"/>
                    <a:gridCol w="1026602"/>
                    <a:gridCol w="806706"/>
                    <a:gridCol w="1224951"/>
                    <a:gridCol w="780569"/>
                    <a:gridCol w="1314253"/>
                    <a:gridCol w="1243515"/>
                  </a:tblGrid>
                  <a:tr h="250822">
                    <a:tc>
                      <a:txBody>
                        <a:bodyPr/>
                        <a:lstStyle/>
                        <a:p>
                          <a:pPr algn="ctr"/>
                          <a:r>
                            <a:rPr lang="en-CA" sz="1700" dirty="0" smtClean="0"/>
                            <a:t>Case</a:t>
                          </a:r>
                          <a:endParaRPr lang="en-CA" sz="1700" dirty="0"/>
                        </a:p>
                      </a:txBody>
                      <a:tcPr marL="0" marR="0" marT="46800" marB="46800"/>
                    </a:tc>
                    <a:tc>
                      <a:txBody>
                        <a:bodyPr/>
                        <a:lstStyle/>
                        <a:p>
                          <a:pPr algn="ctr"/>
                          <a:r>
                            <a:rPr lang="en-CA" sz="1700" dirty="0" smtClean="0"/>
                            <a:t>Stability</a:t>
                          </a:r>
                          <a:endParaRPr lang="en-CA" sz="1700" dirty="0"/>
                        </a:p>
                      </a:txBody>
                      <a:tcPr marL="0" marR="0" marT="46800" marB="46800"/>
                    </a:tc>
                    <a:tc>
                      <a:txBody>
                        <a:bodyPr/>
                        <a:lstStyle/>
                        <a:p>
                          <a:pPr algn="ctr"/>
                          <a:r>
                            <a:rPr lang="en-CA" sz="1700" dirty="0" err="1" smtClean="0"/>
                            <a:t>LCL</a:t>
                          </a:r>
                          <a:endParaRPr lang="en-CA" sz="1700" dirty="0"/>
                        </a:p>
                      </a:txBody>
                      <a:tcPr marL="0" marR="0" marT="46800" marB="46800"/>
                    </a:tc>
                    <a:tc>
                      <a:txBody>
                        <a:bodyPr/>
                        <a:lstStyle/>
                        <a:p>
                          <a:pPr algn="ctr"/>
                          <a:r>
                            <a:rPr lang="en-CA" sz="1700" dirty="0" smtClean="0"/>
                            <a:t>COD</a:t>
                          </a:r>
                          <a:endParaRPr lang="en-CA" sz="1700" dirty="0"/>
                        </a:p>
                      </a:txBody>
                      <a:tcPr marL="0" marR="0" marT="46800" marB="46800"/>
                    </a:tc>
                    <a:tc>
                      <a:txBody>
                        <a:bodyPr/>
                        <a:lstStyle/>
                        <a:p>
                          <a:pPr algn="ctr"/>
                          <a:r>
                            <a:rPr lang="en-CA" sz="1700" dirty="0" smtClean="0"/>
                            <a:t>CCL</a:t>
                          </a:r>
                          <a:endParaRPr lang="en-CA" sz="1700" dirty="0"/>
                        </a:p>
                      </a:txBody>
                      <a:tcPr marL="0" marR="0" marT="46800" marB="46800"/>
                    </a:tc>
                    <a:tc>
                      <a:txBody>
                        <a:bodyPr/>
                        <a:lstStyle/>
                        <a:p>
                          <a:pPr algn="ctr"/>
                          <a:r>
                            <a:rPr lang="en-CA" sz="1600" dirty="0" smtClean="0"/>
                            <a:t>Size Factor</a:t>
                          </a:r>
                          <a:endParaRPr lang="en-CA" sz="1600" dirty="0"/>
                        </a:p>
                      </a:txBody>
                      <a:tcPr marL="0" marR="0" marT="46800" marB="46800"/>
                    </a:tc>
                    <a:tc>
                      <a:txBody>
                        <a:bodyPr/>
                        <a:lstStyle/>
                        <a:p>
                          <a:pPr algn="ctr"/>
                          <a:r>
                            <a:rPr lang="en-CA" sz="1700" dirty="0" smtClean="0"/>
                            <a:t>Note</a:t>
                          </a:r>
                          <a:endParaRPr lang="en-CA" sz="1700" dirty="0"/>
                        </a:p>
                      </a:txBody>
                      <a:tcPr marL="0" marR="0" marT="46800" marB="46800"/>
                    </a:tc>
                  </a:tr>
                  <a:tr h="410546">
                    <a:tc>
                      <a:txBody>
                        <a:bodyPr/>
                        <a:lstStyle/>
                        <a:p>
                          <a:pPr algn="ctr"/>
                          <a:r>
                            <a:rPr lang="en-CA" sz="1700" dirty="0" smtClean="0"/>
                            <a:t>1</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89.7</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0.3395 mm</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147.4</a:t>
                          </a:r>
                          <a:r>
                            <a:rPr lang="en-CA" sz="1700" dirty="0" smtClean="0">
                              <a:sym typeface="Symbol"/>
                            </a:rPr>
                            <a:t></a:t>
                          </a:r>
                          <a:endParaRPr lang="en-CA" sz="1700" dirty="0"/>
                        </a:p>
                      </a:txBody>
                      <a:tcPr marL="0" marR="0" marT="46800" marB="46800"/>
                    </a:tc>
                    <a:tc>
                      <a:txBody>
                        <a:bodyPr/>
                        <a:lstStyle/>
                        <a:p>
                          <a:pPr algn="ctr"/>
                          <a:r>
                            <a:rPr lang="en-CA" sz="1700" dirty="0" smtClean="0"/>
                            <a:t>1.6</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S</a:t>
                          </a:r>
                          <a:r>
                            <a:rPr lang="en-CA" sz="1700" baseline="-25000" dirty="0" smtClean="0"/>
                            <a:t>f</a:t>
                          </a:r>
                          <a:r>
                            <a:rPr lang="en-CA" sz="1700" dirty="0" smtClean="0"/>
                            <a:t> = =</a:t>
                          </a:r>
                          <a14:m>
                            <m:oMath xmlns:m="http://schemas.openxmlformats.org/officeDocument/2006/math">
                              <m:f>
                                <m:fPr>
                                  <m:ctrlPr>
                                    <a:rPr lang="en-CA" sz="1700" i="1" smtClean="0">
                                      <a:latin typeface="Cambria Math"/>
                                    </a:rPr>
                                  </m:ctrlPr>
                                </m:fPr>
                                <m:num>
                                  <m:sSub>
                                    <m:sSubPr>
                                      <m:ctrlPr>
                                        <a:rPr lang="en-CA" sz="1700" i="1" smtClean="0">
                                          <a:latin typeface="Cambria Math"/>
                                        </a:rPr>
                                      </m:ctrlPr>
                                    </m:sSubPr>
                                    <m:e>
                                      <m:r>
                                        <a:rPr lang="en-CA" sz="1700" b="0" i="1" smtClean="0">
                                          <a:latin typeface="Cambria Math"/>
                                        </a:rPr>
                                        <m:t>𝑠</m:t>
                                      </m:r>
                                    </m:e>
                                    <m:sub>
                                      <m:r>
                                        <a:rPr lang="en-CA" sz="1700" b="0" i="1" smtClean="0">
                                          <a:latin typeface="Cambria Math"/>
                                        </a:rPr>
                                        <m:t>𝑦</m:t>
                                      </m:r>
                                    </m:sub>
                                  </m:sSub>
                                  <m:r>
                                    <a:rPr lang="en-CA" sz="1700" b="0" i="1" smtClean="0">
                                      <a:latin typeface="Cambria Math"/>
                                    </a:rPr>
                                    <m:t>+</m:t>
                                  </m:r>
                                  <m:sSub>
                                    <m:sSubPr>
                                      <m:ctrlPr>
                                        <a:rPr lang="en-CA" sz="1700" b="0" i="1" smtClean="0">
                                          <a:latin typeface="Cambria Math"/>
                                        </a:rPr>
                                      </m:ctrlPr>
                                    </m:sSubPr>
                                    <m:e>
                                      <m:r>
                                        <a:rPr lang="en-CA" sz="1700" b="0" i="1" smtClean="0">
                                          <a:latin typeface="Cambria Math"/>
                                        </a:rPr>
                                        <m:t>𝑠</m:t>
                                      </m:r>
                                    </m:e>
                                    <m:sub>
                                      <m:r>
                                        <a:rPr lang="en-CA" sz="1700" b="0" i="1" smtClean="0">
                                          <a:latin typeface="Cambria Math"/>
                                        </a:rPr>
                                        <m:t>𝑢</m:t>
                                      </m:r>
                                    </m:sub>
                                  </m:sSub>
                                </m:num>
                                <m:den>
                                  <m:r>
                                    <a:rPr lang="en-CA" sz="1700" b="0" i="1" smtClean="0">
                                      <a:latin typeface="Cambria Math"/>
                                    </a:rPr>
                                    <m:t>2</m:t>
                                  </m:r>
                                </m:den>
                              </m:f>
                            </m:oMath>
                          </a14:m>
                          <a:endParaRPr lang="en-CA" sz="1700" dirty="0" smtClean="0"/>
                        </a:p>
                      </a:txBody>
                      <a:tcPr marL="0" marR="0" marT="46800" marB="46800"/>
                    </a:tc>
                  </a:tr>
                  <a:tr h="410546">
                    <a:tc>
                      <a:txBody>
                        <a:bodyPr/>
                        <a:lstStyle/>
                        <a:p>
                          <a:pPr algn="ctr"/>
                          <a:r>
                            <a:rPr lang="en-CA" sz="1700" dirty="0" smtClean="0"/>
                            <a:t>2</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89.7</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0.3395 mm</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163.5</a:t>
                          </a:r>
                          <a:r>
                            <a:rPr lang="en-CA" sz="1700" dirty="0" smtClean="0">
                              <a:sym typeface="Symbol"/>
                            </a:rPr>
                            <a:t></a:t>
                          </a:r>
                          <a:endParaRPr lang="en-CA" sz="1700" dirty="0"/>
                        </a:p>
                      </a:txBody>
                      <a:tcPr marL="0" marR="0" marT="46800" marB="46800"/>
                    </a:tc>
                    <a:tc>
                      <a:txBody>
                        <a:bodyPr/>
                        <a:lstStyle/>
                        <a:p>
                          <a:pPr algn="ctr"/>
                          <a:r>
                            <a:rPr lang="en-CA" sz="1700" dirty="0" smtClean="0"/>
                            <a:t>1.8</a:t>
                          </a:r>
                          <a:endParaRPr lang="en-CA" sz="1700" dirty="0"/>
                        </a:p>
                      </a:txBody>
                      <a:tcPr marL="0" marR="0" marT="46800" marB="46800"/>
                    </a:tc>
                    <a:tc>
                      <a:txBody>
                        <a:bodyPr/>
                        <a:lstStyle/>
                        <a:p>
                          <a:pPr algn="ctr"/>
                          <a:r>
                            <a:rPr lang="en-CA" sz="1700" dirty="0" smtClean="0"/>
                            <a:t>S</a:t>
                          </a:r>
                          <a:r>
                            <a:rPr lang="en-CA" sz="1700" baseline="-25000" dirty="0" smtClean="0"/>
                            <a:t>f</a:t>
                          </a:r>
                          <a:r>
                            <a:rPr lang="en-CA" sz="1700" dirty="0" smtClean="0"/>
                            <a:t> = S</a:t>
                          </a:r>
                          <a:r>
                            <a:rPr lang="en-CA" sz="1700" baseline="-25000" dirty="0" smtClean="0"/>
                            <a:t>u</a:t>
                          </a:r>
                          <a:endParaRPr lang="en-CA" sz="1700" baseline="-25000" dirty="0"/>
                        </a:p>
                      </a:txBody>
                      <a:tcPr marL="0" marR="0" marT="46800" marB="46800"/>
                    </a:tc>
                  </a:tr>
                  <a:tr h="410546">
                    <a:tc>
                      <a:txBody>
                        <a:bodyPr/>
                        <a:lstStyle/>
                        <a:p>
                          <a:pPr algn="ctr"/>
                          <a:r>
                            <a:rPr lang="en-CA" sz="1700" dirty="0" smtClean="0"/>
                            <a:t>3</a:t>
                          </a:r>
                          <a:endParaRPr lang="en-CA" sz="1700" dirty="0"/>
                        </a:p>
                      </a:txBody>
                      <a:tcPr marL="0" marR="0" marT="46800" marB="46800"/>
                    </a:tc>
                    <a:tc>
                      <a:txBody>
                        <a:bodyPr/>
                        <a:lstStyle/>
                        <a:p>
                          <a:pPr algn="ctr"/>
                          <a:r>
                            <a:rPr lang="en-CA" sz="1700" dirty="0" err="1" smtClean="0"/>
                            <a:t>EPFM</a:t>
                          </a:r>
                          <a:endParaRPr lang="en-CA" sz="1700" dirty="0"/>
                        </a:p>
                      </a:txBody>
                      <a:tcPr marL="0" marR="0" marT="46800" marB="46800"/>
                    </a:tc>
                    <a:tc>
                      <a:txBody>
                        <a:bodyPr/>
                        <a:lstStyle/>
                        <a:p>
                          <a:pPr algn="ctr"/>
                          <a:r>
                            <a:rPr lang="en-CA" sz="1700" dirty="0" smtClean="0"/>
                            <a:t>89.7</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0.3395 mm</a:t>
                          </a:r>
                          <a:endParaRPr lang="en-CA" sz="1700" dirty="0"/>
                        </a:p>
                      </a:txBody>
                      <a:tcPr marL="0" marR="0" marT="46800" marB="46800"/>
                    </a:tc>
                    <a:tc>
                      <a:txBody>
                        <a:bodyPr/>
                        <a:lstStyle/>
                        <a:p>
                          <a:pPr algn="ctr"/>
                          <a:r>
                            <a:rPr lang="en-CA" sz="1700" dirty="0" smtClean="0"/>
                            <a:t>182.2</a:t>
                          </a:r>
                          <a:r>
                            <a:rPr lang="en-CA" sz="1700" dirty="0" smtClean="0">
                              <a:sym typeface="Symbol"/>
                            </a:rPr>
                            <a:t></a:t>
                          </a:r>
                          <a:endParaRPr lang="en-CA" sz="1700" dirty="0"/>
                        </a:p>
                      </a:txBody>
                      <a:tcPr marL="0" marR="0" marT="46800" marB="46800"/>
                    </a:tc>
                    <a:tc>
                      <a:txBody>
                        <a:bodyPr/>
                        <a:lstStyle/>
                        <a:p>
                          <a:pPr algn="ctr"/>
                          <a:r>
                            <a:rPr lang="en-CA" sz="1700" dirty="0" smtClean="0"/>
                            <a:t>2.0</a:t>
                          </a:r>
                          <a:endParaRPr lang="en-CA" sz="1700" dirty="0"/>
                        </a:p>
                      </a:txBody>
                      <a:tcPr marL="0" marR="0" marT="46800" marB="46800"/>
                    </a:tc>
                    <a:tc>
                      <a:txBody>
                        <a:bodyPr/>
                        <a:lstStyle/>
                        <a:p>
                          <a:pPr algn="ctr"/>
                          <a:endParaRPr lang="en-CA" sz="1700" dirty="0"/>
                        </a:p>
                      </a:txBody>
                      <a:tcPr marL="0" marR="0" marT="46800" marB="46800"/>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1117868257"/>
                  </p:ext>
                </p:extLst>
              </p:nvPr>
            </p:nvGraphicFramePr>
            <p:xfrm>
              <a:off x="701166" y="4382344"/>
              <a:ext cx="6991171" cy="1641197"/>
            </p:xfrm>
            <a:graphic>
              <a:graphicData uri="http://schemas.openxmlformats.org/drawingml/2006/table">
                <a:tbl>
                  <a:tblPr firstRow="1" bandRow="1">
                    <a:tableStyleId>{5C22544A-7EE6-4342-B048-85BDC9FD1C3A}</a:tableStyleId>
                  </a:tblPr>
                  <a:tblGrid>
                    <a:gridCol w="594575"/>
                    <a:gridCol w="1026602"/>
                    <a:gridCol w="806706"/>
                    <a:gridCol w="1224951"/>
                    <a:gridCol w="780569"/>
                    <a:gridCol w="1314253"/>
                    <a:gridCol w="1243515"/>
                  </a:tblGrid>
                  <a:tr h="352680">
                    <a:tc>
                      <a:txBody>
                        <a:bodyPr/>
                        <a:lstStyle/>
                        <a:p>
                          <a:pPr algn="ctr"/>
                          <a:r>
                            <a:rPr lang="en-CA" sz="1700" dirty="0" smtClean="0"/>
                            <a:t>Case</a:t>
                          </a:r>
                          <a:endParaRPr lang="en-CA" sz="1700" dirty="0"/>
                        </a:p>
                      </a:txBody>
                      <a:tcPr marL="0" marR="0" marT="46800" marB="46800"/>
                    </a:tc>
                    <a:tc>
                      <a:txBody>
                        <a:bodyPr/>
                        <a:lstStyle/>
                        <a:p>
                          <a:pPr algn="ctr"/>
                          <a:r>
                            <a:rPr lang="en-CA" sz="1700" dirty="0" smtClean="0"/>
                            <a:t>Stability</a:t>
                          </a:r>
                          <a:endParaRPr lang="en-CA" sz="1700" dirty="0"/>
                        </a:p>
                      </a:txBody>
                      <a:tcPr marL="0" marR="0" marT="46800" marB="46800"/>
                    </a:tc>
                    <a:tc>
                      <a:txBody>
                        <a:bodyPr/>
                        <a:lstStyle/>
                        <a:p>
                          <a:pPr algn="ctr"/>
                          <a:r>
                            <a:rPr lang="en-CA" sz="1700" dirty="0" err="1" smtClean="0"/>
                            <a:t>LCL</a:t>
                          </a:r>
                          <a:endParaRPr lang="en-CA" sz="1700" dirty="0"/>
                        </a:p>
                      </a:txBody>
                      <a:tcPr marL="0" marR="0" marT="46800" marB="46800"/>
                    </a:tc>
                    <a:tc>
                      <a:txBody>
                        <a:bodyPr/>
                        <a:lstStyle/>
                        <a:p>
                          <a:pPr algn="ctr"/>
                          <a:r>
                            <a:rPr lang="en-CA" sz="1700" dirty="0" smtClean="0"/>
                            <a:t>COD</a:t>
                          </a:r>
                          <a:endParaRPr lang="en-CA" sz="1700" dirty="0"/>
                        </a:p>
                      </a:txBody>
                      <a:tcPr marL="0" marR="0" marT="46800" marB="46800"/>
                    </a:tc>
                    <a:tc>
                      <a:txBody>
                        <a:bodyPr/>
                        <a:lstStyle/>
                        <a:p>
                          <a:pPr algn="ctr"/>
                          <a:r>
                            <a:rPr lang="en-CA" sz="1700" dirty="0" smtClean="0"/>
                            <a:t>CCL</a:t>
                          </a:r>
                          <a:endParaRPr lang="en-CA" sz="1700" dirty="0"/>
                        </a:p>
                      </a:txBody>
                      <a:tcPr marL="0" marR="0" marT="46800" marB="46800"/>
                    </a:tc>
                    <a:tc>
                      <a:txBody>
                        <a:bodyPr/>
                        <a:lstStyle/>
                        <a:p>
                          <a:pPr algn="ctr"/>
                          <a:r>
                            <a:rPr lang="en-CA" sz="1600" dirty="0" smtClean="0"/>
                            <a:t>Size Factor</a:t>
                          </a:r>
                          <a:endParaRPr lang="en-CA" sz="1600" dirty="0"/>
                        </a:p>
                      </a:txBody>
                      <a:tcPr marL="0" marR="0" marT="46800" marB="46800"/>
                    </a:tc>
                    <a:tc>
                      <a:txBody>
                        <a:bodyPr/>
                        <a:lstStyle/>
                        <a:p>
                          <a:pPr algn="ctr"/>
                          <a:r>
                            <a:rPr lang="en-CA" sz="1700" dirty="0" smtClean="0"/>
                            <a:t>Note</a:t>
                          </a:r>
                          <a:endParaRPr lang="en-CA" sz="1700" dirty="0"/>
                        </a:p>
                      </a:txBody>
                      <a:tcPr marL="0" marR="0" marT="46800" marB="46800"/>
                    </a:tc>
                  </a:tr>
                  <a:tr h="467425">
                    <a:tc>
                      <a:txBody>
                        <a:bodyPr/>
                        <a:lstStyle/>
                        <a:p>
                          <a:pPr algn="ctr"/>
                          <a:r>
                            <a:rPr lang="en-CA" sz="1700" dirty="0" smtClean="0"/>
                            <a:t>1</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89.7</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0.3395 mm</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147.4</a:t>
                          </a:r>
                          <a:r>
                            <a:rPr lang="en-CA" sz="1700" dirty="0" smtClean="0">
                              <a:sym typeface="Symbol"/>
                            </a:rPr>
                            <a:t></a:t>
                          </a:r>
                          <a:endParaRPr lang="en-CA" sz="1700" dirty="0"/>
                        </a:p>
                      </a:txBody>
                      <a:tcPr marL="0" marR="0" marT="46800" marB="46800"/>
                    </a:tc>
                    <a:tc>
                      <a:txBody>
                        <a:bodyPr/>
                        <a:lstStyle/>
                        <a:p>
                          <a:pPr algn="ctr"/>
                          <a:r>
                            <a:rPr lang="en-CA" sz="1700" dirty="0" smtClean="0"/>
                            <a:t>1.6</a:t>
                          </a:r>
                          <a:endParaRPr lang="en-CA" sz="1700" dirty="0"/>
                        </a:p>
                      </a:txBody>
                      <a:tcPr marL="0" marR="0" marT="46800" marB="46800"/>
                    </a:tc>
                    <a:tc>
                      <a:txBody>
                        <a:bodyPr/>
                        <a:lstStyle/>
                        <a:p>
                          <a:endParaRPr lang="en-US"/>
                        </a:p>
                      </a:txBody>
                      <a:tcPr marL="0" marR="0" marT="46800" marB="46800">
                        <a:blipFill rotWithShape="1">
                          <a:blip r:embed="rId3"/>
                          <a:stretch>
                            <a:fillRect l="-462255" t="-80263" b="-184211"/>
                          </a:stretch>
                        </a:blipFill>
                      </a:tcPr>
                    </a:tc>
                  </a:tr>
                  <a:tr h="410546">
                    <a:tc>
                      <a:txBody>
                        <a:bodyPr/>
                        <a:lstStyle/>
                        <a:p>
                          <a:pPr algn="ctr"/>
                          <a:r>
                            <a:rPr lang="en-CA" sz="1700" dirty="0" smtClean="0"/>
                            <a:t>2</a:t>
                          </a:r>
                          <a:endParaRPr lang="en-CA" sz="1700" dirty="0"/>
                        </a:p>
                      </a:txBody>
                      <a:tcPr marL="0" marR="0" marT="46800" marB="46800"/>
                    </a:tc>
                    <a:tc>
                      <a:txBody>
                        <a:bodyPr/>
                        <a:lstStyle/>
                        <a:p>
                          <a:pPr algn="ctr"/>
                          <a:r>
                            <a:rPr lang="en-CA" sz="1700" dirty="0" err="1" smtClean="0"/>
                            <a:t>NSC</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89.7</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0.3395 mm</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163.5</a:t>
                          </a:r>
                          <a:r>
                            <a:rPr lang="en-CA" sz="1700" dirty="0" smtClean="0">
                              <a:sym typeface="Symbol"/>
                            </a:rPr>
                            <a:t></a:t>
                          </a:r>
                          <a:endParaRPr lang="en-CA" sz="1700" dirty="0"/>
                        </a:p>
                      </a:txBody>
                      <a:tcPr marL="0" marR="0" marT="46800" marB="46800"/>
                    </a:tc>
                    <a:tc>
                      <a:txBody>
                        <a:bodyPr/>
                        <a:lstStyle/>
                        <a:p>
                          <a:pPr algn="ctr"/>
                          <a:r>
                            <a:rPr lang="en-CA" sz="1700" dirty="0" smtClean="0"/>
                            <a:t>1.8</a:t>
                          </a:r>
                          <a:endParaRPr lang="en-CA" sz="1700" dirty="0"/>
                        </a:p>
                      </a:txBody>
                      <a:tcPr marL="0" marR="0" marT="46800" marB="46800"/>
                    </a:tc>
                    <a:tc>
                      <a:txBody>
                        <a:bodyPr/>
                        <a:lstStyle/>
                        <a:p>
                          <a:pPr algn="ctr"/>
                          <a:r>
                            <a:rPr lang="en-CA" sz="1700" dirty="0" smtClean="0"/>
                            <a:t>S</a:t>
                          </a:r>
                          <a:r>
                            <a:rPr lang="en-CA" sz="1700" baseline="-25000" dirty="0" smtClean="0"/>
                            <a:t>f</a:t>
                          </a:r>
                          <a:r>
                            <a:rPr lang="en-CA" sz="1700" dirty="0" smtClean="0"/>
                            <a:t> = S</a:t>
                          </a:r>
                          <a:r>
                            <a:rPr lang="en-CA" sz="1700" baseline="-25000" dirty="0" smtClean="0"/>
                            <a:t>u</a:t>
                          </a:r>
                          <a:endParaRPr lang="en-CA" sz="1700" baseline="-25000" dirty="0"/>
                        </a:p>
                      </a:txBody>
                      <a:tcPr marL="0" marR="0" marT="46800" marB="46800"/>
                    </a:tc>
                  </a:tr>
                  <a:tr h="410546">
                    <a:tc>
                      <a:txBody>
                        <a:bodyPr/>
                        <a:lstStyle/>
                        <a:p>
                          <a:pPr algn="ctr"/>
                          <a:r>
                            <a:rPr lang="en-CA" sz="1700" dirty="0" smtClean="0"/>
                            <a:t>3</a:t>
                          </a:r>
                          <a:endParaRPr lang="en-CA" sz="1700" dirty="0"/>
                        </a:p>
                      </a:txBody>
                      <a:tcPr marL="0" marR="0" marT="46800" marB="46800"/>
                    </a:tc>
                    <a:tc>
                      <a:txBody>
                        <a:bodyPr/>
                        <a:lstStyle/>
                        <a:p>
                          <a:pPr algn="ctr"/>
                          <a:r>
                            <a:rPr lang="en-CA" sz="1700" dirty="0" err="1" smtClean="0"/>
                            <a:t>EPFM</a:t>
                          </a:r>
                          <a:endParaRPr lang="en-CA" sz="1700" dirty="0"/>
                        </a:p>
                      </a:txBody>
                      <a:tcPr marL="0" marR="0" marT="46800" marB="46800"/>
                    </a:tc>
                    <a:tc>
                      <a:txBody>
                        <a:bodyPr/>
                        <a:lstStyle/>
                        <a:p>
                          <a:pPr algn="ctr"/>
                          <a:r>
                            <a:rPr lang="en-CA" sz="1700" dirty="0" smtClean="0"/>
                            <a:t>89.7</a:t>
                          </a:r>
                          <a:r>
                            <a:rPr lang="en-CA" sz="1700" dirty="0" smtClean="0">
                              <a:sym typeface="Symbol"/>
                            </a:rPr>
                            <a:t></a:t>
                          </a:r>
                          <a:endParaRPr lang="en-CA" sz="1700" dirty="0"/>
                        </a:p>
                      </a:txBody>
                      <a:tcPr marL="0" marR="0" marT="46800" marB="468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700" dirty="0" smtClean="0"/>
                            <a:t>0.3395 mm</a:t>
                          </a:r>
                          <a:endParaRPr lang="en-CA" sz="1700" dirty="0"/>
                        </a:p>
                      </a:txBody>
                      <a:tcPr marL="0" marR="0" marT="46800" marB="46800"/>
                    </a:tc>
                    <a:tc>
                      <a:txBody>
                        <a:bodyPr/>
                        <a:lstStyle/>
                        <a:p>
                          <a:pPr algn="ctr"/>
                          <a:r>
                            <a:rPr lang="en-CA" sz="1700" dirty="0" smtClean="0"/>
                            <a:t>182.2</a:t>
                          </a:r>
                          <a:r>
                            <a:rPr lang="en-CA" sz="1700" dirty="0" smtClean="0">
                              <a:sym typeface="Symbol"/>
                            </a:rPr>
                            <a:t></a:t>
                          </a:r>
                          <a:endParaRPr lang="en-CA" sz="1700" dirty="0"/>
                        </a:p>
                      </a:txBody>
                      <a:tcPr marL="0" marR="0" marT="46800" marB="46800"/>
                    </a:tc>
                    <a:tc>
                      <a:txBody>
                        <a:bodyPr/>
                        <a:lstStyle/>
                        <a:p>
                          <a:pPr algn="ctr"/>
                          <a:r>
                            <a:rPr lang="en-CA" sz="1700" dirty="0" smtClean="0"/>
                            <a:t>2.0</a:t>
                          </a:r>
                          <a:endParaRPr lang="en-CA" sz="1700" dirty="0"/>
                        </a:p>
                      </a:txBody>
                      <a:tcPr marL="0" marR="0" marT="46800" marB="46800"/>
                    </a:tc>
                    <a:tc>
                      <a:txBody>
                        <a:bodyPr/>
                        <a:lstStyle/>
                        <a:p>
                          <a:pPr algn="ctr"/>
                          <a:endParaRPr lang="en-CA" sz="1700" dirty="0"/>
                        </a:p>
                      </a:txBody>
                      <a:tcPr marL="0" marR="0" marT="46800" marB="46800"/>
                    </a:tc>
                  </a:tr>
                </a:tbl>
              </a:graphicData>
            </a:graphic>
          </p:graphicFrame>
        </mc:Fallback>
      </mc:AlternateContent>
      <p:sp>
        <p:nvSpPr>
          <p:cNvPr id="9" name="Espace réservé du numéro de diapositive 5"/>
          <p:cNvSpPr>
            <a:spLocks noGrp="1"/>
          </p:cNvSpPr>
          <p:nvPr>
            <p:ph type="sldNum" sz="quarter" idx="4"/>
          </p:nvPr>
        </p:nvSpPr>
        <p:spPr>
          <a:xfrm>
            <a:off x="8605464" y="6481206"/>
            <a:ext cx="359024" cy="189765"/>
          </a:xfrm>
          <a:prstGeom prst="rect">
            <a:avLst/>
          </a:prstGeom>
        </p:spPr>
        <p:txBody>
          <a:bodyPr vert="horz" lIns="0" tIns="0" rIns="0" bIns="0" rtlCol="0" anchor="b" anchorCtr="0"/>
          <a:lstStyle>
            <a:lvl1pPr algn="r">
              <a:defRPr sz="1800" baseline="0">
                <a:solidFill>
                  <a:srgbClr val="005A84"/>
                </a:solidFill>
                <a:latin typeface="Arial" pitchFamily="34" charset="0"/>
              </a:defRPr>
            </a:lvl1pPr>
          </a:lstStyle>
          <a:p>
            <a:fld id="{8E9205E6-0D8F-4FE6-AE74-F8DC77F0BF6E}" type="slidenum">
              <a:rPr lang="en-CA" sz="800" smtClean="0"/>
              <a:pPr/>
              <a:t>8</a:t>
            </a:fld>
            <a:endParaRPr lang="en-CA" sz="800" dirty="0"/>
          </a:p>
        </p:txBody>
      </p:sp>
    </p:spTree>
    <p:extLst>
      <p:ext uri="{BB962C8B-B14F-4D97-AF65-F5344CB8AC3E}">
        <p14:creationId xmlns:p14="http://schemas.microsoft.com/office/powerpoint/2010/main" val="13916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370" y="2267540"/>
            <a:ext cx="4813909" cy="1894885"/>
          </a:xfrm>
        </p:spPr>
        <p:txBody>
          <a:bodyPr/>
          <a:lstStyle/>
          <a:p>
            <a:r>
              <a:rPr lang="en-CA" dirty="0" smtClean="0"/>
              <a:t>Probabilistic Analysis</a:t>
            </a:r>
            <a:endParaRPr lang="en-CA" dirty="0"/>
          </a:p>
        </p:txBody>
      </p:sp>
    </p:spTree>
    <p:extLst>
      <p:ext uri="{BB962C8B-B14F-4D97-AF65-F5344CB8AC3E}">
        <p14:creationId xmlns:p14="http://schemas.microsoft.com/office/powerpoint/2010/main" val="410909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Nuclear_Proprietary">
  <a:themeElements>
    <a:clrScheme name="SNC PPT">
      <a:dk1>
        <a:sysClr val="windowText" lastClr="000000"/>
      </a:dk1>
      <a:lt1>
        <a:sysClr val="window" lastClr="FFFFFF"/>
      </a:lt1>
      <a:dk2>
        <a:srgbClr val="58595B"/>
      </a:dk2>
      <a:lt2>
        <a:srgbClr val="CBCCCE"/>
      </a:lt2>
      <a:accent1>
        <a:srgbClr val="005A84"/>
      </a:accent1>
      <a:accent2>
        <a:srgbClr val="00A2DB"/>
      </a:accent2>
      <a:accent3>
        <a:srgbClr val="84D5F7"/>
      </a:accent3>
      <a:accent4>
        <a:srgbClr val="D4E1EC"/>
      </a:accent4>
      <a:accent5>
        <a:srgbClr val="00ABA0"/>
      </a:accent5>
      <a:accent6>
        <a:srgbClr val="888A8C"/>
      </a:accent6>
      <a:hlink>
        <a:srgbClr val="000000"/>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s">
  <a:themeElements>
    <a:clrScheme name="SNC PPT">
      <a:dk1>
        <a:sysClr val="windowText" lastClr="000000"/>
      </a:dk1>
      <a:lt1>
        <a:sysClr val="window" lastClr="FFFFFF"/>
      </a:lt1>
      <a:dk2>
        <a:srgbClr val="58595B"/>
      </a:dk2>
      <a:lt2>
        <a:srgbClr val="CBCCCE"/>
      </a:lt2>
      <a:accent1>
        <a:srgbClr val="005A84"/>
      </a:accent1>
      <a:accent2>
        <a:srgbClr val="00A2DB"/>
      </a:accent2>
      <a:accent3>
        <a:srgbClr val="84D5F7"/>
      </a:accent3>
      <a:accent4>
        <a:srgbClr val="D4E1EC"/>
      </a:accent4>
      <a:accent5>
        <a:srgbClr val="00ABA0"/>
      </a:accent5>
      <a:accent6>
        <a:srgbClr val="888A8C"/>
      </a:accent6>
      <a:hlink>
        <a:srgbClr val="000000"/>
      </a:hlink>
      <a:folHlink>
        <a:srgbClr val="00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rey Content Slides">
  <a:themeElements>
    <a:clrScheme name="SNC PPT">
      <a:dk1>
        <a:sysClr val="windowText" lastClr="000000"/>
      </a:dk1>
      <a:lt1>
        <a:sysClr val="window" lastClr="FFFFFF"/>
      </a:lt1>
      <a:dk2>
        <a:srgbClr val="58595B"/>
      </a:dk2>
      <a:lt2>
        <a:srgbClr val="CBCCCE"/>
      </a:lt2>
      <a:accent1>
        <a:srgbClr val="005A84"/>
      </a:accent1>
      <a:accent2>
        <a:srgbClr val="00A2DB"/>
      </a:accent2>
      <a:accent3>
        <a:srgbClr val="84D5F7"/>
      </a:accent3>
      <a:accent4>
        <a:srgbClr val="D4E1EC"/>
      </a:accent4>
      <a:accent5>
        <a:srgbClr val="00ABA0"/>
      </a:accent5>
      <a:accent6>
        <a:srgbClr val="888A8C"/>
      </a:accent6>
      <a:hlink>
        <a:srgbClr val="000000"/>
      </a:hlink>
      <a:folHlink>
        <a:srgbClr val="000000"/>
      </a:folHlink>
    </a:clrScheme>
    <a:fontScheme name="snclavali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Grey Content Slides">
  <a:themeElements>
    <a:clrScheme name="SNC PPT">
      <a:dk1>
        <a:sysClr val="windowText" lastClr="000000"/>
      </a:dk1>
      <a:lt1>
        <a:sysClr val="window" lastClr="FFFFFF"/>
      </a:lt1>
      <a:dk2>
        <a:srgbClr val="58595B"/>
      </a:dk2>
      <a:lt2>
        <a:srgbClr val="CBCCCE"/>
      </a:lt2>
      <a:accent1>
        <a:srgbClr val="005A84"/>
      </a:accent1>
      <a:accent2>
        <a:srgbClr val="00A2DB"/>
      </a:accent2>
      <a:accent3>
        <a:srgbClr val="84D5F7"/>
      </a:accent3>
      <a:accent4>
        <a:srgbClr val="D4E1EC"/>
      </a:accent4>
      <a:accent5>
        <a:srgbClr val="00ABA0"/>
      </a:accent5>
      <a:accent6>
        <a:srgbClr val="888A8C"/>
      </a:accent6>
      <a:hlink>
        <a:srgbClr val="000000"/>
      </a:hlink>
      <a:folHlink>
        <a:srgbClr val="000000"/>
      </a:folHlink>
    </a:clrScheme>
    <a:fontScheme name="snclavali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hite Content Slides">
  <a:themeElements>
    <a:clrScheme name="SNC PPT">
      <a:dk1>
        <a:sysClr val="windowText" lastClr="000000"/>
      </a:dk1>
      <a:lt1>
        <a:sysClr val="window" lastClr="FFFFFF"/>
      </a:lt1>
      <a:dk2>
        <a:srgbClr val="58595B"/>
      </a:dk2>
      <a:lt2>
        <a:srgbClr val="CBCCCE"/>
      </a:lt2>
      <a:accent1>
        <a:srgbClr val="005A84"/>
      </a:accent1>
      <a:accent2>
        <a:srgbClr val="00A2DB"/>
      </a:accent2>
      <a:accent3>
        <a:srgbClr val="84D5F7"/>
      </a:accent3>
      <a:accent4>
        <a:srgbClr val="D4E1EC"/>
      </a:accent4>
      <a:accent5>
        <a:srgbClr val="00ABA0"/>
      </a:accent5>
      <a:accent6>
        <a:srgbClr val="888A8C"/>
      </a:accent6>
      <a:hlink>
        <a:srgbClr val="000000"/>
      </a:hlink>
      <a:folHlink>
        <a:srgbClr val="000000"/>
      </a:folHlink>
    </a:clrScheme>
    <a:fontScheme name="snclavali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Nuclear_Proprietary</Template>
  <TotalTime>24037</TotalTime>
  <Words>2558</Words>
  <Application>Microsoft Office PowerPoint</Application>
  <PresentationFormat>Letter Paper (8.5x11 in)</PresentationFormat>
  <Paragraphs>488</Paragraphs>
  <Slides>28</Slides>
  <Notes>0</Notes>
  <HiddenSlides>0</HiddenSlides>
  <MMClips>0</MMClips>
  <ScaleCrop>false</ScaleCrop>
  <HeadingPairs>
    <vt:vector size="4" baseType="variant">
      <vt:variant>
        <vt:lpstr>Theme</vt:lpstr>
      </vt:variant>
      <vt:variant>
        <vt:i4>5</vt:i4>
      </vt:variant>
      <vt:variant>
        <vt:lpstr>Slide Titles</vt:lpstr>
      </vt:variant>
      <vt:variant>
        <vt:i4>28</vt:i4>
      </vt:variant>
    </vt:vector>
  </HeadingPairs>
  <TitlesOfParts>
    <vt:vector size="33" baseType="lpstr">
      <vt:lpstr>Nuclear_Proprietary</vt:lpstr>
      <vt:lpstr>Divider Slides</vt:lpstr>
      <vt:lpstr>Grey Content Slides</vt:lpstr>
      <vt:lpstr>1_Grey Content Slides</vt:lpstr>
      <vt:lpstr>White Content Slides</vt:lpstr>
      <vt:lpstr>PowerPoint Presentation</vt:lpstr>
      <vt:lpstr>Outline</vt:lpstr>
      <vt:lpstr>Introduction &amp; Objective</vt:lpstr>
      <vt:lpstr>Typical DLBB Requirements</vt:lpstr>
      <vt:lpstr>Conservatisms in DLBB</vt:lpstr>
      <vt:lpstr>Comparison of Analysis Methods</vt:lpstr>
      <vt:lpstr>Benchmark Problem - Inputs</vt:lpstr>
      <vt:lpstr>Benchmark Problem - Results</vt:lpstr>
      <vt:lpstr>Probabilistic Analysis</vt:lpstr>
      <vt:lpstr>Remove Conservatisms in LBB</vt:lpstr>
      <vt:lpstr>Probabilistic Distributions of Material Properties</vt:lpstr>
      <vt:lpstr>Probabilistic Distributions of Loads</vt:lpstr>
      <vt:lpstr>Probabilistic Distribution of Calculated Leak Rate</vt:lpstr>
      <vt:lpstr>Case 0:  Best Estimate (1)</vt:lpstr>
      <vt:lpstr>Case 0:  Best Estimate (2)</vt:lpstr>
      <vt:lpstr>Case 1:  Including Load Factor (1)</vt:lpstr>
      <vt:lpstr>Case 1:  Including Load Factor (2)</vt:lpstr>
      <vt:lpstr>Case 2:  Including All Safety Factors (1) </vt:lpstr>
      <vt:lpstr>Case 2:  Including All Safety Factors (2)  </vt:lpstr>
      <vt:lpstr>DLBB Factor vs. Probability of Failure (BBL)</vt:lpstr>
      <vt:lpstr>Probabilistic Leak Rate Factor</vt:lpstr>
      <vt:lpstr>X|Y Probabilistic Leak Rate Factor</vt:lpstr>
      <vt:lpstr>Effects of Material Properties</vt:lpstr>
      <vt:lpstr>Effects of Loads</vt:lpstr>
      <vt:lpstr>Effects of Leak Rate</vt:lpstr>
      <vt:lpstr>Ranking of Parameters</vt:lpstr>
      <vt:lpstr>Summary</vt:lpstr>
      <vt:lpstr>Acknowledgements</vt:lpstr>
    </vt:vector>
  </TitlesOfParts>
  <Company>Candu Energy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Duan, Xinjian</dc:creator>
  <cp:lastModifiedBy>Duan, Xinjian</cp:lastModifiedBy>
  <cp:revision>415</cp:revision>
  <cp:lastPrinted>2019-10-17T15:02:04Z</cp:lastPrinted>
  <dcterms:created xsi:type="dcterms:W3CDTF">2019-03-14T11:40:31Z</dcterms:created>
  <dcterms:modified xsi:type="dcterms:W3CDTF">2019-10-19T00:56:07Z</dcterms:modified>
</cp:coreProperties>
</file>