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25" r:id="rId5"/>
  </p:sldMasterIdLst>
  <p:notesMasterIdLst>
    <p:notesMasterId r:id="rId22"/>
  </p:notesMasterIdLst>
  <p:handoutMasterIdLst>
    <p:handoutMasterId r:id="rId23"/>
  </p:handoutMasterIdLst>
  <p:sldIdLst>
    <p:sldId id="517" r:id="rId6"/>
    <p:sldId id="536" r:id="rId7"/>
    <p:sldId id="597" r:id="rId8"/>
    <p:sldId id="598" r:id="rId9"/>
    <p:sldId id="599" r:id="rId10"/>
    <p:sldId id="600" r:id="rId11"/>
    <p:sldId id="602" r:id="rId12"/>
    <p:sldId id="601" r:id="rId13"/>
    <p:sldId id="604" r:id="rId14"/>
    <p:sldId id="603" r:id="rId15"/>
    <p:sldId id="605" r:id="rId16"/>
    <p:sldId id="606" r:id="rId17"/>
    <p:sldId id="607" r:id="rId18"/>
    <p:sldId id="608" r:id="rId19"/>
    <p:sldId id="609" r:id="rId20"/>
    <p:sldId id="610" r:id="rId21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ng, Elliot" initials="LE" lastIdx="7" clrIdx="0">
    <p:extLst>
      <p:ext uri="{19B8F6BF-5375-455C-9EA6-DF929625EA0E}">
        <p15:presenceInfo xmlns:p15="http://schemas.microsoft.com/office/powerpoint/2012/main" userId="S-1-5-21-136082789-1761359835-433219294-135978" providerId="AD"/>
      </p:ext>
    </p:extLst>
  </p:cmAuthor>
  <p:cmAuthor id="2" name="Marjorie" initials="ME" lastIdx="3" clrIdx="1"/>
  <p:cmAuthor id="3" name="Mohammad Modarres" initials="MM" lastIdx="13" clrIdx="2">
    <p:extLst>
      <p:ext uri="{19B8F6BF-5375-455C-9EA6-DF929625EA0E}">
        <p15:presenceInfo xmlns:p15="http://schemas.microsoft.com/office/powerpoint/2012/main" userId="Mohammad Modarres" providerId="None"/>
      </p:ext>
    </p:extLst>
  </p:cmAuthor>
  <p:cmAuthor id="4" name="MARK KIRK" initials="MK" lastIdx="3" clrIdx="3">
    <p:extLst>
      <p:ext uri="{19B8F6BF-5375-455C-9EA6-DF929625EA0E}">
        <p15:presenceInfo xmlns:p15="http://schemas.microsoft.com/office/powerpoint/2012/main" userId="9c7b6e77b45b39a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BD"/>
    <a:srgbClr val="A1C773"/>
    <a:srgbClr val="D1FFD3"/>
    <a:srgbClr val="FFB59F"/>
    <a:srgbClr val="92FF8F"/>
    <a:srgbClr val="000000"/>
    <a:srgbClr val="E86369"/>
    <a:srgbClr val="D1E4BA"/>
    <a:srgbClr val="FF00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8" autoAdjust="0"/>
    <p:restoredTop sz="96327" autoAdjust="0"/>
  </p:normalViewPr>
  <p:slideViewPr>
    <p:cSldViewPr snapToGrid="0">
      <p:cViewPr varScale="1">
        <p:scale>
          <a:sx n="62" d="100"/>
          <a:sy n="62" d="100"/>
        </p:scale>
        <p:origin x="201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976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11B232E-055C-7341-B1C1-803B6B19E72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6C5830-958E-3C4D-9353-F862D60BA7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8275" y="1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7F0E88-FDA9-D14F-A6DB-4C34B344CF46}" type="datetimeFigureOut">
              <a:rPr lang="en-US" smtClean="0"/>
              <a:t>10/9/19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FFCE1A-F4D8-1A4E-9C96-FC583814AFC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42376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053879-3835-414E-9FB1-F2D29F4EEBA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8275" y="8842376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917D5-07D0-C54A-845D-A3B199153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07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A06A030-3A04-4355-A42A-6EBFAC34015E}" type="datetimeFigureOut">
              <a:rPr lang="en-US"/>
              <a:pPr>
                <a:defRPr/>
              </a:pPr>
              <a:t>10/9/19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6" y="4421188"/>
            <a:ext cx="5619750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96D2D7A-EE35-4452-AA3B-262D275F3A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50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6D2D7A-EE35-4452-AA3B-262D275F3A3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108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MM comment on “acceptance criteria” In OFM this is use as a level corresponding to an estimated level of remaining life that is implied as safe enough.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6D2D7A-EE35-4452-AA3B-262D275F3A3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884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en-US" sz="1600" b="1" u="sng" dirty="0"/>
              <a:t>Specifying how the PFM model will be used</a:t>
            </a:r>
            <a:r>
              <a:rPr lang="en-US" sz="1600" dirty="0"/>
              <a:t>  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Define metric used to track aging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Define a ‘failure’ probability screening criterion relatable to this metric</a:t>
            </a:r>
          </a:p>
          <a:p>
            <a:pPr lvl="0">
              <a:spcBef>
                <a:spcPts val="0"/>
              </a:spcBef>
            </a:pPr>
            <a:r>
              <a:rPr lang="en-US" sz="1600" b="1" u="sng" dirty="0"/>
              <a:t>Definition, documentation, and representation of the component parts of the overall model</a:t>
            </a:r>
            <a:r>
              <a:rPr lang="en-US" sz="1600" dirty="0"/>
              <a:t> 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Inputs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Individual models within the PFM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Model and input connectivity</a:t>
            </a:r>
          </a:p>
          <a:p>
            <a:pPr lvl="0">
              <a:spcBef>
                <a:spcPts val="0"/>
              </a:spcBef>
            </a:pPr>
            <a:r>
              <a:rPr lang="en-US" sz="1600" b="1" u="sng" dirty="0"/>
              <a:t>Definition of uncertainty characterization and quantification</a:t>
            </a:r>
            <a:r>
              <a:rPr lang="en-US" sz="1600" dirty="0"/>
              <a:t>  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Which variables and models are represented stochastically, and why?  Proper characterization of uncertainty types (aleatory and epistemic).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Which variables and models are represented as single and/or conservative values, and why?  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Check uncertainty propagation through the PFM model to eliminate double counting.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Check model validation and model error assessments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MM:  In data, models (form and parameters), and endurance limits. This includes uncertainties in qualification too (e.g., FEM computational errors)</a:t>
            </a:r>
          </a:p>
          <a:p>
            <a:pPr lvl="0">
              <a:spcBef>
                <a:spcPts val="0"/>
              </a:spcBef>
            </a:pPr>
            <a:r>
              <a:rPr lang="en-US" sz="1600" b="1" u="sng" dirty="0"/>
              <a:t>Software development, documentation, and tracking</a:t>
            </a:r>
            <a:r>
              <a:rPr lang="en-US" sz="1600" dirty="0"/>
              <a:t>  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Software requirements document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Software quality assurance and version tracking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Software verification and validation (V&amp;V)</a:t>
            </a:r>
          </a:p>
          <a:p>
            <a:pPr lvl="0">
              <a:spcBef>
                <a:spcPts val="0"/>
              </a:spcBef>
            </a:pPr>
            <a:r>
              <a:rPr lang="en-US" sz="1600" b="1" u="sng" dirty="0"/>
              <a:t>PFM model understanding and refinement</a:t>
            </a:r>
            <a:r>
              <a:rPr lang="en-US" sz="1600" dirty="0"/>
              <a:t>  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Sensitivity studies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Engineering evaluation of trends predicted by the PFM code</a:t>
            </a:r>
          </a:p>
          <a:p>
            <a:pPr lvl="0">
              <a:spcBef>
                <a:spcPts val="0"/>
              </a:spcBef>
            </a:pPr>
            <a:r>
              <a:rPr lang="en-US" sz="1600" b="1" u="sng" dirty="0"/>
              <a:t>Review and approval of PFM model</a:t>
            </a:r>
            <a:r>
              <a:rPr lang="en-US" sz="1600" dirty="0"/>
              <a:t> 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By subject matter experts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By regulatory staff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By external stakeholders</a:t>
            </a:r>
          </a:p>
          <a:p>
            <a:pPr lvl="0">
              <a:spcBef>
                <a:spcPts val="0"/>
              </a:spcBef>
            </a:pPr>
            <a:r>
              <a:rPr lang="en-US" sz="1600" b="1" u="sng" dirty="0"/>
              <a:t>Regulatory Decisionmaking</a:t>
            </a:r>
            <a:endParaRPr lang="en-US" sz="1600" dirty="0"/>
          </a:p>
          <a:p>
            <a:pPr lvl="1">
              <a:spcBef>
                <a:spcPts val="0"/>
              </a:spcBef>
            </a:pPr>
            <a:r>
              <a:rPr lang="en-US" sz="1400" dirty="0"/>
              <a:t>Consider factors other than the PFM result (e.g., defense in depth, redundancy, periodic inspections, repair of aging and damaged locations).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6D2D7A-EE35-4452-AA3B-262D275F3A3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007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278" y="179737"/>
            <a:ext cx="4160172" cy="1505027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278" y="1761403"/>
            <a:ext cx="3255297" cy="42473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6E8663-7A66-7047-A73C-7028EC547A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560" y="6467349"/>
            <a:ext cx="2468880" cy="39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355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640" y="356600"/>
            <a:ext cx="8229600" cy="563231"/>
          </a:xfr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234" y="1278320"/>
            <a:ext cx="8410695" cy="1972848"/>
          </a:xfrm>
        </p:spPr>
        <p:txBody>
          <a:bodyPr/>
          <a:lstStyle>
            <a:lvl1pPr>
              <a:buClr>
                <a:schemeClr val="tx1"/>
              </a:buClr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4223A1-4B66-C743-98B7-616D377C2D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560" y="6467349"/>
            <a:ext cx="2468880" cy="390651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8501063" y="6324600"/>
            <a:ext cx="60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80C8C75F-27BB-405F-9ABD-CE13F6104A7A}" type="slidenum">
              <a:rPr lang="en-CA" altLang="en-US" smtClean="0">
                <a:solidFill>
                  <a:schemeClr val="tx1"/>
                </a:solidFill>
              </a:rPr>
              <a:pPr eaLnBrk="1" hangingPunct="1">
                <a:defRPr/>
              </a:pPr>
              <a:t>‹#›</a:t>
            </a:fld>
            <a:endParaRPr lang="en-CA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15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260" y="241385"/>
            <a:ext cx="8229600" cy="563231"/>
          </a:xfrm>
        </p:spPr>
        <p:txBody>
          <a:bodyPr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360646"/>
          </a:xfrm>
        </p:spPr>
        <p:txBody>
          <a:bodyPr/>
          <a:lstStyle>
            <a:lvl1pPr>
              <a:buClr>
                <a:schemeClr val="tx1"/>
              </a:buClr>
              <a:defRPr sz="2800"/>
            </a:lvl1pPr>
            <a:lvl2pPr>
              <a:buClr>
                <a:schemeClr val="tx1"/>
              </a:buClr>
              <a:defRPr sz="2400"/>
            </a:lvl2pPr>
            <a:lvl3pPr>
              <a:buClr>
                <a:schemeClr val="tx1"/>
              </a:buClr>
              <a:defRPr sz="2000"/>
            </a:lvl3pPr>
            <a:lvl4pPr>
              <a:buClr>
                <a:schemeClr val="tx1"/>
              </a:buClr>
              <a:defRPr sz="1800"/>
            </a:lvl4pPr>
            <a:lvl5pPr>
              <a:buClr>
                <a:schemeClr val="tx1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2360646"/>
          </a:xfrm>
        </p:spPr>
        <p:txBody>
          <a:bodyPr/>
          <a:lstStyle>
            <a:lvl1pPr>
              <a:buClr>
                <a:schemeClr val="tx1"/>
              </a:buClr>
              <a:defRPr sz="2800"/>
            </a:lvl1pPr>
            <a:lvl2pPr>
              <a:buClr>
                <a:schemeClr val="tx1"/>
              </a:buClr>
              <a:defRPr sz="2400"/>
            </a:lvl2pPr>
            <a:lvl3pPr>
              <a:buClr>
                <a:schemeClr val="tx1"/>
              </a:buClr>
              <a:defRPr sz="2000"/>
            </a:lvl3pPr>
            <a:lvl4pPr>
              <a:buClr>
                <a:schemeClr val="tx1"/>
              </a:buClr>
              <a:defRPr sz="1800"/>
            </a:lvl4pPr>
            <a:lvl5pPr>
              <a:buClr>
                <a:schemeClr val="tx1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4D30C2-DB26-914E-A111-071085B54B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560" y="6467349"/>
            <a:ext cx="2468880" cy="39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5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305" y="215824"/>
            <a:ext cx="8229600" cy="563231"/>
          </a:xfrm>
        </p:spPr>
        <p:txBody>
          <a:bodyPr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C6CACF-BD87-D64F-A39D-E07A709223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560" y="6467349"/>
            <a:ext cx="2468880" cy="39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10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830" y="292634"/>
            <a:ext cx="8229600" cy="563231"/>
          </a:xfrm>
        </p:spPr>
        <p:txBody>
          <a:bodyPr/>
          <a:lstStyle>
            <a:lvl1pPr>
              <a:defRPr sz="36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FC953E-F1A2-1E42-9DC7-E21DACFE73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560" y="6467349"/>
            <a:ext cx="2468880" cy="39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611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624B09D-9BDA-9644-9267-07EB3E4095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560" y="6467349"/>
            <a:ext cx="2468880" cy="39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870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15900" y="279790"/>
            <a:ext cx="8229600" cy="5632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1305" y="1292225"/>
            <a:ext cx="822960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 flipH="1">
            <a:off x="22225" y="6688138"/>
            <a:ext cx="2111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173038" eaLnBrk="0" hangingPunct="0">
              <a:tabLst>
                <a:tab pos="2301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73038" eaLnBrk="0" hangingPunct="0">
              <a:tabLst>
                <a:tab pos="2301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73038" eaLnBrk="0" hangingPunct="0">
              <a:tabLst>
                <a:tab pos="2301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73038" eaLnBrk="0" hangingPunct="0">
              <a:tabLst>
                <a:tab pos="2301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73038" eaLnBrk="0" hangingPunct="0">
              <a:tabLst>
                <a:tab pos="2301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73038" eaLnBrk="0" fontAlgn="base" hangingPunct="0">
              <a:spcBef>
                <a:spcPct val="0"/>
              </a:spcBef>
              <a:spcAft>
                <a:spcPct val="0"/>
              </a:spcAft>
              <a:tabLst>
                <a:tab pos="2301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73038" eaLnBrk="0" fontAlgn="base" hangingPunct="0">
              <a:spcBef>
                <a:spcPct val="0"/>
              </a:spcBef>
              <a:spcAft>
                <a:spcPct val="0"/>
              </a:spcAft>
              <a:tabLst>
                <a:tab pos="2301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73038" eaLnBrk="0" fontAlgn="base" hangingPunct="0">
              <a:spcBef>
                <a:spcPct val="0"/>
              </a:spcBef>
              <a:spcAft>
                <a:spcPct val="0"/>
              </a:spcAft>
              <a:tabLst>
                <a:tab pos="2301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73038" eaLnBrk="0" fontAlgn="base" hangingPunct="0">
              <a:spcBef>
                <a:spcPct val="0"/>
              </a:spcBef>
              <a:spcAft>
                <a:spcPct val="0"/>
              </a:spcAft>
              <a:tabLst>
                <a:tab pos="2301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lnSpc>
                <a:spcPct val="90000"/>
              </a:lnSpc>
            </a:pPr>
            <a:fld id="{3FE0399F-D8E3-453E-832D-DD9AA083ABD3}" type="slidenum">
              <a:rPr lang="en-US" altLang="en-US" sz="800">
                <a:solidFill>
                  <a:srgbClr val="BFBFBF"/>
                </a:solidFill>
              </a:rPr>
              <a:pPr algn="r" eaLnBrk="1" hangingPunct="1">
                <a:lnSpc>
                  <a:spcPct val="90000"/>
                </a:lnSpc>
              </a:pPr>
              <a:t>‹#›</a:t>
            </a:fld>
            <a:endParaRPr lang="en-US" altLang="en-US" sz="800" dirty="0">
              <a:solidFill>
                <a:srgbClr val="BFBFBF"/>
              </a:solidFill>
            </a:endParaRPr>
          </a:p>
        </p:txBody>
      </p:sp>
      <p:sp>
        <p:nvSpPr>
          <p:cNvPr id="1031" name="Rectangle 256"/>
          <p:cNvSpPr txBox="1">
            <a:spLocks noChangeArrowheads="1"/>
          </p:cNvSpPr>
          <p:nvPr/>
        </p:nvSpPr>
        <p:spPr bwMode="auto">
          <a:xfrm>
            <a:off x="215900" y="6634163"/>
            <a:ext cx="28956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800" dirty="0">
                <a:solidFill>
                  <a:srgbClr val="BFBFBF"/>
                </a:solidFill>
              </a:rPr>
              <a:t>Presentation name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8656C0-79A3-8B45-B9AB-7A3860E7155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560" y="6467349"/>
            <a:ext cx="2468880" cy="390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71" r:id="rId1"/>
    <p:sldLayoutId id="2147484172" r:id="rId2"/>
    <p:sldLayoutId id="2147484173" r:id="rId3"/>
    <p:sldLayoutId id="2147484174" r:id="rId4"/>
    <p:sldLayoutId id="2147484175" r:id="rId5"/>
    <p:sldLayoutId id="2147484176" r:id="rId6"/>
  </p:sldLayoutIdLst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30188" indent="-230188" algn="l" rtl="0" eaLnBrk="0" fontAlgn="base" hangingPunct="0">
        <a:lnSpc>
          <a:spcPct val="90000"/>
        </a:lnSpc>
        <a:spcBef>
          <a:spcPts val="1400"/>
        </a:spcBef>
        <a:spcAft>
          <a:spcPct val="0"/>
        </a:spcAft>
        <a:buClr>
          <a:schemeClr val="tx2"/>
        </a:buClr>
        <a:buFont typeface="Arial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25475" indent="-279400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–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-230188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144588" indent="-173038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–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482725" indent="-22225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»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lmint@gmail.com" TargetMode="External"/><Relationship Id="rId2" Type="http://schemas.openxmlformats.org/officeDocument/2006/relationships/hyperlink" Target="mailto:marktkirk119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491994" y="2248677"/>
            <a:ext cx="5204087" cy="2061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85000"/>
              </a:lnSpc>
              <a:spcAft>
                <a:spcPts val="450"/>
              </a:spcAft>
            </a:pPr>
            <a:r>
              <a:rPr lang="en-US" sz="2400" b="1" dirty="0"/>
              <a:t>Mark Kirk</a:t>
            </a:r>
          </a:p>
          <a:p>
            <a:pPr>
              <a:lnSpc>
                <a:spcPct val="85000"/>
              </a:lnSpc>
              <a:spcAft>
                <a:spcPts val="450"/>
              </a:spcAft>
            </a:pPr>
            <a:r>
              <a:rPr lang="en-US" i="1" dirty="0">
                <a:solidFill>
                  <a:schemeClr val="bg1"/>
                </a:solidFill>
              </a:rPr>
              <a:t>  </a:t>
            </a:r>
            <a:r>
              <a:rPr lang="en-US" i="1" dirty="0">
                <a:hlinkClick r:id="rId2"/>
              </a:rPr>
              <a:t>marktkirk119@gmail.com</a:t>
            </a:r>
            <a:endParaRPr lang="en-US" i="1" dirty="0"/>
          </a:p>
          <a:p>
            <a:pPr>
              <a:lnSpc>
                <a:spcPct val="85000"/>
              </a:lnSpc>
              <a:spcAft>
                <a:spcPts val="450"/>
              </a:spcAft>
            </a:pPr>
            <a:endParaRPr lang="en-US" sz="2400" i="1" dirty="0"/>
          </a:p>
          <a:p>
            <a:pPr>
              <a:lnSpc>
                <a:spcPct val="85000"/>
              </a:lnSpc>
              <a:spcAft>
                <a:spcPts val="450"/>
              </a:spcAft>
            </a:pPr>
            <a:r>
              <a:rPr lang="en-US" sz="2400" b="1" dirty="0"/>
              <a:t>Mohammad Modarres</a:t>
            </a:r>
          </a:p>
          <a:p>
            <a:pPr>
              <a:lnSpc>
                <a:spcPct val="85000"/>
              </a:lnSpc>
              <a:spcAft>
                <a:spcPts val="450"/>
              </a:spcAft>
            </a:pPr>
            <a:r>
              <a:rPr lang="en-US" i="1" dirty="0"/>
              <a:t>  DML International</a:t>
            </a:r>
          </a:p>
          <a:p>
            <a:pPr>
              <a:lnSpc>
                <a:spcPct val="85000"/>
              </a:lnSpc>
              <a:spcAft>
                <a:spcPts val="450"/>
              </a:spcAft>
            </a:pPr>
            <a:r>
              <a:rPr lang="en-US" i="1" dirty="0"/>
              <a:t>  </a:t>
            </a:r>
            <a:r>
              <a:rPr lang="en-US" i="1" dirty="0">
                <a:hlinkClick r:id="rId3"/>
              </a:rPr>
              <a:t>dmlint@gmail.com</a:t>
            </a:r>
            <a:r>
              <a:rPr lang="en-US" i="1" dirty="0"/>
              <a:t> 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47449" y="189094"/>
            <a:ext cx="8601341" cy="15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indent="0" algn="ctr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indent="0" algn="ctr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indent="0" algn="ctr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ts val="2400"/>
              </a:spcBef>
              <a:spcAft>
                <a:spcPts val="600"/>
              </a:spcAft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A Review of Best Practices for Application of Probabilistic Fracture Mechanics to Passive Pressure-boundary Components</a:t>
            </a:r>
            <a:endParaRPr lang="en-US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4071" y="3281439"/>
            <a:ext cx="3047999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sz="2000" b="1" dirty="0">
                <a:solidFill>
                  <a:schemeClr val="bg1"/>
                </a:solidFill>
              </a:rPr>
              <a:t>Presentation to</a:t>
            </a:r>
          </a:p>
          <a:p>
            <a:pPr algn="ctr">
              <a:lnSpc>
                <a:spcPct val="105000"/>
              </a:lnSpc>
            </a:pPr>
            <a:r>
              <a:rPr lang="en-US" sz="2000" b="1" dirty="0">
                <a:solidFill>
                  <a:schemeClr val="bg1"/>
                </a:solidFill>
              </a:rPr>
              <a:t>ASME SC-XI</a:t>
            </a:r>
          </a:p>
          <a:p>
            <a:pPr algn="ctr">
              <a:lnSpc>
                <a:spcPct val="105000"/>
              </a:lnSpc>
            </a:pPr>
            <a:r>
              <a:rPr lang="en-US" sz="2000" b="1" i="1" dirty="0">
                <a:solidFill>
                  <a:schemeClr val="bg1"/>
                </a:solidFill>
              </a:rPr>
              <a:t>WGOPC &amp; WGFE</a:t>
            </a:r>
          </a:p>
          <a:p>
            <a:pPr algn="ctr"/>
            <a:endParaRPr lang="en-US" sz="1050" b="1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ASME Code Week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Minneapolis Minnesota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6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August 2019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8BAC24B-1CAC-894B-B8FB-5C68AD466EEF}"/>
              </a:ext>
            </a:extLst>
          </p:cNvPr>
          <p:cNvSpPr/>
          <p:nvPr/>
        </p:nvSpPr>
        <p:spPr>
          <a:xfrm>
            <a:off x="0" y="6246688"/>
            <a:ext cx="9142070" cy="6113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Presentation to the 3</a:t>
            </a:r>
            <a:r>
              <a:rPr lang="en-US" sz="1600" baseline="300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International Seminar on Probabilistic Methods for Nuclear Applications</a:t>
            </a:r>
          </a:p>
          <a:p>
            <a:pPr algn="ctr"/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22-24 October 2019   ∘   Rockville, Maryland, USA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C6085-843A-DC46-88CA-C623DA756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0" y="356600"/>
            <a:ext cx="8229600" cy="932691"/>
          </a:xfrm>
        </p:spPr>
        <p:txBody>
          <a:bodyPr/>
          <a:lstStyle/>
          <a:p>
            <a:r>
              <a:rPr lang="en-US" dirty="0"/>
              <a:t>Elements of any PFM Analysis</a:t>
            </a:r>
            <a:br>
              <a:rPr lang="en-US" dirty="0"/>
            </a:br>
            <a:r>
              <a:rPr lang="en-US" sz="2800" b="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Analysis Itself</a:t>
            </a:r>
            <a:endParaRPr lang="en-US" b="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0F5CDE-5621-4A4D-A322-F270009BB976}"/>
              </a:ext>
            </a:extLst>
          </p:cNvPr>
          <p:cNvSpPr>
            <a:spLocks/>
          </p:cNvSpPr>
          <p:nvPr/>
        </p:nvSpPr>
        <p:spPr>
          <a:xfrm>
            <a:off x="164870" y="1679171"/>
            <a:ext cx="2468880" cy="10972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Inputs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30E71FB-4B21-D447-8D34-940750FDA31F}"/>
              </a:ext>
            </a:extLst>
          </p:cNvPr>
          <p:cNvSpPr>
            <a:spLocks noChangeAspect="1"/>
          </p:cNvSpPr>
          <p:nvPr/>
        </p:nvSpPr>
        <p:spPr>
          <a:xfrm>
            <a:off x="6341230" y="4127270"/>
            <a:ext cx="2692612" cy="1645920"/>
          </a:xfrm>
          <a:prstGeom prst="ellipse">
            <a:avLst/>
          </a:prstGeom>
          <a:solidFill>
            <a:srgbClr val="FF0000">
              <a:alpha val="42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85000"/>
              </a:lnSpc>
            </a:pPr>
            <a:r>
              <a:rPr lang="en-US" sz="2800" dirty="0">
                <a:solidFill>
                  <a:srgbClr val="FF0000"/>
                </a:solidFill>
              </a:rPr>
              <a:t>verification and</a:t>
            </a:r>
          </a:p>
          <a:p>
            <a:pPr algn="ctr">
              <a:lnSpc>
                <a:spcPct val="85000"/>
              </a:lnSpc>
            </a:pPr>
            <a:r>
              <a:rPr lang="en-US" sz="2800" dirty="0">
                <a:solidFill>
                  <a:srgbClr val="FF0000"/>
                </a:solidFill>
              </a:rPr>
              <a:t>validation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A3D4F0-CCFD-7E43-9162-E717E33BDA12}"/>
              </a:ext>
            </a:extLst>
          </p:cNvPr>
          <p:cNvSpPr>
            <a:spLocks/>
          </p:cNvSpPr>
          <p:nvPr/>
        </p:nvSpPr>
        <p:spPr>
          <a:xfrm>
            <a:off x="6510250" y="1679171"/>
            <a:ext cx="2468880" cy="10972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Models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67D677-4768-9843-8982-C3184002BA60}"/>
              </a:ext>
            </a:extLst>
          </p:cNvPr>
          <p:cNvSpPr>
            <a:spLocks/>
          </p:cNvSpPr>
          <p:nvPr/>
        </p:nvSpPr>
        <p:spPr>
          <a:xfrm>
            <a:off x="2971800" y="1907771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connectivity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17C1EC-A32D-394A-9FFE-CE5F90A93257}"/>
              </a:ext>
            </a:extLst>
          </p:cNvPr>
          <p:cNvSpPr>
            <a:spLocks/>
          </p:cNvSpPr>
          <p:nvPr/>
        </p:nvSpPr>
        <p:spPr>
          <a:xfrm>
            <a:off x="2971800" y="3108960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simulation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2498A6-50F0-D043-A8DD-F51C181FB5A9}"/>
              </a:ext>
            </a:extLst>
          </p:cNvPr>
          <p:cNvSpPr>
            <a:spLocks/>
          </p:cNvSpPr>
          <p:nvPr/>
        </p:nvSpPr>
        <p:spPr>
          <a:xfrm>
            <a:off x="2971800" y="4310150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acceptance criteria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615598-E077-4A49-BF29-75AC4A7AE5C7}"/>
              </a:ext>
            </a:extLst>
          </p:cNvPr>
          <p:cNvSpPr>
            <a:spLocks/>
          </p:cNvSpPr>
          <p:nvPr/>
        </p:nvSpPr>
        <p:spPr>
          <a:xfrm>
            <a:off x="2971800" y="5770094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Decision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428F73B-027A-764C-BEE0-41F3121049F1}"/>
              </a:ext>
            </a:extLst>
          </p:cNvPr>
          <p:cNvCxnSpPr>
            <a:cxnSpLocks/>
            <a:stCxn id="5" idx="3"/>
            <a:endCxn id="12" idx="1"/>
          </p:cNvCxnSpPr>
          <p:nvPr/>
        </p:nvCxnSpPr>
        <p:spPr>
          <a:xfrm>
            <a:off x="2633750" y="2227811"/>
            <a:ext cx="33805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9586F51-5714-474F-91C4-0F8ECFDE17D9}"/>
              </a:ext>
            </a:extLst>
          </p:cNvPr>
          <p:cNvCxnSpPr>
            <a:cxnSpLocks/>
            <a:stCxn id="11" idx="1"/>
            <a:endCxn id="12" idx="3"/>
          </p:cNvCxnSpPr>
          <p:nvPr/>
        </p:nvCxnSpPr>
        <p:spPr>
          <a:xfrm flipH="1">
            <a:off x="6172200" y="2227811"/>
            <a:ext cx="33805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1F00AEB-3FC0-044F-9F56-9A3D6875E3E6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4572000" y="2547851"/>
            <a:ext cx="0" cy="56110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C33469F-71AD-AA44-99AC-CD56C15A2405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>
            <a:off x="4572000" y="3749040"/>
            <a:ext cx="0" cy="56111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74EC30E-E123-7D4C-8A07-AFE1F1B5BA3C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>
            <a:off x="4572000" y="4950230"/>
            <a:ext cx="0" cy="81986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33E9367-D9B5-D641-9F34-F014F85D8F48}"/>
              </a:ext>
            </a:extLst>
          </p:cNvPr>
          <p:cNvSpPr txBox="1"/>
          <p:nvPr/>
        </p:nvSpPr>
        <p:spPr>
          <a:xfrm>
            <a:off x="7667104" y="3761801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Challenges</a:t>
            </a:r>
          </a:p>
        </p:txBody>
      </p:sp>
      <p:cxnSp>
        <p:nvCxnSpPr>
          <p:cNvPr id="38" name="Curved Connector 37">
            <a:extLst>
              <a:ext uri="{FF2B5EF4-FFF2-40B4-BE49-F238E27FC236}">
                <a16:creationId xmlns:a16="http://schemas.microsoft.com/office/drawing/2014/main" id="{FC3B2DE4-AA96-AB47-A8D4-7BFC2EDBB829}"/>
              </a:ext>
            </a:extLst>
          </p:cNvPr>
          <p:cNvCxnSpPr>
            <a:cxnSpLocks/>
            <a:stCxn id="10" idx="1"/>
            <a:endCxn id="13" idx="3"/>
          </p:cNvCxnSpPr>
          <p:nvPr/>
        </p:nvCxnSpPr>
        <p:spPr>
          <a:xfrm rot="16200000" flipV="1">
            <a:off x="5984223" y="3616978"/>
            <a:ext cx="939309" cy="563354"/>
          </a:xfrm>
          <a:prstGeom prst="curvedConnector2">
            <a:avLst/>
          </a:prstGeom>
          <a:ln w="38100">
            <a:solidFill>
              <a:srgbClr val="FF000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563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C6085-843A-DC46-88CA-C623DA756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0" y="356600"/>
            <a:ext cx="8229600" cy="932691"/>
          </a:xfrm>
        </p:spPr>
        <p:txBody>
          <a:bodyPr/>
          <a:lstStyle/>
          <a:p>
            <a:r>
              <a:rPr lang="en-US" dirty="0"/>
              <a:t>Elements of any PFM Analysis</a:t>
            </a:r>
            <a:br>
              <a:rPr lang="en-US" dirty="0"/>
            </a:br>
            <a:r>
              <a:rPr lang="en-US" sz="2800" b="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Analysis Itself</a:t>
            </a:r>
            <a:endParaRPr lang="en-US" b="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0F5CDE-5621-4A4D-A322-F270009BB976}"/>
              </a:ext>
            </a:extLst>
          </p:cNvPr>
          <p:cNvSpPr>
            <a:spLocks/>
          </p:cNvSpPr>
          <p:nvPr/>
        </p:nvSpPr>
        <p:spPr>
          <a:xfrm>
            <a:off x="164870" y="1679171"/>
            <a:ext cx="2468880" cy="10972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Inputs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30E71FB-4B21-D447-8D34-940750FDA31F}"/>
              </a:ext>
            </a:extLst>
          </p:cNvPr>
          <p:cNvSpPr>
            <a:spLocks noChangeAspect="1"/>
          </p:cNvSpPr>
          <p:nvPr/>
        </p:nvSpPr>
        <p:spPr>
          <a:xfrm>
            <a:off x="6341230" y="4127270"/>
            <a:ext cx="2692612" cy="1645920"/>
          </a:xfrm>
          <a:prstGeom prst="ellipse">
            <a:avLst/>
          </a:prstGeom>
          <a:solidFill>
            <a:srgbClr val="FF0000">
              <a:alpha val="42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85000"/>
              </a:lnSpc>
            </a:pPr>
            <a:r>
              <a:rPr lang="en-US" sz="2800" dirty="0">
                <a:solidFill>
                  <a:srgbClr val="FF0000"/>
                </a:solidFill>
              </a:rPr>
              <a:t>acknowledging </a:t>
            </a:r>
          </a:p>
          <a:p>
            <a:pPr algn="ctr">
              <a:lnSpc>
                <a:spcPct val="85000"/>
              </a:lnSpc>
            </a:pPr>
            <a:r>
              <a:rPr lang="en-US" sz="2800" dirty="0">
                <a:solidFill>
                  <a:srgbClr val="FF0000"/>
                </a:solidFill>
              </a:rPr>
              <a:t>the probability of</a:t>
            </a:r>
          </a:p>
          <a:p>
            <a:pPr algn="ctr">
              <a:lnSpc>
                <a:spcPct val="85000"/>
              </a:lnSpc>
            </a:pPr>
            <a:r>
              <a:rPr lang="en-US" sz="2800" dirty="0">
                <a:solidFill>
                  <a:srgbClr val="FF0000"/>
                </a:solidFill>
              </a:rPr>
              <a:t>failure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A3D4F0-CCFD-7E43-9162-E717E33BDA12}"/>
              </a:ext>
            </a:extLst>
          </p:cNvPr>
          <p:cNvSpPr>
            <a:spLocks/>
          </p:cNvSpPr>
          <p:nvPr/>
        </p:nvSpPr>
        <p:spPr>
          <a:xfrm>
            <a:off x="6510250" y="1679171"/>
            <a:ext cx="2468880" cy="10972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Models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67D677-4768-9843-8982-C3184002BA60}"/>
              </a:ext>
            </a:extLst>
          </p:cNvPr>
          <p:cNvSpPr>
            <a:spLocks/>
          </p:cNvSpPr>
          <p:nvPr/>
        </p:nvSpPr>
        <p:spPr>
          <a:xfrm>
            <a:off x="2971800" y="1907771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connectivity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17C1EC-A32D-394A-9FFE-CE5F90A93257}"/>
              </a:ext>
            </a:extLst>
          </p:cNvPr>
          <p:cNvSpPr>
            <a:spLocks/>
          </p:cNvSpPr>
          <p:nvPr/>
        </p:nvSpPr>
        <p:spPr>
          <a:xfrm>
            <a:off x="2971800" y="3108960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simulation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2498A6-50F0-D043-A8DD-F51C181FB5A9}"/>
              </a:ext>
            </a:extLst>
          </p:cNvPr>
          <p:cNvSpPr>
            <a:spLocks/>
          </p:cNvSpPr>
          <p:nvPr/>
        </p:nvSpPr>
        <p:spPr>
          <a:xfrm>
            <a:off x="2971800" y="4310150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acceptance criteria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615598-E077-4A49-BF29-75AC4A7AE5C7}"/>
              </a:ext>
            </a:extLst>
          </p:cNvPr>
          <p:cNvSpPr>
            <a:spLocks/>
          </p:cNvSpPr>
          <p:nvPr/>
        </p:nvSpPr>
        <p:spPr>
          <a:xfrm>
            <a:off x="2971800" y="5770094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Decision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428F73B-027A-764C-BEE0-41F3121049F1}"/>
              </a:ext>
            </a:extLst>
          </p:cNvPr>
          <p:cNvCxnSpPr>
            <a:cxnSpLocks/>
            <a:stCxn id="5" idx="3"/>
            <a:endCxn id="12" idx="1"/>
          </p:cNvCxnSpPr>
          <p:nvPr/>
        </p:nvCxnSpPr>
        <p:spPr>
          <a:xfrm>
            <a:off x="2633750" y="2227811"/>
            <a:ext cx="33805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9586F51-5714-474F-91C4-0F8ECFDE17D9}"/>
              </a:ext>
            </a:extLst>
          </p:cNvPr>
          <p:cNvCxnSpPr>
            <a:cxnSpLocks/>
            <a:stCxn id="11" idx="1"/>
            <a:endCxn id="12" idx="3"/>
          </p:cNvCxnSpPr>
          <p:nvPr/>
        </p:nvCxnSpPr>
        <p:spPr>
          <a:xfrm flipH="1">
            <a:off x="6172200" y="2227811"/>
            <a:ext cx="33805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1F00AEB-3FC0-044F-9F56-9A3D6875E3E6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4572000" y="2547851"/>
            <a:ext cx="0" cy="56110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C33469F-71AD-AA44-99AC-CD56C15A2405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>
            <a:off x="4572000" y="3749040"/>
            <a:ext cx="0" cy="56111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74EC30E-E123-7D4C-8A07-AFE1F1B5BA3C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>
            <a:off x="4572000" y="4950230"/>
            <a:ext cx="0" cy="81986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33E9367-D9B5-D641-9F34-F014F85D8F48}"/>
              </a:ext>
            </a:extLst>
          </p:cNvPr>
          <p:cNvSpPr txBox="1"/>
          <p:nvPr/>
        </p:nvSpPr>
        <p:spPr>
          <a:xfrm>
            <a:off x="7667104" y="3761801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Challenges</a:t>
            </a:r>
          </a:p>
        </p:txBody>
      </p:sp>
      <p:cxnSp>
        <p:nvCxnSpPr>
          <p:cNvPr id="38" name="Curved Connector 37">
            <a:extLst>
              <a:ext uri="{FF2B5EF4-FFF2-40B4-BE49-F238E27FC236}">
                <a16:creationId xmlns:a16="http://schemas.microsoft.com/office/drawing/2014/main" id="{FC3B2DE4-AA96-AB47-A8D4-7BFC2EDBB829}"/>
              </a:ext>
            </a:extLst>
          </p:cNvPr>
          <p:cNvCxnSpPr>
            <a:cxnSpLocks/>
            <a:stCxn id="10" idx="1"/>
            <a:endCxn id="14" idx="3"/>
          </p:cNvCxnSpPr>
          <p:nvPr/>
        </p:nvCxnSpPr>
        <p:spPr>
          <a:xfrm rot="16200000" flipH="1" flipV="1">
            <a:off x="6322936" y="4217572"/>
            <a:ext cx="261881" cy="563354"/>
          </a:xfrm>
          <a:prstGeom prst="curvedConnector4">
            <a:avLst>
              <a:gd name="adj1" fmla="val -87292"/>
              <a:gd name="adj2" fmla="val 84998"/>
            </a:avLst>
          </a:prstGeom>
          <a:ln w="38100">
            <a:solidFill>
              <a:srgbClr val="FF000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6025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C6085-843A-DC46-88CA-C623DA756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0" y="356600"/>
            <a:ext cx="8229600" cy="932691"/>
          </a:xfrm>
        </p:spPr>
        <p:txBody>
          <a:bodyPr/>
          <a:lstStyle/>
          <a:p>
            <a:r>
              <a:rPr lang="en-US" dirty="0"/>
              <a:t>Elements of any PFM Analysis</a:t>
            </a:r>
            <a:br>
              <a:rPr lang="en-US" dirty="0"/>
            </a:br>
            <a:r>
              <a:rPr lang="en-US" sz="2800" b="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Analysis Itself</a:t>
            </a:r>
            <a:endParaRPr lang="en-US" b="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0F5CDE-5621-4A4D-A322-F270009BB976}"/>
              </a:ext>
            </a:extLst>
          </p:cNvPr>
          <p:cNvSpPr>
            <a:spLocks/>
          </p:cNvSpPr>
          <p:nvPr/>
        </p:nvSpPr>
        <p:spPr>
          <a:xfrm>
            <a:off x="164870" y="1679171"/>
            <a:ext cx="2468880" cy="10972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Inputs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30E71FB-4B21-D447-8D34-940750FDA31F}"/>
              </a:ext>
            </a:extLst>
          </p:cNvPr>
          <p:cNvSpPr>
            <a:spLocks noChangeAspect="1"/>
          </p:cNvSpPr>
          <p:nvPr/>
        </p:nvSpPr>
        <p:spPr>
          <a:xfrm>
            <a:off x="6341230" y="4127270"/>
            <a:ext cx="2692612" cy="1645920"/>
          </a:xfrm>
          <a:prstGeom prst="ellipse">
            <a:avLst/>
          </a:prstGeom>
          <a:solidFill>
            <a:srgbClr val="FF0000">
              <a:alpha val="42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85000"/>
              </a:lnSpc>
            </a:pPr>
            <a:r>
              <a:rPr lang="en-US" sz="2800" dirty="0">
                <a:solidFill>
                  <a:srgbClr val="FF0000"/>
                </a:solidFill>
                <a:sym typeface="Wingdings" pitchFamily="2" charset="2"/>
              </a:rPr>
              <a:t> c</a:t>
            </a:r>
            <a:r>
              <a:rPr lang="en-US" sz="2800" dirty="0">
                <a:solidFill>
                  <a:srgbClr val="FF0000"/>
                </a:solidFill>
              </a:rPr>
              <a:t>ommunication</a:t>
            </a:r>
          </a:p>
          <a:p>
            <a:pPr algn="ctr">
              <a:lnSpc>
                <a:spcPct val="85000"/>
              </a:lnSpc>
            </a:pPr>
            <a:r>
              <a:rPr lang="en-US" sz="2800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2800" dirty="0">
                <a:solidFill>
                  <a:srgbClr val="FF0000"/>
                </a:solidFill>
              </a:rPr>
              <a:t>policy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A3D4F0-CCFD-7E43-9162-E717E33BDA12}"/>
              </a:ext>
            </a:extLst>
          </p:cNvPr>
          <p:cNvSpPr>
            <a:spLocks/>
          </p:cNvSpPr>
          <p:nvPr/>
        </p:nvSpPr>
        <p:spPr>
          <a:xfrm>
            <a:off x="6510250" y="1679171"/>
            <a:ext cx="2468880" cy="10972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Models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67D677-4768-9843-8982-C3184002BA60}"/>
              </a:ext>
            </a:extLst>
          </p:cNvPr>
          <p:cNvSpPr>
            <a:spLocks/>
          </p:cNvSpPr>
          <p:nvPr/>
        </p:nvSpPr>
        <p:spPr>
          <a:xfrm>
            <a:off x="2971800" y="1907771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connectivity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17C1EC-A32D-394A-9FFE-CE5F90A93257}"/>
              </a:ext>
            </a:extLst>
          </p:cNvPr>
          <p:cNvSpPr>
            <a:spLocks/>
          </p:cNvSpPr>
          <p:nvPr/>
        </p:nvSpPr>
        <p:spPr>
          <a:xfrm>
            <a:off x="2971800" y="3108960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simulation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2498A6-50F0-D043-A8DD-F51C181FB5A9}"/>
              </a:ext>
            </a:extLst>
          </p:cNvPr>
          <p:cNvSpPr>
            <a:spLocks/>
          </p:cNvSpPr>
          <p:nvPr/>
        </p:nvSpPr>
        <p:spPr>
          <a:xfrm>
            <a:off x="2971800" y="4310150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acceptance criteria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615598-E077-4A49-BF29-75AC4A7AE5C7}"/>
              </a:ext>
            </a:extLst>
          </p:cNvPr>
          <p:cNvSpPr>
            <a:spLocks/>
          </p:cNvSpPr>
          <p:nvPr/>
        </p:nvSpPr>
        <p:spPr>
          <a:xfrm>
            <a:off x="2971800" y="5770094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Decision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428F73B-027A-764C-BEE0-41F3121049F1}"/>
              </a:ext>
            </a:extLst>
          </p:cNvPr>
          <p:cNvCxnSpPr>
            <a:cxnSpLocks/>
            <a:stCxn id="5" idx="3"/>
            <a:endCxn id="12" idx="1"/>
          </p:cNvCxnSpPr>
          <p:nvPr/>
        </p:nvCxnSpPr>
        <p:spPr>
          <a:xfrm>
            <a:off x="2633750" y="2227811"/>
            <a:ext cx="33805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9586F51-5714-474F-91C4-0F8ECFDE17D9}"/>
              </a:ext>
            </a:extLst>
          </p:cNvPr>
          <p:cNvCxnSpPr>
            <a:cxnSpLocks/>
            <a:stCxn id="11" idx="1"/>
            <a:endCxn id="12" idx="3"/>
          </p:cNvCxnSpPr>
          <p:nvPr/>
        </p:nvCxnSpPr>
        <p:spPr>
          <a:xfrm flipH="1">
            <a:off x="6172200" y="2227811"/>
            <a:ext cx="33805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1F00AEB-3FC0-044F-9F56-9A3D6875E3E6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4572000" y="2547851"/>
            <a:ext cx="0" cy="56110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C33469F-71AD-AA44-99AC-CD56C15A2405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>
            <a:off x="4572000" y="3749040"/>
            <a:ext cx="0" cy="56111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74EC30E-E123-7D4C-8A07-AFE1F1B5BA3C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>
            <a:off x="4572000" y="4950230"/>
            <a:ext cx="0" cy="81986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33E9367-D9B5-D641-9F34-F014F85D8F48}"/>
              </a:ext>
            </a:extLst>
          </p:cNvPr>
          <p:cNvSpPr txBox="1"/>
          <p:nvPr/>
        </p:nvSpPr>
        <p:spPr>
          <a:xfrm>
            <a:off x="7667104" y="3761801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Challenges</a:t>
            </a:r>
          </a:p>
        </p:txBody>
      </p:sp>
      <p:cxnSp>
        <p:nvCxnSpPr>
          <p:cNvPr id="38" name="Curved Connector 37">
            <a:extLst>
              <a:ext uri="{FF2B5EF4-FFF2-40B4-BE49-F238E27FC236}">
                <a16:creationId xmlns:a16="http://schemas.microsoft.com/office/drawing/2014/main" id="{FC3B2DE4-AA96-AB47-A8D4-7BFC2EDBB829}"/>
              </a:ext>
            </a:extLst>
          </p:cNvPr>
          <p:cNvCxnSpPr>
            <a:cxnSpLocks/>
            <a:stCxn id="10" idx="1"/>
            <a:endCxn id="15" idx="3"/>
          </p:cNvCxnSpPr>
          <p:nvPr/>
        </p:nvCxnSpPr>
        <p:spPr>
          <a:xfrm rot="16200000" flipH="1" flipV="1">
            <a:off x="5592964" y="4947544"/>
            <a:ext cx="1721825" cy="563354"/>
          </a:xfrm>
          <a:prstGeom prst="curvedConnector4">
            <a:avLst>
              <a:gd name="adj1" fmla="val -13277"/>
              <a:gd name="adj2" fmla="val 84998"/>
            </a:avLst>
          </a:prstGeom>
          <a:ln w="38100">
            <a:solidFill>
              <a:srgbClr val="FF000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810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C6085-843A-DC46-88CA-C623DA756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0" y="356600"/>
            <a:ext cx="8229600" cy="932691"/>
          </a:xfrm>
        </p:spPr>
        <p:txBody>
          <a:bodyPr/>
          <a:lstStyle/>
          <a:p>
            <a:r>
              <a:rPr lang="en-US" dirty="0"/>
              <a:t>Elements of any PFM Analysis</a:t>
            </a:r>
            <a:br>
              <a:rPr lang="en-US" dirty="0"/>
            </a:br>
            <a:r>
              <a:rPr lang="en-US" sz="2800" b="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Process</a:t>
            </a:r>
            <a:endParaRPr lang="en-US" b="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743B254D-F592-E643-AD72-448F93F0D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233" y="1296251"/>
            <a:ext cx="5334849" cy="4773614"/>
          </a:xfrm>
        </p:spPr>
        <p:txBody>
          <a:bodyPr/>
          <a:lstStyle/>
          <a:p>
            <a:pPr lvl="0">
              <a:spcBef>
                <a:spcPts val="0"/>
              </a:spcBef>
              <a:spcAft>
                <a:spcPts val="900"/>
              </a:spcAft>
            </a:pPr>
            <a:r>
              <a:rPr lang="en-US" sz="2400" dirty="0"/>
              <a:t>Specifying how the PFM model will be used  </a:t>
            </a:r>
          </a:p>
          <a:p>
            <a:pPr lvl="0">
              <a:spcBef>
                <a:spcPts val="0"/>
              </a:spcBef>
              <a:spcAft>
                <a:spcPts val="900"/>
              </a:spcAft>
            </a:pPr>
            <a:r>
              <a:rPr lang="en-US" sz="2400" dirty="0"/>
              <a:t>Definition &amp; documentation of the component parts of the overall model </a:t>
            </a:r>
          </a:p>
          <a:p>
            <a:pPr lvl="0">
              <a:spcBef>
                <a:spcPts val="0"/>
              </a:spcBef>
              <a:spcAft>
                <a:spcPts val="900"/>
              </a:spcAft>
            </a:pPr>
            <a:r>
              <a:rPr lang="en-US" sz="2400" dirty="0"/>
              <a:t>Uncertainty characterization and quantification  </a:t>
            </a:r>
          </a:p>
          <a:p>
            <a:pPr lvl="0">
              <a:spcBef>
                <a:spcPts val="0"/>
              </a:spcBef>
              <a:spcAft>
                <a:spcPts val="900"/>
              </a:spcAft>
            </a:pPr>
            <a:r>
              <a:rPr lang="en-US" sz="2400" dirty="0"/>
              <a:t>Software development, documentation, &amp; tracking  </a:t>
            </a:r>
          </a:p>
          <a:p>
            <a:pPr lvl="0">
              <a:spcBef>
                <a:spcPts val="0"/>
              </a:spcBef>
              <a:spcAft>
                <a:spcPts val="900"/>
              </a:spcAft>
            </a:pPr>
            <a:r>
              <a:rPr lang="en-US" sz="2400" dirty="0"/>
              <a:t>PFM model understanding and refinement  </a:t>
            </a:r>
          </a:p>
          <a:p>
            <a:pPr lvl="0">
              <a:spcBef>
                <a:spcPts val="0"/>
              </a:spcBef>
              <a:spcAft>
                <a:spcPts val="900"/>
              </a:spcAft>
            </a:pPr>
            <a:r>
              <a:rPr lang="en-US" sz="2400" dirty="0"/>
              <a:t>Review &amp; approval of PFM model </a:t>
            </a:r>
          </a:p>
          <a:p>
            <a:pPr lvl="0">
              <a:spcBef>
                <a:spcPts val="0"/>
              </a:spcBef>
              <a:spcAft>
                <a:spcPts val="900"/>
              </a:spcAft>
            </a:pPr>
            <a:r>
              <a:rPr lang="en-US" sz="2400" dirty="0"/>
              <a:t>Regulatory Decisionmaking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9E554D-7FF1-2A47-B865-7E7EBF29728C}"/>
              </a:ext>
            </a:extLst>
          </p:cNvPr>
          <p:cNvSpPr txBox="1"/>
          <p:nvPr/>
        </p:nvSpPr>
        <p:spPr>
          <a:xfrm>
            <a:off x="5608955" y="1147897"/>
            <a:ext cx="3358534" cy="4081117"/>
          </a:xfrm>
          <a:prstGeom prst="rect">
            <a:avLst/>
          </a:prstGeom>
          <a:solidFill>
            <a:srgbClr val="FFF2BD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19063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With deterministic methods, the </a:t>
            </a:r>
            <a:r>
              <a:rPr lang="en-US" sz="2400" b="1" i="1" dirty="0">
                <a:solidFill>
                  <a:schemeClr val="tx1"/>
                </a:solidFill>
              </a:rPr>
              <a:t>process</a:t>
            </a:r>
            <a:r>
              <a:rPr lang="en-US" sz="2400" dirty="0">
                <a:solidFill>
                  <a:schemeClr val="tx1"/>
                </a:solidFill>
              </a:rPr>
              <a:t> (e.g., consensus codification) helps build</a:t>
            </a:r>
          </a:p>
          <a:p>
            <a:pPr marL="466725" indent="-29368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confidence in, &amp;</a:t>
            </a:r>
          </a:p>
          <a:p>
            <a:pPr marL="466725" indent="-29368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the efficiency of</a:t>
            </a:r>
          </a:p>
          <a:p>
            <a:pPr marL="119063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current practices.</a:t>
            </a:r>
          </a:p>
          <a:p>
            <a:pPr marL="119063"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 marL="119063">
              <a:lnSpc>
                <a:spcPct val="90000"/>
              </a:lnSpc>
            </a:pPr>
            <a:r>
              <a:rPr lang="en-US" sz="2400" u="sng" dirty="0">
                <a:solidFill>
                  <a:schemeClr val="tx1"/>
                </a:solidFill>
              </a:rPr>
              <a:t>Goal for PFM</a:t>
            </a:r>
            <a:r>
              <a:rPr lang="en-US" sz="2400" dirty="0">
                <a:solidFill>
                  <a:schemeClr val="tx1"/>
                </a:solidFill>
              </a:rPr>
              <a:t>:  Build confidence, efficiency, and acceptance through process improvement. </a:t>
            </a:r>
          </a:p>
        </p:txBody>
      </p:sp>
    </p:spTree>
    <p:extLst>
      <p:ext uri="{BB962C8B-B14F-4D97-AF65-F5344CB8AC3E}">
        <p14:creationId xmlns:p14="http://schemas.microsoft.com/office/powerpoint/2010/main" val="3322872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C6085-843A-DC46-88CA-C623DA756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0" y="356600"/>
            <a:ext cx="8229600" cy="932691"/>
          </a:xfrm>
        </p:spPr>
        <p:txBody>
          <a:bodyPr/>
          <a:lstStyle/>
          <a:p>
            <a:r>
              <a:rPr lang="en-US" dirty="0"/>
              <a:t>On-Going Literature Review</a:t>
            </a:r>
            <a:br>
              <a:rPr lang="en-US" dirty="0"/>
            </a:br>
            <a:r>
              <a:rPr lang="en-US" sz="2800" b="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Goals and Process</a:t>
            </a:r>
            <a:endParaRPr lang="en-US" b="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0BC24-79B3-3046-9485-1E01EF011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234" y="1465729"/>
            <a:ext cx="8642825" cy="6193490"/>
          </a:xfrm>
        </p:spPr>
        <p:txBody>
          <a:bodyPr/>
          <a:lstStyle/>
          <a:p>
            <a:r>
              <a:rPr lang="en-US" sz="2400" dirty="0"/>
              <a:t>Comprehensive search using modern library tools (Zotero)</a:t>
            </a:r>
          </a:p>
          <a:p>
            <a:pPr lvl="1"/>
            <a:r>
              <a:rPr lang="en-US" sz="2000" dirty="0"/>
              <a:t>Captures work done by researchers who could not attend this meeting </a:t>
            </a:r>
            <a:r>
              <a:rPr lang="en-US" sz="2000" dirty="0">
                <a:sym typeface="Wingdings" pitchFamily="2" charset="2"/>
              </a:rPr>
              <a:t></a:t>
            </a:r>
          </a:p>
          <a:p>
            <a:r>
              <a:rPr lang="en-US" sz="2400" dirty="0">
                <a:sym typeface="Wingdings" pitchFamily="2" charset="2"/>
              </a:rPr>
              <a:t>Investigating PFM applications from nuclear </a:t>
            </a:r>
            <a:r>
              <a:rPr lang="en-US" sz="2400" i="1" dirty="0">
                <a:sym typeface="Wingdings" pitchFamily="2" charset="2"/>
              </a:rPr>
              <a:t>and other industries</a:t>
            </a:r>
            <a:r>
              <a:rPr lang="en-US" sz="2400" dirty="0">
                <a:sym typeface="Wingdings" pitchFamily="2" charset="2"/>
              </a:rPr>
              <a:t> involving</a:t>
            </a:r>
          </a:p>
          <a:p>
            <a:pPr lvl="1"/>
            <a:r>
              <a:rPr lang="en-US" sz="2000" dirty="0">
                <a:sym typeface="Wingdings" pitchFamily="2" charset="2"/>
              </a:rPr>
              <a:t>Large expensive structures</a:t>
            </a:r>
          </a:p>
          <a:p>
            <a:pPr lvl="1"/>
            <a:r>
              <a:rPr lang="en-US" sz="2000" dirty="0">
                <a:sym typeface="Wingdings" pitchFamily="2" charset="2"/>
              </a:rPr>
              <a:t>High consequences after structural failure</a:t>
            </a:r>
          </a:p>
          <a:p>
            <a:r>
              <a:rPr lang="en-US" sz="2400" dirty="0">
                <a:sym typeface="Wingdings" pitchFamily="2" charset="2"/>
              </a:rPr>
              <a:t>Identify</a:t>
            </a:r>
          </a:p>
          <a:p>
            <a:pPr lvl="1"/>
            <a:r>
              <a:rPr lang="en-US" sz="2000" dirty="0">
                <a:sym typeface="Wingdings" pitchFamily="2" charset="2"/>
              </a:rPr>
              <a:t>Key common features, best practices, &amp; successful applications </a:t>
            </a:r>
          </a:p>
          <a:p>
            <a:pPr lvl="1"/>
            <a:r>
              <a:rPr lang="en-US" sz="2000" dirty="0">
                <a:sym typeface="Wingdings" pitchFamily="2" charset="2"/>
              </a:rPr>
              <a:t>Areas needing improvement </a:t>
            </a:r>
          </a:p>
          <a:p>
            <a:r>
              <a:rPr lang="en-US" sz="2400" dirty="0">
                <a:sym typeface="Wingdings" pitchFamily="2" charset="2"/>
              </a:rPr>
              <a:t>Special attention paid to previous work done on </a:t>
            </a:r>
          </a:p>
          <a:p>
            <a:pPr lvl="1"/>
            <a:r>
              <a:rPr lang="en-US" sz="2000" dirty="0">
                <a:sym typeface="Wingdings" pitchFamily="2" charset="2"/>
              </a:rPr>
              <a:t>Broad-based and integrated applications</a:t>
            </a:r>
          </a:p>
          <a:p>
            <a:pPr lvl="1"/>
            <a:r>
              <a:rPr lang="en-US" sz="2000" dirty="0">
                <a:sym typeface="Wingdings" pitchFamily="2" charset="2"/>
              </a:rPr>
              <a:t>Efforts to codify / systematize PFM evaluations</a:t>
            </a:r>
          </a:p>
          <a:p>
            <a:pPr lvl="1"/>
            <a:endParaRPr lang="en-US" sz="2000" dirty="0">
              <a:sym typeface="Wingdings" pitchFamily="2" charset="2"/>
            </a:endParaRPr>
          </a:p>
          <a:p>
            <a:endParaRPr lang="en-US" sz="2400" dirty="0"/>
          </a:p>
          <a:p>
            <a:pPr lvl="2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75905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C6085-843A-DC46-88CA-C623DA756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0" y="356600"/>
            <a:ext cx="8229600" cy="567335"/>
          </a:xfrm>
        </p:spPr>
        <p:txBody>
          <a:bodyPr/>
          <a:lstStyle/>
          <a:p>
            <a:r>
              <a:rPr lang="en-US" dirty="0"/>
              <a:t>Summary &amp; Next Steps</a:t>
            </a:r>
            <a:endParaRPr lang="en-US" b="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0BC24-79B3-3046-9485-1E01EF011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234" y="1296251"/>
            <a:ext cx="8662384" cy="4595104"/>
          </a:xfrm>
        </p:spPr>
        <p:txBody>
          <a:bodyPr/>
          <a:lstStyle/>
          <a:p>
            <a:r>
              <a:rPr lang="en-US" dirty="0"/>
              <a:t>Use of PFM as a tool for safety assessment of nuclear structures expected to increase in the future</a:t>
            </a:r>
          </a:p>
          <a:p>
            <a:pPr lvl="1"/>
            <a:r>
              <a:rPr lang="en-US" dirty="0"/>
              <a:t>Demonstrate safety margins for long-term operation</a:t>
            </a:r>
          </a:p>
          <a:p>
            <a:pPr lvl="1"/>
            <a:r>
              <a:rPr lang="en-US" dirty="0"/>
              <a:t>Quantification of conservatisms of existing methods</a:t>
            </a:r>
          </a:p>
          <a:p>
            <a:r>
              <a:rPr lang="en-US" dirty="0"/>
              <a:t>This literature survey begins a 2-year duration project for CNSC</a:t>
            </a:r>
          </a:p>
          <a:p>
            <a:r>
              <a:rPr lang="en-US" dirty="0"/>
              <a:t>Project aim is to identify guidelines for best PFM practices</a:t>
            </a:r>
          </a:p>
          <a:p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105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C6085-843A-DC46-88CA-C623DA756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0" y="356600"/>
            <a:ext cx="8229600" cy="567335"/>
          </a:xfrm>
        </p:spPr>
        <p:txBody>
          <a:bodyPr/>
          <a:lstStyle/>
          <a:p>
            <a:r>
              <a:rPr lang="en-US" dirty="0"/>
              <a:t>Acknowledgement</a:t>
            </a:r>
            <a:endParaRPr lang="en-US" b="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0BC24-79B3-3046-9485-1E01EF011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234" y="1839073"/>
            <a:ext cx="8662384" cy="1379865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/>
              <a:t>This work was funded by the Canadian Nuclear Safety Commission under R&amp;S project R690.1 </a:t>
            </a:r>
          </a:p>
          <a:p>
            <a:pPr marL="0" indent="0" algn="ctr">
              <a:buNone/>
            </a:pPr>
            <a:r>
              <a:rPr lang="en-CA" sz="2400" dirty="0"/>
              <a:t>(Contract #3000692560)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87357" y="5575293"/>
            <a:ext cx="596928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60000"/>
              <a:buFont typeface="Arial" panose="020B0604020202020204" pitchFamily="34" charset="0"/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Arial" panose="020B0604020202020204" pitchFamily="34" charset="0"/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Arial" panose="020B0604020202020204" pitchFamily="34" charset="0"/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Arial" panose="020B0604020202020204" pitchFamily="34" charset="0"/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Arial" panose="020B0604020202020204" pitchFamily="34" charset="0"/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0000"/>
              </a:buClr>
              <a:buSzTx/>
              <a:buFontTx/>
              <a:buNone/>
            </a:pPr>
            <a:r>
              <a:rPr lang="en-CA" altLang="en-US" sz="1400" i="1" dirty="0">
                <a:latin typeface="Calibri" panose="020F0502020204030204" pitchFamily="34" charset="0"/>
              </a:rPr>
              <a:t>The views expressed herein are those of the authors and do not represent official positions of the Canadian Nuclear Safety Commission</a:t>
            </a:r>
            <a:endParaRPr lang="en-CA" altLang="en-US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472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Outline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0640" y="1313489"/>
            <a:ext cx="8410695" cy="2749471"/>
          </a:xfrm>
        </p:spPr>
        <p:txBody>
          <a:bodyPr/>
          <a:lstStyle/>
          <a:p>
            <a:r>
              <a:rPr lang="en-US" dirty="0"/>
              <a:t>Motivation for PFM.  Why PFM?  Why now?</a:t>
            </a:r>
          </a:p>
          <a:p>
            <a:r>
              <a:rPr lang="en-US" dirty="0"/>
              <a:t>Deterministic </a:t>
            </a:r>
            <a:r>
              <a:rPr lang="en-US" i="1" dirty="0"/>
              <a:t>vs</a:t>
            </a:r>
            <a:r>
              <a:rPr lang="en-US" dirty="0"/>
              <a:t>. probabilistic.  Different?</a:t>
            </a:r>
          </a:p>
          <a:p>
            <a:r>
              <a:rPr lang="en-US" dirty="0"/>
              <a:t>Elements of any PFM analysis</a:t>
            </a:r>
          </a:p>
          <a:p>
            <a:r>
              <a:rPr lang="en-US" dirty="0"/>
              <a:t>On-going literature review.  Goals &amp; process.</a:t>
            </a:r>
          </a:p>
          <a:p>
            <a:r>
              <a:rPr lang="en-US" dirty="0"/>
              <a:t>Summary &amp; next steps</a:t>
            </a:r>
          </a:p>
        </p:txBody>
      </p:sp>
    </p:spTree>
    <p:extLst>
      <p:ext uri="{BB962C8B-B14F-4D97-AF65-F5344CB8AC3E}">
        <p14:creationId xmlns:p14="http://schemas.microsoft.com/office/powerpoint/2010/main" val="1562015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C6085-843A-DC46-88CA-C623DA756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0" y="356600"/>
            <a:ext cx="8229600" cy="567399"/>
          </a:xfrm>
        </p:spPr>
        <p:txBody>
          <a:bodyPr/>
          <a:lstStyle/>
          <a:p>
            <a:r>
              <a:rPr lang="en-US" dirty="0"/>
              <a:t>Motivation for PFM</a:t>
            </a:r>
            <a:endParaRPr lang="en-US" b="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0BC24-79B3-3046-9485-1E01EF011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235" y="963176"/>
            <a:ext cx="4339766" cy="4794133"/>
          </a:xfrm>
        </p:spPr>
        <p:txBody>
          <a:bodyPr/>
          <a:lstStyle/>
          <a:p>
            <a:r>
              <a:rPr lang="en-US" b="1" dirty="0"/>
              <a:t>Circa 1970s</a:t>
            </a:r>
          </a:p>
          <a:p>
            <a:pPr lvl="1"/>
            <a:r>
              <a:rPr lang="en-US" dirty="0"/>
              <a:t>Classical determinism</a:t>
            </a:r>
          </a:p>
          <a:p>
            <a:pPr lvl="1"/>
            <a:r>
              <a:rPr lang="en-US" dirty="0"/>
              <a:t>Every discipline gets its own margin</a:t>
            </a:r>
          </a:p>
          <a:p>
            <a:pPr lvl="2">
              <a:spcBef>
                <a:spcPts val="200"/>
              </a:spcBef>
            </a:pPr>
            <a:r>
              <a:rPr lang="en-US" dirty="0"/>
              <a:t>Loading over-estimated</a:t>
            </a:r>
          </a:p>
          <a:p>
            <a:pPr lvl="2">
              <a:spcBef>
                <a:spcPts val="200"/>
              </a:spcBef>
            </a:pPr>
            <a:r>
              <a:rPr lang="en-US" dirty="0"/>
              <a:t>Material resistance under-estimated</a:t>
            </a:r>
          </a:p>
          <a:p>
            <a:pPr lvl="2">
              <a:spcBef>
                <a:spcPts val="200"/>
              </a:spcBef>
            </a:pPr>
            <a:r>
              <a:rPr lang="en-US" dirty="0"/>
              <a:t>Screening criteria conservatively established</a:t>
            </a:r>
          </a:p>
          <a:p>
            <a:pPr lvl="1"/>
            <a:r>
              <a:rPr lang="en-US" dirty="0"/>
              <a:t>Conservatism does not limit operability</a:t>
            </a:r>
          </a:p>
          <a:p>
            <a:pPr lvl="2">
              <a:spcBef>
                <a:spcPts val="200"/>
              </a:spcBef>
            </a:pPr>
            <a:r>
              <a:rPr lang="en-US" dirty="0"/>
              <a:t>Plants are new</a:t>
            </a:r>
          </a:p>
          <a:p>
            <a:pPr lvl="2">
              <a:spcBef>
                <a:spcPts val="200"/>
              </a:spcBef>
            </a:pPr>
            <a:r>
              <a:rPr lang="en-US" dirty="0"/>
              <a:t>No plant near screening criteria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02C0BA4-04D7-DD48-BD01-96E0E29BF4CF}"/>
              </a:ext>
            </a:extLst>
          </p:cNvPr>
          <p:cNvCxnSpPr>
            <a:cxnSpLocks/>
          </p:cNvCxnSpPr>
          <p:nvPr/>
        </p:nvCxnSpPr>
        <p:spPr>
          <a:xfrm flipH="1" flipV="1">
            <a:off x="5495487" y="398764"/>
            <a:ext cx="15388" cy="3835256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F8E528C-03DA-5A47-9FCC-F6381A0710B9}"/>
              </a:ext>
            </a:extLst>
          </p:cNvPr>
          <p:cNvCxnSpPr>
            <a:cxnSpLocks/>
          </p:cNvCxnSpPr>
          <p:nvPr/>
        </p:nvCxnSpPr>
        <p:spPr>
          <a:xfrm>
            <a:off x="5496674" y="4191856"/>
            <a:ext cx="3246634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FC83082F-E674-2B4D-9D1A-C58767409477}"/>
              </a:ext>
            </a:extLst>
          </p:cNvPr>
          <p:cNvSpPr>
            <a:spLocks noChangeAspect="1"/>
          </p:cNvSpPr>
          <p:nvPr/>
        </p:nvSpPr>
        <p:spPr>
          <a:xfrm flipV="1">
            <a:off x="5567231" y="4026992"/>
            <a:ext cx="157937" cy="157937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DC302B-4C5F-D947-9D4C-8BF169DE0D7F}"/>
              </a:ext>
            </a:extLst>
          </p:cNvPr>
          <p:cNvSpPr txBox="1"/>
          <p:nvPr/>
        </p:nvSpPr>
        <p:spPr>
          <a:xfrm>
            <a:off x="8170715" y="4191856"/>
            <a:ext cx="572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/>
              <a:t>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8D33A5-55BB-ED47-8417-64F21C9B7B98}"/>
              </a:ext>
            </a:extLst>
          </p:cNvPr>
          <p:cNvSpPr txBox="1"/>
          <p:nvPr/>
        </p:nvSpPr>
        <p:spPr>
          <a:xfrm rot="16200000">
            <a:off x="4849382" y="2038997"/>
            <a:ext cx="925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damage</a:t>
            </a:r>
            <a:endParaRPr lang="en-US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91CDF0-16F7-DF45-B4A9-C9C09B8319E4}"/>
              </a:ext>
            </a:extLst>
          </p:cNvPr>
          <p:cNvSpPr txBox="1"/>
          <p:nvPr/>
        </p:nvSpPr>
        <p:spPr>
          <a:xfrm>
            <a:off x="4872265" y="538984"/>
            <a:ext cx="1957654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/>
              <a:t>Failure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41135F-9FF6-3E44-AC7E-822FB1B90525}"/>
              </a:ext>
            </a:extLst>
          </p:cNvPr>
          <p:cNvSpPr txBox="1"/>
          <p:nvPr/>
        </p:nvSpPr>
        <p:spPr>
          <a:xfrm rot="16200000">
            <a:off x="6659842" y="4446300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40 years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AD2D095-F831-8043-B9BF-44262468D9A5}"/>
              </a:ext>
            </a:extLst>
          </p:cNvPr>
          <p:cNvCxnSpPr/>
          <p:nvPr/>
        </p:nvCxnSpPr>
        <p:spPr>
          <a:xfrm flipV="1">
            <a:off x="7058349" y="1675650"/>
            <a:ext cx="0" cy="2516206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>
            <a:extLst>
              <a:ext uri="{FF2B5EF4-FFF2-40B4-BE49-F238E27FC236}">
                <a16:creationId xmlns:a16="http://schemas.microsoft.com/office/drawing/2014/main" id="{8293C841-A6BA-3448-9FAE-079E0E067303}"/>
              </a:ext>
            </a:extLst>
          </p:cNvPr>
          <p:cNvSpPr/>
          <p:nvPr/>
        </p:nvSpPr>
        <p:spPr>
          <a:xfrm>
            <a:off x="5512062" y="859218"/>
            <a:ext cx="3077134" cy="3327073"/>
          </a:xfrm>
          <a:custGeom>
            <a:avLst/>
            <a:gdLst>
              <a:gd name="connsiteX0" fmla="*/ 0 w 3082248"/>
              <a:gd name="connsiteY0" fmla="*/ 2085654 h 2085654"/>
              <a:gd name="connsiteX1" fmla="*/ 133564 w 3082248"/>
              <a:gd name="connsiteY1" fmla="*/ 1623317 h 2085654"/>
              <a:gd name="connsiteX2" fmla="*/ 287677 w 3082248"/>
              <a:gd name="connsiteY2" fmla="*/ 1366463 h 2085654"/>
              <a:gd name="connsiteX3" fmla="*/ 647272 w 3082248"/>
              <a:gd name="connsiteY3" fmla="*/ 976045 h 2085654"/>
              <a:gd name="connsiteX4" fmla="*/ 1243173 w 3082248"/>
              <a:gd name="connsiteY4" fmla="*/ 626724 h 2085654"/>
              <a:gd name="connsiteX5" fmla="*/ 2106203 w 3082248"/>
              <a:gd name="connsiteY5" fmla="*/ 287677 h 2085654"/>
              <a:gd name="connsiteX6" fmla="*/ 3082248 w 3082248"/>
              <a:gd name="connsiteY6" fmla="*/ 0 h 2085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82248" h="2085654">
                <a:moveTo>
                  <a:pt x="0" y="2085654"/>
                </a:moveTo>
                <a:cubicBezTo>
                  <a:pt x="42809" y="1914418"/>
                  <a:pt x="85618" y="1743182"/>
                  <a:pt x="133564" y="1623317"/>
                </a:cubicBezTo>
                <a:cubicBezTo>
                  <a:pt x="181510" y="1503452"/>
                  <a:pt x="202059" y="1474342"/>
                  <a:pt x="287677" y="1366463"/>
                </a:cubicBezTo>
                <a:cubicBezTo>
                  <a:pt x="373295" y="1258584"/>
                  <a:pt x="488023" y="1099335"/>
                  <a:pt x="647272" y="976045"/>
                </a:cubicBezTo>
                <a:cubicBezTo>
                  <a:pt x="806521" y="852755"/>
                  <a:pt x="1000018" y="741452"/>
                  <a:pt x="1243173" y="626724"/>
                </a:cubicBezTo>
                <a:cubicBezTo>
                  <a:pt x="1486328" y="511996"/>
                  <a:pt x="1799690" y="392131"/>
                  <a:pt x="2106203" y="287677"/>
                </a:cubicBezTo>
                <a:cubicBezTo>
                  <a:pt x="2412716" y="183223"/>
                  <a:pt x="2747482" y="91611"/>
                  <a:pt x="3082248" y="0"/>
                </a:cubicBezTo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D0C6BF9-E9F0-894F-BD85-91566569F2AF}"/>
              </a:ext>
            </a:extLst>
          </p:cNvPr>
          <p:cNvSpPr>
            <a:spLocks noChangeAspect="1"/>
          </p:cNvSpPr>
          <p:nvPr/>
        </p:nvSpPr>
        <p:spPr>
          <a:xfrm flipV="1">
            <a:off x="5630304" y="3838071"/>
            <a:ext cx="139241" cy="139241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EDB8069-0B3E-8147-A519-808F97140835}"/>
              </a:ext>
            </a:extLst>
          </p:cNvPr>
          <p:cNvSpPr>
            <a:spLocks noChangeAspect="1"/>
          </p:cNvSpPr>
          <p:nvPr/>
        </p:nvSpPr>
        <p:spPr>
          <a:xfrm>
            <a:off x="5893340" y="3889833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5A41604-9B89-5545-BB72-2F5D34B4F24B}"/>
              </a:ext>
            </a:extLst>
          </p:cNvPr>
          <p:cNvSpPr>
            <a:spLocks noChangeAspect="1"/>
          </p:cNvSpPr>
          <p:nvPr/>
        </p:nvSpPr>
        <p:spPr>
          <a:xfrm>
            <a:off x="5786610" y="3625571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A28968-0244-6648-893B-956C8F580751}"/>
              </a:ext>
            </a:extLst>
          </p:cNvPr>
          <p:cNvSpPr txBox="1"/>
          <p:nvPr/>
        </p:nvSpPr>
        <p:spPr>
          <a:xfrm rot="19988809">
            <a:off x="6314931" y="1243950"/>
            <a:ext cx="2057522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100" dirty="0">
                <a:solidFill>
                  <a:schemeClr val="accent3"/>
                </a:solidFill>
              </a:rPr>
              <a:t>Conservative trend curve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FADF03F-9EA8-744D-967A-C163D22E77DD}"/>
              </a:ext>
            </a:extLst>
          </p:cNvPr>
          <p:cNvSpPr txBox="1"/>
          <p:nvPr/>
        </p:nvSpPr>
        <p:spPr>
          <a:xfrm>
            <a:off x="5946276" y="3570531"/>
            <a:ext cx="1858049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accent3"/>
                </a:solidFill>
              </a:rPr>
              <a:t>Limited data</a:t>
            </a:r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9FBC297A-9537-C642-A3F4-205FD821737E}"/>
              </a:ext>
            </a:extLst>
          </p:cNvPr>
          <p:cNvSpPr/>
          <p:nvPr/>
        </p:nvSpPr>
        <p:spPr>
          <a:xfrm rot="16200000">
            <a:off x="5298980" y="4480909"/>
            <a:ext cx="978408" cy="484632"/>
          </a:xfrm>
          <a:prstGeom prst="rightArrow">
            <a:avLst>
              <a:gd name="adj1" fmla="val 39708"/>
              <a:gd name="adj2" fmla="val 80875"/>
            </a:avLst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Current time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9163A2C-63D5-A740-9B53-12ABCDD06D72}"/>
              </a:ext>
            </a:extLst>
          </p:cNvPr>
          <p:cNvCxnSpPr>
            <a:cxnSpLocks/>
          </p:cNvCxnSpPr>
          <p:nvPr/>
        </p:nvCxnSpPr>
        <p:spPr>
          <a:xfrm>
            <a:off x="5481286" y="783115"/>
            <a:ext cx="3415091" cy="0"/>
          </a:xfrm>
          <a:prstGeom prst="line">
            <a:avLst/>
          </a:prstGeom>
          <a:ln w="412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E4AC6FA-8CD7-BB41-B660-02FD950915BB}"/>
              </a:ext>
            </a:extLst>
          </p:cNvPr>
          <p:cNvSpPr txBox="1"/>
          <p:nvPr/>
        </p:nvSpPr>
        <p:spPr>
          <a:xfrm rot="20655803">
            <a:off x="6585197" y="2687927"/>
            <a:ext cx="2332389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100" dirty="0">
                <a:solidFill>
                  <a:srgbClr val="00B050"/>
                </a:solidFill>
              </a:rPr>
              <a:t>True trend curve (unknown) 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B0092EC-B8BD-9846-8639-BC1ABEFE79D2}"/>
              </a:ext>
            </a:extLst>
          </p:cNvPr>
          <p:cNvCxnSpPr>
            <a:cxnSpLocks/>
          </p:cNvCxnSpPr>
          <p:nvPr/>
        </p:nvCxnSpPr>
        <p:spPr>
          <a:xfrm>
            <a:off x="5496674" y="1904879"/>
            <a:ext cx="3415091" cy="0"/>
          </a:xfrm>
          <a:prstGeom prst="line">
            <a:avLst/>
          </a:prstGeom>
          <a:ln w="41275"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11FF681-7C22-7147-BAB0-6F1A056B65B3}"/>
              </a:ext>
            </a:extLst>
          </p:cNvPr>
          <p:cNvSpPr txBox="1"/>
          <p:nvPr/>
        </p:nvSpPr>
        <p:spPr>
          <a:xfrm>
            <a:off x="7044536" y="1280278"/>
            <a:ext cx="19576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400" dirty="0">
                <a:solidFill>
                  <a:srgbClr val="FF0000"/>
                </a:solidFill>
              </a:rPr>
              <a:t>conservative screening criteria</a:t>
            </a:r>
            <a:r>
              <a:rPr lang="en-US" sz="500" dirty="0">
                <a:solidFill>
                  <a:srgbClr val="FF0000"/>
                </a:solidFill>
              </a:rPr>
              <a:t> </a:t>
            </a:r>
            <a:r>
              <a:rPr lang="en-US" sz="300" dirty="0">
                <a:solidFill>
                  <a:srgbClr val="FF0000"/>
                </a:solidFill>
              </a:rPr>
              <a:t> </a:t>
            </a:r>
          </a:p>
          <a:p>
            <a:pPr algn="r">
              <a:lnSpc>
                <a:spcPct val="90000"/>
              </a:lnSpc>
            </a:pPr>
            <a:r>
              <a:rPr lang="en-US" sz="1200" dirty="0">
                <a:solidFill>
                  <a:srgbClr val="FF0000"/>
                </a:solidFill>
              </a:rPr>
              <a:t>(based on high loads)</a:t>
            </a:r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1D4361C3-6F8D-4642-B5CE-E49A873F6291}"/>
              </a:ext>
            </a:extLst>
          </p:cNvPr>
          <p:cNvSpPr/>
          <p:nvPr/>
        </p:nvSpPr>
        <p:spPr>
          <a:xfrm>
            <a:off x="5572617" y="2428934"/>
            <a:ext cx="3170689" cy="1740112"/>
          </a:xfrm>
          <a:custGeom>
            <a:avLst/>
            <a:gdLst>
              <a:gd name="connsiteX0" fmla="*/ 0 w 3082248"/>
              <a:gd name="connsiteY0" fmla="*/ 2085654 h 2085654"/>
              <a:gd name="connsiteX1" fmla="*/ 133564 w 3082248"/>
              <a:gd name="connsiteY1" fmla="*/ 1623317 h 2085654"/>
              <a:gd name="connsiteX2" fmla="*/ 287677 w 3082248"/>
              <a:gd name="connsiteY2" fmla="*/ 1366463 h 2085654"/>
              <a:gd name="connsiteX3" fmla="*/ 647272 w 3082248"/>
              <a:gd name="connsiteY3" fmla="*/ 976045 h 2085654"/>
              <a:gd name="connsiteX4" fmla="*/ 1243173 w 3082248"/>
              <a:gd name="connsiteY4" fmla="*/ 626724 h 2085654"/>
              <a:gd name="connsiteX5" fmla="*/ 2106203 w 3082248"/>
              <a:gd name="connsiteY5" fmla="*/ 287677 h 2085654"/>
              <a:gd name="connsiteX6" fmla="*/ 3082248 w 3082248"/>
              <a:gd name="connsiteY6" fmla="*/ 0 h 2085654"/>
              <a:gd name="connsiteX0" fmla="*/ 24432 w 3106680"/>
              <a:gd name="connsiteY0" fmla="*/ 2085654 h 2117847"/>
              <a:gd name="connsiteX1" fmla="*/ 7135 w 3106680"/>
              <a:gd name="connsiteY1" fmla="*/ 2083000 h 2117847"/>
              <a:gd name="connsiteX2" fmla="*/ 157996 w 3106680"/>
              <a:gd name="connsiteY2" fmla="*/ 1623317 h 2117847"/>
              <a:gd name="connsiteX3" fmla="*/ 312109 w 3106680"/>
              <a:gd name="connsiteY3" fmla="*/ 1366463 h 2117847"/>
              <a:gd name="connsiteX4" fmla="*/ 671704 w 3106680"/>
              <a:gd name="connsiteY4" fmla="*/ 976045 h 2117847"/>
              <a:gd name="connsiteX5" fmla="*/ 1267605 w 3106680"/>
              <a:gd name="connsiteY5" fmla="*/ 626724 h 2117847"/>
              <a:gd name="connsiteX6" fmla="*/ 2130635 w 3106680"/>
              <a:gd name="connsiteY6" fmla="*/ 287677 h 2117847"/>
              <a:gd name="connsiteX7" fmla="*/ 3106680 w 3106680"/>
              <a:gd name="connsiteY7" fmla="*/ 0 h 2117847"/>
              <a:gd name="connsiteX0" fmla="*/ 28108 w 3110356"/>
              <a:gd name="connsiteY0" fmla="*/ 2085654 h 2176898"/>
              <a:gd name="connsiteX1" fmla="*/ 10811 w 3110356"/>
              <a:gd name="connsiteY1" fmla="*/ 2083000 h 2176898"/>
              <a:gd name="connsiteX2" fmla="*/ 161672 w 3110356"/>
              <a:gd name="connsiteY2" fmla="*/ 1623317 h 2176898"/>
              <a:gd name="connsiteX3" fmla="*/ 315785 w 3110356"/>
              <a:gd name="connsiteY3" fmla="*/ 1366463 h 2176898"/>
              <a:gd name="connsiteX4" fmla="*/ 675380 w 3110356"/>
              <a:gd name="connsiteY4" fmla="*/ 976045 h 2176898"/>
              <a:gd name="connsiteX5" fmla="*/ 1271281 w 3110356"/>
              <a:gd name="connsiteY5" fmla="*/ 626724 h 2176898"/>
              <a:gd name="connsiteX6" fmla="*/ 2134311 w 3110356"/>
              <a:gd name="connsiteY6" fmla="*/ 287677 h 2176898"/>
              <a:gd name="connsiteX7" fmla="*/ 3110356 w 3110356"/>
              <a:gd name="connsiteY7" fmla="*/ 0 h 2176898"/>
              <a:gd name="connsiteX0" fmla="*/ 43591 w 3125839"/>
              <a:gd name="connsiteY0" fmla="*/ 2085654 h 2304249"/>
              <a:gd name="connsiteX1" fmla="*/ 26294 w 3125839"/>
              <a:gd name="connsiteY1" fmla="*/ 2083000 h 2304249"/>
              <a:gd name="connsiteX2" fmla="*/ 8672 w 3125839"/>
              <a:gd name="connsiteY2" fmla="*/ 2289702 h 2304249"/>
              <a:gd name="connsiteX3" fmla="*/ 177155 w 3125839"/>
              <a:gd name="connsiteY3" fmla="*/ 1623317 h 2304249"/>
              <a:gd name="connsiteX4" fmla="*/ 331268 w 3125839"/>
              <a:gd name="connsiteY4" fmla="*/ 1366463 h 2304249"/>
              <a:gd name="connsiteX5" fmla="*/ 690863 w 3125839"/>
              <a:gd name="connsiteY5" fmla="*/ 976045 h 2304249"/>
              <a:gd name="connsiteX6" fmla="*/ 1286764 w 3125839"/>
              <a:gd name="connsiteY6" fmla="*/ 626724 h 2304249"/>
              <a:gd name="connsiteX7" fmla="*/ 2149794 w 3125839"/>
              <a:gd name="connsiteY7" fmla="*/ 287677 h 2304249"/>
              <a:gd name="connsiteX8" fmla="*/ 3125839 w 3125839"/>
              <a:gd name="connsiteY8" fmla="*/ 0 h 2304249"/>
              <a:gd name="connsiteX0" fmla="*/ 70501 w 3152749"/>
              <a:gd name="connsiteY0" fmla="*/ 2085654 h 2308817"/>
              <a:gd name="connsiteX1" fmla="*/ 53204 w 3152749"/>
              <a:gd name="connsiteY1" fmla="*/ 2083000 h 2308817"/>
              <a:gd name="connsiteX2" fmla="*/ 35582 w 3152749"/>
              <a:gd name="connsiteY2" fmla="*/ 2289702 h 2308817"/>
              <a:gd name="connsiteX3" fmla="*/ 204065 w 3152749"/>
              <a:gd name="connsiteY3" fmla="*/ 1623317 h 2308817"/>
              <a:gd name="connsiteX4" fmla="*/ 358178 w 3152749"/>
              <a:gd name="connsiteY4" fmla="*/ 1366463 h 2308817"/>
              <a:gd name="connsiteX5" fmla="*/ 717773 w 3152749"/>
              <a:gd name="connsiteY5" fmla="*/ 976045 h 2308817"/>
              <a:gd name="connsiteX6" fmla="*/ 1313674 w 3152749"/>
              <a:gd name="connsiteY6" fmla="*/ 626724 h 2308817"/>
              <a:gd name="connsiteX7" fmla="*/ 2176704 w 3152749"/>
              <a:gd name="connsiteY7" fmla="*/ 287677 h 2308817"/>
              <a:gd name="connsiteX8" fmla="*/ 3152749 w 3152749"/>
              <a:gd name="connsiteY8" fmla="*/ 0 h 2308817"/>
              <a:gd name="connsiteX0" fmla="*/ 128025 w 3210273"/>
              <a:gd name="connsiteY0" fmla="*/ 2085654 h 2424625"/>
              <a:gd name="connsiteX1" fmla="*/ 110728 w 3210273"/>
              <a:gd name="connsiteY1" fmla="*/ 2083000 h 2424625"/>
              <a:gd name="connsiteX2" fmla="*/ 93106 w 3210273"/>
              <a:gd name="connsiteY2" fmla="*/ 2289702 h 2424625"/>
              <a:gd name="connsiteX3" fmla="*/ 5000 w 3210273"/>
              <a:gd name="connsiteY3" fmla="*/ 2385670 h 2424625"/>
              <a:gd name="connsiteX4" fmla="*/ 261589 w 3210273"/>
              <a:gd name="connsiteY4" fmla="*/ 1623317 h 2424625"/>
              <a:gd name="connsiteX5" fmla="*/ 415702 w 3210273"/>
              <a:gd name="connsiteY5" fmla="*/ 1366463 h 2424625"/>
              <a:gd name="connsiteX6" fmla="*/ 775297 w 3210273"/>
              <a:gd name="connsiteY6" fmla="*/ 976045 h 2424625"/>
              <a:gd name="connsiteX7" fmla="*/ 1371198 w 3210273"/>
              <a:gd name="connsiteY7" fmla="*/ 626724 h 2424625"/>
              <a:gd name="connsiteX8" fmla="*/ 2234228 w 3210273"/>
              <a:gd name="connsiteY8" fmla="*/ 287677 h 2424625"/>
              <a:gd name="connsiteX9" fmla="*/ 3210273 w 3210273"/>
              <a:gd name="connsiteY9" fmla="*/ 0 h 2424625"/>
              <a:gd name="connsiteX0" fmla="*/ 194428 w 3276676"/>
              <a:gd name="connsiteY0" fmla="*/ 2085654 h 2400502"/>
              <a:gd name="connsiteX1" fmla="*/ 177131 w 3276676"/>
              <a:gd name="connsiteY1" fmla="*/ 2083000 h 2400502"/>
              <a:gd name="connsiteX2" fmla="*/ 159509 w 3276676"/>
              <a:gd name="connsiteY2" fmla="*/ 2289702 h 2400502"/>
              <a:gd name="connsiteX3" fmla="*/ 71403 w 3276676"/>
              <a:gd name="connsiteY3" fmla="*/ 2385670 h 2400502"/>
              <a:gd name="connsiteX4" fmla="*/ 327992 w 3276676"/>
              <a:gd name="connsiteY4" fmla="*/ 1623317 h 2400502"/>
              <a:gd name="connsiteX5" fmla="*/ 482105 w 3276676"/>
              <a:gd name="connsiteY5" fmla="*/ 1366463 h 2400502"/>
              <a:gd name="connsiteX6" fmla="*/ 841700 w 3276676"/>
              <a:gd name="connsiteY6" fmla="*/ 976045 h 2400502"/>
              <a:gd name="connsiteX7" fmla="*/ 1437601 w 3276676"/>
              <a:gd name="connsiteY7" fmla="*/ 626724 h 2400502"/>
              <a:gd name="connsiteX8" fmla="*/ 2300631 w 3276676"/>
              <a:gd name="connsiteY8" fmla="*/ 287677 h 2400502"/>
              <a:gd name="connsiteX9" fmla="*/ 3276676 w 3276676"/>
              <a:gd name="connsiteY9" fmla="*/ 0 h 2400502"/>
              <a:gd name="connsiteX0" fmla="*/ 194428 w 3276676"/>
              <a:gd name="connsiteY0" fmla="*/ 2085654 h 2400502"/>
              <a:gd name="connsiteX1" fmla="*/ 239257 w 3276676"/>
              <a:gd name="connsiteY1" fmla="*/ 1859167 h 2400502"/>
              <a:gd name="connsiteX2" fmla="*/ 159509 w 3276676"/>
              <a:gd name="connsiteY2" fmla="*/ 2289702 h 2400502"/>
              <a:gd name="connsiteX3" fmla="*/ 71403 w 3276676"/>
              <a:gd name="connsiteY3" fmla="*/ 2385670 h 2400502"/>
              <a:gd name="connsiteX4" fmla="*/ 327992 w 3276676"/>
              <a:gd name="connsiteY4" fmla="*/ 1623317 h 2400502"/>
              <a:gd name="connsiteX5" fmla="*/ 482105 w 3276676"/>
              <a:gd name="connsiteY5" fmla="*/ 1366463 h 2400502"/>
              <a:gd name="connsiteX6" fmla="*/ 841700 w 3276676"/>
              <a:gd name="connsiteY6" fmla="*/ 976045 h 2400502"/>
              <a:gd name="connsiteX7" fmla="*/ 1437601 w 3276676"/>
              <a:gd name="connsiteY7" fmla="*/ 626724 h 2400502"/>
              <a:gd name="connsiteX8" fmla="*/ 2300631 w 3276676"/>
              <a:gd name="connsiteY8" fmla="*/ 287677 h 2400502"/>
              <a:gd name="connsiteX9" fmla="*/ 3276676 w 3276676"/>
              <a:gd name="connsiteY9" fmla="*/ 0 h 2400502"/>
              <a:gd name="connsiteX0" fmla="*/ 123977 w 3206225"/>
              <a:gd name="connsiteY0" fmla="*/ 2085654 h 2387805"/>
              <a:gd name="connsiteX1" fmla="*/ 168806 w 3206225"/>
              <a:gd name="connsiteY1" fmla="*/ 1859167 h 2387805"/>
              <a:gd name="connsiteX2" fmla="*/ 952 w 3206225"/>
              <a:gd name="connsiteY2" fmla="*/ 2385670 h 2387805"/>
              <a:gd name="connsiteX3" fmla="*/ 257541 w 3206225"/>
              <a:gd name="connsiteY3" fmla="*/ 1623317 h 2387805"/>
              <a:gd name="connsiteX4" fmla="*/ 411654 w 3206225"/>
              <a:gd name="connsiteY4" fmla="*/ 1366463 h 2387805"/>
              <a:gd name="connsiteX5" fmla="*/ 771249 w 3206225"/>
              <a:gd name="connsiteY5" fmla="*/ 976045 h 2387805"/>
              <a:gd name="connsiteX6" fmla="*/ 1367150 w 3206225"/>
              <a:gd name="connsiteY6" fmla="*/ 626724 h 2387805"/>
              <a:gd name="connsiteX7" fmla="*/ 2230180 w 3206225"/>
              <a:gd name="connsiteY7" fmla="*/ 287677 h 2387805"/>
              <a:gd name="connsiteX8" fmla="*/ 3206225 w 3206225"/>
              <a:gd name="connsiteY8" fmla="*/ 0 h 2387805"/>
              <a:gd name="connsiteX0" fmla="*/ 278840 w 3361088"/>
              <a:gd name="connsiteY0" fmla="*/ 2085654 h 2413734"/>
              <a:gd name="connsiteX1" fmla="*/ 323669 w 3361088"/>
              <a:gd name="connsiteY1" fmla="*/ 1859167 h 2413734"/>
              <a:gd name="connsiteX2" fmla="*/ 500 w 3361088"/>
              <a:gd name="connsiteY2" fmla="*/ 2411697 h 2413734"/>
              <a:gd name="connsiteX3" fmla="*/ 412404 w 3361088"/>
              <a:gd name="connsiteY3" fmla="*/ 1623317 h 2413734"/>
              <a:gd name="connsiteX4" fmla="*/ 566517 w 3361088"/>
              <a:gd name="connsiteY4" fmla="*/ 1366463 h 2413734"/>
              <a:gd name="connsiteX5" fmla="*/ 926112 w 3361088"/>
              <a:gd name="connsiteY5" fmla="*/ 976045 h 2413734"/>
              <a:gd name="connsiteX6" fmla="*/ 1522013 w 3361088"/>
              <a:gd name="connsiteY6" fmla="*/ 626724 h 2413734"/>
              <a:gd name="connsiteX7" fmla="*/ 2385043 w 3361088"/>
              <a:gd name="connsiteY7" fmla="*/ 287677 h 2413734"/>
              <a:gd name="connsiteX8" fmla="*/ 3361088 w 3361088"/>
              <a:gd name="connsiteY8" fmla="*/ 0 h 2413734"/>
              <a:gd name="connsiteX0" fmla="*/ 323669 w 3361088"/>
              <a:gd name="connsiteY0" fmla="*/ 1859167 h 2413734"/>
              <a:gd name="connsiteX1" fmla="*/ 500 w 3361088"/>
              <a:gd name="connsiteY1" fmla="*/ 2411697 h 2413734"/>
              <a:gd name="connsiteX2" fmla="*/ 412404 w 3361088"/>
              <a:gd name="connsiteY2" fmla="*/ 1623317 h 2413734"/>
              <a:gd name="connsiteX3" fmla="*/ 566517 w 3361088"/>
              <a:gd name="connsiteY3" fmla="*/ 1366463 h 2413734"/>
              <a:gd name="connsiteX4" fmla="*/ 926112 w 3361088"/>
              <a:gd name="connsiteY4" fmla="*/ 976045 h 2413734"/>
              <a:gd name="connsiteX5" fmla="*/ 1522013 w 3361088"/>
              <a:gd name="connsiteY5" fmla="*/ 626724 h 2413734"/>
              <a:gd name="connsiteX6" fmla="*/ 2385043 w 3361088"/>
              <a:gd name="connsiteY6" fmla="*/ 287677 h 2413734"/>
              <a:gd name="connsiteX7" fmla="*/ 3361088 w 3361088"/>
              <a:gd name="connsiteY7" fmla="*/ 0 h 2413734"/>
              <a:gd name="connsiteX0" fmla="*/ 0 w 3360588"/>
              <a:gd name="connsiteY0" fmla="*/ 2411697 h 2411697"/>
              <a:gd name="connsiteX1" fmla="*/ 411904 w 3360588"/>
              <a:gd name="connsiteY1" fmla="*/ 1623317 h 2411697"/>
              <a:gd name="connsiteX2" fmla="*/ 566017 w 3360588"/>
              <a:gd name="connsiteY2" fmla="*/ 1366463 h 2411697"/>
              <a:gd name="connsiteX3" fmla="*/ 925612 w 3360588"/>
              <a:gd name="connsiteY3" fmla="*/ 976045 h 2411697"/>
              <a:gd name="connsiteX4" fmla="*/ 1521513 w 3360588"/>
              <a:gd name="connsiteY4" fmla="*/ 626724 h 2411697"/>
              <a:gd name="connsiteX5" fmla="*/ 2384543 w 3360588"/>
              <a:gd name="connsiteY5" fmla="*/ 287677 h 2411697"/>
              <a:gd name="connsiteX6" fmla="*/ 3360588 w 3360588"/>
              <a:gd name="connsiteY6" fmla="*/ 0 h 2411697"/>
              <a:gd name="connsiteX0" fmla="*/ 0 w 3360588"/>
              <a:gd name="connsiteY0" fmla="*/ 2411697 h 2411697"/>
              <a:gd name="connsiteX1" fmla="*/ 169549 w 3360588"/>
              <a:gd name="connsiteY1" fmla="*/ 2061609 h 2411697"/>
              <a:gd name="connsiteX2" fmla="*/ 411904 w 3360588"/>
              <a:gd name="connsiteY2" fmla="*/ 1623317 h 2411697"/>
              <a:gd name="connsiteX3" fmla="*/ 566017 w 3360588"/>
              <a:gd name="connsiteY3" fmla="*/ 1366463 h 2411697"/>
              <a:gd name="connsiteX4" fmla="*/ 925612 w 3360588"/>
              <a:gd name="connsiteY4" fmla="*/ 976045 h 2411697"/>
              <a:gd name="connsiteX5" fmla="*/ 1521513 w 3360588"/>
              <a:gd name="connsiteY5" fmla="*/ 626724 h 2411697"/>
              <a:gd name="connsiteX6" fmla="*/ 2384543 w 3360588"/>
              <a:gd name="connsiteY6" fmla="*/ 287677 h 2411697"/>
              <a:gd name="connsiteX7" fmla="*/ 3360588 w 3360588"/>
              <a:gd name="connsiteY7" fmla="*/ 0 h 2411697"/>
              <a:gd name="connsiteX0" fmla="*/ 0 w 3360588"/>
              <a:gd name="connsiteY0" fmla="*/ 2411697 h 2411697"/>
              <a:gd name="connsiteX1" fmla="*/ 268950 w 3360588"/>
              <a:gd name="connsiteY1" fmla="*/ 2098047 h 2411697"/>
              <a:gd name="connsiteX2" fmla="*/ 411904 w 3360588"/>
              <a:gd name="connsiteY2" fmla="*/ 1623317 h 2411697"/>
              <a:gd name="connsiteX3" fmla="*/ 566017 w 3360588"/>
              <a:gd name="connsiteY3" fmla="*/ 1366463 h 2411697"/>
              <a:gd name="connsiteX4" fmla="*/ 925612 w 3360588"/>
              <a:gd name="connsiteY4" fmla="*/ 976045 h 2411697"/>
              <a:gd name="connsiteX5" fmla="*/ 1521513 w 3360588"/>
              <a:gd name="connsiteY5" fmla="*/ 626724 h 2411697"/>
              <a:gd name="connsiteX6" fmla="*/ 2384543 w 3360588"/>
              <a:gd name="connsiteY6" fmla="*/ 287677 h 2411697"/>
              <a:gd name="connsiteX7" fmla="*/ 3360588 w 3360588"/>
              <a:gd name="connsiteY7" fmla="*/ 0 h 2411697"/>
              <a:gd name="connsiteX0" fmla="*/ 0 w 3360588"/>
              <a:gd name="connsiteY0" fmla="*/ 2411697 h 2411697"/>
              <a:gd name="connsiteX1" fmla="*/ 268950 w 3360588"/>
              <a:gd name="connsiteY1" fmla="*/ 2098047 h 2411697"/>
              <a:gd name="connsiteX2" fmla="*/ 442967 w 3360588"/>
              <a:gd name="connsiteY2" fmla="*/ 1612906 h 2411697"/>
              <a:gd name="connsiteX3" fmla="*/ 566017 w 3360588"/>
              <a:gd name="connsiteY3" fmla="*/ 1366463 h 2411697"/>
              <a:gd name="connsiteX4" fmla="*/ 925612 w 3360588"/>
              <a:gd name="connsiteY4" fmla="*/ 976045 h 2411697"/>
              <a:gd name="connsiteX5" fmla="*/ 1521513 w 3360588"/>
              <a:gd name="connsiteY5" fmla="*/ 626724 h 2411697"/>
              <a:gd name="connsiteX6" fmla="*/ 2384543 w 3360588"/>
              <a:gd name="connsiteY6" fmla="*/ 287677 h 2411697"/>
              <a:gd name="connsiteX7" fmla="*/ 3360588 w 3360588"/>
              <a:gd name="connsiteY7" fmla="*/ 0 h 2411697"/>
              <a:gd name="connsiteX0" fmla="*/ 0 w 3360588"/>
              <a:gd name="connsiteY0" fmla="*/ 2411697 h 2411697"/>
              <a:gd name="connsiteX1" fmla="*/ 268950 w 3360588"/>
              <a:gd name="connsiteY1" fmla="*/ 2098047 h 2411697"/>
              <a:gd name="connsiteX2" fmla="*/ 442967 w 3360588"/>
              <a:gd name="connsiteY2" fmla="*/ 1612906 h 2411697"/>
              <a:gd name="connsiteX3" fmla="*/ 634356 w 3360588"/>
              <a:gd name="connsiteY3" fmla="*/ 1277971 h 2411697"/>
              <a:gd name="connsiteX4" fmla="*/ 925612 w 3360588"/>
              <a:gd name="connsiteY4" fmla="*/ 976045 h 2411697"/>
              <a:gd name="connsiteX5" fmla="*/ 1521513 w 3360588"/>
              <a:gd name="connsiteY5" fmla="*/ 626724 h 2411697"/>
              <a:gd name="connsiteX6" fmla="*/ 2384543 w 3360588"/>
              <a:gd name="connsiteY6" fmla="*/ 287677 h 2411697"/>
              <a:gd name="connsiteX7" fmla="*/ 3360588 w 3360588"/>
              <a:gd name="connsiteY7" fmla="*/ 0 h 2411697"/>
              <a:gd name="connsiteX0" fmla="*/ 0 w 3360588"/>
              <a:gd name="connsiteY0" fmla="*/ 2411697 h 2411697"/>
              <a:gd name="connsiteX1" fmla="*/ 169549 w 3360588"/>
              <a:gd name="connsiteY1" fmla="*/ 2233388 h 2411697"/>
              <a:gd name="connsiteX2" fmla="*/ 268950 w 3360588"/>
              <a:gd name="connsiteY2" fmla="*/ 2098047 h 2411697"/>
              <a:gd name="connsiteX3" fmla="*/ 442967 w 3360588"/>
              <a:gd name="connsiteY3" fmla="*/ 1612906 h 2411697"/>
              <a:gd name="connsiteX4" fmla="*/ 634356 w 3360588"/>
              <a:gd name="connsiteY4" fmla="*/ 1277971 h 2411697"/>
              <a:gd name="connsiteX5" fmla="*/ 925612 w 3360588"/>
              <a:gd name="connsiteY5" fmla="*/ 976045 h 2411697"/>
              <a:gd name="connsiteX6" fmla="*/ 1521513 w 3360588"/>
              <a:gd name="connsiteY6" fmla="*/ 626724 h 2411697"/>
              <a:gd name="connsiteX7" fmla="*/ 2384543 w 3360588"/>
              <a:gd name="connsiteY7" fmla="*/ 287677 h 2411697"/>
              <a:gd name="connsiteX8" fmla="*/ 3360588 w 3360588"/>
              <a:gd name="connsiteY8" fmla="*/ 0 h 2411697"/>
              <a:gd name="connsiteX0" fmla="*/ 0 w 3360588"/>
              <a:gd name="connsiteY0" fmla="*/ 2411697 h 2411697"/>
              <a:gd name="connsiteX1" fmla="*/ 194399 w 3360588"/>
              <a:gd name="connsiteY1" fmla="*/ 2264620 h 2411697"/>
              <a:gd name="connsiteX2" fmla="*/ 268950 w 3360588"/>
              <a:gd name="connsiteY2" fmla="*/ 2098047 h 2411697"/>
              <a:gd name="connsiteX3" fmla="*/ 442967 w 3360588"/>
              <a:gd name="connsiteY3" fmla="*/ 1612906 h 2411697"/>
              <a:gd name="connsiteX4" fmla="*/ 634356 w 3360588"/>
              <a:gd name="connsiteY4" fmla="*/ 1277971 h 2411697"/>
              <a:gd name="connsiteX5" fmla="*/ 925612 w 3360588"/>
              <a:gd name="connsiteY5" fmla="*/ 976045 h 2411697"/>
              <a:gd name="connsiteX6" fmla="*/ 1521513 w 3360588"/>
              <a:gd name="connsiteY6" fmla="*/ 626724 h 2411697"/>
              <a:gd name="connsiteX7" fmla="*/ 2384543 w 3360588"/>
              <a:gd name="connsiteY7" fmla="*/ 287677 h 2411697"/>
              <a:gd name="connsiteX8" fmla="*/ 3360588 w 3360588"/>
              <a:gd name="connsiteY8" fmla="*/ 0 h 2411697"/>
              <a:gd name="connsiteX0" fmla="*/ 0 w 3360588"/>
              <a:gd name="connsiteY0" fmla="*/ 2411697 h 2411697"/>
              <a:gd name="connsiteX1" fmla="*/ 194399 w 3360588"/>
              <a:gd name="connsiteY1" fmla="*/ 2264620 h 2411697"/>
              <a:gd name="connsiteX2" fmla="*/ 318650 w 3360588"/>
              <a:gd name="connsiteY2" fmla="*/ 1988733 h 2411697"/>
              <a:gd name="connsiteX3" fmla="*/ 442967 w 3360588"/>
              <a:gd name="connsiteY3" fmla="*/ 1612906 h 2411697"/>
              <a:gd name="connsiteX4" fmla="*/ 634356 w 3360588"/>
              <a:gd name="connsiteY4" fmla="*/ 1277971 h 2411697"/>
              <a:gd name="connsiteX5" fmla="*/ 925612 w 3360588"/>
              <a:gd name="connsiteY5" fmla="*/ 976045 h 2411697"/>
              <a:gd name="connsiteX6" fmla="*/ 1521513 w 3360588"/>
              <a:gd name="connsiteY6" fmla="*/ 626724 h 2411697"/>
              <a:gd name="connsiteX7" fmla="*/ 2384543 w 3360588"/>
              <a:gd name="connsiteY7" fmla="*/ 287677 h 2411697"/>
              <a:gd name="connsiteX8" fmla="*/ 3360588 w 3360588"/>
              <a:gd name="connsiteY8" fmla="*/ 0 h 2411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60588" h="2411697">
                <a:moveTo>
                  <a:pt x="0" y="2411697"/>
                </a:moveTo>
                <a:cubicBezTo>
                  <a:pt x="28258" y="2381979"/>
                  <a:pt x="149574" y="2316895"/>
                  <a:pt x="194399" y="2264620"/>
                </a:cubicBezTo>
                <a:cubicBezTo>
                  <a:pt x="239224" y="2212345"/>
                  <a:pt x="273080" y="2092147"/>
                  <a:pt x="318650" y="1988733"/>
                </a:cubicBezTo>
                <a:cubicBezTo>
                  <a:pt x="364220" y="1885319"/>
                  <a:pt x="390349" y="1731366"/>
                  <a:pt x="442967" y="1612906"/>
                </a:cubicBezTo>
                <a:cubicBezTo>
                  <a:pt x="495585" y="1494446"/>
                  <a:pt x="553915" y="1384115"/>
                  <a:pt x="634356" y="1277971"/>
                </a:cubicBezTo>
                <a:cubicBezTo>
                  <a:pt x="714797" y="1171828"/>
                  <a:pt x="777752" y="1084586"/>
                  <a:pt x="925612" y="976045"/>
                </a:cubicBezTo>
                <a:cubicBezTo>
                  <a:pt x="1073472" y="867504"/>
                  <a:pt x="1278358" y="741452"/>
                  <a:pt x="1521513" y="626724"/>
                </a:cubicBezTo>
                <a:cubicBezTo>
                  <a:pt x="1764668" y="511996"/>
                  <a:pt x="2078030" y="392131"/>
                  <a:pt x="2384543" y="287677"/>
                </a:cubicBezTo>
                <a:cubicBezTo>
                  <a:pt x="2691056" y="183223"/>
                  <a:pt x="3025822" y="91611"/>
                  <a:pt x="3360588" y="0"/>
                </a:cubicBezTo>
              </a:path>
            </a:pathLst>
          </a:cu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293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1D11DD-0938-764A-B934-D488B737C4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25"/>
          <a:stretch/>
        </p:blipFill>
        <p:spPr>
          <a:xfrm>
            <a:off x="6829245" y="2129122"/>
            <a:ext cx="1523050" cy="19995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AFE1E2-6113-5A4D-A9DB-9B6C18F413F3}"/>
              </a:ext>
            </a:extLst>
          </p:cNvPr>
          <p:cNvSpPr txBox="1"/>
          <p:nvPr/>
        </p:nvSpPr>
        <p:spPr>
          <a:xfrm rot="21029270">
            <a:off x="66925" y="46104"/>
            <a:ext cx="765145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/>
              <a:t>Meanwhile …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7D3F4A-E69A-0248-AACF-1B6DF3F033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61" t="25837" r="1947" b="4619"/>
          <a:stretch/>
        </p:blipFill>
        <p:spPr>
          <a:xfrm>
            <a:off x="2664240" y="2055959"/>
            <a:ext cx="1700987" cy="22489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C76FCD-3DC3-1F45-AB83-F7B80396155D}"/>
              </a:ext>
            </a:extLst>
          </p:cNvPr>
          <p:cNvSpPr txBox="1"/>
          <p:nvPr/>
        </p:nvSpPr>
        <p:spPr>
          <a:xfrm>
            <a:off x="2965823" y="1514716"/>
            <a:ext cx="1186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1970s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2FCF7E-FCF8-3144-91FD-697B2FEB41CD}"/>
              </a:ext>
            </a:extLst>
          </p:cNvPr>
          <p:cNvSpPr txBox="1"/>
          <p:nvPr/>
        </p:nvSpPr>
        <p:spPr>
          <a:xfrm>
            <a:off x="6981982" y="1519573"/>
            <a:ext cx="1217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Today</a:t>
            </a: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F1EED959-245E-7E47-AC6A-44877D656853}"/>
              </a:ext>
            </a:extLst>
          </p:cNvPr>
          <p:cNvSpPr/>
          <p:nvPr/>
        </p:nvSpPr>
        <p:spPr>
          <a:xfrm>
            <a:off x="4572000" y="2396837"/>
            <a:ext cx="2050472" cy="3768436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4800" dirty="0">
                <a:solidFill>
                  <a:schemeClr val="bg1">
                    <a:lumMod val="85000"/>
                  </a:schemeClr>
                </a:solidFill>
                <a:latin typeface="American Typewriter" panose="02090604020004020304" pitchFamily="18" charset="77"/>
              </a:rPr>
              <a:t>Aging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30120A-C86A-324B-83D9-C141DF1E3C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4240" y="4431423"/>
            <a:ext cx="1801564" cy="19995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AB69128-4EB4-E243-B9A0-0B003CFEB3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3015" y="4431423"/>
            <a:ext cx="1615508" cy="199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26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F38C8E4-0A3E-B548-8B65-6FC8F7D17F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84" b="11708"/>
          <a:stretch/>
        </p:blipFill>
        <p:spPr>
          <a:xfrm>
            <a:off x="6108356" y="5186037"/>
            <a:ext cx="2272968" cy="15601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EC6085-843A-DC46-88CA-C623DA756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0" y="356600"/>
            <a:ext cx="8229600" cy="567399"/>
          </a:xfrm>
        </p:spPr>
        <p:txBody>
          <a:bodyPr/>
          <a:lstStyle/>
          <a:p>
            <a:r>
              <a:rPr lang="en-US" dirty="0"/>
              <a:t>Motivation for PFM</a:t>
            </a:r>
            <a:endParaRPr lang="en-US" b="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0BC24-79B3-3046-9485-1E01EF011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234" y="923999"/>
            <a:ext cx="4754515" cy="5683607"/>
          </a:xfrm>
        </p:spPr>
        <p:txBody>
          <a:bodyPr/>
          <a:lstStyle/>
          <a:p>
            <a:r>
              <a:rPr lang="en-US" b="1" dirty="0"/>
              <a:t>Today</a:t>
            </a:r>
          </a:p>
          <a:p>
            <a:pPr lvl="1"/>
            <a:r>
              <a:rPr lang="en-US" dirty="0"/>
              <a:t>More data &amp; knowledge support improved models</a:t>
            </a:r>
          </a:p>
          <a:p>
            <a:pPr lvl="1"/>
            <a:r>
              <a:rPr lang="en-US" dirty="0"/>
              <a:t>Extended plant lifetimes sought</a:t>
            </a:r>
          </a:p>
          <a:p>
            <a:pPr lvl="1"/>
            <a:r>
              <a:rPr lang="en-US" dirty="0"/>
              <a:t>Existing conservative screening criteria challenged </a:t>
            </a:r>
          </a:p>
          <a:p>
            <a:pPr lvl="2">
              <a:spcBef>
                <a:spcPts val="200"/>
              </a:spcBef>
            </a:pPr>
            <a:r>
              <a:rPr lang="en-US" dirty="0"/>
              <a:t>Significant operability impacts</a:t>
            </a:r>
          </a:p>
          <a:p>
            <a:pPr lvl="1"/>
            <a:r>
              <a:rPr lang="en-US" dirty="0"/>
              <a:t>Issues</a:t>
            </a:r>
          </a:p>
          <a:p>
            <a:pPr lvl="2">
              <a:spcBef>
                <a:spcPts val="200"/>
              </a:spcBef>
            </a:pPr>
            <a:r>
              <a:rPr lang="en-US" dirty="0"/>
              <a:t>Every discipline can no longer have its own margin</a:t>
            </a:r>
          </a:p>
          <a:p>
            <a:pPr lvl="2">
              <a:spcBef>
                <a:spcPts val="200"/>
              </a:spcBef>
            </a:pPr>
            <a:r>
              <a:rPr lang="en-US" dirty="0"/>
              <a:t>Deterministic approaches </a:t>
            </a:r>
          </a:p>
          <a:p>
            <a:pPr lvl="3">
              <a:spcBef>
                <a:spcPts val="200"/>
              </a:spcBef>
            </a:pPr>
            <a:r>
              <a:rPr lang="en-US" dirty="0"/>
              <a:t>Common / accepted / entrenched</a:t>
            </a:r>
          </a:p>
          <a:p>
            <a:pPr lvl="3">
              <a:spcBef>
                <a:spcPts val="200"/>
              </a:spcBef>
            </a:pPr>
            <a:r>
              <a:rPr lang="en-US" dirty="0"/>
              <a:t>Not well suited to quantifying actual risk</a:t>
            </a:r>
          </a:p>
          <a:p>
            <a:pPr lvl="1"/>
            <a:r>
              <a:rPr lang="en-US" dirty="0"/>
              <a:t>Solution: PFM</a:t>
            </a:r>
          </a:p>
          <a:p>
            <a:pPr lvl="2"/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02C0BA4-04D7-DD48-BD01-96E0E29BF4CF}"/>
              </a:ext>
            </a:extLst>
          </p:cNvPr>
          <p:cNvCxnSpPr>
            <a:cxnSpLocks/>
          </p:cNvCxnSpPr>
          <p:nvPr/>
        </p:nvCxnSpPr>
        <p:spPr>
          <a:xfrm flipH="1" flipV="1">
            <a:off x="5481286" y="356600"/>
            <a:ext cx="15388" cy="3835256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F8E528C-03DA-5A47-9FCC-F6381A0710B9}"/>
              </a:ext>
            </a:extLst>
          </p:cNvPr>
          <p:cNvCxnSpPr>
            <a:cxnSpLocks/>
          </p:cNvCxnSpPr>
          <p:nvPr/>
        </p:nvCxnSpPr>
        <p:spPr>
          <a:xfrm>
            <a:off x="5496674" y="4191856"/>
            <a:ext cx="3246634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FC83082F-E674-2B4D-9D1A-C58767409477}"/>
              </a:ext>
            </a:extLst>
          </p:cNvPr>
          <p:cNvSpPr>
            <a:spLocks noChangeAspect="1"/>
          </p:cNvSpPr>
          <p:nvPr/>
        </p:nvSpPr>
        <p:spPr>
          <a:xfrm>
            <a:off x="5563045" y="3972990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DC302B-4C5F-D947-9D4C-8BF169DE0D7F}"/>
              </a:ext>
            </a:extLst>
          </p:cNvPr>
          <p:cNvSpPr txBox="1"/>
          <p:nvPr/>
        </p:nvSpPr>
        <p:spPr>
          <a:xfrm>
            <a:off x="8646879" y="4005806"/>
            <a:ext cx="572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/>
              <a:t>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8D33A5-55BB-ED47-8417-64F21C9B7B98}"/>
              </a:ext>
            </a:extLst>
          </p:cNvPr>
          <p:cNvSpPr txBox="1"/>
          <p:nvPr/>
        </p:nvSpPr>
        <p:spPr>
          <a:xfrm rot="16200000">
            <a:off x="4849382" y="2038997"/>
            <a:ext cx="925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damage</a:t>
            </a:r>
            <a:endParaRPr lang="en-US" i="1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F2AC7C-A99B-EE4E-A32C-DABE318DC4A9}"/>
              </a:ext>
            </a:extLst>
          </p:cNvPr>
          <p:cNvCxnSpPr>
            <a:cxnSpLocks/>
          </p:cNvCxnSpPr>
          <p:nvPr/>
        </p:nvCxnSpPr>
        <p:spPr>
          <a:xfrm>
            <a:off x="5496674" y="1904879"/>
            <a:ext cx="3415091" cy="0"/>
          </a:xfrm>
          <a:prstGeom prst="line">
            <a:avLst/>
          </a:prstGeom>
          <a:ln w="41275"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A91CDF0-16F7-DF45-B4A9-C9C09B8319E4}"/>
              </a:ext>
            </a:extLst>
          </p:cNvPr>
          <p:cNvSpPr txBox="1"/>
          <p:nvPr/>
        </p:nvSpPr>
        <p:spPr>
          <a:xfrm>
            <a:off x="5511108" y="1450853"/>
            <a:ext cx="1957654" cy="74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FF0000"/>
                </a:solidFill>
              </a:rPr>
              <a:t>conservative screening criteria</a:t>
            </a:r>
          </a:p>
          <a:p>
            <a:pPr>
              <a:lnSpc>
                <a:spcPct val="90000"/>
              </a:lnSpc>
            </a:pPr>
            <a:r>
              <a:rPr lang="en-US" sz="500" dirty="0">
                <a:solidFill>
                  <a:srgbClr val="FF0000"/>
                </a:solidFill>
              </a:rPr>
              <a:t> </a:t>
            </a:r>
            <a:r>
              <a:rPr lang="en-US" sz="300" dirty="0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rgbClr val="FF0000"/>
                </a:solidFill>
              </a:rPr>
              <a:t>(based on high loads)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AD2D095-F831-8043-B9BF-44262468D9A5}"/>
              </a:ext>
            </a:extLst>
          </p:cNvPr>
          <p:cNvCxnSpPr/>
          <p:nvPr/>
        </p:nvCxnSpPr>
        <p:spPr>
          <a:xfrm flipV="1">
            <a:off x="7058349" y="1675650"/>
            <a:ext cx="0" cy="2516206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>
            <a:extLst>
              <a:ext uri="{FF2B5EF4-FFF2-40B4-BE49-F238E27FC236}">
                <a16:creationId xmlns:a16="http://schemas.microsoft.com/office/drawing/2014/main" id="{8293C841-A6BA-3448-9FAE-079E0E067303}"/>
              </a:ext>
            </a:extLst>
          </p:cNvPr>
          <p:cNvSpPr/>
          <p:nvPr/>
        </p:nvSpPr>
        <p:spPr>
          <a:xfrm>
            <a:off x="5506948" y="1837375"/>
            <a:ext cx="3082248" cy="2354480"/>
          </a:xfrm>
          <a:custGeom>
            <a:avLst/>
            <a:gdLst>
              <a:gd name="connsiteX0" fmla="*/ 0 w 3082248"/>
              <a:gd name="connsiteY0" fmla="*/ 2085654 h 2085654"/>
              <a:gd name="connsiteX1" fmla="*/ 133564 w 3082248"/>
              <a:gd name="connsiteY1" fmla="*/ 1623317 h 2085654"/>
              <a:gd name="connsiteX2" fmla="*/ 287677 w 3082248"/>
              <a:gd name="connsiteY2" fmla="*/ 1366463 h 2085654"/>
              <a:gd name="connsiteX3" fmla="*/ 647272 w 3082248"/>
              <a:gd name="connsiteY3" fmla="*/ 976045 h 2085654"/>
              <a:gd name="connsiteX4" fmla="*/ 1243173 w 3082248"/>
              <a:gd name="connsiteY4" fmla="*/ 626724 h 2085654"/>
              <a:gd name="connsiteX5" fmla="*/ 2106203 w 3082248"/>
              <a:gd name="connsiteY5" fmla="*/ 287677 h 2085654"/>
              <a:gd name="connsiteX6" fmla="*/ 3082248 w 3082248"/>
              <a:gd name="connsiteY6" fmla="*/ 0 h 2085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82248" h="2085654">
                <a:moveTo>
                  <a:pt x="0" y="2085654"/>
                </a:moveTo>
                <a:cubicBezTo>
                  <a:pt x="42809" y="1914418"/>
                  <a:pt x="85618" y="1743182"/>
                  <a:pt x="133564" y="1623317"/>
                </a:cubicBezTo>
                <a:cubicBezTo>
                  <a:pt x="181510" y="1503452"/>
                  <a:pt x="202059" y="1474342"/>
                  <a:pt x="287677" y="1366463"/>
                </a:cubicBezTo>
                <a:cubicBezTo>
                  <a:pt x="373295" y="1258584"/>
                  <a:pt x="488023" y="1099335"/>
                  <a:pt x="647272" y="976045"/>
                </a:cubicBezTo>
                <a:cubicBezTo>
                  <a:pt x="806521" y="852755"/>
                  <a:pt x="1000018" y="741452"/>
                  <a:pt x="1243173" y="626724"/>
                </a:cubicBezTo>
                <a:cubicBezTo>
                  <a:pt x="1486328" y="511996"/>
                  <a:pt x="1799690" y="392131"/>
                  <a:pt x="2106203" y="287677"/>
                </a:cubicBezTo>
                <a:cubicBezTo>
                  <a:pt x="2412716" y="183223"/>
                  <a:pt x="2747482" y="91611"/>
                  <a:pt x="3082248" y="0"/>
                </a:cubicBezTo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D0C6BF9-E9F0-894F-BD85-91566569F2AF}"/>
              </a:ext>
            </a:extLst>
          </p:cNvPr>
          <p:cNvSpPr>
            <a:spLocks noChangeAspect="1"/>
          </p:cNvSpPr>
          <p:nvPr/>
        </p:nvSpPr>
        <p:spPr>
          <a:xfrm>
            <a:off x="5662503" y="3747945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D1293C7-0E08-0045-8355-25CD104790DF}"/>
              </a:ext>
            </a:extLst>
          </p:cNvPr>
          <p:cNvSpPr>
            <a:spLocks noChangeAspect="1"/>
          </p:cNvSpPr>
          <p:nvPr/>
        </p:nvSpPr>
        <p:spPr>
          <a:xfrm>
            <a:off x="5786610" y="3966811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EDB8069-0B3E-8147-A519-808F97140835}"/>
              </a:ext>
            </a:extLst>
          </p:cNvPr>
          <p:cNvSpPr>
            <a:spLocks noChangeAspect="1"/>
          </p:cNvSpPr>
          <p:nvPr/>
        </p:nvSpPr>
        <p:spPr>
          <a:xfrm>
            <a:off x="5863666" y="3833206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5A41604-9B89-5545-BB72-2F5D34B4F24B}"/>
              </a:ext>
            </a:extLst>
          </p:cNvPr>
          <p:cNvSpPr>
            <a:spLocks noChangeAspect="1"/>
          </p:cNvSpPr>
          <p:nvPr/>
        </p:nvSpPr>
        <p:spPr>
          <a:xfrm>
            <a:off x="5786610" y="3625571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A28968-0244-6648-893B-956C8F580751}"/>
              </a:ext>
            </a:extLst>
          </p:cNvPr>
          <p:cNvSpPr txBox="1"/>
          <p:nvPr/>
        </p:nvSpPr>
        <p:spPr>
          <a:xfrm>
            <a:off x="7062927" y="1119696"/>
            <a:ext cx="1858049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100" dirty="0">
                <a:solidFill>
                  <a:schemeClr val="accent3"/>
                </a:solidFill>
              </a:rPr>
              <a:t>Updated trend curve</a:t>
            </a:r>
          </a:p>
          <a:p>
            <a:pPr algn="r">
              <a:lnSpc>
                <a:spcPct val="90000"/>
              </a:lnSpc>
            </a:pPr>
            <a:r>
              <a:rPr lang="en-US" sz="1100" dirty="0">
                <a:solidFill>
                  <a:schemeClr val="accent3"/>
                </a:solidFill>
              </a:rPr>
              <a:t>(still conservative)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FADF03F-9EA8-744D-967A-C163D22E77DD}"/>
              </a:ext>
            </a:extLst>
          </p:cNvPr>
          <p:cNvSpPr txBox="1"/>
          <p:nvPr/>
        </p:nvSpPr>
        <p:spPr>
          <a:xfrm>
            <a:off x="6507272" y="3428811"/>
            <a:ext cx="64704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100" dirty="0">
                <a:solidFill>
                  <a:schemeClr val="accent3"/>
                </a:solidFill>
              </a:rPr>
              <a:t>Much more data</a:t>
            </a:r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9FBC297A-9537-C642-A3F4-205FD821737E}"/>
              </a:ext>
            </a:extLst>
          </p:cNvPr>
          <p:cNvSpPr/>
          <p:nvPr/>
        </p:nvSpPr>
        <p:spPr>
          <a:xfrm rot="16200000">
            <a:off x="6755637" y="4480909"/>
            <a:ext cx="978408" cy="484632"/>
          </a:xfrm>
          <a:prstGeom prst="rightArrow">
            <a:avLst>
              <a:gd name="adj1" fmla="val 39708"/>
              <a:gd name="adj2" fmla="val 80875"/>
            </a:avLst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Current time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4BC1A21-EF02-6946-81A7-856346D1D989}"/>
              </a:ext>
            </a:extLst>
          </p:cNvPr>
          <p:cNvSpPr txBox="1"/>
          <p:nvPr/>
        </p:nvSpPr>
        <p:spPr>
          <a:xfrm rot="16200000">
            <a:off x="7446766" y="4416395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60 years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1157F55-B0C3-3E4C-BD27-21E025865F7A}"/>
              </a:ext>
            </a:extLst>
          </p:cNvPr>
          <p:cNvCxnSpPr/>
          <p:nvPr/>
        </p:nvCxnSpPr>
        <p:spPr>
          <a:xfrm flipV="1">
            <a:off x="7845273" y="1645745"/>
            <a:ext cx="0" cy="2516206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08123CE-3B29-1F4B-88D0-881BF233ACCC}"/>
              </a:ext>
            </a:extLst>
          </p:cNvPr>
          <p:cNvSpPr txBox="1"/>
          <p:nvPr/>
        </p:nvSpPr>
        <p:spPr>
          <a:xfrm rot="16200000">
            <a:off x="8228322" y="4463394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80 years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A584EFD-08A5-984B-B603-BE04449D2DE3}"/>
              </a:ext>
            </a:extLst>
          </p:cNvPr>
          <p:cNvCxnSpPr/>
          <p:nvPr/>
        </p:nvCxnSpPr>
        <p:spPr>
          <a:xfrm flipV="1">
            <a:off x="8626829" y="1692744"/>
            <a:ext cx="0" cy="2516206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C41135F-9FF6-3E44-AC7E-822FB1B90525}"/>
              </a:ext>
            </a:extLst>
          </p:cNvPr>
          <p:cNvSpPr txBox="1"/>
          <p:nvPr/>
        </p:nvSpPr>
        <p:spPr>
          <a:xfrm rot="16200000">
            <a:off x="6659842" y="4446300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40 years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2889307-EFF5-E448-BFB2-A78F1BE6BDD4}"/>
              </a:ext>
            </a:extLst>
          </p:cNvPr>
          <p:cNvSpPr>
            <a:spLocks noChangeAspect="1"/>
          </p:cNvSpPr>
          <p:nvPr/>
        </p:nvSpPr>
        <p:spPr>
          <a:xfrm>
            <a:off x="5820940" y="3734164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7C0BE012-72FA-8A4A-8C50-14A9295B071F}"/>
              </a:ext>
            </a:extLst>
          </p:cNvPr>
          <p:cNvSpPr>
            <a:spLocks noChangeAspect="1"/>
          </p:cNvSpPr>
          <p:nvPr/>
        </p:nvSpPr>
        <p:spPr>
          <a:xfrm>
            <a:off x="5920398" y="3509119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C94886F-7A79-564C-A9E3-66A868A013D7}"/>
              </a:ext>
            </a:extLst>
          </p:cNvPr>
          <p:cNvSpPr>
            <a:spLocks noChangeAspect="1"/>
          </p:cNvSpPr>
          <p:nvPr/>
        </p:nvSpPr>
        <p:spPr>
          <a:xfrm>
            <a:off x="6044505" y="3727985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6A1041A-EBCE-B841-BE9E-3FCB43E4E549}"/>
              </a:ext>
            </a:extLst>
          </p:cNvPr>
          <p:cNvSpPr>
            <a:spLocks noChangeAspect="1"/>
          </p:cNvSpPr>
          <p:nvPr/>
        </p:nvSpPr>
        <p:spPr>
          <a:xfrm>
            <a:off x="6121561" y="3594380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A7399DB-4CCD-514B-A507-3A6B76503ACD}"/>
              </a:ext>
            </a:extLst>
          </p:cNvPr>
          <p:cNvSpPr>
            <a:spLocks noChangeAspect="1"/>
          </p:cNvSpPr>
          <p:nvPr/>
        </p:nvSpPr>
        <p:spPr>
          <a:xfrm>
            <a:off x="6044505" y="3386745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2AA77C5-362E-FA42-8A9E-01D75FB7CEB0}"/>
              </a:ext>
            </a:extLst>
          </p:cNvPr>
          <p:cNvSpPr>
            <a:spLocks noChangeAspect="1"/>
          </p:cNvSpPr>
          <p:nvPr/>
        </p:nvSpPr>
        <p:spPr>
          <a:xfrm>
            <a:off x="5993841" y="3410077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94B1EAD-D0E7-DD49-A2F5-B4124DD48A1D}"/>
              </a:ext>
            </a:extLst>
          </p:cNvPr>
          <p:cNvSpPr>
            <a:spLocks noChangeAspect="1"/>
          </p:cNvSpPr>
          <p:nvPr/>
        </p:nvSpPr>
        <p:spPr>
          <a:xfrm>
            <a:off x="6093299" y="3185032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646D23B-70FE-A342-AD39-54F8976BEEA8}"/>
              </a:ext>
            </a:extLst>
          </p:cNvPr>
          <p:cNvSpPr>
            <a:spLocks noChangeAspect="1"/>
          </p:cNvSpPr>
          <p:nvPr/>
        </p:nvSpPr>
        <p:spPr>
          <a:xfrm>
            <a:off x="6217406" y="3403898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FD14DB5-44D6-AC42-9817-974BCB8CC959}"/>
              </a:ext>
            </a:extLst>
          </p:cNvPr>
          <p:cNvSpPr>
            <a:spLocks noChangeAspect="1"/>
          </p:cNvSpPr>
          <p:nvPr/>
        </p:nvSpPr>
        <p:spPr>
          <a:xfrm>
            <a:off x="6294462" y="3270293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224F667-9A70-754A-A2DB-C553A1095BC5}"/>
              </a:ext>
            </a:extLst>
          </p:cNvPr>
          <p:cNvSpPr>
            <a:spLocks noChangeAspect="1"/>
          </p:cNvSpPr>
          <p:nvPr/>
        </p:nvSpPr>
        <p:spPr>
          <a:xfrm>
            <a:off x="6217406" y="3062658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F73B5B4-4A3A-C048-8983-3C5B2D906017}"/>
              </a:ext>
            </a:extLst>
          </p:cNvPr>
          <p:cNvSpPr>
            <a:spLocks noChangeAspect="1"/>
          </p:cNvSpPr>
          <p:nvPr/>
        </p:nvSpPr>
        <p:spPr>
          <a:xfrm>
            <a:off x="6088314" y="3736788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9C306E9-A46B-9747-8CB6-3461B99CE344}"/>
              </a:ext>
            </a:extLst>
          </p:cNvPr>
          <p:cNvSpPr>
            <a:spLocks noChangeAspect="1"/>
          </p:cNvSpPr>
          <p:nvPr/>
        </p:nvSpPr>
        <p:spPr>
          <a:xfrm>
            <a:off x="6187772" y="3511743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89E2E5B-445D-FB4C-8E50-558DE3AD83E6}"/>
              </a:ext>
            </a:extLst>
          </p:cNvPr>
          <p:cNvSpPr>
            <a:spLocks noChangeAspect="1"/>
          </p:cNvSpPr>
          <p:nvPr/>
        </p:nvSpPr>
        <p:spPr>
          <a:xfrm>
            <a:off x="6311879" y="3730609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A292EA2-90D9-FC41-B944-32E205A4A528}"/>
              </a:ext>
            </a:extLst>
          </p:cNvPr>
          <p:cNvSpPr>
            <a:spLocks noChangeAspect="1"/>
          </p:cNvSpPr>
          <p:nvPr/>
        </p:nvSpPr>
        <p:spPr>
          <a:xfrm>
            <a:off x="6388935" y="3597004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5D5F31D-09C3-D740-8E89-D36D9BC3A837}"/>
              </a:ext>
            </a:extLst>
          </p:cNvPr>
          <p:cNvSpPr>
            <a:spLocks noChangeAspect="1"/>
          </p:cNvSpPr>
          <p:nvPr/>
        </p:nvSpPr>
        <p:spPr>
          <a:xfrm>
            <a:off x="6311879" y="3389369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7A2D2D8-19F0-A64E-86E0-98AF3FA15939}"/>
              </a:ext>
            </a:extLst>
          </p:cNvPr>
          <p:cNvSpPr>
            <a:spLocks noChangeAspect="1"/>
          </p:cNvSpPr>
          <p:nvPr/>
        </p:nvSpPr>
        <p:spPr>
          <a:xfrm>
            <a:off x="6341065" y="3269129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15D4517-392F-FF4B-B4E3-AE5E39CEB9B2}"/>
              </a:ext>
            </a:extLst>
          </p:cNvPr>
          <p:cNvSpPr>
            <a:spLocks noChangeAspect="1"/>
          </p:cNvSpPr>
          <p:nvPr/>
        </p:nvSpPr>
        <p:spPr>
          <a:xfrm>
            <a:off x="6440523" y="3044084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F1FB366-A872-3644-8F4E-9D39F7A193C4}"/>
              </a:ext>
            </a:extLst>
          </p:cNvPr>
          <p:cNvSpPr>
            <a:spLocks noChangeAspect="1"/>
          </p:cNvSpPr>
          <p:nvPr/>
        </p:nvSpPr>
        <p:spPr>
          <a:xfrm>
            <a:off x="6564630" y="3262950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1A11588-4D2D-8F46-8549-32615ADC4639}"/>
              </a:ext>
            </a:extLst>
          </p:cNvPr>
          <p:cNvSpPr>
            <a:spLocks noChangeAspect="1"/>
          </p:cNvSpPr>
          <p:nvPr/>
        </p:nvSpPr>
        <p:spPr>
          <a:xfrm>
            <a:off x="6641686" y="3129345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4253EB2-B701-D146-8462-15D82F136696}"/>
              </a:ext>
            </a:extLst>
          </p:cNvPr>
          <p:cNvSpPr>
            <a:spLocks noChangeAspect="1"/>
          </p:cNvSpPr>
          <p:nvPr/>
        </p:nvSpPr>
        <p:spPr>
          <a:xfrm>
            <a:off x="6564630" y="2921710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32D5F2F-134E-1549-A892-8E4737ABC922}"/>
              </a:ext>
            </a:extLst>
          </p:cNvPr>
          <p:cNvSpPr>
            <a:spLocks noChangeAspect="1"/>
          </p:cNvSpPr>
          <p:nvPr/>
        </p:nvSpPr>
        <p:spPr>
          <a:xfrm>
            <a:off x="6281187" y="2985276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3381F9A1-F5A1-614F-9A48-1CD046663B63}"/>
              </a:ext>
            </a:extLst>
          </p:cNvPr>
          <p:cNvSpPr>
            <a:spLocks noChangeAspect="1"/>
          </p:cNvSpPr>
          <p:nvPr/>
        </p:nvSpPr>
        <p:spPr>
          <a:xfrm>
            <a:off x="6380645" y="2760231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1A835114-5EB8-2343-BCFB-BCB1DF78F6C2}"/>
              </a:ext>
            </a:extLst>
          </p:cNvPr>
          <p:cNvSpPr>
            <a:spLocks noChangeAspect="1"/>
          </p:cNvSpPr>
          <p:nvPr/>
        </p:nvSpPr>
        <p:spPr>
          <a:xfrm>
            <a:off x="6504752" y="2979097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174497-866B-AD48-9C22-AF626C540E8A}"/>
              </a:ext>
            </a:extLst>
          </p:cNvPr>
          <p:cNvSpPr>
            <a:spLocks noChangeAspect="1"/>
          </p:cNvSpPr>
          <p:nvPr/>
        </p:nvSpPr>
        <p:spPr>
          <a:xfrm>
            <a:off x="6581808" y="2845492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DD00744-EB77-1E4E-B69D-F2BD0B5B7B55}"/>
              </a:ext>
            </a:extLst>
          </p:cNvPr>
          <p:cNvSpPr>
            <a:spLocks noChangeAspect="1"/>
          </p:cNvSpPr>
          <p:nvPr/>
        </p:nvSpPr>
        <p:spPr>
          <a:xfrm>
            <a:off x="6504752" y="2637857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3F631A4-D756-0D49-8165-C266ECEB027A}"/>
              </a:ext>
            </a:extLst>
          </p:cNvPr>
          <p:cNvSpPr>
            <a:spLocks noChangeAspect="1"/>
          </p:cNvSpPr>
          <p:nvPr/>
        </p:nvSpPr>
        <p:spPr>
          <a:xfrm>
            <a:off x="6586199" y="2914801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0E0CC1-4D73-C544-B758-9D63614CC003}"/>
              </a:ext>
            </a:extLst>
          </p:cNvPr>
          <p:cNvSpPr>
            <a:spLocks noChangeAspect="1"/>
          </p:cNvSpPr>
          <p:nvPr/>
        </p:nvSpPr>
        <p:spPr>
          <a:xfrm>
            <a:off x="6685657" y="2689756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AE8A8245-F49F-8A4E-9E3C-6E3A30930543}"/>
              </a:ext>
            </a:extLst>
          </p:cNvPr>
          <p:cNvSpPr>
            <a:spLocks noChangeAspect="1"/>
          </p:cNvSpPr>
          <p:nvPr/>
        </p:nvSpPr>
        <p:spPr>
          <a:xfrm>
            <a:off x="7210253" y="2673218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9F053E9-4EDE-544E-8A09-CD0180E232EA}"/>
              </a:ext>
            </a:extLst>
          </p:cNvPr>
          <p:cNvSpPr>
            <a:spLocks noChangeAspect="1"/>
          </p:cNvSpPr>
          <p:nvPr/>
        </p:nvSpPr>
        <p:spPr>
          <a:xfrm>
            <a:off x="6886820" y="2775017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D53C0E9-7D15-CE4D-8A9E-F3EE62D0A313}"/>
              </a:ext>
            </a:extLst>
          </p:cNvPr>
          <p:cNvSpPr>
            <a:spLocks noChangeAspect="1"/>
          </p:cNvSpPr>
          <p:nvPr/>
        </p:nvSpPr>
        <p:spPr>
          <a:xfrm>
            <a:off x="6809764" y="2567382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1357452D-3E88-C64E-9656-B1997ADE83C1}"/>
              </a:ext>
            </a:extLst>
          </p:cNvPr>
          <p:cNvSpPr>
            <a:spLocks noChangeAspect="1"/>
          </p:cNvSpPr>
          <p:nvPr/>
        </p:nvSpPr>
        <p:spPr>
          <a:xfrm>
            <a:off x="6716534" y="2682400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C5A3904-8C18-8649-930C-B9D094D35DEE}"/>
              </a:ext>
            </a:extLst>
          </p:cNvPr>
          <p:cNvSpPr>
            <a:spLocks noChangeAspect="1"/>
          </p:cNvSpPr>
          <p:nvPr/>
        </p:nvSpPr>
        <p:spPr>
          <a:xfrm>
            <a:off x="6815992" y="2457355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C0D64FA-0DB9-2543-B7EE-A5CBEB2A90EC}"/>
              </a:ext>
            </a:extLst>
          </p:cNvPr>
          <p:cNvSpPr>
            <a:spLocks noChangeAspect="1"/>
          </p:cNvSpPr>
          <p:nvPr/>
        </p:nvSpPr>
        <p:spPr>
          <a:xfrm>
            <a:off x="6940099" y="2676221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59324E4C-A46C-B741-AE06-C51B09975F13}"/>
              </a:ext>
            </a:extLst>
          </p:cNvPr>
          <p:cNvSpPr>
            <a:spLocks noChangeAspect="1"/>
          </p:cNvSpPr>
          <p:nvPr/>
        </p:nvSpPr>
        <p:spPr>
          <a:xfrm>
            <a:off x="7017155" y="2542616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CA7A40D-6844-BC42-B0FF-ED118C45BE9B}"/>
              </a:ext>
            </a:extLst>
          </p:cNvPr>
          <p:cNvSpPr>
            <a:spLocks noChangeAspect="1"/>
          </p:cNvSpPr>
          <p:nvPr/>
        </p:nvSpPr>
        <p:spPr>
          <a:xfrm>
            <a:off x="7975888" y="2853130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1AFB3DCD-9EE9-784B-8357-7EF130294561}"/>
              </a:ext>
            </a:extLst>
          </p:cNvPr>
          <p:cNvSpPr>
            <a:spLocks noChangeAspect="1"/>
          </p:cNvSpPr>
          <p:nvPr/>
        </p:nvSpPr>
        <p:spPr>
          <a:xfrm>
            <a:off x="7514608" y="2267907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A5788DF-4C74-2845-A28C-0D3C84462E22}"/>
              </a:ext>
            </a:extLst>
          </p:cNvPr>
          <p:cNvSpPr>
            <a:spLocks noChangeAspect="1"/>
          </p:cNvSpPr>
          <p:nvPr/>
        </p:nvSpPr>
        <p:spPr>
          <a:xfrm>
            <a:off x="7526600" y="2673218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5D8DB774-EEF4-084C-8C0A-09A6FA20FB61}"/>
              </a:ext>
            </a:extLst>
          </p:cNvPr>
          <p:cNvSpPr>
            <a:spLocks noChangeAspect="1"/>
          </p:cNvSpPr>
          <p:nvPr/>
        </p:nvSpPr>
        <p:spPr>
          <a:xfrm>
            <a:off x="8047293" y="2107898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BA61BEAF-B221-FC41-8318-2C9289F314FC}"/>
              </a:ext>
            </a:extLst>
          </p:cNvPr>
          <p:cNvSpPr>
            <a:spLocks noChangeAspect="1"/>
          </p:cNvSpPr>
          <p:nvPr/>
        </p:nvSpPr>
        <p:spPr>
          <a:xfrm>
            <a:off x="7896229" y="2421794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4E7FCEFB-7381-1B4B-99AF-57813AA38FED}"/>
              </a:ext>
            </a:extLst>
          </p:cNvPr>
          <p:cNvSpPr>
            <a:spLocks noChangeAspect="1"/>
          </p:cNvSpPr>
          <p:nvPr/>
        </p:nvSpPr>
        <p:spPr>
          <a:xfrm>
            <a:off x="8190185" y="2692927"/>
            <a:ext cx="137160" cy="137160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48C5EAD-3040-C741-A63F-AFAE782D5E4F}"/>
              </a:ext>
            </a:extLst>
          </p:cNvPr>
          <p:cNvSpPr txBox="1"/>
          <p:nvPr/>
        </p:nvSpPr>
        <p:spPr>
          <a:xfrm>
            <a:off x="6281187" y="5875603"/>
            <a:ext cx="1858049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1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margin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19A00D1B-65C0-534A-9AA7-BC6F53066470}"/>
              </a:ext>
            </a:extLst>
          </p:cNvPr>
          <p:cNvCxnSpPr>
            <a:cxnSpLocks/>
          </p:cNvCxnSpPr>
          <p:nvPr/>
        </p:nvCxnSpPr>
        <p:spPr>
          <a:xfrm>
            <a:off x="5481286" y="783115"/>
            <a:ext cx="3415091" cy="0"/>
          </a:xfrm>
          <a:prstGeom prst="line">
            <a:avLst/>
          </a:prstGeom>
          <a:ln w="412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Freeform 76">
            <a:extLst>
              <a:ext uri="{FF2B5EF4-FFF2-40B4-BE49-F238E27FC236}">
                <a16:creationId xmlns:a16="http://schemas.microsoft.com/office/drawing/2014/main" id="{F3C077DE-7363-534B-A290-FCC75B257771}"/>
              </a:ext>
            </a:extLst>
          </p:cNvPr>
          <p:cNvSpPr/>
          <p:nvPr/>
        </p:nvSpPr>
        <p:spPr>
          <a:xfrm>
            <a:off x="5572617" y="2428934"/>
            <a:ext cx="3170689" cy="1740112"/>
          </a:xfrm>
          <a:custGeom>
            <a:avLst/>
            <a:gdLst>
              <a:gd name="connsiteX0" fmla="*/ 0 w 3082248"/>
              <a:gd name="connsiteY0" fmla="*/ 2085654 h 2085654"/>
              <a:gd name="connsiteX1" fmla="*/ 133564 w 3082248"/>
              <a:gd name="connsiteY1" fmla="*/ 1623317 h 2085654"/>
              <a:gd name="connsiteX2" fmla="*/ 287677 w 3082248"/>
              <a:gd name="connsiteY2" fmla="*/ 1366463 h 2085654"/>
              <a:gd name="connsiteX3" fmla="*/ 647272 w 3082248"/>
              <a:gd name="connsiteY3" fmla="*/ 976045 h 2085654"/>
              <a:gd name="connsiteX4" fmla="*/ 1243173 w 3082248"/>
              <a:gd name="connsiteY4" fmla="*/ 626724 h 2085654"/>
              <a:gd name="connsiteX5" fmla="*/ 2106203 w 3082248"/>
              <a:gd name="connsiteY5" fmla="*/ 287677 h 2085654"/>
              <a:gd name="connsiteX6" fmla="*/ 3082248 w 3082248"/>
              <a:gd name="connsiteY6" fmla="*/ 0 h 2085654"/>
              <a:gd name="connsiteX0" fmla="*/ 24432 w 3106680"/>
              <a:gd name="connsiteY0" fmla="*/ 2085654 h 2117847"/>
              <a:gd name="connsiteX1" fmla="*/ 7135 w 3106680"/>
              <a:gd name="connsiteY1" fmla="*/ 2083000 h 2117847"/>
              <a:gd name="connsiteX2" fmla="*/ 157996 w 3106680"/>
              <a:gd name="connsiteY2" fmla="*/ 1623317 h 2117847"/>
              <a:gd name="connsiteX3" fmla="*/ 312109 w 3106680"/>
              <a:gd name="connsiteY3" fmla="*/ 1366463 h 2117847"/>
              <a:gd name="connsiteX4" fmla="*/ 671704 w 3106680"/>
              <a:gd name="connsiteY4" fmla="*/ 976045 h 2117847"/>
              <a:gd name="connsiteX5" fmla="*/ 1267605 w 3106680"/>
              <a:gd name="connsiteY5" fmla="*/ 626724 h 2117847"/>
              <a:gd name="connsiteX6" fmla="*/ 2130635 w 3106680"/>
              <a:gd name="connsiteY6" fmla="*/ 287677 h 2117847"/>
              <a:gd name="connsiteX7" fmla="*/ 3106680 w 3106680"/>
              <a:gd name="connsiteY7" fmla="*/ 0 h 2117847"/>
              <a:gd name="connsiteX0" fmla="*/ 28108 w 3110356"/>
              <a:gd name="connsiteY0" fmla="*/ 2085654 h 2176898"/>
              <a:gd name="connsiteX1" fmla="*/ 10811 w 3110356"/>
              <a:gd name="connsiteY1" fmla="*/ 2083000 h 2176898"/>
              <a:gd name="connsiteX2" fmla="*/ 161672 w 3110356"/>
              <a:gd name="connsiteY2" fmla="*/ 1623317 h 2176898"/>
              <a:gd name="connsiteX3" fmla="*/ 315785 w 3110356"/>
              <a:gd name="connsiteY3" fmla="*/ 1366463 h 2176898"/>
              <a:gd name="connsiteX4" fmla="*/ 675380 w 3110356"/>
              <a:gd name="connsiteY4" fmla="*/ 976045 h 2176898"/>
              <a:gd name="connsiteX5" fmla="*/ 1271281 w 3110356"/>
              <a:gd name="connsiteY5" fmla="*/ 626724 h 2176898"/>
              <a:gd name="connsiteX6" fmla="*/ 2134311 w 3110356"/>
              <a:gd name="connsiteY6" fmla="*/ 287677 h 2176898"/>
              <a:gd name="connsiteX7" fmla="*/ 3110356 w 3110356"/>
              <a:gd name="connsiteY7" fmla="*/ 0 h 2176898"/>
              <a:gd name="connsiteX0" fmla="*/ 43591 w 3125839"/>
              <a:gd name="connsiteY0" fmla="*/ 2085654 h 2304249"/>
              <a:gd name="connsiteX1" fmla="*/ 26294 w 3125839"/>
              <a:gd name="connsiteY1" fmla="*/ 2083000 h 2304249"/>
              <a:gd name="connsiteX2" fmla="*/ 8672 w 3125839"/>
              <a:gd name="connsiteY2" fmla="*/ 2289702 h 2304249"/>
              <a:gd name="connsiteX3" fmla="*/ 177155 w 3125839"/>
              <a:gd name="connsiteY3" fmla="*/ 1623317 h 2304249"/>
              <a:gd name="connsiteX4" fmla="*/ 331268 w 3125839"/>
              <a:gd name="connsiteY4" fmla="*/ 1366463 h 2304249"/>
              <a:gd name="connsiteX5" fmla="*/ 690863 w 3125839"/>
              <a:gd name="connsiteY5" fmla="*/ 976045 h 2304249"/>
              <a:gd name="connsiteX6" fmla="*/ 1286764 w 3125839"/>
              <a:gd name="connsiteY6" fmla="*/ 626724 h 2304249"/>
              <a:gd name="connsiteX7" fmla="*/ 2149794 w 3125839"/>
              <a:gd name="connsiteY7" fmla="*/ 287677 h 2304249"/>
              <a:gd name="connsiteX8" fmla="*/ 3125839 w 3125839"/>
              <a:gd name="connsiteY8" fmla="*/ 0 h 2304249"/>
              <a:gd name="connsiteX0" fmla="*/ 70501 w 3152749"/>
              <a:gd name="connsiteY0" fmla="*/ 2085654 h 2308817"/>
              <a:gd name="connsiteX1" fmla="*/ 53204 w 3152749"/>
              <a:gd name="connsiteY1" fmla="*/ 2083000 h 2308817"/>
              <a:gd name="connsiteX2" fmla="*/ 35582 w 3152749"/>
              <a:gd name="connsiteY2" fmla="*/ 2289702 h 2308817"/>
              <a:gd name="connsiteX3" fmla="*/ 204065 w 3152749"/>
              <a:gd name="connsiteY3" fmla="*/ 1623317 h 2308817"/>
              <a:gd name="connsiteX4" fmla="*/ 358178 w 3152749"/>
              <a:gd name="connsiteY4" fmla="*/ 1366463 h 2308817"/>
              <a:gd name="connsiteX5" fmla="*/ 717773 w 3152749"/>
              <a:gd name="connsiteY5" fmla="*/ 976045 h 2308817"/>
              <a:gd name="connsiteX6" fmla="*/ 1313674 w 3152749"/>
              <a:gd name="connsiteY6" fmla="*/ 626724 h 2308817"/>
              <a:gd name="connsiteX7" fmla="*/ 2176704 w 3152749"/>
              <a:gd name="connsiteY7" fmla="*/ 287677 h 2308817"/>
              <a:gd name="connsiteX8" fmla="*/ 3152749 w 3152749"/>
              <a:gd name="connsiteY8" fmla="*/ 0 h 2308817"/>
              <a:gd name="connsiteX0" fmla="*/ 128025 w 3210273"/>
              <a:gd name="connsiteY0" fmla="*/ 2085654 h 2424625"/>
              <a:gd name="connsiteX1" fmla="*/ 110728 w 3210273"/>
              <a:gd name="connsiteY1" fmla="*/ 2083000 h 2424625"/>
              <a:gd name="connsiteX2" fmla="*/ 93106 w 3210273"/>
              <a:gd name="connsiteY2" fmla="*/ 2289702 h 2424625"/>
              <a:gd name="connsiteX3" fmla="*/ 5000 w 3210273"/>
              <a:gd name="connsiteY3" fmla="*/ 2385670 h 2424625"/>
              <a:gd name="connsiteX4" fmla="*/ 261589 w 3210273"/>
              <a:gd name="connsiteY4" fmla="*/ 1623317 h 2424625"/>
              <a:gd name="connsiteX5" fmla="*/ 415702 w 3210273"/>
              <a:gd name="connsiteY5" fmla="*/ 1366463 h 2424625"/>
              <a:gd name="connsiteX6" fmla="*/ 775297 w 3210273"/>
              <a:gd name="connsiteY6" fmla="*/ 976045 h 2424625"/>
              <a:gd name="connsiteX7" fmla="*/ 1371198 w 3210273"/>
              <a:gd name="connsiteY7" fmla="*/ 626724 h 2424625"/>
              <a:gd name="connsiteX8" fmla="*/ 2234228 w 3210273"/>
              <a:gd name="connsiteY8" fmla="*/ 287677 h 2424625"/>
              <a:gd name="connsiteX9" fmla="*/ 3210273 w 3210273"/>
              <a:gd name="connsiteY9" fmla="*/ 0 h 2424625"/>
              <a:gd name="connsiteX0" fmla="*/ 194428 w 3276676"/>
              <a:gd name="connsiteY0" fmla="*/ 2085654 h 2400502"/>
              <a:gd name="connsiteX1" fmla="*/ 177131 w 3276676"/>
              <a:gd name="connsiteY1" fmla="*/ 2083000 h 2400502"/>
              <a:gd name="connsiteX2" fmla="*/ 159509 w 3276676"/>
              <a:gd name="connsiteY2" fmla="*/ 2289702 h 2400502"/>
              <a:gd name="connsiteX3" fmla="*/ 71403 w 3276676"/>
              <a:gd name="connsiteY3" fmla="*/ 2385670 h 2400502"/>
              <a:gd name="connsiteX4" fmla="*/ 327992 w 3276676"/>
              <a:gd name="connsiteY4" fmla="*/ 1623317 h 2400502"/>
              <a:gd name="connsiteX5" fmla="*/ 482105 w 3276676"/>
              <a:gd name="connsiteY5" fmla="*/ 1366463 h 2400502"/>
              <a:gd name="connsiteX6" fmla="*/ 841700 w 3276676"/>
              <a:gd name="connsiteY6" fmla="*/ 976045 h 2400502"/>
              <a:gd name="connsiteX7" fmla="*/ 1437601 w 3276676"/>
              <a:gd name="connsiteY7" fmla="*/ 626724 h 2400502"/>
              <a:gd name="connsiteX8" fmla="*/ 2300631 w 3276676"/>
              <a:gd name="connsiteY8" fmla="*/ 287677 h 2400502"/>
              <a:gd name="connsiteX9" fmla="*/ 3276676 w 3276676"/>
              <a:gd name="connsiteY9" fmla="*/ 0 h 2400502"/>
              <a:gd name="connsiteX0" fmla="*/ 194428 w 3276676"/>
              <a:gd name="connsiteY0" fmla="*/ 2085654 h 2400502"/>
              <a:gd name="connsiteX1" fmla="*/ 239257 w 3276676"/>
              <a:gd name="connsiteY1" fmla="*/ 1859167 h 2400502"/>
              <a:gd name="connsiteX2" fmla="*/ 159509 w 3276676"/>
              <a:gd name="connsiteY2" fmla="*/ 2289702 h 2400502"/>
              <a:gd name="connsiteX3" fmla="*/ 71403 w 3276676"/>
              <a:gd name="connsiteY3" fmla="*/ 2385670 h 2400502"/>
              <a:gd name="connsiteX4" fmla="*/ 327992 w 3276676"/>
              <a:gd name="connsiteY4" fmla="*/ 1623317 h 2400502"/>
              <a:gd name="connsiteX5" fmla="*/ 482105 w 3276676"/>
              <a:gd name="connsiteY5" fmla="*/ 1366463 h 2400502"/>
              <a:gd name="connsiteX6" fmla="*/ 841700 w 3276676"/>
              <a:gd name="connsiteY6" fmla="*/ 976045 h 2400502"/>
              <a:gd name="connsiteX7" fmla="*/ 1437601 w 3276676"/>
              <a:gd name="connsiteY7" fmla="*/ 626724 h 2400502"/>
              <a:gd name="connsiteX8" fmla="*/ 2300631 w 3276676"/>
              <a:gd name="connsiteY8" fmla="*/ 287677 h 2400502"/>
              <a:gd name="connsiteX9" fmla="*/ 3276676 w 3276676"/>
              <a:gd name="connsiteY9" fmla="*/ 0 h 2400502"/>
              <a:gd name="connsiteX0" fmla="*/ 123977 w 3206225"/>
              <a:gd name="connsiteY0" fmla="*/ 2085654 h 2387805"/>
              <a:gd name="connsiteX1" fmla="*/ 168806 w 3206225"/>
              <a:gd name="connsiteY1" fmla="*/ 1859167 h 2387805"/>
              <a:gd name="connsiteX2" fmla="*/ 952 w 3206225"/>
              <a:gd name="connsiteY2" fmla="*/ 2385670 h 2387805"/>
              <a:gd name="connsiteX3" fmla="*/ 257541 w 3206225"/>
              <a:gd name="connsiteY3" fmla="*/ 1623317 h 2387805"/>
              <a:gd name="connsiteX4" fmla="*/ 411654 w 3206225"/>
              <a:gd name="connsiteY4" fmla="*/ 1366463 h 2387805"/>
              <a:gd name="connsiteX5" fmla="*/ 771249 w 3206225"/>
              <a:gd name="connsiteY5" fmla="*/ 976045 h 2387805"/>
              <a:gd name="connsiteX6" fmla="*/ 1367150 w 3206225"/>
              <a:gd name="connsiteY6" fmla="*/ 626724 h 2387805"/>
              <a:gd name="connsiteX7" fmla="*/ 2230180 w 3206225"/>
              <a:gd name="connsiteY7" fmla="*/ 287677 h 2387805"/>
              <a:gd name="connsiteX8" fmla="*/ 3206225 w 3206225"/>
              <a:gd name="connsiteY8" fmla="*/ 0 h 2387805"/>
              <a:gd name="connsiteX0" fmla="*/ 278840 w 3361088"/>
              <a:gd name="connsiteY0" fmla="*/ 2085654 h 2413734"/>
              <a:gd name="connsiteX1" fmla="*/ 323669 w 3361088"/>
              <a:gd name="connsiteY1" fmla="*/ 1859167 h 2413734"/>
              <a:gd name="connsiteX2" fmla="*/ 500 w 3361088"/>
              <a:gd name="connsiteY2" fmla="*/ 2411697 h 2413734"/>
              <a:gd name="connsiteX3" fmla="*/ 412404 w 3361088"/>
              <a:gd name="connsiteY3" fmla="*/ 1623317 h 2413734"/>
              <a:gd name="connsiteX4" fmla="*/ 566517 w 3361088"/>
              <a:gd name="connsiteY4" fmla="*/ 1366463 h 2413734"/>
              <a:gd name="connsiteX5" fmla="*/ 926112 w 3361088"/>
              <a:gd name="connsiteY5" fmla="*/ 976045 h 2413734"/>
              <a:gd name="connsiteX6" fmla="*/ 1522013 w 3361088"/>
              <a:gd name="connsiteY6" fmla="*/ 626724 h 2413734"/>
              <a:gd name="connsiteX7" fmla="*/ 2385043 w 3361088"/>
              <a:gd name="connsiteY7" fmla="*/ 287677 h 2413734"/>
              <a:gd name="connsiteX8" fmla="*/ 3361088 w 3361088"/>
              <a:gd name="connsiteY8" fmla="*/ 0 h 2413734"/>
              <a:gd name="connsiteX0" fmla="*/ 323669 w 3361088"/>
              <a:gd name="connsiteY0" fmla="*/ 1859167 h 2413734"/>
              <a:gd name="connsiteX1" fmla="*/ 500 w 3361088"/>
              <a:gd name="connsiteY1" fmla="*/ 2411697 h 2413734"/>
              <a:gd name="connsiteX2" fmla="*/ 412404 w 3361088"/>
              <a:gd name="connsiteY2" fmla="*/ 1623317 h 2413734"/>
              <a:gd name="connsiteX3" fmla="*/ 566517 w 3361088"/>
              <a:gd name="connsiteY3" fmla="*/ 1366463 h 2413734"/>
              <a:gd name="connsiteX4" fmla="*/ 926112 w 3361088"/>
              <a:gd name="connsiteY4" fmla="*/ 976045 h 2413734"/>
              <a:gd name="connsiteX5" fmla="*/ 1522013 w 3361088"/>
              <a:gd name="connsiteY5" fmla="*/ 626724 h 2413734"/>
              <a:gd name="connsiteX6" fmla="*/ 2385043 w 3361088"/>
              <a:gd name="connsiteY6" fmla="*/ 287677 h 2413734"/>
              <a:gd name="connsiteX7" fmla="*/ 3361088 w 3361088"/>
              <a:gd name="connsiteY7" fmla="*/ 0 h 2413734"/>
              <a:gd name="connsiteX0" fmla="*/ 0 w 3360588"/>
              <a:gd name="connsiteY0" fmla="*/ 2411697 h 2411697"/>
              <a:gd name="connsiteX1" fmla="*/ 411904 w 3360588"/>
              <a:gd name="connsiteY1" fmla="*/ 1623317 h 2411697"/>
              <a:gd name="connsiteX2" fmla="*/ 566017 w 3360588"/>
              <a:gd name="connsiteY2" fmla="*/ 1366463 h 2411697"/>
              <a:gd name="connsiteX3" fmla="*/ 925612 w 3360588"/>
              <a:gd name="connsiteY3" fmla="*/ 976045 h 2411697"/>
              <a:gd name="connsiteX4" fmla="*/ 1521513 w 3360588"/>
              <a:gd name="connsiteY4" fmla="*/ 626724 h 2411697"/>
              <a:gd name="connsiteX5" fmla="*/ 2384543 w 3360588"/>
              <a:gd name="connsiteY5" fmla="*/ 287677 h 2411697"/>
              <a:gd name="connsiteX6" fmla="*/ 3360588 w 3360588"/>
              <a:gd name="connsiteY6" fmla="*/ 0 h 2411697"/>
              <a:gd name="connsiteX0" fmla="*/ 0 w 3360588"/>
              <a:gd name="connsiteY0" fmla="*/ 2411697 h 2411697"/>
              <a:gd name="connsiteX1" fmla="*/ 169549 w 3360588"/>
              <a:gd name="connsiteY1" fmla="*/ 2061609 h 2411697"/>
              <a:gd name="connsiteX2" fmla="*/ 411904 w 3360588"/>
              <a:gd name="connsiteY2" fmla="*/ 1623317 h 2411697"/>
              <a:gd name="connsiteX3" fmla="*/ 566017 w 3360588"/>
              <a:gd name="connsiteY3" fmla="*/ 1366463 h 2411697"/>
              <a:gd name="connsiteX4" fmla="*/ 925612 w 3360588"/>
              <a:gd name="connsiteY4" fmla="*/ 976045 h 2411697"/>
              <a:gd name="connsiteX5" fmla="*/ 1521513 w 3360588"/>
              <a:gd name="connsiteY5" fmla="*/ 626724 h 2411697"/>
              <a:gd name="connsiteX6" fmla="*/ 2384543 w 3360588"/>
              <a:gd name="connsiteY6" fmla="*/ 287677 h 2411697"/>
              <a:gd name="connsiteX7" fmla="*/ 3360588 w 3360588"/>
              <a:gd name="connsiteY7" fmla="*/ 0 h 2411697"/>
              <a:gd name="connsiteX0" fmla="*/ 0 w 3360588"/>
              <a:gd name="connsiteY0" fmla="*/ 2411697 h 2411697"/>
              <a:gd name="connsiteX1" fmla="*/ 268950 w 3360588"/>
              <a:gd name="connsiteY1" fmla="*/ 2098047 h 2411697"/>
              <a:gd name="connsiteX2" fmla="*/ 411904 w 3360588"/>
              <a:gd name="connsiteY2" fmla="*/ 1623317 h 2411697"/>
              <a:gd name="connsiteX3" fmla="*/ 566017 w 3360588"/>
              <a:gd name="connsiteY3" fmla="*/ 1366463 h 2411697"/>
              <a:gd name="connsiteX4" fmla="*/ 925612 w 3360588"/>
              <a:gd name="connsiteY4" fmla="*/ 976045 h 2411697"/>
              <a:gd name="connsiteX5" fmla="*/ 1521513 w 3360588"/>
              <a:gd name="connsiteY5" fmla="*/ 626724 h 2411697"/>
              <a:gd name="connsiteX6" fmla="*/ 2384543 w 3360588"/>
              <a:gd name="connsiteY6" fmla="*/ 287677 h 2411697"/>
              <a:gd name="connsiteX7" fmla="*/ 3360588 w 3360588"/>
              <a:gd name="connsiteY7" fmla="*/ 0 h 2411697"/>
              <a:gd name="connsiteX0" fmla="*/ 0 w 3360588"/>
              <a:gd name="connsiteY0" fmla="*/ 2411697 h 2411697"/>
              <a:gd name="connsiteX1" fmla="*/ 268950 w 3360588"/>
              <a:gd name="connsiteY1" fmla="*/ 2098047 h 2411697"/>
              <a:gd name="connsiteX2" fmla="*/ 442967 w 3360588"/>
              <a:gd name="connsiteY2" fmla="*/ 1612906 h 2411697"/>
              <a:gd name="connsiteX3" fmla="*/ 566017 w 3360588"/>
              <a:gd name="connsiteY3" fmla="*/ 1366463 h 2411697"/>
              <a:gd name="connsiteX4" fmla="*/ 925612 w 3360588"/>
              <a:gd name="connsiteY4" fmla="*/ 976045 h 2411697"/>
              <a:gd name="connsiteX5" fmla="*/ 1521513 w 3360588"/>
              <a:gd name="connsiteY5" fmla="*/ 626724 h 2411697"/>
              <a:gd name="connsiteX6" fmla="*/ 2384543 w 3360588"/>
              <a:gd name="connsiteY6" fmla="*/ 287677 h 2411697"/>
              <a:gd name="connsiteX7" fmla="*/ 3360588 w 3360588"/>
              <a:gd name="connsiteY7" fmla="*/ 0 h 2411697"/>
              <a:gd name="connsiteX0" fmla="*/ 0 w 3360588"/>
              <a:gd name="connsiteY0" fmla="*/ 2411697 h 2411697"/>
              <a:gd name="connsiteX1" fmla="*/ 268950 w 3360588"/>
              <a:gd name="connsiteY1" fmla="*/ 2098047 h 2411697"/>
              <a:gd name="connsiteX2" fmla="*/ 442967 w 3360588"/>
              <a:gd name="connsiteY2" fmla="*/ 1612906 h 2411697"/>
              <a:gd name="connsiteX3" fmla="*/ 634356 w 3360588"/>
              <a:gd name="connsiteY3" fmla="*/ 1277971 h 2411697"/>
              <a:gd name="connsiteX4" fmla="*/ 925612 w 3360588"/>
              <a:gd name="connsiteY4" fmla="*/ 976045 h 2411697"/>
              <a:gd name="connsiteX5" fmla="*/ 1521513 w 3360588"/>
              <a:gd name="connsiteY5" fmla="*/ 626724 h 2411697"/>
              <a:gd name="connsiteX6" fmla="*/ 2384543 w 3360588"/>
              <a:gd name="connsiteY6" fmla="*/ 287677 h 2411697"/>
              <a:gd name="connsiteX7" fmla="*/ 3360588 w 3360588"/>
              <a:gd name="connsiteY7" fmla="*/ 0 h 2411697"/>
              <a:gd name="connsiteX0" fmla="*/ 0 w 3360588"/>
              <a:gd name="connsiteY0" fmla="*/ 2411697 h 2411697"/>
              <a:gd name="connsiteX1" fmla="*/ 169549 w 3360588"/>
              <a:gd name="connsiteY1" fmla="*/ 2233388 h 2411697"/>
              <a:gd name="connsiteX2" fmla="*/ 268950 w 3360588"/>
              <a:gd name="connsiteY2" fmla="*/ 2098047 h 2411697"/>
              <a:gd name="connsiteX3" fmla="*/ 442967 w 3360588"/>
              <a:gd name="connsiteY3" fmla="*/ 1612906 h 2411697"/>
              <a:gd name="connsiteX4" fmla="*/ 634356 w 3360588"/>
              <a:gd name="connsiteY4" fmla="*/ 1277971 h 2411697"/>
              <a:gd name="connsiteX5" fmla="*/ 925612 w 3360588"/>
              <a:gd name="connsiteY5" fmla="*/ 976045 h 2411697"/>
              <a:gd name="connsiteX6" fmla="*/ 1521513 w 3360588"/>
              <a:gd name="connsiteY6" fmla="*/ 626724 h 2411697"/>
              <a:gd name="connsiteX7" fmla="*/ 2384543 w 3360588"/>
              <a:gd name="connsiteY7" fmla="*/ 287677 h 2411697"/>
              <a:gd name="connsiteX8" fmla="*/ 3360588 w 3360588"/>
              <a:gd name="connsiteY8" fmla="*/ 0 h 2411697"/>
              <a:gd name="connsiteX0" fmla="*/ 0 w 3360588"/>
              <a:gd name="connsiteY0" fmla="*/ 2411697 h 2411697"/>
              <a:gd name="connsiteX1" fmla="*/ 194399 w 3360588"/>
              <a:gd name="connsiteY1" fmla="*/ 2264620 h 2411697"/>
              <a:gd name="connsiteX2" fmla="*/ 268950 w 3360588"/>
              <a:gd name="connsiteY2" fmla="*/ 2098047 h 2411697"/>
              <a:gd name="connsiteX3" fmla="*/ 442967 w 3360588"/>
              <a:gd name="connsiteY3" fmla="*/ 1612906 h 2411697"/>
              <a:gd name="connsiteX4" fmla="*/ 634356 w 3360588"/>
              <a:gd name="connsiteY4" fmla="*/ 1277971 h 2411697"/>
              <a:gd name="connsiteX5" fmla="*/ 925612 w 3360588"/>
              <a:gd name="connsiteY5" fmla="*/ 976045 h 2411697"/>
              <a:gd name="connsiteX6" fmla="*/ 1521513 w 3360588"/>
              <a:gd name="connsiteY6" fmla="*/ 626724 h 2411697"/>
              <a:gd name="connsiteX7" fmla="*/ 2384543 w 3360588"/>
              <a:gd name="connsiteY7" fmla="*/ 287677 h 2411697"/>
              <a:gd name="connsiteX8" fmla="*/ 3360588 w 3360588"/>
              <a:gd name="connsiteY8" fmla="*/ 0 h 2411697"/>
              <a:gd name="connsiteX0" fmla="*/ 0 w 3360588"/>
              <a:gd name="connsiteY0" fmla="*/ 2411697 h 2411697"/>
              <a:gd name="connsiteX1" fmla="*/ 194399 w 3360588"/>
              <a:gd name="connsiteY1" fmla="*/ 2264620 h 2411697"/>
              <a:gd name="connsiteX2" fmla="*/ 318650 w 3360588"/>
              <a:gd name="connsiteY2" fmla="*/ 1988733 h 2411697"/>
              <a:gd name="connsiteX3" fmla="*/ 442967 w 3360588"/>
              <a:gd name="connsiteY3" fmla="*/ 1612906 h 2411697"/>
              <a:gd name="connsiteX4" fmla="*/ 634356 w 3360588"/>
              <a:gd name="connsiteY4" fmla="*/ 1277971 h 2411697"/>
              <a:gd name="connsiteX5" fmla="*/ 925612 w 3360588"/>
              <a:gd name="connsiteY5" fmla="*/ 976045 h 2411697"/>
              <a:gd name="connsiteX6" fmla="*/ 1521513 w 3360588"/>
              <a:gd name="connsiteY6" fmla="*/ 626724 h 2411697"/>
              <a:gd name="connsiteX7" fmla="*/ 2384543 w 3360588"/>
              <a:gd name="connsiteY7" fmla="*/ 287677 h 2411697"/>
              <a:gd name="connsiteX8" fmla="*/ 3360588 w 3360588"/>
              <a:gd name="connsiteY8" fmla="*/ 0 h 2411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60588" h="2411697">
                <a:moveTo>
                  <a:pt x="0" y="2411697"/>
                </a:moveTo>
                <a:cubicBezTo>
                  <a:pt x="28258" y="2381979"/>
                  <a:pt x="149574" y="2316895"/>
                  <a:pt x="194399" y="2264620"/>
                </a:cubicBezTo>
                <a:cubicBezTo>
                  <a:pt x="239224" y="2212345"/>
                  <a:pt x="273080" y="2092147"/>
                  <a:pt x="318650" y="1988733"/>
                </a:cubicBezTo>
                <a:cubicBezTo>
                  <a:pt x="364220" y="1885319"/>
                  <a:pt x="390349" y="1731366"/>
                  <a:pt x="442967" y="1612906"/>
                </a:cubicBezTo>
                <a:cubicBezTo>
                  <a:pt x="495585" y="1494446"/>
                  <a:pt x="553915" y="1384115"/>
                  <a:pt x="634356" y="1277971"/>
                </a:cubicBezTo>
                <a:cubicBezTo>
                  <a:pt x="714797" y="1171828"/>
                  <a:pt x="777752" y="1084586"/>
                  <a:pt x="925612" y="976045"/>
                </a:cubicBezTo>
                <a:cubicBezTo>
                  <a:pt x="1073472" y="867504"/>
                  <a:pt x="1278358" y="741452"/>
                  <a:pt x="1521513" y="626724"/>
                </a:cubicBezTo>
                <a:cubicBezTo>
                  <a:pt x="1764668" y="511996"/>
                  <a:pt x="2078030" y="392131"/>
                  <a:pt x="2384543" y="287677"/>
                </a:cubicBezTo>
                <a:cubicBezTo>
                  <a:pt x="2691056" y="183223"/>
                  <a:pt x="3025822" y="91611"/>
                  <a:pt x="3360588" y="0"/>
                </a:cubicBezTo>
              </a:path>
            </a:pathLst>
          </a:cu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13A7C34-FA21-1D42-BFDB-FF0D2D06FFB5}"/>
              </a:ext>
            </a:extLst>
          </p:cNvPr>
          <p:cNvSpPr txBox="1"/>
          <p:nvPr/>
        </p:nvSpPr>
        <p:spPr>
          <a:xfrm>
            <a:off x="7128760" y="3111896"/>
            <a:ext cx="1381593" cy="549381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100" dirty="0">
                <a:solidFill>
                  <a:srgbClr val="00B050"/>
                </a:solidFill>
              </a:rPr>
              <a:t>True trend curve</a:t>
            </a:r>
          </a:p>
          <a:p>
            <a:pPr algn="r">
              <a:lnSpc>
                <a:spcPct val="90000"/>
              </a:lnSpc>
            </a:pPr>
            <a:r>
              <a:rPr lang="en-US" sz="1100" dirty="0">
                <a:solidFill>
                  <a:srgbClr val="00B050"/>
                </a:solidFill>
              </a:rPr>
              <a:t>(better-known, </a:t>
            </a:r>
          </a:p>
          <a:p>
            <a:pPr algn="r">
              <a:lnSpc>
                <a:spcPct val="90000"/>
              </a:lnSpc>
            </a:pPr>
            <a:r>
              <a:rPr lang="en-US" sz="1100" dirty="0">
                <a:solidFill>
                  <a:srgbClr val="00B050"/>
                </a:solidFill>
              </a:rPr>
              <a:t>but still unknown)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270414C-BD37-4D41-9AC7-6F8B5FE3C9F7}"/>
              </a:ext>
            </a:extLst>
          </p:cNvPr>
          <p:cNvSpPr txBox="1"/>
          <p:nvPr/>
        </p:nvSpPr>
        <p:spPr>
          <a:xfrm>
            <a:off x="4872265" y="538984"/>
            <a:ext cx="1957654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/>
              <a:t>Failure</a:t>
            </a:r>
          </a:p>
        </p:txBody>
      </p:sp>
      <p:cxnSp>
        <p:nvCxnSpPr>
          <p:cNvPr id="80" name="Curved Connector 79">
            <a:extLst>
              <a:ext uri="{FF2B5EF4-FFF2-40B4-BE49-F238E27FC236}">
                <a16:creationId xmlns:a16="http://schemas.microsoft.com/office/drawing/2014/main" id="{983D25B5-EBD6-F14F-9A10-B1953853B141}"/>
              </a:ext>
            </a:extLst>
          </p:cNvPr>
          <p:cNvCxnSpPr>
            <a:cxnSpLocks/>
            <a:stCxn id="78" idx="3"/>
          </p:cNvCxnSpPr>
          <p:nvPr/>
        </p:nvCxnSpPr>
        <p:spPr>
          <a:xfrm flipH="1" flipV="1">
            <a:off x="8488329" y="2542619"/>
            <a:ext cx="22024" cy="843968"/>
          </a:xfrm>
          <a:prstGeom prst="curvedConnector4">
            <a:avLst>
              <a:gd name="adj1" fmla="val -1037959"/>
              <a:gd name="adj2" fmla="val 66274"/>
            </a:avLst>
          </a:prstGeom>
          <a:ln w="9525">
            <a:solidFill>
              <a:srgbClr val="00B05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urved Connector 80">
            <a:extLst>
              <a:ext uri="{FF2B5EF4-FFF2-40B4-BE49-F238E27FC236}">
                <a16:creationId xmlns:a16="http://schemas.microsoft.com/office/drawing/2014/main" id="{5555CC58-128D-FF48-9A44-8C6EE03A91A8}"/>
              </a:ext>
            </a:extLst>
          </p:cNvPr>
          <p:cNvCxnSpPr>
            <a:cxnSpLocks/>
            <a:stCxn id="29" idx="2"/>
            <a:endCxn id="24" idx="5"/>
          </p:cNvCxnSpPr>
          <p:nvPr/>
        </p:nvCxnSpPr>
        <p:spPr>
          <a:xfrm rot="5400000">
            <a:off x="7479850" y="1650030"/>
            <a:ext cx="645404" cy="378801"/>
          </a:xfrm>
          <a:prstGeom prst="curvedConnector4">
            <a:avLst>
              <a:gd name="adj1" fmla="val 24841"/>
              <a:gd name="adj2" fmla="val 105044"/>
            </a:avLst>
          </a:prstGeom>
          <a:ln w="12700">
            <a:solidFill>
              <a:schemeClr val="tx2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718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C6085-843A-DC46-88CA-C623DA756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0" y="356600"/>
            <a:ext cx="8229600" cy="932691"/>
          </a:xfrm>
        </p:spPr>
        <p:txBody>
          <a:bodyPr/>
          <a:lstStyle/>
          <a:p>
            <a:r>
              <a:rPr lang="en-US" dirty="0"/>
              <a:t>Deterministic </a:t>
            </a:r>
            <a:r>
              <a:rPr lang="en-US" i="1" dirty="0"/>
              <a:t>vs</a:t>
            </a:r>
            <a:r>
              <a:rPr lang="en-US" dirty="0"/>
              <a:t>. Probabilistic</a:t>
            </a:r>
            <a:br>
              <a:rPr lang="en-US" dirty="0"/>
            </a:br>
            <a:r>
              <a:rPr lang="en-US" sz="2800" b="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Different  … or not so much??</a:t>
            </a:r>
            <a:endParaRPr lang="en-US" b="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0BC24-79B3-3046-9485-1E01EF011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234" y="1296251"/>
            <a:ext cx="4553203" cy="4653582"/>
          </a:xfrm>
        </p:spPr>
        <p:txBody>
          <a:bodyPr/>
          <a:lstStyle/>
          <a:p>
            <a:r>
              <a:rPr lang="en-US" b="1" dirty="0"/>
              <a:t>Similarities</a:t>
            </a:r>
          </a:p>
          <a:p>
            <a:pPr lvl="1"/>
            <a:r>
              <a:rPr lang="en-US" dirty="0"/>
              <a:t>Both DFM &amp; PFM have the same parts (loads, endurance, acceptance criteria)</a:t>
            </a:r>
          </a:p>
          <a:p>
            <a:pPr lvl="1"/>
            <a:r>
              <a:rPr lang="en-US" dirty="0"/>
              <a:t>Both treat uncertainty mathematically</a:t>
            </a:r>
          </a:p>
          <a:p>
            <a:pPr lvl="2">
              <a:spcBef>
                <a:spcPts val="200"/>
              </a:spcBef>
            </a:pPr>
            <a:r>
              <a:rPr lang="en-US" u="sng" dirty="0"/>
              <a:t>Deterministic</a:t>
            </a:r>
            <a:r>
              <a:rPr lang="en-US" dirty="0"/>
              <a:t>:  bounds uncertainty</a:t>
            </a:r>
          </a:p>
          <a:p>
            <a:pPr lvl="2">
              <a:spcBef>
                <a:spcPts val="200"/>
              </a:spcBef>
            </a:pPr>
            <a:r>
              <a:rPr lang="en-US" u="sng" dirty="0"/>
              <a:t>Probabilistic</a:t>
            </a:r>
            <a:r>
              <a:rPr lang="en-US" dirty="0"/>
              <a:t>:  quantifies uncertainty</a:t>
            </a:r>
          </a:p>
          <a:p>
            <a:pPr lvl="1"/>
            <a:r>
              <a:rPr lang="en-US" dirty="0"/>
              <a:t>All PFM models include deterministic aspects</a:t>
            </a:r>
          </a:p>
          <a:p>
            <a:pPr lvl="2"/>
            <a:endParaRPr lang="en-US" dirty="0"/>
          </a:p>
        </p:txBody>
      </p:sp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7974E296-7DC0-E544-9836-6ECEB33E0894}"/>
              </a:ext>
            </a:extLst>
          </p:cNvPr>
          <p:cNvSpPr txBox="1">
            <a:spLocks/>
          </p:cNvSpPr>
          <p:nvPr/>
        </p:nvSpPr>
        <p:spPr bwMode="auto">
          <a:xfrm>
            <a:off x="4590797" y="1296250"/>
            <a:ext cx="4553203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30188" indent="-230188" algn="l" rtl="0" eaLnBrk="0" fontAlgn="base" hangingPunct="0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25475" indent="-2794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-230188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144588" indent="-173038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482725" indent="-222250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Differences</a:t>
            </a:r>
          </a:p>
          <a:p>
            <a:pPr lvl="1"/>
            <a:r>
              <a:rPr lang="en-US" dirty="0"/>
              <a:t>Uncertainty treatment</a:t>
            </a:r>
          </a:p>
          <a:p>
            <a:pPr lvl="2">
              <a:spcBef>
                <a:spcPts val="200"/>
              </a:spcBef>
            </a:pPr>
            <a:r>
              <a:rPr lang="en-US" u="sng" dirty="0"/>
              <a:t>Deterministic</a:t>
            </a:r>
            <a:r>
              <a:rPr lang="en-US" dirty="0"/>
              <a:t>:  Often implied</a:t>
            </a:r>
          </a:p>
          <a:p>
            <a:pPr lvl="2">
              <a:spcBef>
                <a:spcPts val="200"/>
              </a:spcBef>
            </a:pPr>
            <a:r>
              <a:rPr lang="en-US" u="sng" dirty="0"/>
              <a:t>Probabilistic</a:t>
            </a:r>
            <a:r>
              <a:rPr lang="en-US" dirty="0"/>
              <a:t>:  Explicit</a:t>
            </a:r>
          </a:p>
          <a:p>
            <a:pPr lvl="1"/>
            <a:r>
              <a:rPr lang="en-US" dirty="0"/>
              <a:t>Safety margin quantification</a:t>
            </a:r>
          </a:p>
          <a:p>
            <a:pPr lvl="2">
              <a:spcBef>
                <a:spcPts val="200"/>
              </a:spcBef>
            </a:pPr>
            <a:r>
              <a:rPr lang="en-US" u="sng" dirty="0"/>
              <a:t>Deterministic</a:t>
            </a:r>
            <a:r>
              <a:rPr lang="en-US" dirty="0"/>
              <a:t>:  Impossible or difficult</a:t>
            </a:r>
          </a:p>
          <a:p>
            <a:pPr lvl="2">
              <a:spcBef>
                <a:spcPts val="200"/>
              </a:spcBef>
            </a:pPr>
            <a:r>
              <a:rPr lang="en-US" u="sng" dirty="0"/>
              <a:t>Probabilistic</a:t>
            </a:r>
            <a:r>
              <a:rPr lang="en-US" dirty="0"/>
              <a:t>:  Explicit.  Inherent to methodology.</a:t>
            </a:r>
          </a:p>
          <a:p>
            <a:pPr lvl="1"/>
            <a:r>
              <a:rPr lang="en-US" dirty="0"/>
              <a:t>Codification</a:t>
            </a:r>
          </a:p>
          <a:p>
            <a:pPr lvl="2">
              <a:spcBef>
                <a:spcPts val="200"/>
              </a:spcBef>
            </a:pPr>
            <a:r>
              <a:rPr lang="en-US" u="sng" dirty="0"/>
              <a:t>Deterministic</a:t>
            </a:r>
            <a:r>
              <a:rPr lang="en-US" dirty="0"/>
              <a:t>:  Yes.  Many times.</a:t>
            </a:r>
          </a:p>
          <a:p>
            <a:pPr lvl="2">
              <a:spcBef>
                <a:spcPts val="200"/>
              </a:spcBef>
            </a:pPr>
            <a:r>
              <a:rPr lang="en-US" u="sng" dirty="0"/>
              <a:t>Probabilistic</a:t>
            </a:r>
            <a:r>
              <a:rPr lang="en-US" dirty="0"/>
              <a:t>:  Infrequently.  Still seen as “new”.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ACD4E70-F886-E442-87B5-E765A5745EE6}"/>
              </a:ext>
            </a:extLst>
          </p:cNvPr>
          <p:cNvSpPr>
            <a:spLocks noChangeAspect="1"/>
          </p:cNvSpPr>
          <p:nvPr/>
        </p:nvSpPr>
        <p:spPr>
          <a:xfrm>
            <a:off x="3730244" y="4863407"/>
            <a:ext cx="1645920" cy="1645920"/>
          </a:xfrm>
          <a:prstGeom prst="ellipse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F1DEFA3-E53E-F14E-9D52-E97B8A4363E3}"/>
              </a:ext>
            </a:extLst>
          </p:cNvPr>
          <p:cNvSpPr>
            <a:spLocks noChangeAspect="1"/>
          </p:cNvSpPr>
          <p:nvPr/>
        </p:nvSpPr>
        <p:spPr>
          <a:xfrm>
            <a:off x="3882644" y="5015807"/>
            <a:ext cx="914400" cy="914400"/>
          </a:xfrm>
          <a:prstGeom prst="ellipse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dirty="0"/>
              <a:t>deterministic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6291CE-F846-CB4E-9F65-48C63404141F}"/>
              </a:ext>
            </a:extLst>
          </p:cNvPr>
          <p:cNvSpPr txBox="1"/>
          <p:nvPr/>
        </p:nvSpPr>
        <p:spPr>
          <a:xfrm rot="19082495">
            <a:off x="4297828" y="5827372"/>
            <a:ext cx="1130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probabilistic</a:t>
            </a:r>
          </a:p>
        </p:txBody>
      </p:sp>
    </p:spTree>
    <p:extLst>
      <p:ext uri="{BB962C8B-B14F-4D97-AF65-F5344CB8AC3E}">
        <p14:creationId xmlns:p14="http://schemas.microsoft.com/office/powerpoint/2010/main" val="268709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C6085-843A-DC46-88CA-C623DA756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0" y="356600"/>
            <a:ext cx="8229600" cy="932691"/>
          </a:xfrm>
        </p:spPr>
        <p:txBody>
          <a:bodyPr/>
          <a:lstStyle/>
          <a:p>
            <a:r>
              <a:rPr lang="en-US" dirty="0"/>
              <a:t>Elements of any PFM Analysis</a:t>
            </a:r>
            <a:br>
              <a:rPr lang="en-US" dirty="0"/>
            </a:br>
            <a:r>
              <a:rPr lang="en-US" sz="2800" b="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Analysis Itself</a:t>
            </a:r>
            <a:endParaRPr lang="en-US" b="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0F5CDE-5621-4A4D-A322-F270009BB976}"/>
              </a:ext>
            </a:extLst>
          </p:cNvPr>
          <p:cNvSpPr>
            <a:spLocks/>
          </p:cNvSpPr>
          <p:nvPr/>
        </p:nvSpPr>
        <p:spPr>
          <a:xfrm>
            <a:off x="164870" y="1679171"/>
            <a:ext cx="2468880" cy="10972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Inputs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A3D4F0-CCFD-7E43-9162-E717E33BDA12}"/>
              </a:ext>
            </a:extLst>
          </p:cNvPr>
          <p:cNvSpPr>
            <a:spLocks/>
          </p:cNvSpPr>
          <p:nvPr/>
        </p:nvSpPr>
        <p:spPr>
          <a:xfrm>
            <a:off x="6510250" y="1679171"/>
            <a:ext cx="2468880" cy="10972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Models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67D677-4768-9843-8982-C3184002BA60}"/>
              </a:ext>
            </a:extLst>
          </p:cNvPr>
          <p:cNvSpPr>
            <a:spLocks/>
          </p:cNvSpPr>
          <p:nvPr/>
        </p:nvSpPr>
        <p:spPr>
          <a:xfrm>
            <a:off x="2971800" y="1907771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connectivity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17C1EC-A32D-394A-9FFE-CE5F90A93257}"/>
              </a:ext>
            </a:extLst>
          </p:cNvPr>
          <p:cNvSpPr>
            <a:spLocks/>
          </p:cNvSpPr>
          <p:nvPr/>
        </p:nvSpPr>
        <p:spPr>
          <a:xfrm>
            <a:off x="2971800" y="3108960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simulation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2498A6-50F0-D043-A8DD-F51C181FB5A9}"/>
              </a:ext>
            </a:extLst>
          </p:cNvPr>
          <p:cNvSpPr>
            <a:spLocks/>
          </p:cNvSpPr>
          <p:nvPr/>
        </p:nvSpPr>
        <p:spPr>
          <a:xfrm>
            <a:off x="2971800" y="4310150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acceptance criteria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615598-E077-4A49-BF29-75AC4A7AE5C7}"/>
              </a:ext>
            </a:extLst>
          </p:cNvPr>
          <p:cNvSpPr>
            <a:spLocks/>
          </p:cNvSpPr>
          <p:nvPr/>
        </p:nvSpPr>
        <p:spPr>
          <a:xfrm>
            <a:off x="2971800" y="5770094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Decision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428F73B-027A-764C-BEE0-41F3121049F1}"/>
              </a:ext>
            </a:extLst>
          </p:cNvPr>
          <p:cNvCxnSpPr>
            <a:cxnSpLocks/>
            <a:stCxn id="5" idx="3"/>
            <a:endCxn id="12" idx="1"/>
          </p:cNvCxnSpPr>
          <p:nvPr/>
        </p:nvCxnSpPr>
        <p:spPr>
          <a:xfrm>
            <a:off x="2633750" y="2227811"/>
            <a:ext cx="33805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9586F51-5714-474F-91C4-0F8ECFDE17D9}"/>
              </a:ext>
            </a:extLst>
          </p:cNvPr>
          <p:cNvCxnSpPr>
            <a:cxnSpLocks/>
            <a:stCxn id="11" idx="1"/>
            <a:endCxn id="12" idx="3"/>
          </p:cNvCxnSpPr>
          <p:nvPr/>
        </p:nvCxnSpPr>
        <p:spPr>
          <a:xfrm flipH="1">
            <a:off x="6172200" y="2227811"/>
            <a:ext cx="33805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1F00AEB-3FC0-044F-9F56-9A3D6875E3E6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4572000" y="2547851"/>
            <a:ext cx="0" cy="56110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C33469F-71AD-AA44-99AC-CD56C15A2405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>
            <a:off x="4572000" y="3749040"/>
            <a:ext cx="0" cy="56111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74EC30E-E123-7D4C-8A07-AFE1F1B5BA3C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>
            <a:off x="4572000" y="4950230"/>
            <a:ext cx="0" cy="81986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0025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C6085-843A-DC46-88CA-C623DA756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0" y="356600"/>
            <a:ext cx="8229600" cy="932691"/>
          </a:xfrm>
        </p:spPr>
        <p:txBody>
          <a:bodyPr/>
          <a:lstStyle/>
          <a:p>
            <a:r>
              <a:rPr lang="en-US" dirty="0"/>
              <a:t>Elements of any PFM Analysis</a:t>
            </a:r>
            <a:br>
              <a:rPr lang="en-US" dirty="0"/>
            </a:br>
            <a:r>
              <a:rPr lang="en-US" sz="2800" b="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Analysis Itself</a:t>
            </a:r>
            <a:endParaRPr lang="en-US" b="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0F5CDE-5621-4A4D-A322-F270009BB976}"/>
              </a:ext>
            </a:extLst>
          </p:cNvPr>
          <p:cNvSpPr>
            <a:spLocks/>
          </p:cNvSpPr>
          <p:nvPr/>
        </p:nvSpPr>
        <p:spPr>
          <a:xfrm>
            <a:off x="164870" y="1679171"/>
            <a:ext cx="2468880" cy="10972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Inputs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30E71FB-4B21-D447-8D34-940750FDA31F}"/>
              </a:ext>
            </a:extLst>
          </p:cNvPr>
          <p:cNvSpPr>
            <a:spLocks noChangeAspect="1"/>
          </p:cNvSpPr>
          <p:nvPr/>
        </p:nvSpPr>
        <p:spPr>
          <a:xfrm>
            <a:off x="6341230" y="4127270"/>
            <a:ext cx="2692612" cy="1645920"/>
          </a:xfrm>
          <a:prstGeom prst="ellipse">
            <a:avLst/>
          </a:prstGeom>
          <a:solidFill>
            <a:srgbClr val="FF0000">
              <a:alpha val="42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>
              <a:lnSpc>
                <a:spcPct val="85000"/>
              </a:lnSpc>
            </a:pPr>
            <a:r>
              <a:rPr lang="en-US" sz="2400" dirty="0">
                <a:solidFill>
                  <a:srgbClr val="FF0000"/>
                </a:solidFill>
              </a:rPr>
              <a:t>having sufficient</a:t>
            </a:r>
          </a:p>
          <a:p>
            <a:pPr>
              <a:lnSpc>
                <a:spcPct val="85000"/>
              </a:lnSpc>
            </a:pPr>
            <a:r>
              <a:rPr lang="en-US" sz="2400" dirty="0">
                <a:solidFill>
                  <a:srgbClr val="FF0000"/>
                </a:solidFill>
              </a:rPr>
              <a:t>evidence</a:t>
            </a:r>
          </a:p>
          <a:p>
            <a:pPr marL="342900" indent="-342900">
              <a:lnSpc>
                <a:spcPct val="85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build </a:t>
            </a:r>
          </a:p>
          <a:p>
            <a:pPr marL="342900" indent="-342900">
              <a:lnSpc>
                <a:spcPct val="85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validate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A3D4F0-CCFD-7E43-9162-E717E33BDA12}"/>
              </a:ext>
            </a:extLst>
          </p:cNvPr>
          <p:cNvSpPr>
            <a:spLocks/>
          </p:cNvSpPr>
          <p:nvPr/>
        </p:nvSpPr>
        <p:spPr>
          <a:xfrm>
            <a:off x="6510250" y="1679171"/>
            <a:ext cx="2468880" cy="10972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Models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67D677-4768-9843-8982-C3184002BA60}"/>
              </a:ext>
            </a:extLst>
          </p:cNvPr>
          <p:cNvSpPr>
            <a:spLocks/>
          </p:cNvSpPr>
          <p:nvPr/>
        </p:nvSpPr>
        <p:spPr>
          <a:xfrm>
            <a:off x="2971800" y="1907771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connectivity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17C1EC-A32D-394A-9FFE-CE5F90A93257}"/>
              </a:ext>
            </a:extLst>
          </p:cNvPr>
          <p:cNvSpPr>
            <a:spLocks/>
          </p:cNvSpPr>
          <p:nvPr/>
        </p:nvSpPr>
        <p:spPr>
          <a:xfrm>
            <a:off x="2971800" y="3108960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simulation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2498A6-50F0-D043-A8DD-F51C181FB5A9}"/>
              </a:ext>
            </a:extLst>
          </p:cNvPr>
          <p:cNvSpPr>
            <a:spLocks/>
          </p:cNvSpPr>
          <p:nvPr/>
        </p:nvSpPr>
        <p:spPr>
          <a:xfrm>
            <a:off x="2971800" y="4310150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acceptance criteria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615598-E077-4A49-BF29-75AC4A7AE5C7}"/>
              </a:ext>
            </a:extLst>
          </p:cNvPr>
          <p:cNvSpPr>
            <a:spLocks/>
          </p:cNvSpPr>
          <p:nvPr/>
        </p:nvSpPr>
        <p:spPr>
          <a:xfrm>
            <a:off x="2971800" y="5770094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Decision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428F73B-027A-764C-BEE0-41F3121049F1}"/>
              </a:ext>
            </a:extLst>
          </p:cNvPr>
          <p:cNvCxnSpPr>
            <a:cxnSpLocks/>
            <a:stCxn id="5" idx="3"/>
            <a:endCxn id="12" idx="1"/>
          </p:cNvCxnSpPr>
          <p:nvPr/>
        </p:nvCxnSpPr>
        <p:spPr>
          <a:xfrm>
            <a:off x="2633750" y="2227811"/>
            <a:ext cx="33805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9586F51-5714-474F-91C4-0F8ECFDE17D9}"/>
              </a:ext>
            </a:extLst>
          </p:cNvPr>
          <p:cNvCxnSpPr>
            <a:cxnSpLocks/>
            <a:stCxn id="11" idx="1"/>
            <a:endCxn id="12" idx="3"/>
          </p:cNvCxnSpPr>
          <p:nvPr/>
        </p:nvCxnSpPr>
        <p:spPr>
          <a:xfrm flipH="1">
            <a:off x="6172200" y="2227811"/>
            <a:ext cx="33805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1F00AEB-3FC0-044F-9F56-9A3D6875E3E6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4572000" y="2547851"/>
            <a:ext cx="0" cy="56110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C33469F-71AD-AA44-99AC-CD56C15A2405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>
            <a:off x="4572000" y="3749040"/>
            <a:ext cx="0" cy="56111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74EC30E-E123-7D4C-8A07-AFE1F1B5BA3C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>
            <a:off x="4572000" y="4950230"/>
            <a:ext cx="0" cy="81986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33E9367-D9B5-D641-9F34-F014F85D8F48}"/>
              </a:ext>
            </a:extLst>
          </p:cNvPr>
          <p:cNvSpPr txBox="1"/>
          <p:nvPr/>
        </p:nvSpPr>
        <p:spPr>
          <a:xfrm>
            <a:off x="7667104" y="3761801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Challenges</a:t>
            </a:r>
          </a:p>
        </p:txBody>
      </p:sp>
      <p:cxnSp>
        <p:nvCxnSpPr>
          <p:cNvPr id="35" name="Curved Connector 34">
            <a:extLst>
              <a:ext uri="{FF2B5EF4-FFF2-40B4-BE49-F238E27FC236}">
                <a16:creationId xmlns:a16="http://schemas.microsoft.com/office/drawing/2014/main" id="{11617026-99B1-A14F-BD67-21F0B5A20266}"/>
              </a:ext>
            </a:extLst>
          </p:cNvPr>
          <p:cNvCxnSpPr>
            <a:stCxn id="10" idx="1"/>
            <a:endCxn id="5" idx="2"/>
          </p:cNvCxnSpPr>
          <p:nvPr/>
        </p:nvCxnSpPr>
        <p:spPr>
          <a:xfrm rot="16200000" flipV="1">
            <a:off x="3271503" y="904258"/>
            <a:ext cx="1591858" cy="5336244"/>
          </a:xfrm>
          <a:prstGeom prst="curvedConnector3">
            <a:avLst>
              <a:gd name="adj1" fmla="val 26501"/>
            </a:avLst>
          </a:prstGeom>
          <a:ln w="38100">
            <a:solidFill>
              <a:srgbClr val="FF000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>
            <a:extLst>
              <a:ext uri="{FF2B5EF4-FFF2-40B4-BE49-F238E27FC236}">
                <a16:creationId xmlns:a16="http://schemas.microsoft.com/office/drawing/2014/main" id="{FC3B2DE4-AA96-AB47-A8D4-7BFC2EDBB829}"/>
              </a:ext>
            </a:extLst>
          </p:cNvPr>
          <p:cNvCxnSpPr>
            <a:cxnSpLocks/>
            <a:stCxn id="10" idx="1"/>
            <a:endCxn id="11" idx="2"/>
          </p:cNvCxnSpPr>
          <p:nvPr/>
        </p:nvCxnSpPr>
        <p:spPr>
          <a:xfrm rot="5400000" flipH="1" flipV="1">
            <a:off x="6444193" y="3067812"/>
            <a:ext cx="1591858" cy="1009136"/>
          </a:xfrm>
          <a:prstGeom prst="curvedConnector3">
            <a:avLst/>
          </a:prstGeom>
          <a:ln w="38100">
            <a:solidFill>
              <a:srgbClr val="FF000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319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C6085-843A-DC46-88CA-C623DA756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0" y="356600"/>
            <a:ext cx="8229600" cy="932691"/>
          </a:xfrm>
        </p:spPr>
        <p:txBody>
          <a:bodyPr/>
          <a:lstStyle/>
          <a:p>
            <a:r>
              <a:rPr lang="en-US" dirty="0"/>
              <a:t>Elements of any PFM Analysis</a:t>
            </a:r>
            <a:br>
              <a:rPr lang="en-US" dirty="0"/>
            </a:br>
            <a:r>
              <a:rPr lang="en-US" sz="2800" b="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Analysis Itself</a:t>
            </a:r>
            <a:endParaRPr lang="en-US" b="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0F5CDE-5621-4A4D-A322-F270009BB976}"/>
              </a:ext>
            </a:extLst>
          </p:cNvPr>
          <p:cNvSpPr>
            <a:spLocks/>
          </p:cNvSpPr>
          <p:nvPr/>
        </p:nvSpPr>
        <p:spPr>
          <a:xfrm>
            <a:off x="164870" y="1679171"/>
            <a:ext cx="2468880" cy="10972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Inputs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30E71FB-4B21-D447-8D34-940750FDA31F}"/>
              </a:ext>
            </a:extLst>
          </p:cNvPr>
          <p:cNvSpPr>
            <a:spLocks noChangeAspect="1"/>
          </p:cNvSpPr>
          <p:nvPr/>
        </p:nvSpPr>
        <p:spPr>
          <a:xfrm>
            <a:off x="6341230" y="4127270"/>
            <a:ext cx="2692612" cy="1645920"/>
          </a:xfrm>
          <a:prstGeom prst="ellipse">
            <a:avLst/>
          </a:prstGeom>
          <a:solidFill>
            <a:srgbClr val="FF0000">
              <a:alpha val="42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85000"/>
              </a:lnSpc>
            </a:pPr>
            <a:r>
              <a:rPr lang="en-US" sz="2800" dirty="0">
                <a:solidFill>
                  <a:srgbClr val="FF0000"/>
                </a:solidFill>
              </a:rPr>
              <a:t>double-counting</a:t>
            </a:r>
          </a:p>
          <a:p>
            <a:pPr algn="ctr">
              <a:lnSpc>
                <a:spcPct val="85000"/>
              </a:lnSpc>
            </a:pPr>
            <a:r>
              <a:rPr lang="en-US" sz="2800" dirty="0">
                <a:solidFill>
                  <a:srgbClr val="FF0000"/>
                </a:solidFill>
              </a:rPr>
              <a:t>uncertainties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A3D4F0-CCFD-7E43-9162-E717E33BDA12}"/>
              </a:ext>
            </a:extLst>
          </p:cNvPr>
          <p:cNvSpPr>
            <a:spLocks/>
          </p:cNvSpPr>
          <p:nvPr/>
        </p:nvSpPr>
        <p:spPr>
          <a:xfrm>
            <a:off x="6510250" y="1679171"/>
            <a:ext cx="2468880" cy="10972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Models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67D677-4768-9843-8982-C3184002BA60}"/>
              </a:ext>
            </a:extLst>
          </p:cNvPr>
          <p:cNvSpPr>
            <a:spLocks/>
          </p:cNvSpPr>
          <p:nvPr/>
        </p:nvSpPr>
        <p:spPr>
          <a:xfrm>
            <a:off x="2971800" y="1907771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connectivity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17C1EC-A32D-394A-9FFE-CE5F90A93257}"/>
              </a:ext>
            </a:extLst>
          </p:cNvPr>
          <p:cNvSpPr>
            <a:spLocks/>
          </p:cNvSpPr>
          <p:nvPr/>
        </p:nvSpPr>
        <p:spPr>
          <a:xfrm>
            <a:off x="2971800" y="3108960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simulation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2498A6-50F0-D043-A8DD-F51C181FB5A9}"/>
              </a:ext>
            </a:extLst>
          </p:cNvPr>
          <p:cNvSpPr>
            <a:spLocks/>
          </p:cNvSpPr>
          <p:nvPr/>
        </p:nvSpPr>
        <p:spPr>
          <a:xfrm>
            <a:off x="2971800" y="4310150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2BD"/>
                </a:solidFill>
              </a:rPr>
              <a:t>acceptance criteria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615598-E077-4A49-BF29-75AC4A7AE5C7}"/>
              </a:ext>
            </a:extLst>
          </p:cNvPr>
          <p:cNvSpPr>
            <a:spLocks/>
          </p:cNvSpPr>
          <p:nvPr/>
        </p:nvSpPr>
        <p:spPr>
          <a:xfrm>
            <a:off x="2971800" y="5770094"/>
            <a:ext cx="3200400" cy="640080"/>
          </a:xfrm>
          <a:prstGeom prst="rect">
            <a:avLst/>
          </a:prstGeom>
          <a:solidFill>
            <a:schemeClr val="tx1">
              <a:lumMod val="75000"/>
              <a:lumOff val="25000"/>
              <a:alpha val="42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>
                <a:solidFill>
                  <a:srgbClr val="FFF2BD"/>
                </a:solidFill>
              </a:rPr>
              <a:t>Decision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428F73B-027A-764C-BEE0-41F3121049F1}"/>
              </a:ext>
            </a:extLst>
          </p:cNvPr>
          <p:cNvCxnSpPr>
            <a:cxnSpLocks/>
            <a:stCxn id="5" idx="3"/>
            <a:endCxn id="12" idx="1"/>
          </p:cNvCxnSpPr>
          <p:nvPr/>
        </p:nvCxnSpPr>
        <p:spPr>
          <a:xfrm>
            <a:off x="2633750" y="2227811"/>
            <a:ext cx="33805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9586F51-5714-474F-91C4-0F8ECFDE17D9}"/>
              </a:ext>
            </a:extLst>
          </p:cNvPr>
          <p:cNvCxnSpPr>
            <a:cxnSpLocks/>
            <a:stCxn id="11" idx="1"/>
            <a:endCxn id="12" idx="3"/>
          </p:cNvCxnSpPr>
          <p:nvPr/>
        </p:nvCxnSpPr>
        <p:spPr>
          <a:xfrm flipH="1">
            <a:off x="6172200" y="2227811"/>
            <a:ext cx="33805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1F00AEB-3FC0-044F-9F56-9A3D6875E3E6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4572000" y="2547851"/>
            <a:ext cx="0" cy="56110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C33469F-71AD-AA44-99AC-CD56C15A2405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>
            <a:off x="4572000" y="3749040"/>
            <a:ext cx="0" cy="56111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74EC30E-E123-7D4C-8A07-AFE1F1B5BA3C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>
            <a:off x="4572000" y="4950230"/>
            <a:ext cx="0" cy="81986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33E9367-D9B5-D641-9F34-F014F85D8F48}"/>
              </a:ext>
            </a:extLst>
          </p:cNvPr>
          <p:cNvSpPr txBox="1"/>
          <p:nvPr/>
        </p:nvSpPr>
        <p:spPr>
          <a:xfrm>
            <a:off x="7667104" y="3761801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Challenges</a:t>
            </a:r>
          </a:p>
        </p:txBody>
      </p:sp>
      <p:cxnSp>
        <p:nvCxnSpPr>
          <p:cNvPr id="38" name="Curved Connector 37">
            <a:extLst>
              <a:ext uri="{FF2B5EF4-FFF2-40B4-BE49-F238E27FC236}">
                <a16:creationId xmlns:a16="http://schemas.microsoft.com/office/drawing/2014/main" id="{FC3B2DE4-AA96-AB47-A8D4-7BFC2EDBB829}"/>
              </a:ext>
            </a:extLst>
          </p:cNvPr>
          <p:cNvCxnSpPr>
            <a:cxnSpLocks/>
            <a:stCxn id="10" idx="1"/>
            <a:endCxn id="12" idx="2"/>
          </p:cNvCxnSpPr>
          <p:nvPr/>
        </p:nvCxnSpPr>
        <p:spPr>
          <a:xfrm rot="16200000" flipV="1">
            <a:off x="4743548" y="2376303"/>
            <a:ext cx="1820458" cy="2163554"/>
          </a:xfrm>
          <a:prstGeom prst="curvedConnector3">
            <a:avLst>
              <a:gd name="adj1" fmla="val 86530"/>
            </a:avLst>
          </a:prstGeom>
          <a:ln w="38100">
            <a:solidFill>
              <a:srgbClr val="FF000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36687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Custom 1">
      <a:dk1>
        <a:sysClr val="windowText" lastClr="000000"/>
      </a:dk1>
      <a:lt1>
        <a:sysClr val="window" lastClr="FFFFFF"/>
      </a:lt1>
      <a:dk2>
        <a:srgbClr val="244061"/>
      </a:dk2>
      <a:lt2>
        <a:srgbClr val="FFFFFF"/>
      </a:lt2>
      <a:accent1>
        <a:srgbClr val="4F81BD"/>
      </a:accent1>
      <a:accent2>
        <a:srgbClr val="C0504D"/>
      </a:accent2>
      <a:accent3>
        <a:srgbClr val="244061"/>
      </a:accent3>
      <a:accent4>
        <a:srgbClr val="F79646"/>
      </a:accent4>
      <a:accent5>
        <a:srgbClr val="4BACC6"/>
      </a:accent5>
      <a:accent6>
        <a:srgbClr val="8064A2"/>
      </a:accent6>
      <a:hlink>
        <a:srgbClr val="1F497D"/>
      </a:hlink>
      <a:folHlink>
        <a:srgbClr val="FFFF00"/>
      </a:folHlink>
    </a:clrScheme>
    <a:fontScheme name="ORNL theme">
      <a:majorFont>
        <a:latin typeface="Arial Black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AF66F0BBC41B4FA16034DE579662C1" ma:contentTypeVersion="0" ma:contentTypeDescription="Create a new document." ma:contentTypeScope="" ma:versionID="3bff40700c531db616ac86c30ca65e3e">
  <xsd:schema xmlns:xsd="http://www.w3.org/2001/XMLSchema" xmlns:p="http://schemas.microsoft.com/office/2006/metadata/properties" targetNamespace="http://schemas.microsoft.com/office/2006/metadata/properties" ma:root="true" ma:fieldsID="1ec6fd9044c2bddf90a5019f4c78f28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66FEF0E-55DC-4134-8C10-EE49ECF82AEE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9466DF-D322-4582-A01B-8CF77AB36D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F507DC9-356C-4266-9A3A-79C240085CA9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14B7A18D-BBD4-404D-9C79-A55C26EB51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11510</TotalTime>
  <Words>969</Words>
  <Application>Microsoft Macintosh PowerPoint</Application>
  <PresentationFormat>On-screen Show (4:3)</PresentationFormat>
  <Paragraphs>221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American Typewriter</vt:lpstr>
      <vt:lpstr>Arial</vt:lpstr>
      <vt:lpstr>Arial Black</vt:lpstr>
      <vt:lpstr>Arial Narrow</vt:lpstr>
      <vt:lpstr>Calibri</vt:lpstr>
      <vt:lpstr>Default Theme</vt:lpstr>
      <vt:lpstr>PowerPoint Presentation</vt:lpstr>
      <vt:lpstr>Presentation Outline</vt:lpstr>
      <vt:lpstr>Motivation for PFM</vt:lpstr>
      <vt:lpstr>PowerPoint Presentation</vt:lpstr>
      <vt:lpstr>Motivation for PFM</vt:lpstr>
      <vt:lpstr>Deterministic vs. Probabilistic Different  … or not so much??</vt:lpstr>
      <vt:lpstr>Elements of any PFM Analysis The Analysis Itself</vt:lpstr>
      <vt:lpstr>Elements of any PFM Analysis The Analysis Itself</vt:lpstr>
      <vt:lpstr>Elements of any PFM Analysis The Analysis Itself</vt:lpstr>
      <vt:lpstr>Elements of any PFM Analysis The Analysis Itself</vt:lpstr>
      <vt:lpstr>Elements of any PFM Analysis The Analysis Itself</vt:lpstr>
      <vt:lpstr>Elements of any PFM Analysis The Analysis Itself</vt:lpstr>
      <vt:lpstr>Elements of any PFM Analysis The Process</vt:lpstr>
      <vt:lpstr>On-Going Literature Review Goals and Process</vt:lpstr>
      <vt:lpstr>Summary &amp; Next Steps</vt:lpstr>
      <vt:lpstr>Acknowledgement</vt:lpstr>
    </vt:vector>
  </TitlesOfParts>
  <Company>ORNL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Roy, Donna Jo</dc:creator>
  <cp:lastModifiedBy>MARK KIRK</cp:lastModifiedBy>
  <cp:revision>586</cp:revision>
  <cp:lastPrinted>2019-07-10T13:06:30Z</cp:lastPrinted>
  <dcterms:created xsi:type="dcterms:W3CDTF">2013-01-10T13:59:48Z</dcterms:created>
  <dcterms:modified xsi:type="dcterms:W3CDTF">2019-10-09T16:53:47Z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