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3699" r:id="rId1"/>
  </p:sldMasterIdLst>
  <p:notesMasterIdLst>
    <p:notesMasterId r:id="rId21"/>
  </p:notesMasterIdLst>
  <p:handoutMasterIdLst>
    <p:handoutMasterId r:id="rId22"/>
  </p:handoutMasterIdLst>
  <p:sldIdLst>
    <p:sldId id="739" r:id="rId2"/>
    <p:sldId id="723" r:id="rId3"/>
    <p:sldId id="752" r:id="rId4"/>
    <p:sldId id="767" r:id="rId5"/>
    <p:sldId id="753" r:id="rId6"/>
    <p:sldId id="754" r:id="rId7"/>
    <p:sldId id="755" r:id="rId8"/>
    <p:sldId id="756" r:id="rId9"/>
    <p:sldId id="757" r:id="rId10"/>
    <p:sldId id="758" r:id="rId11"/>
    <p:sldId id="759" r:id="rId12"/>
    <p:sldId id="760" r:id="rId13"/>
    <p:sldId id="761" r:id="rId14"/>
    <p:sldId id="762" r:id="rId15"/>
    <p:sldId id="763" r:id="rId16"/>
    <p:sldId id="764" r:id="rId17"/>
    <p:sldId id="765" r:id="rId18"/>
    <p:sldId id="766" r:id="rId19"/>
    <p:sldId id="751" r:id="rId20"/>
  </p:sldIdLst>
  <p:sldSz cx="9144000" cy="6858000" type="screen4x3"/>
  <p:notesSz cx="7010400" cy="9296400"/>
  <p:defaultTextStyle>
    <a:defPPr>
      <a:defRPr lang="en-US"/>
    </a:defPPr>
    <a:lvl1pPr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1pPr>
    <a:lvl2pPr marL="4572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2pPr>
    <a:lvl3pPr marL="9144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3pPr>
    <a:lvl4pPr marL="13716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4pPr>
    <a:lvl5pPr marL="18288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5pPr>
    <a:lvl6pPr marL="2286000" algn="l" defTabSz="914400" rtl="0" eaLnBrk="1" latinLnBrk="0" hangingPunct="1">
      <a:defRPr kumimoji="1" b="1" i="1" kern="1200">
        <a:solidFill>
          <a:schemeClr val="tx1"/>
        </a:solidFill>
        <a:latin typeface="Arial" charset="0"/>
        <a:ea typeface="+mn-ea"/>
        <a:cs typeface="Times New Roman" pitchFamily="18" charset="0"/>
      </a:defRPr>
    </a:lvl6pPr>
    <a:lvl7pPr marL="2743200" algn="l" defTabSz="914400" rtl="0" eaLnBrk="1" latinLnBrk="0" hangingPunct="1">
      <a:defRPr kumimoji="1" b="1" i="1" kern="1200">
        <a:solidFill>
          <a:schemeClr val="tx1"/>
        </a:solidFill>
        <a:latin typeface="Arial" charset="0"/>
        <a:ea typeface="+mn-ea"/>
        <a:cs typeface="Times New Roman" pitchFamily="18" charset="0"/>
      </a:defRPr>
    </a:lvl7pPr>
    <a:lvl8pPr marL="3200400" algn="l" defTabSz="914400" rtl="0" eaLnBrk="1" latinLnBrk="0" hangingPunct="1">
      <a:defRPr kumimoji="1" b="1" i="1" kern="1200">
        <a:solidFill>
          <a:schemeClr val="tx1"/>
        </a:solidFill>
        <a:latin typeface="Arial" charset="0"/>
        <a:ea typeface="+mn-ea"/>
        <a:cs typeface="Times New Roman" pitchFamily="18" charset="0"/>
      </a:defRPr>
    </a:lvl8pPr>
    <a:lvl9pPr marL="3657600" algn="l" defTabSz="914400" rtl="0" eaLnBrk="1" latinLnBrk="0" hangingPunct="1">
      <a:defRPr kumimoji="1" b="1" i="1"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52">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3399FF"/>
    <a:srgbClr val="C0EDEE"/>
    <a:srgbClr val="99CC00"/>
    <a:srgbClr val="C93315"/>
    <a:srgbClr val="003399"/>
    <a:srgbClr val="53548A"/>
    <a:srgbClr val="FF8080"/>
    <a:srgbClr val="009E9A"/>
    <a:srgbClr val="98E2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34" autoAdjust="0"/>
    <p:restoredTop sz="93655" autoAdjust="0"/>
  </p:normalViewPr>
  <p:slideViewPr>
    <p:cSldViewPr snapToGrid="0" showGuides="1">
      <p:cViewPr varScale="1">
        <p:scale>
          <a:sx n="107" d="100"/>
          <a:sy n="107" d="100"/>
        </p:scale>
        <p:origin x="2136" y="96"/>
      </p:cViewPr>
      <p:guideLst>
        <p:guide orient="horz" pos="215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3336"/>
    </p:cViewPr>
  </p:sorterViewPr>
  <p:notesViewPr>
    <p:cSldViewPr snapToGrid="0" showGuides="1">
      <p:cViewPr varScale="1">
        <p:scale>
          <a:sx n="55" d="100"/>
          <a:sy n="55" d="100"/>
        </p:scale>
        <p:origin x="-288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9" tIns="46439" rIns="92879" bIns="46439" numCol="1" anchor="t" anchorCtr="0" compatLnSpc="1">
            <a:prstTxWarp prst="textNoShape">
              <a:avLst/>
            </a:prstTxWarp>
          </a:bodyPr>
          <a:lstStyle>
            <a:lvl1pPr algn="l" defTabSz="928688">
              <a:spcBef>
                <a:spcPct val="0"/>
              </a:spcBef>
              <a:buClrTx/>
              <a:buSzTx/>
              <a:buFontTx/>
              <a:buNone/>
              <a:defRPr kumimoji="0" sz="1300" b="0" i="0">
                <a:latin typeface="Times New Roman" pitchFamily="18" charset="0"/>
              </a:defRPr>
            </a:lvl1pPr>
          </a:lstStyle>
          <a:p>
            <a:endParaRPr lang="en-US" dirty="0"/>
          </a:p>
        </p:txBody>
      </p:sp>
      <p:sp>
        <p:nvSpPr>
          <p:cNvPr id="65539" name="Rectangle 3"/>
          <p:cNvSpPr>
            <a:spLocks noGrp="1" noChangeArrowheads="1"/>
          </p:cNvSpPr>
          <p:nvPr>
            <p:ph type="dt" sz="quarter" idx="1"/>
          </p:nvPr>
        </p:nvSpPr>
        <p:spPr bwMode="auto">
          <a:xfrm>
            <a:off x="3971925"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9" tIns="46439" rIns="92879" bIns="46439" numCol="1" anchor="t" anchorCtr="0" compatLnSpc="1">
            <a:prstTxWarp prst="textNoShape">
              <a:avLst/>
            </a:prstTxWarp>
          </a:bodyPr>
          <a:lstStyle>
            <a:lvl1pPr algn="r" defTabSz="928688">
              <a:spcBef>
                <a:spcPct val="0"/>
              </a:spcBef>
              <a:buClrTx/>
              <a:buSzTx/>
              <a:buFontTx/>
              <a:buNone/>
              <a:defRPr kumimoji="0" sz="1300" b="0" i="0">
                <a:latin typeface="Times New Roman" pitchFamily="18" charset="0"/>
              </a:defRPr>
            </a:lvl1pPr>
          </a:lstStyle>
          <a:p>
            <a:endParaRPr lang="en-US" dirty="0"/>
          </a:p>
        </p:txBody>
      </p:sp>
      <p:sp>
        <p:nvSpPr>
          <p:cNvPr id="65540" name="Rectangle 4"/>
          <p:cNvSpPr>
            <a:spLocks noGrp="1" noChangeArrowheads="1"/>
          </p:cNvSpPr>
          <p:nvPr>
            <p:ph type="ftr" sz="quarter" idx="2"/>
          </p:nvPr>
        </p:nvSpPr>
        <p:spPr bwMode="auto">
          <a:xfrm>
            <a:off x="0" y="883285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9" tIns="46439" rIns="92879" bIns="46439" numCol="1" anchor="b" anchorCtr="0" compatLnSpc="1">
            <a:prstTxWarp prst="textNoShape">
              <a:avLst/>
            </a:prstTxWarp>
          </a:bodyPr>
          <a:lstStyle>
            <a:lvl1pPr algn="l" defTabSz="928688">
              <a:spcBef>
                <a:spcPct val="0"/>
              </a:spcBef>
              <a:buClrTx/>
              <a:buSzTx/>
              <a:buFontTx/>
              <a:buNone/>
              <a:defRPr kumimoji="0" sz="1300" b="0" i="0">
                <a:latin typeface="Times New Roman" pitchFamily="18" charset="0"/>
              </a:defRPr>
            </a:lvl1pPr>
          </a:lstStyle>
          <a:p>
            <a:endParaRPr lang="en-US" dirty="0"/>
          </a:p>
        </p:txBody>
      </p:sp>
      <p:sp>
        <p:nvSpPr>
          <p:cNvPr id="65541" name="Rectangle 5"/>
          <p:cNvSpPr>
            <a:spLocks noGrp="1" noChangeArrowheads="1"/>
          </p:cNvSpPr>
          <p:nvPr>
            <p:ph type="sldNum" sz="quarter" idx="3"/>
          </p:nvPr>
        </p:nvSpPr>
        <p:spPr bwMode="auto">
          <a:xfrm>
            <a:off x="3971925" y="883285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9" tIns="46439" rIns="92879" bIns="46439" numCol="1" anchor="b" anchorCtr="0" compatLnSpc="1">
            <a:prstTxWarp prst="textNoShape">
              <a:avLst/>
            </a:prstTxWarp>
          </a:bodyPr>
          <a:lstStyle>
            <a:lvl1pPr algn="r" defTabSz="928688">
              <a:spcBef>
                <a:spcPct val="0"/>
              </a:spcBef>
              <a:buClrTx/>
              <a:buSzTx/>
              <a:buFontTx/>
              <a:buNone/>
              <a:defRPr kumimoji="0" sz="1300" b="0" i="0">
                <a:latin typeface="Times New Roman" pitchFamily="18" charset="0"/>
              </a:defRPr>
            </a:lvl1pPr>
          </a:lstStyle>
          <a:p>
            <a:fld id="{07E38A37-56D8-4801-A81C-2F551A143238}" type="slidenum">
              <a:rPr lang="en-US"/>
              <a:pPr/>
              <a:t>‹#›</a:t>
            </a:fld>
            <a:endParaRPr lang="en-US" dirty="0"/>
          </a:p>
        </p:txBody>
      </p:sp>
    </p:spTree>
    <p:extLst>
      <p:ext uri="{BB962C8B-B14F-4D97-AF65-F5344CB8AC3E}">
        <p14:creationId xmlns:p14="http://schemas.microsoft.com/office/powerpoint/2010/main" val="4219456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9" tIns="46439" rIns="92879" bIns="46439" numCol="1" anchor="t" anchorCtr="0" compatLnSpc="1">
            <a:prstTxWarp prst="textNoShape">
              <a:avLst/>
            </a:prstTxWarp>
          </a:bodyPr>
          <a:lstStyle>
            <a:lvl1pPr algn="l" defTabSz="928688">
              <a:spcBef>
                <a:spcPct val="0"/>
              </a:spcBef>
              <a:buClrTx/>
              <a:buSzTx/>
              <a:buFontTx/>
              <a:buNone/>
              <a:defRPr kumimoji="0" sz="1300" b="0" i="0">
                <a:latin typeface="Times New Roman" pitchFamily="18" charset="0"/>
              </a:defRPr>
            </a:lvl1pPr>
          </a:lstStyle>
          <a:p>
            <a:endParaRPr lang="en-US" dirty="0"/>
          </a:p>
        </p:txBody>
      </p:sp>
      <p:sp>
        <p:nvSpPr>
          <p:cNvPr id="63491" name="Rectangle 3"/>
          <p:cNvSpPr>
            <a:spLocks noGrp="1" noChangeArrowheads="1"/>
          </p:cNvSpPr>
          <p:nvPr>
            <p:ph type="dt" idx="1"/>
          </p:nvPr>
        </p:nvSpPr>
        <p:spPr bwMode="auto">
          <a:xfrm>
            <a:off x="3971925"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9" tIns="46439" rIns="92879" bIns="46439" numCol="1" anchor="t" anchorCtr="0" compatLnSpc="1">
            <a:prstTxWarp prst="textNoShape">
              <a:avLst/>
            </a:prstTxWarp>
          </a:bodyPr>
          <a:lstStyle>
            <a:lvl1pPr algn="r" defTabSz="928688">
              <a:spcBef>
                <a:spcPct val="0"/>
              </a:spcBef>
              <a:buClrTx/>
              <a:buSzTx/>
              <a:buFontTx/>
              <a:buNone/>
              <a:defRPr kumimoji="0" sz="1300" b="0" i="0">
                <a:latin typeface="Times New Roman" pitchFamily="18" charset="0"/>
              </a:defRPr>
            </a:lvl1pPr>
          </a:lstStyle>
          <a:p>
            <a:endParaRPr lang="en-US" dirty="0"/>
          </a:p>
        </p:txBody>
      </p:sp>
      <p:sp>
        <p:nvSpPr>
          <p:cNvPr id="63492" name="Rectangle 4"/>
          <p:cNvSpPr>
            <a:spLocks noGrp="1" noRot="1" noChangeAspect="1" noChangeArrowheads="1" noTextEdit="1"/>
          </p:cNvSpPr>
          <p:nvPr>
            <p:ph type="sldImg" idx="2"/>
          </p:nvPr>
        </p:nvSpPr>
        <p:spPr bwMode="auto">
          <a:xfrm>
            <a:off x="1182688" y="696913"/>
            <a:ext cx="4649787" cy="348773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3493" name="Rectangle 5"/>
          <p:cNvSpPr>
            <a:spLocks noGrp="1" noChangeArrowheads="1"/>
          </p:cNvSpPr>
          <p:nvPr>
            <p:ph type="body" sz="quarter" idx="3"/>
          </p:nvPr>
        </p:nvSpPr>
        <p:spPr bwMode="auto">
          <a:xfrm>
            <a:off x="933450" y="4414838"/>
            <a:ext cx="5143500" cy="418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9" tIns="46439" rIns="92879" bIns="4643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3494" name="Rectangle 6"/>
          <p:cNvSpPr>
            <a:spLocks noGrp="1" noChangeArrowheads="1"/>
          </p:cNvSpPr>
          <p:nvPr>
            <p:ph type="ftr" sz="quarter" idx="4"/>
          </p:nvPr>
        </p:nvSpPr>
        <p:spPr bwMode="auto">
          <a:xfrm>
            <a:off x="0" y="883285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9" tIns="46439" rIns="92879" bIns="46439" numCol="1" anchor="b" anchorCtr="0" compatLnSpc="1">
            <a:prstTxWarp prst="textNoShape">
              <a:avLst/>
            </a:prstTxWarp>
          </a:bodyPr>
          <a:lstStyle>
            <a:lvl1pPr algn="l" defTabSz="928688">
              <a:spcBef>
                <a:spcPct val="0"/>
              </a:spcBef>
              <a:buClrTx/>
              <a:buSzTx/>
              <a:buFontTx/>
              <a:buNone/>
              <a:defRPr kumimoji="0" sz="1300" b="0" i="0">
                <a:latin typeface="Times New Roman" pitchFamily="18" charset="0"/>
              </a:defRPr>
            </a:lvl1pPr>
          </a:lstStyle>
          <a:p>
            <a:endParaRPr lang="en-US" dirty="0"/>
          </a:p>
        </p:txBody>
      </p:sp>
      <p:sp>
        <p:nvSpPr>
          <p:cNvPr id="63495" name="Rectangle 7"/>
          <p:cNvSpPr>
            <a:spLocks noGrp="1" noChangeArrowheads="1"/>
          </p:cNvSpPr>
          <p:nvPr>
            <p:ph type="sldNum" sz="quarter" idx="5"/>
          </p:nvPr>
        </p:nvSpPr>
        <p:spPr bwMode="auto">
          <a:xfrm>
            <a:off x="3971925" y="883285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9" tIns="46439" rIns="92879" bIns="46439" numCol="1" anchor="b" anchorCtr="0" compatLnSpc="1">
            <a:prstTxWarp prst="textNoShape">
              <a:avLst/>
            </a:prstTxWarp>
          </a:bodyPr>
          <a:lstStyle>
            <a:lvl1pPr algn="r" defTabSz="928688">
              <a:spcBef>
                <a:spcPct val="0"/>
              </a:spcBef>
              <a:buClrTx/>
              <a:buSzTx/>
              <a:buFontTx/>
              <a:buNone/>
              <a:defRPr kumimoji="0" sz="1300" b="0" i="0">
                <a:latin typeface="Times New Roman" pitchFamily="18" charset="0"/>
              </a:defRPr>
            </a:lvl1pPr>
          </a:lstStyle>
          <a:p>
            <a:fld id="{E0541C05-2CA0-4A64-BAAA-CA226B516364}" type="slidenum">
              <a:rPr lang="en-US"/>
              <a:pPr/>
              <a:t>‹#›</a:t>
            </a:fld>
            <a:endParaRPr lang="en-US" dirty="0"/>
          </a:p>
        </p:txBody>
      </p:sp>
    </p:spTree>
    <p:extLst>
      <p:ext uri="{BB962C8B-B14F-4D97-AF65-F5344CB8AC3E}">
        <p14:creationId xmlns:p14="http://schemas.microsoft.com/office/powerpoint/2010/main" val="38042630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4A446E-24F2-4DA2-81F0-3EBBFA792E78}" type="slidenum">
              <a:rPr lang="en-US"/>
              <a:pPr/>
              <a:t>2</a:t>
            </a:fld>
            <a:endParaRPr lang="en-US" dirty="0"/>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a:xfrm>
            <a:off x="935634" y="4414561"/>
            <a:ext cx="5139134" cy="4185532"/>
          </a:xfrm>
        </p:spPr>
        <p:txBody>
          <a:bodyPr/>
          <a:lstStyle/>
          <a:p>
            <a:endParaRPr lang="en-US" dirty="0"/>
          </a:p>
        </p:txBody>
      </p:sp>
    </p:spTree>
    <p:extLst>
      <p:ext uri="{BB962C8B-B14F-4D97-AF65-F5344CB8AC3E}">
        <p14:creationId xmlns:p14="http://schemas.microsoft.com/office/powerpoint/2010/main" val="315527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userDrawn="1"/>
        </p:nvSpPr>
        <p:spPr>
          <a:xfrm>
            <a:off x="0" y="0"/>
            <a:ext cx="9144000" cy="229054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8" name="Title 7"/>
          <p:cNvSpPr>
            <a:spLocks noGrp="1"/>
          </p:cNvSpPr>
          <p:nvPr userDrawn="1">
            <p:ph type="ctrTitle"/>
          </p:nvPr>
        </p:nvSpPr>
        <p:spPr>
          <a:xfrm>
            <a:off x="342900" y="371475"/>
            <a:ext cx="8458200" cy="773794"/>
          </a:xfrm>
        </p:spPr>
        <p:txBody>
          <a:bodyPr anchor="b">
            <a:normAutofit/>
          </a:bodyPr>
          <a:lstStyle>
            <a:lvl1pPr>
              <a:defRPr sz="3200">
                <a:solidFill>
                  <a:schemeClr val="bg1"/>
                </a:solidFill>
              </a:defRPr>
            </a:lvl1pPr>
          </a:lstStyle>
          <a:p>
            <a:r>
              <a:rPr kumimoji="0" lang="en-US" dirty="0"/>
              <a:t>Click to edit Master title style</a:t>
            </a:r>
          </a:p>
        </p:txBody>
      </p:sp>
      <p:sp>
        <p:nvSpPr>
          <p:cNvPr id="9" name="Subtitle 8"/>
          <p:cNvSpPr>
            <a:spLocks noGrp="1"/>
          </p:cNvSpPr>
          <p:nvPr userDrawn="1">
            <p:ph type="subTitle" idx="1"/>
          </p:nvPr>
        </p:nvSpPr>
        <p:spPr>
          <a:xfrm>
            <a:off x="352425" y="2381249"/>
            <a:ext cx="8495242" cy="3800475"/>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28" name="Date Placeholder 27"/>
          <p:cNvSpPr>
            <a:spLocks noGrp="1"/>
          </p:cNvSpPr>
          <p:nvPr userDrawn="1">
            <p:ph type="dt" sz="half" idx="10"/>
          </p:nvPr>
        </p:nvSpPr>
        <p:spPr>
          <a:xfrm>
            <a:off x="7381875" y="6549145"/>
            <a:ext cx="1465792" cy="217995"/>
          </a:xfrm>
          <a:prstGeom prst="rect">
            <a:avLst/>
          </a:prstGeom>
        </p:spPr>
        <p:txBody>
          <a:bodyPr/>
          <a:lstStyle/>
          <a:p>
            <a:endParaRPr lang="en-US" dirty="0"/>
          </a:p>
        </p:txBody>
      </p:sp>
      <p:sp>
        <p:nvSpPr>
          <p:cNvPr id="17" name="Footer Placeholder 16"/>
          <p:cNvSpPr>
            <a:spLocks noGrp="1"/>
          </p:cNvSpPr>
          <p:nvPr userDrawn="1">
            <p:ph type="ftr" sz="quarter" idx="11"/>
          </p:nvPr>
        </p:nvSpPr>
        <p:spPr>
          <a:xfrm>
            <a:off x="2828925" y="1952625"/>
            <a:ext cx="6197876" cy="261938"/>
          </a:xfrm>
          <a:prstGeom prst="rect">
            <a:avLst/>
          </a:prstGeom>
        </p:spPr>
        <p:txBody>
          <a:bodyPr/>
          <a:lstStyle>
            <a:lvl1pPr>
              <a:defRPr sz="1100">
                <a:solidFill>
                  <a:schemeClr val="bg1"/>
                </a:solidFill>
              </a:defRPr>
            </a:lvl1pPr>
          </a:lstStyle>
          <a:p>
            <a:endParaRPr lang="en-US" dirty="0"/>
          </a:p>
        </p:txBody>
      </p:sp>
      <p:sp>
        <p:nvSpPr>
          <p:cNvPr id="29" name="Slide Number Placeholder 28"/>
          <p:cNvSpPr>
            <a:spLocks noGrp="1"/>
          </p:cNvSpPr>
          <p:nvPr userDrawn="1">
            <p:ph type="sldNum" sz="quarter" idx="12"/>
          </p:nvPr>
        </p:nvSpPr>
        <p:spPr>
          <a:xfrm>
            <a:off x="8320088" y="1136"/>
            <a:ext cx="747712" cy="365760"/>
          </a:xfrm>
          <a:prstGeom prst="rect">
            <a:avLst/>
          </a:prstGeom>
        </p:spPr>
        <p:txBody>
          <a:bodyPr/>
          <a:lstStyle>
            <a:lvl1pPr algn="r">
              <a:defRPr sz="1800">
                <a:solidFill>
                  <a:schemeClr val="bg1"/>
                </a:solidFill>
              </a:defRPr>
            </a:lvl1pPr>
          </a:lstStyle>
          <a:p>
            <a:endParaRPr lang="en-US" dirty="0"/>
          </a:p>
        </p:txBody>
      </p:sp>
      <p:sp>
        <p:nvSpPr>
          <p:cNvPr id="20" name="Rectangle 19"/>
          <p:cNvSpPr/>
          <p:nvPr userDrawn="1"/>
        </p:nvSpPr>
        <p:spPr>
          <a:xfrm>
            <a:off x="999293" y="6490141"/>
            <a:ext cx="5715832" cy="276999"/>
          </a:xfrm>
          <a:prstGeom prst="rect">
            <a:avLst/>
          </a:prstGeom>
        </p:spPr>
        <p:txBody>
          <a:bodyPr wrap="square">
            <a:spAutoFit/>
          </a:bodyPr>
          <a:lstStyle/>
          <a:p>
            <a:pPr marL="0" marR="0">
              <a:spcBef>
                <a:spcPts val="0"/>
              </a:spcBef>
              <a:spcAft>
                <a:spcPts val="0"/>
              </a:spcAft>
            </a:pPr>
            <a:r>
              <a:rPr lang="en-US" sz="1200" b="1" i="1" dirty="0">
                <a:solidFill>
                  <a:srgbClr val="003399"/>
                </a:solidFill>
                <a:effectLst/>
                <a:latin typeface="Calibri" panose="020F0502020204030204" pitchFamily="34" charset="0"/>
                <a:ea typeface="Times New Roman" panose="02020603050405020304" pitchFamily="18" charset="0"/>
                <a:cs typeface="Times New Roman" panose="02020603050405020304" pitchFamily="18" charset="0"/>
              </a:rPr>
              <a:t>Materials, Structural Integrity and Reliability Solutions Through Innovative Engineering</a:t>
            </a:r>
            <a:endParaRPr lang="en-US" sz="1600" dirty="0">
              <a:solidFill>
                <a:srgbClr val="003399"/>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1" name="Group 20"/>
          <p:cNvGrpSpPr>
            <a:grpSpLocks noChangeAspect="1"/>
          </p:cNvGrpSpPr>
          <p:nvPr userDrawn="1"/>
        </p:nvGrpSpPr>
        <p:grpSpPr bwMode="auto">
          <a:xfrm>
            <a:off x="258903" y="6384572"/>
            <a:ext cx="685800" cy="325437"/>
            <a:chOff x="724" y="1064"/>
            <a:chExt cx="4075" cy="1930"/>
          </a:xfrm>
        </p:grpSpPr>
        <p:sp>
          <p:nvSpPr>
            <p:cNvPr id="22" name="Freeform 21"/>
            <p:cNvSpPr>
              <a:spLocks noChangeAspect="1"/>
            </p:cNvSpPr>
            <p:nvPr/>
          </p:nvSpPr>
          <p:spPr bwMode="auto">
            <a:xfrm>
              <a:off x="724" y="1086"/>
              <a:ext cx="1454" cy="1908"/>
            </a:xfrm>
            <a:custGeom>
              <a:avLst/>
              <a:gdLst>
                <a:gd name="T0" fmla="*/ 1345 w 1454"/>
                <a:gd name="T1" fmla="*/ 155 h 1908"/>
                <a:gd name="T2" fmla="*/ 1015 w 1454"/>
                <a:gd name="T3" fmla="*/ 199 h 1908"/>
                <a:gd name="T4" fmla="*/ 668 w 1454"/>
                <a:gd name="T5" fmla="*/ 124 h 1908"/>
                <a:gd name="T6" fmla="*/ 346 w 1454"/>
                <a:gd name="T7" fmla="*/ 330 h 1908"/>
                <a:gd name="T8" fmla="*/ 466 w 1454"/>
                <a:gd name="T9" fmla="*/ 656 h 1908"/>
                <a:gd name="T10" fmla="*/ 678 w 1454"/>
                <a:gd name="T11" fmla="*/ 728 h 1908"/>
                <a:gd name="T12" fmla="*/ 918 w 1454"/>
                <a:gd name="T13" fmla="*/ 618 h 1908"/>
                <a:gd name="T14" fmla="*/ 1273 w 1454"/>
                <a:gd name="T15" fmla="*/ 594 h 1908"/>
                <a:gd name="T16" fmla="*/ 1436 w 1454"/>
                <a:gd name="T17" fmla="*/ 671 h 1908"/>
                <a:gd name="T18" fmla="*/ 1119 w 1454"/>
                <a:gd name="T19" fmla="*/ 671 h 1908"/>
                <a:gd name="T20" fmla="*/ 870 w 1454"/>
                <a:gd name="T21" fmla="*/ 724 h 1908"/>
                <a:gd name="T22" fmla="*/ 922 w 1454"/>
                <a:gd name="T23" fmla="*/ 776 h 1908"/>
                <a:gd name="T24" fmla="*/ 1282 w 1454"/>
                <a:gd name="T25" fmla="*/ 844 h 1908"/>
                <a:gd name="T26" fmla="*/ 1258 w 1454"/>
                <a:gd name="T27" fmla="*/ 912 h 1908"/>
                <a:gd name="T28" fmla="*/ 795 w 1454"/>
                <a:gd name="T29" fmla="*/ 831 h 1908"/>
                <a:gd name="T30" fmla="*/ 568 w 1454"/>
                <a:gd name="T31" fmla="*/ 854 h 1908"/>
                <a:gd name="T32" fmla="*/ 241 w 1454"/>
                <a:gd name="T33" fmla="*/ 1180 h 1908"/>
                <a:gd name="T34" fmla="*/ 331 w 1454"/>
                <a:gd name="T35" fmla="*/ 1677 h 1908"/>
                <a:gd name="T36" fmla="*/ 874 w 1454"/>
                <a:gd name="T37" fmla="*/ 1770 h 1908"/>
                <a:gd name="T38" fmla="*/ 1143 w 1454"/>
                <a:gd name="T39" fmla="*/ 1256 h 1908"/>
                <a:gd name="T40" fmla="*/ 930 w 1454"/>
                <a:gd name="T41" fmla="*/ 1036 h 1908"/>
                <a:gd name="T42" fmla="*/ 693 w 1454"/>
                <a:gd name="T43" fmla="*/ 1195 h 1908"/>
                <a:gd name="T44" fmla="*/ 768 w 1454"/>
                <a:gd name="T45" fmla="*/ 1366 h 1908"/>
                <a:gd name="T46" fmla="*/ 922 w 1454"/>
                <a:gd name="T47" fmla="*/ 1338 h 1908"/>
                <a:gd name="T48" fmla="*/ 783 w 1454"/>
                <a:gd name="T49" fmla="*/ 1506 h 1908"/>
                <a:gd name="T50" fmla="*/ 615 w 1454"/>
                <a:gd name="T51" fmla="*/ 1271 h 1908"/>
                <a:gd name="T52" fmla="*/ 822 w 1454"/>
                <a:gd name="T53" fmla="*/ 983 h 1908"/>
                <a:gd name="T54" fmla="*/ 1191 w 1454"/>
                <a:gd name="T55" fmla="*/ 983 h 1908"/>
                <a:gd name="T56" fmla="*/ 1311 w 1454"/>
                <a:gd name="T57" fmla="*/ 1376 h 1908"/>
                <a:gd name="T58" fmla="*/ 898 w 1454"/>
                <a:gd name="T59" fmla="*/ 1840 h 1908"/>
                <a:gd name="T60" fmla="*/ 150 w 1454"/>
                <a:gd name="T61" fmla="*/ 1732 h 1908"/>
                <a:gd name="T62" fmla="*/ 111 w 1454"/>
                <a:gd name="T63" fmla="*/ 1064 h 1908"/>
                <a:gd name="T64" fmla="*/ 447 w 1454"/>
                <a:gd name="T65" fmla="*/ 791 h 1908"/>
                <a:gd name="T66" fmla="*/ 111 w 1454"/>
                <a:gd name="T67" fmla="*/ 536 h 1908"/>
                <a:gd name="T68" fmla="*/ 409 w 1454"/>
                <a:gd name="T69" fmla="*/ 100 h 1908"/>
                <a:gd name="T70" fmla="*/ 870 w 1454"/>
                <a:gd name="T71" fmla="*/ 18 h 1908"/>
                <a:gd name="T72" fmla="*/ 1252 w 1454"/>
                <a:gd name="T73" fmla="*/ 104 h 1908"/>
                <a:gd name="T74" fmla="*/ 1404 w 1454"/>
                <a:gd name="T75" fmla="*/ 86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54" h="1908">
                  <a:moveTo>
                    <a:pt x="1404" y="86"/>
                  </a:moveTo>
                  <a:cubicBezTo>
                    <a:pt x="1404" y="96"/>
                    <a:pt x="1379" y="135"/>
                    <a:pt x="1345" y="155"/>
                  </a:cubicBezTo>
                  <a:cubicBezTo>
                    <a:pt x="1311" y="175"/>
                    <a:pt x="1260" y="199"/>
                    <a:pt x="1205" y="207"/>
                  </a:cubicBezTo>
                  <a:cubicBezTo>
                    <a:pt x="1149" y="215"/>
                    <a:pt x="1076" y="210"/>
                    <a:pt x="1015" y="199"/>
                  </a:cubicBezTo>
                  <a:cubicBezTo>
                    <a:pt x="954" y="188"/>
                    <a:pt x="894" y="155"/>
                    <a:pt x="836" y="143"/>
                  </a:cubicBezTo>
                  <a:cubicBezTo>
                    <a:pt x="778" y="131"/>
                    <a:pt x="729" y="122"/>
                    <a:pt x="668" y="124"/>
                  </a:cubicBezTo>
                  <a:cubicBezTo>
                    <a:pt x="607" y="126"/>
                    <a:pt x="525" y="121"/>
                    <a:pt x="471" y="155"/>
                  </a:cubicBezTo>
                  <a:cubicBezTo>
                    <a:pt x="417" y="189"/>
                    <a:pt x="365" y="269"/>
                    <a:pt x="346" y="330"/>
                  </a:cubicBezTo>
                  <a:cubicBezTo>
                    <a:pt x="327" y="391"/>
                    <a:pt x="336" y="468"/>
                    <a:pt x="356" y="522"/>
                  </a:cubicBezTo>
                  <a:cubicBezTo>
                    <a:pt x="376" y="576"/>
                    <a:pt x="424" y="623"/>
                    <a:pt x="466" y="656"/>
                  </a:cubicBezTo>
                  <a:cubicBezTo>
                    <a:pt x="508" y="689"/>
                    <a:pt x="571" y="707"/>
                    <a:pt x="606" y="719"/>
                  </a:cubicBezTo>
                  <a:cubicBezTo>
                    <a:pt x="641" y="731"/>
                    <a:pt x="655" y="734"/>
                    <a:pt x="678" y="728"/>
                  </a:cubicBezTo>
                  <a:cubicBezTo>
                    <a:pt x="701" y="722"/>
                    <a:pt x="705" y="703"/>
                    <a:pt x="745" y="685"/>
                  </a:cubicBezTo>
                  <a:cubicBezTo>
                    <a:pt x="785" y="667"/>
                    <a:pt x="860" y="633"/>
                    <a:pt x="918" y="618"/>
                  </a:cubicBezTo>
                  <a:cubicBezTo>
                    <a:pt x="976" y="603"/>
                    <a:pt x="1036" y="598"/>
                    <a:pt x="1095" y="594"/>
                  </a:cubicBezTo>
                  <a:cubicBezTo>
                    <a:pt x="1154" y="590"/>
                    <a:pt x="1217" y="593"/>
                    <a:pt x="1273" y="594"/>
                  </a:cubicBezTo>
                  <a:cubicBezTo>
                    <a:pt x="1329" y="595"/>
                    <a:pt x="1405" y="588"/>
                    <a:pt x="1432" y="601"/>
                  </a:cubicBezTo>
                  <a:cubicBezTo>
                    <a:pt x="1440" y="627"/>
                    <a:pt x="1444" y="659"/>
                    <a:pt x="1436" y="671"/>
                  </a:cubicBezTo>
                  <a:cubicBezTo>
                    <a:pt x="1418" y="681"/>
                    <a:pt x="1331" y="671"/>
                    <a:pt x="1278" y="671"/>
                  </a:cubicBezTo>
                  <a:cubicBezTo>
                    <a:pt x="1225" y="671"/>
                    <a:pt x="1169" y="667"/>
                    <a:pt x="1119" y="671"/>
                  </a:cubicBezTo>
                  <a:cubicBezTo>
                    <a:pt x="1069" y="675"/>
                    <a:pt x="1021" y="686"/>
                    <a:pt x="980" y="695"/>
                  </a:cubicBezTo>
                  <a:cubicBezTo>
                    <a:pt x="939" y="704"/>
                    <a:pt x="897" y="714"/>
                    <a:pt x="870" y="724"/>
                  </a:cubicBezTo>
                  <a:cubicBezTo>
                    <a:pt x="843" y="734"/>
                    <a:pt x="810" y="746"/>
                    <a:pt x="819" y="755"/>
                  </a:cubicBezTo>
                  <a:cubicBezTo>
                    <a:pt x="828" y="764"/>
                    <a:pt x="875" y="767"/>
                    <a:pt x="922" y="776"/>
                  </a:cubicBezTo>
                  <a:cubicBezTo>
                    <a:pt x="969" y="785"/>
                    <a:pt x="1040" y="799"/>
                    <a:pt x="1100" y="810"/>
                  </a:cubicBezTo>
                  <a:cubicBezTo>
                    <a:pt x="1160" y="821"/>
                    <a:pt x="1224" y="837"/>
                    <a:pt x="1282" y="844"/>
                  </a:cubicBezTo>
                  <a:cubicBezTo>
                    <a:pt x="1340" y="851"/>
                    <a:pt x="1454" y="842"/>
                    <a:pt x="1450" y="853"/>
                  </a:cubicBezTo>
                  <a:cubicBezTo>
                    <a:pt x="1442" y="909"/>
                    <a:pt x="1316" y="906"/>
                    <a:pt x="1258" y="912"/>
                  </a:cubicBezTo>
                  <a:cubicBezTo>
                    <a:pt x="1193" y="918"/>
                    <a:pt x="1134" y="905"/>
                    <a:pt x="1057" y="892"/>
                  </a:cubicBezTo>
                  <a:cubicBezTo>
                    <a:pt x="980" y="879"/>
                    <a:pt x="857" y="846"/>
                    <a:pt x="795" y="831"/>
                  </a:cubicBezTo>
                  <a:cubicBezTo>
                    <a:pt x="733" y="816"/>
                    <a:pt x="720" y="799"/>
                    <a:pt x="683" y="803"/>
                  </a:cubicBezTo>
                  <a:cubicBezTo>
                    <a:pt x="645" y="807"/>
                    <a:pt x="619" y="823"/>
                    <a:pt x="568" y="854"/>
                  </a:cubicBezTo>
                  <a:cubicBezTo>
                    <a:pt x="517" y="886"/>
                    <a:pt x="422" y="940"/>
                    <a:pt x="368" y="994"/>
                  </a:cubicBezTo>
                  <a:cubicBezTo>
                    <a:pt x="314" y="1048"/>
                    <a:pt x="265" y="1110"/>
                    <a:pt x="241" y="1180"/>
                  </a:cubicBezTo>
                  <a:cubicBezTo>
                    <a:pt x="217" y="1250"/>
                    <a:pt x="207" y="1331"/>
                    <a:pt x="222" y="1414"/>
                  </a:cubicBezTo>
                  <a:cubicBezTo>
                    <a:pt x="237" y="1497"/>
                    <a:pt x="277" y="1611"/>
                    <a:pt x="331" y="1677"/>
                  </a:cubicBezTo>
                  <a:cubicBezTo>
                    <a:pt x="384" y="1743"/>
                    <a:pt x="454" y="1793"/>
                    <a:pt x="544" y="1808"/>
                  </a:cubicBezTo>
                  <a:cubicBezTo>
                    <a:pt x="634" y="1823"/>
                    <a:pt x="781" y="1819"/>
                    <a:pt x="874" y="1770"/>
                  </a:cubicBezTo>
                  <a:cubicBezTo>
                    <a:pt x="967" y="1721"/>
                    <a:pt x="1060" y="1602"/>
                    <a:pt x="1105" y="1516"/>
                  </a:cubicBezTo>
                  <a:cubicBezTo>
                    <a:pt x="1150" y="1430"/>
                    <a:pt x="1145" y="1325"/>
                    <a:pt x="1143" y="1256"/>
                  </a:cubicBezTo>
                  <a:cubicBezTo>
                    <a:pt x="1141" y="1187"/>
                    <a:pt x="1127" y="1138"/>
                    <a:pt x="1092" y="1101"/>
                  </a:cubicBezTo>
                  <a:cubicBezTo>
                    <a:pt x="1057" y="1064"/>
                    <a:pt x="981" y="1040"/>
                    <a:pt x="930" y="1036"/>
                  </a:cubicBezTo>
                  <a:cubicBezTo>
                    <a:pt x="878" y="1032"/>
                    <a:pt x="827" y="1046"/>
                    <a:pt x="787" y="1072"/>
                  </a:cubicBezTo>
                  <a:cubicBezTo>
                    <a:pt x="748" y="1097"/>
                    <a:pt x="708" y="1155"/>
                    <a:pt x="693" y="1195"/>
                  </a:cubicBezTo>
                  <a:cubicBezTo>
                    <a:pt x="677" y="1235"/>
                    <a:pt x="681" y="1281"/>
                    <a:pt x="693" y="1309"/>
                  </a:cubicBezTo>
                  <a:cubicBezTo>
                    <a:pt x="704" y="1336"/>
                    <a:pt x="742" y="1354"/>
                    <a:pt x="768" y="1366"/>
                  </a:cubicBezTo>
                  <a:cubicBezTo>
                    <a:pt x="793" y="1378"/>
                    <a:pt x="825" y="1378"/>
                    <a:pt x="851" y="1374"/>
                  </a:cubicBezTo>
                  <a:cubicBezTo>
                    <a:pt x="876" y="1370"/>
                    <a:pt x="908" y="1336"/>
                    <a:pt x="922" y="1338"/>
                  </a:cubicBezTo>
                  <a:cubicBezTo>
                    <a:pt x="936" y="1340"/>
                    <a:pt x="959" y="1358"/>
                    <a:pt x="936" y="1386"/>
                  </a:cubicBezTo>
                  <a:cubicBezTo>
                    <a:pt x="913" y="1414"/>
                    <a:pt x="832" y="1496"/>
                    <a:pt x="783" y="1506"/>
                  </a:cubicBezTo>
                  <a:cubicBezTo>
                    <a:pt x="734" y="1516"/>
                    <a:pt x="672" y="1483"/>
                    <a:pt x="644" y="1444"/>
                  </a:cubicBezTo>
                  <a:cubicBezTo>
                    <a:pt x="616" y="1405"/>
                    <a:pt x="609" y="1327"/>
                    <a:pt x="615" y="1271"/>
                  </a:cubicBezTo>
                  <a:cubicBezTo>
                    <a:pt x="621" y="1215"/>
                    <a:pt x="644" y="1156"/>
                    <a:pt x="678" y="1108"/>
                  </a:cubicBezTo>
                  <a:cubicBezTo>
                    <a:pt x="712" y="1060"/>
                    <a:pt x="769" y="1011"/>
                    <a:pt x="822" y="983"/>
                  </a:cubicBezTo>
                  <a:cubicBezTo>
                    <a:pt x="875" y="955"/>
                    <a:pt x="934" y="938"/>
                    <a:pt x="995" y="938"/>
                  </a:cubicBezTo>
                  <a:cubicBezTo>
                    <a:pt x="1056" y="938"/>
                    <a:pt x="1139" y="953"/>
                    <a:pt x="1191" y="983"/>
                  </a:cubicBezTo>
                  <a:cubicBezTo>
                    <a:pt x="1243" y="1013"/>
                    <a:pt x="1286" y="1052"/>
                    <a:pt x="1306" y="1117"/>
                  </a:cubicBezTo>
                  <a:cubicBezTo>
                    <a:pt x="1326" y="1182"/>
                    <a:pt x="1336" y="1289"/>
                    <a:pt x="1311" y="1376"/>
                  </a:cubicBezTo>
                  <a:cubicBezTo>
                    <a:pt x="1286" y="1463"/>
                    <a:pt x="1224" y="1562"/>
                    <a:pt x="1155" y="1639"/>
                  </a:cubicBezTo>
                  <a:cubicBezTo>
                    <a:pt x="1086" y="1716"/>
                    <a:pt x="1001" y="1798"/>
                    <a:pt x="898" y="1840"/>
                  </a:cubicBezTo>
                  <a:cubicBezTo>
                    <a:pt x="795" y="1882"/>
                    <a:pt x="657" y="1908"/>
                    <a:pt x="532" y="1890"/>
                  </a:cubicBezTo>
                  <a:cubicBezTo>
                    <a:pt x="407" y="1872"/>
                    <a:pt x="238" y="1816"/>
                    <a:pt x="150" y="1732"/>
                  </a:cubicBezTo>
                  <a:cubicBezTo>
                    <a:pt x="62" y="1648"/>
                    <a:pt x="12" y="1497"/>
                    <a:pt x="6" y="1386"/>
                  </a:cubicBezTo>
                  <a:cubicBezTo>
                    <a:pt x="0" y="1275"/>
                    <a:pt x="58" y="1150"/>
                    <a:pt x="111" y="1064"/>
                  </a:cubicBezTo>
                  <a:cubicBezTo>
                    <a:pt x="164" y="978"/>
                    <a:pt x="266" y="913"/>
                    <a:pt x="322" y="868"/>
                  </a:cubicBezTo>
                  <a:cubicBezTo>
                    <a:pt x="378" y="823"/>
                    <a:pt x="461" y="820"/>
                    <a:pt x="447" y="791"/>
                  </a:cubicBezTo>
                  <a:cubicBezTo>
                    <a:pt x="433" y="762"/>
                    <a:pt x="292" y="737"/>
                    <a:pt x="236" y="695"/>
                  </a:cubicBezTo>
                  <a:cubicBezTo>
                    <a:pt x="180" y="653"/>
                    <a:pt x="120" y="602"/>
                    <a:pt x="111" y="536"/>
                  </a:cubicBezTo>
                  <a:cubicBezTo>
                    <a:pt x="102" y="470"/>
                    <a:pt x="133" y="374"/>
                    <a:pt x="183" y="301"/>
                  </a:cubicBezTo>
                  <a:cubicBezTo>
                    <a:pt x="233" y="228"/>
                    <a:pt x="331" y="148"/>
                    <a:pt x="409" y="100"/>
                  </a:cubicBezTo>
                  <a:cubicBezTo>
                    <a:pt x="487" y="52"/>
                    <a:pt x="574" y="28"/>
                    <a:pt x="651" y="14"/>
                  </a:cubicBezTo>
                  <a:cubicBezTo>
                    <a:pt x="728" y="0"/>
                    <a:pt x="802" y="9"/>
                    <a:pt x="870" y="18"/>
                  </a:cubicBezTo>
                  <a:cubicBezTo>
                    <a:pt x="938" y="27"/>
                    <a:pt x="998" y="52"/>
                    <a:pt x="1062" y="66"/>
                  </a:cubicBezTo>
                  <a:cubicBezTo>
                    <a:pt x="1126" y="80"/>
                    <a:pt x="1205" y="100"/>
                    <a:pt x="1252" y="104"/>
                  </a:cubicBezTo>
                  <a:cubicBezTo>
                    <a:pt x="1300" y="108"/>
                    <a:pt x="1321" y="100"/>
                    <a:pt x="1347" y="96"/>
                  </a:cubicBezTo>
                  <a:cubicBezTo>
                    <a:pt x="1373" y="92"/>
                    <a:pt x="1406" y="78"/>
                    <a:pt x="1404" y="86"/>
                  </a:cubicBezTo>
                  <a:close/>
                </a:path>
              </a:pathLst>
            </a:custGeom>
            <a:solidFill>
              <a:srgbClr val="000066"/>
            </a:solidFill>
            <a:ln>
              <a:noFill/>
            </a:ln>
            <a:effectLst/>
            <a:extLst>
              <a:ext uri="{91240B29-F687-4F45-9708-019B960494DF}">
                <a14:hiddenLine xmlns:a14="http://schemas.microsoft.com/office/drawing/2010/main" w="12700" cap="flat" cmpd="sng">
                  <a:solidFill>
                    <a:schemeClr val="tx2"/>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Freeform 31"/>
            <p:cNvSpPr>
              <a:spLocks noChangeAspect="1"/>
            </p:cNvSpPr>
            <p:nvPr/>
          </p:nvSpPr>
          <p:spPr bwMode="auto">
            <a:xfrm>
              <a:off x="2267" y="1458"/>
              <a:ext cx="2152" cy="760"/>
            </a:xfrm>
            <a:custGeom>
              <a:avLst/>
              <a:gdLst>
                <a:gd name="T0" fmla="*/ 354 w 2152"/>
                <a:gd name="T1" fmla="*/ 649 h 760"/>
                <a:gd name="T2" fmla="*/ 435 w 2152"/>
                <a:gd name="T3" fmla="*/ 215 h 760"/>
                <a:gd name="T4" fmla="*/ 603 w 2152"/>
                <a:gd name="T5" fmla="*/ 193 h 760"/>
                <a:gd name="T6" fmla="*/ 767 w 2152"/>
                <a:gd name="T7" fmla="*/ 659 h 760"/>
                <a:gd name="T8" fmla="*/ 831 w 2152"/>
                <a:gd name="T9" fmla="*/ 253 h 760"/>
                <a:gd name="T10" fmla="*/ 981 w 2152"/>
                <a:gd name="T11" fmla="*/ 122 h 760"/>
                <a:gd name="T12" fmla="*/ 1011 w 2152"/>
                <a:gd name="T13" fmla="*/ 616 h 760"/>
                <a:gd name="T14" fmla="*/ 1205 w 2152"/>
                <a:gd name="T15" fmla="*/ 705 h 760"/>
                <a:gd name="T16" fmla="*/ 1448 w 2152"/>
                <a:gd name="T17" fmla="*/ 460 h 760"/>
                <a:gd name="T18" fmla="*/ 1491 w 2152"/>
                <a:gd name="T19" fmla="*/ 488 h 760"/>
                <a:gd name="T20" fmla="*/ 1645 w 2152"/>
                <a:gd name="T21" fmla="*/ 721 h 760"/>
                <a:gd name="T22" fmla="*/ 1986 w 2152"/>
                <a:gd name="T23" fmla="*/ 655 h 760"/>
                <a:gd name="T24" fmla="*/ 2140 w 2152"/>
                <a:gd name="T25" fmla="*/ 488 h 760"/>
                <a:gd name="T26" fmla="*/ 2144 w 2152"/>
                <a:gd name="T27" fmla="*/ 448 h 760"/>
                <a:gd name="T28" fmla="*/ 2016 w 2152"/>
                <a:gd name="T29" fmla="*/ 552 h 760"/>
                <a:gd name="T30" fmla="*/ 1808 w 2152"/>
                <a:gd name="T31" fmla="*/ 627 h 760"/>
                <a:gd name="T32" fmla="*/ 1646 w 2152"/>
                <a:gd name="T33" fmla="*/ 508 h 760"/>
                <a:gd name="T34" fmla="*/ 1598 w 2152"/>
                <a:gd name="T35" fmla="*/ 257 h 760"/>
                <a:gd name="T36" fmla="*/ 1703 w 2152"/>
                <a:gd name="T37" fmla="*/ 88 h 760"/>
                <a:gd name="T38" fmla="*/ 1883 w 2152"/>
                <a:gd name="T39" fmla="*/ 102 h 760"/>
                <a:gd name="T40" fmla="*/ 1981 w 2152"/>
                <a:gd name="T41" fmla="*/ 241 h 760"/>
                <a:gd name="T42" fmla="*/ 2061 w 2152"/>
                <a:gd name="T43" fmla="*/ 124 h 760"/>
                <a:gd name="T44" fmla="*/ 1962 w 2152"/>
                <a:gd name="T45" fmla="*/ 38 h 760"/>
                <a:gd name="T46" fmla="*/ 1752 w 2152"/>
                <a:gd name="T47" fmla="*/ 22 h 760"/>
                <a:gd name="T48" fmla="*/ 1503 w 2152"/>
                <a:gd name="T49" fmla="*/ 257 h 760"/>
                <a:gd name="T50" fmla="*/ 1278 w 2152"/>
                <a:gd name="T51" fmla="*/ 572 h 760"/>
                <a:gd name="T52" fmla="*/ 1155 w 2152"/>
                <a:gd name="T53" fmla="*/ 563 h 760"/>
                <a:gd name="T54" fmla="*/ 1179 w 2152"/>
                <a:gd name="T55" fmla="*/ 97 h 760"/>
                <a:gd name="T56" fmla="*/ 997 w 2152"/>
                <a:gd name="T57" fmla="*/ 30 h 760"/>
                <a:gd name="T58" fmla="*/ 815 w 2152"/>
                <a:gd name="T59" fmla="*/ 171 h 760"/>
                <a:gd name="T60" fmla="*/ 734 w 2152"/>
                <a:gd name="T61" fmla="*/ 281 h 760"/>
                <a:gd name="T62" fmla="*/ 728 w 2152"/>
                <a:gd name="T63" fmla="*/ 44 h 760"/>
                <a:gd name="T64" fmla="*/ 564 w 2152"/>
                <a:gd name="T65" fmla="*/ 34 h 760"/>
                <a:gd name="T66" fmla="*/ 402 w 2152"/>
                <a:gd name="T67" fmla="*/ 171 h 760"/>
                <a:gd name="T68" fmla="*/ 325 w 2152"/>
                <a:gd name="T69" fmla="*/ 270 h 760"/>
                <a:gd name="T70" fmla="*/ 330 w 2152"/>
                <a:gd name="T71" fmla="*/ 20 h 760"/>
                <a:gd name="T72" fmla="*/ 186 w 2152"/>
                <a:gd name="T73" fmla="*/ 98 h 760"/>
                <a:gd name="T74" fmla="*/ 131 w 2152"/>
                <a:gd name="T75" fmla="*/ 245 h 760"/>
                <a:gd name="T76" fmla="*/ 45 w 2152"/>
                <a:gd name="T77" fmla="*/ 406 h 760"/>
                <a:gd name="T78" fmla="*/ 65 w 2152"/>
                <a:gd name="T79" fmla="*/ 490 h 760"/>
                <a:gd name="T80" fmla="*/ 148 w 2152"/>
                <a:gd name="T81" fmla="*/ 351 h 760"/>
                <a:gd name="T82" fmla="*/ 184 w 2152"/>
                <a:gd name="T83" fmla="*/ 311 h 760"/>
                <a:gd name="T84" fmla="*/ 186 w 2152"/>
                <a:gd name="T85" fmla="*/ 731 h 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2" h="760">
                  <a:moveTo>
                    <a:pt x="186" y="731"/>
                  </a:moveTo>
                  <a:cubicBezTo>
                    <a:pt x="233" y="727"/>
                    <a:pt x="305" y="685"/>
                    <a:pt x="354" y="649"/>
                  </a:cubicBezTo>
                  <a:cubicBezTo>
                    <a:pt x="360" y="593"/>
                    <a:pt x="331" y="486"/>
                    <a:pt x="344" y="414"/>
                  </a:cubicBezTo>
                  <a:cubicBezTo>
                    <a:pt x="357" y="342"/>
                    <a:pt x="405" y="263"/>
                    <a:pt x="435" y="215"/>
                  </a:cubicBezTo>
                  <a:cubicBezTo>
                    <a:pt x="465" y="167"/>
                    <a:pt x="498" y="129"/>
                    <a:pt x="526" y="126"/>
                  </a:cubicBezTo>
                  <a:cubicBezTo>
                    <a:pt x="554" y="122"/>
                    <a:pt x="589" y="94"/>
                    <a:pt x="603" y="193"/>
                  </a:cubicBezTo>
                  <a:cubicBezTo>
                    <a:pt x="617" y="293"/>
                    <a:pt x="576" y="641"/>
                    <a:pt x="603" y="719"/>
                  </a:cubicBezTo>
                  <a:cubicBezTo>
                    <a:pt x="653" y="717"/>
                    <a:pt x="723" y="691"/>
                    <a:pt x="767" y="659"/>
                  </a:cubicBezTo>
                  <a:cubicBezTo>
                    <a:pt x="777" y="603"/>
                    <a:pt x="736" y="506"/>
                    <a:pt x="747" y="438"/>
                  </a:cubicBezTo>
                  <a:cubicBezTo>
                    <a:pt x="758" y="370"/>
                    <a:pt x="806" y="298"/>
                    <a:pt x="831" y="253"/>
                  </a:cubicBezTo>
                  <a:cubicBezTo>
                    <a:pt x="856" y="208"/>
                    <a:pt x="874" y="189"/>
                    <a:pt x="900" y="167"/>
                  </a:cubicBezTo>
                  <a:cubicBezTo>
                    <a:pt x="926" y="145"/>
                    <a:pt x="949" y="120"/>
                    <a:pt x="981" y="122"/>
                  </a:cubicBezTo>
                  <a:cubicBezTo>
                    <a:pt x="1013" y="124"/>
                    <a:pt x="1009" y="126"/>
                    <a:pt x="1019" y="167"/>
                  </a:cubicBezTo>
                  <a:cubicBezTo>
                    <a:pt x="1029" y="209"/>
                    <a:pt x="999" y="520"/>
                    <a:pt x="1011" y="616"/>
                  </a:cubicBezTo>
                  <a:cubicBezTo>
                    <a:pt x="1023" y="712"/>
                    <a:pt x="1061" y="730"/>
                    <a:pt x="1093" y="745"/>
                  </a:cubicBezTo>
                  <a:cubicBezTo>
                    <a:pt x="1125" y="760"/>
                    <a:pt x="1166" y="727"/>
                    <a:pt x="1205" y="705"/>
                  </a:cubicBezTo>
                  <a:cubicBezTo>
                    <a:pt x="1244" y="683"/>
                    <a:pt x="1286" y="649"/>
                    <a:pt x="1325" y="610"/>
                  </a:cubicBezTo>
                  <a:cubicBezTo>
                    <a:pt x="1365" y="570"/>
                    <a:pt x="1420" y="492"/>
                    <a:pt x="1448" y="460"/>
                  </a:cubicBezTo>
                  <a:cubicBezTo>
                    <a:pt x="1476" y="428"/>
                    <a:pt x="1480" y="414"/>
                    <a:pt x="1487" y="418"/>
                  </a:cubicBezTo>
                  <a:cubicBezTo>
                    <a:pt x="1495" y="422"/>
                    <a:pt x="1485" y="452"/>
                    <a:pt x="1491" y="488"/>
                  </a:cubicBezTo>
                  <a:cubicBezTo>
                    <a:pt x="1497" y="524"/>
                    <a:pt x="1499" y="596"/>
                    <a:pt x="1525" y="635"/>
                  </a:cubicBezTo>
                  <a:cubicBezTo>
                    <a:pt x="1551" y="674"/>
                    <a:pt x="1591" y="706"/>
                    <a:pt x="1645" y="721"/>
                  </a:cubicBezTo>
                  <a:cubicBezTo>
                    <a:pt x="1699" y="736"/>
                    <a:pt x="1790" y="737"/>
                    <a:pt x="1847" y="726"/>
                  </a:cubicBezTo>
                  <a:cubicBezTo>
                    <a:pt x="1904" y="715"/>
                    <a:pt x="1945" y="684"/>
                    <a:pt x="1986" y="655"/>
                  </a:cubicBezTo>
                  <a:cubicBezTo>
                    <a:pt x="2027" y="626"/>
                    <a:pt x="2069" y="578"/>
                    <a:pt x="2095" y="550"/>
                  </a:cubicBezTo>
                  <a:cubicBezTo>
                    <a:pt x="2120" y="522"/>
                    <a:pt x="2130" y="502"/>
                    <a:pt x="2140" y="488"/>
                  </a:cubicBezTo>
                  <a:cubicBezTo>
                    <a:pt x="2150" y="474"/>
                    <a:pt x="2152" y="470"/>
                    <a:pt x="2152" y="464"/>
                  </a:cubicBezTo>
                  <a:cubicBezTo>
                    <a:pt x="2152" y="458"/>
                    <a:pt x="2152" y="448"/>
                    <a:pt x="2144" y="448"/>
                  </a:cubicBezTo>
                  <a:cubicBezTo>
                    <a:pt x="2136" y="448"/>
                    <a:pt x="2120" y="442"/>
                    <a:pt x="2099" y="460"/>
                  </a:cubicBezTo>
                  <a:cubicBezTo>
                    <a:pt x="2077" y="478"/>
                    <a:pt x="2045" y="524"/>
                    <a:pt x="2016" y="552"/>
                  </a:cubicBezTo>
                  <a:cubicBezTo>
                    <a:pt x="1986" y="580"/>
                    <a:pt x="1948" y="611"/>
                    <a:pt x="1915" y="623"/>
                  </a:cubicBezTo>
                  <a:cubicBezTo>
                    <a:pt x="1881" y="635"/>
                    <a:pt x="1839" y="633"/>
                    <a:pt x="1808" y="627"/>
                  </a:cubicBezTo>
                  <a:cubicBezTo>
                    <a:pt x="1776" y="621"/>
                    <a:pt x="1756" y="610"/>
                    <a:pt x="1729" y="590"/>
                  </a:cubicBezTo>
                  <a:cubicBezTo>
                    <a:pt x="1701" y="570"/>
                    <a:pt x="1667" y="540"/>
                    <a:pt x="1646" y="508"/>
                  </a:cubicBezTo>
                  <a:cubicBezTo>
                    <a:pt x="1624" y="476"/>
                    <a:pt x="1606" y="434"/>
                    <a:pt x="1598" y="392"/>
                  </a:cubicBezTo>
                  <a:cubicBezTo>
                    <a:pt x="1590" y="351"/>
                    <a:pt x="1590" y="297"/>
                    <a:pt x="1598" y="257"/>
                  </a:cubicBezTo>
                  <a:cubicBezTo>
                    <a:pt x="1606" y="217"/>
                    <a:pt x="1628" y="185"/>
                    <a:pt x="1646" y="157"/>
                  </a:cubicBezTo>
                  <a:cubicBezTo>
                    <a:pt x="1663" y="129"/>
                    <a:pt x="1677" y="102"/>
                    <a:pt x="1703" y="88"/>
                  </a:cubicBezTo>
                  <a:cubicBezTo>
                    <a:pt x="1729" y="74"/>
                    <a:pt x="1774" y="68"/>
                    <a:pt x="1804" y="70"/>
                  </a:cubicBezTo>
                  <a:cubicBezTo>
                    <a:pt x="1834" y="72"/>
                    <a:pt x="1861" y="85"/>
                    <a:pt x="1883" y="102"/>
                  </a:cubicBezTo>
                  <a:cubicBezTo>
                    <a:pt x="1905" y="119"/>
                    <a:pt x="1917" y="151"/>
                    <a:pt x="1933" y="174"/>
                  </a:cubicBezTo>
                  <a:cubicBezTo>
                    <a:pt x="1949" y="197"/>
                    <a:pt x="1962" y="245"/>
                    <a:pt x="1981" y="241"/>
                  </a:cubicBezTo>
                  <a:cubicBezTo>
                    <a:pt x="2000" y="237"/>
                    <a:pt x="2034" y="168"/>
                    <a:pt x="2047" y="149"/>
                  </a:cubicBezTo>
                  <a:cubicBezTo>
                    <a:pt x="2060" y="130"/>
                    <a:pt x="2063" y="133"/>
                    <a:pt x="2061" y="124"/>
                  </a:cubicBezTo>
                  <a:cubicBezTo>
                    <a:pt x="2059" y="114"/>
                    <a:pt x="2049" y="104"/>
                    <a:pt x="2033" y="90"/>
                  </a:cubicBezTo>
                  <a:cubicBezTo>
                    <a:pt x="2018" y="76"/>
                    <a:pt x="1988" y="50"/>
                    <a:pt x="1962" y="38"/>
                  </a:cubicBezTo>
                  <a:cubicBezTo>
                    <a:pt x="1936" y="26"/>
                    <a:pt x="1909" y="16"/>
                    <a:pt x="1873" y="14"/>
                  </a:cubicBezTo>
                  <a:cubicBezTo>
                    <a:pt x="1838" y="12"/>
                    <a:pt x="1792" y="8"/>
                    <a:pt x="1752" y="22"/>
                  </a:cubicBezTo>
                  <a:cubicBezTo>
                    <a:pt x="1713" y="36"/>
                    <a:pt x="1671" y="60"/>
                    <a:pt x="1630" y="100"/>
                  </a:cubicBezTo>
                  <a:cubicBezTo>
                    <a:pt x="1588" y="139"/>
                    <a:pt x="1541" y="203"/>
                    <a:pt x="1503" y="257"/>
                  </a:cubicBezTo>
                  <a:cubicBezTo>
                    <a:pt x="1466" y="311"/>
                    <a:pt x="1436" y="367"/>
                    <a:pt x="1398" y="418"/>
                  </a:cubicBezTo>
                  <a:cubicBezTo>
                    <a:pt x="1361" y="470"/>
                    <a:pt x="1311" y="538"/>
                    <a:pt x="1278" y="572"/>
                  </a:cubicBezTo>
                  <a:cubicBezTo>
                    <a:pt x="1244" y="606"/>
                    <a:pt x="1211" y="626"/>
                    <a:pt x="1191" y="625"/>
                  </a:cubicBezTo>
                  <a:cubicBezTo>
                    <a:pt x="1171" y="624"/>
                    <a:pt x="1161" y="613"/>
                    <a:pt x="1155" y="563"/>
                  </a:cubicBezTo>
                  <a:cubicBezTo>
                    <a:pt x="1149" y="513"/>
                    <a:pt x="1151" y="401"/>
                    <a:pt x="1155" y="323"/>
                  </a:cubicBezTo>
                  <a:cubicBezTo>
                    <a:pt x="1159" y="245"/>
                    <a:pt x="1186" y="149"/>
                    <a:pt x="1179" y="97"/>
                  </a:cubicBezTo>
                  <a:cubicBezTo>
                    <a:pt x="1172" y="45"/>
                    <a:pt x="1142" y="22"/>
                    <a:pt x="1112" y="11"/>
                  </a:cubicBezTo>
                  <a:cubicBezTo>
                    <a:pt x="1082" y="0"/>
                    <a:pt x="1032" y="20"/>
                    <a:pt x="997" y="30"/>
                  </a:cubicBezTo>
                  <a:cubicBezTo>
                    <a:pt x="962" y="40"/>
                    <a:pt x="930" y="50"/>
                    <a:pt x="900" y="74"/>
                  </a:cubicBezTo>
                  <a:cubicBezTo>
                    <a:pt x="870" y="98"/>
                    <a:pt x="839" y="137"/>
                    <a:pt x="815" y="171"/>
                  </a:cubicBezTo>
                  <a:cubicBezTo>
                    <a:pt x="791" y="205"/>
                    <a:pt x="765" y="255"/>
                    <a:pt x="752" y="273"/>
                  </a:cubicBezTo>
                  <a:cubicBezTo>
                    <a:pt x="738" y="291"/>
                    <a:pt x="736" y="297"/>
                    <a:pt x="734" y="281"/>
                  </a:cubicBezTo>
                  <a:cubicBezTo>
                    <a:pt x="732" y="265"/>
                    <a:pt x="739" y="213"/>
                    <a:pt x="738" y="174"/>
                  </a:cubicBezTo>
                  <a:cubicBezTo>
                    <a:pt x="737" y="135"/>
                    <a:pt x="746" y="69"/>
                    <a:pt x="728" y="44"/>
                  </a:cubicBezTo>
                  <a:cubicBezTo>
                    <a:pt x="710" y="19"/>
                    <a:pt x="656" y="28"/>
                    <a:pt x="629" y="26"/>
                  </a:cubicBezTo>
                  <a:cubicBezTo>
                    <a:pt x="602" y="24"/>
                    <a:pt x="587" y="24"/>
                    <a:pt x="564" y="34"/>
                  </a:cubicBezTo>
                  <a:cubicBezTo>
                    <a:pt x="540" y="44"/>
                    <a:pt x="508" y="66"/>
                    <a:pt x="481" y="88"/>
                  </a:cubicBezTo>
                  <a:cubicBezTo>
                    <a:pt x="453" y="110"/>
                    <a:pt x="423" y="145"/>
                    <a:pt x="402" y="171"/>
                  </a:cubicBezTo>
                  <a:cubicBezTo>
                    <a:pt x="380" y="197"/>
                    <a:pt x="365" y="229"/>
                    <a:pt x="352" y="245"/>
                  </a:cubicBezTo>
                  <a:cubicBezTo>
                    <a:pt x="339" y="261"/>
                    <a:pt x="327" y="286"/>
                    <a:pt x="325" y="270"/>
                  </a:cubicBezTo>
                  <a:cubicBezTo>
                    <a:pt x="323" y="254"/>
                    <a:pt x="338" y="192"/>
                    <a:pt x="339" y="150"/>
                  </a:cubicBezTo>
                  <a:cubicBezTo>
                    <a:pt x="340" y="108"/>
                    <a:pt x="347" y="32"/>
                    <a:pt x="330" y="20"/>
                  </a:cubicBezTo>
                  <a:cubicBezTo>
                    <a:pt x="313" y="8"/>
                    <a:pt x="259" y="65"/>
                    <a:pt x="235" y="78"/>
                  </a:cubicBezTo>
                  <a:cubicBezTo>
                    <a:pt x="211" y="91"/>
                    <a:pt x="198" y="88"/>
                    <a:pt x="186" y="98"/>
                  </a:cubicBezTo>
                  <a:cubicBezTo>
                    <a:pt x="174" y="108"/>
                    <a:pt x="170" y="114"/>
                    <a:pt x="160" y="137"/>
                  </a:cubicBezTo>
                  <a:cubicBezTo>
                    <a:pt x="150" y="161"/>
                    <a:pt x="142" y="213"/>
                    <a:pt x="131" y="245"/>
                  </a:cubicBezTo>
                  <a:cubicBezTo>
                    <a:pt x="119" y="277"/>
                    <a:pt x="103" y="307"/>
                    <a:pt x="89" y="333"/>
                  </a:cubicBezTo>
                  <a:cubicBezTo>
                    <a:pt x="75" y="359"/>
                    <a:pt x="59" y="388"/>
                    <a:pt x="45" y="406"/>
                  </a:cubicBezTo>
                  <a:cubicBezTo>
                    <a:pt x="32" y="424"/>
                    <a:pt x="0" y="428"/>
                    <a:pt x="4" y="442"/>
                  </a:cubicBezTo>
                  <a:cubicBezTo>
                    <a:pt x="8" y="456"/>
                    <a:pt x="44" y="480"/>
                    <a:pt x="65" y="490"/>
                  </a:cubicBezTo>
                  <a:cubicBezTo>
                    <a:pt x="83" y="444"/>
                    <a:pt x="97" y="434"/>
                    <a:pt x="111" y="410"/>
                  </a:cubicBezTo>
                  <a:cubicBezTo>
                    <a:pt x="125" y="386"/>
                    <a:pt x="138" y="369"/>
                    <a:pt x="148" y="351"/>
                  </a:cubicBezTo>
                  <a:cubicBezTo>
                    <a:pt x="158" y="333"/>
                    <a:pt x="158" y="309"/>
                    <a:pt x="164" y="303"/>
                  </a:cubicBezTo>
                  <a:cubicBezTo>
                    <a:pt x="170" y="297"/>
                    <a:pt x="180" y="283"/>
                    <a:pt x="184" y="311"/>
                  </a:cubicBezTo>
                  <a:cubicBezTo>
                    <a:pt x="188" y="339"/>
                    <a:pt x="184" y="398"/>
                    <a:pt x="184" y="468"/>
                  </a:cubicBezTo>
                  <a:cubicBezTo>
                    <a:pt x="184" y="538"/>
                    <a:pt x="170" y="679"/>
                    <a:pt x="186" y="731"/>
                  </a:cubicBezTo>
                  <a:close/>
                </a:path>
              </a:pathLst>
            </a:custGeom>
            <a:solidFill>
              <a:srgbClr val="000066"/>
            </a:solidFill>
            <a:ln>
              <a:noFill/>
            </a:ln>
            <a:effectLst/>
            <a:extLst>
              <a:ext uri="{91240B29-F687-4F45-9708-019B960494DF}">
                <a14:hiddenLine xmlns:a14="http://schemas.microsoft.com/office/drawing/2010/main" w="12700" cap="flat" cmpd="sng">
                  <a:solidFill>
                    <a:schemeClr val="tx2"/>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3" name="Freeform 32"/>
            <p:cNvSpPr>
              <a:spLocks noChangeAspect="1"/>
            </p:cNvSpPr>
            <p:nvPr/>
          </p:nvSpPr>
          <p:spPr bwMode="auto">
            <a:xfrm>
              <a:off x="4512" y="1064"/>
              <a:ext cx="287" cy="466"/>
            </a:xfrm>
            <a:custGeom>
              <a:avLst/>
              <a:gdLst>
                <a:gd name="T0" fmla="*/ 100 w 145"/>
                <a:gd name="T1" fmla="*/ 95 h 234"/>
                <a:gd name="T2" fmla="*/ 75 w 145"/>
                <a:gd name="T3" fmla="*/ 126 h 234"/>
                <a:gd name="T4" fmla="*/ 53 w 145"/>
                <a:gd name="T5" fmla="*/ 147 h 234"/>
                <a:gd name="T6" fmla="*/ 16 w 145"/>
                <a:gd name="T7" fmla="*/ 187 h 234"/>
                <a:gd name="T8" fmla="*/ 2 w 145"/>
                <a:gd name="T9" fmla="*/ 221 h 234"/>
                <a:gd name="T10" fmla="*/ 15 w 145"/>
                <a:gd name="T11" fmla="*/ 231 h 234"/>
                <a:gd name="T12" fmla="*/ 32 w 145"/>
                <a:gd name="T13" fmla="*/ 213 h 234"/>
                <a:gd name="T14" fmla="*/ 57 w 145"/>
                <a:gd name="T15" fmla="*/ 224 h 234"/>
                <a:gd name="T16" fmla="*/ 85 w 145"/>
                <a:gd name="T17" fmla="*/ 234 h 234"/>
                <a:gd name="T18" fmla="*/ 119 w 145"/>
                <a:gd name="T19" fmla="*/ 224 h 234"/>
                <a:gd name="T20" fmla="*/ 141 w 145"/>
                <a:gd name="T21" fmla="*/ 198 h 234"/>
                <a:gd name="T22" fmla="*/ 142 w 145"/>
                <a:gd name="T23" fmla="*/ 174 h 234"/>
                <a:gd name="T24" fmla="*/ 122 w 145"/>
                <a:gd name="T25" fmla="*/ 188 h 234"/>
                <a:gd name="T26" fmla="*/ 103 w 145"/>
                <a:gd name="T27" fmla="*/ 209 h 234"/>
                <a:gd name="T28" fmla="*/ 63 w 145"/>
                <a:gd name="T29" fmla="*/ 199 h 234"/>
                <a:gd name="T30" fmla="*/ 35 w 145"/>
                <a:gd name="T31" fmla="*/ 192 h 234"/>
                <a:gd name="T32" fmla="*/ 56 w 145"/>
                <a:gd name="T33" fmla="*/ 162 h 234"/>
                <a:gd name="T34" fmla="*/ 93 w 145"/>
                <a:gd name="T35" fmla="*/ 127 h 234"/>
                <a:gd name="T36" fmla="*/ 128 w 145"/>
                <a:gd name="T37" fmla="*/ 97 h 234"/>
                <a:gd name="T38" fmla="*/ 137 w 145"/>
                <a:gd name="T39" fmla="*/ 72 h 234"/>
                <a:gd name="T40" fmla="*/ 133 w 145"/>
                <a:gd name="T41" fmla="*/ 43 h 234"/>
                <a:gd name="T42" fmla="*/ 113 w 145"/>
                <a:gd name="T43" fmla="*/ 15 h 234"/>
                <a:gd name="T44" fmla="*/ 82 w 145"/>
                <a:gd name="T45" fmla="*/ 2 h 234"/>
                <a:gd name="T46" fmla="*/ 50 w 145"/>
                <a:gd name="T47" fmla="*/ 3 h 234"/>
                <a:gd name="T48" fmla="*/ 17 w 145"/>
                <a:gd name="T49" fmla="*/ 21 h 234"/>
                <a:gd name="T50" fmla="*/ 1 w 145"/>
                <a:gd name="T51" fmla="*/ 65 h 234"/>
                <a:gd name="T52" fmla="*/ 8 w 145"/>
                <a:gd name="T53" fmla="*/ 96 h 234"/>
                <a:gd name="T54" fmla="*/ 29 w 145"/>
                <a:gd name="T55" fmla="*/ 108 h 234"/>
                <a:gd name="T56" fmla="*/ 64 w 145"/>
                <a:gd name="T57" fmla="*/ 105 h 234"/>
                <a:gd name="T58" fmla="*/ 80 w 145"/>
                <a:gd name="T59" fmla="*/ 84 h 234"/>
                <a:gd name="T60" fmla="*/ 79 w 145"/>
                <a:gd name="T61" fmla="*/ 65 h 234"/>
                <a:gd name="T62" fmla="*/ 62 w 145"/>
                <a:gd name="T63" fmla="*/ 69 h 234"/>
                <a:gd name="T64" fmla="*/ 50 w 145"/>
                <a:gd name="T65" fmla="*/ 89 h 234"/>
                <a:gd name="T66" fmla="*/ 31 w 145"/>
                <a:gd name="T67" fmla="*/ 90 h 234"/>
                <a:gd name="T68" fmla="*/ 19 w 145"/>
                <a:gd name="T69" fmla="*/ 68 h 234"/>
                <a:gd name="T70" fmla="*/ 23 w 145"/>
                <a:gd name="T71" fmla="*/ 39 h 234"/>
                <a:gd name="T72" fmla="*/ 44 w 145"/>
                <a:gd name="T73" fmla="*/ 17 h 234"/>
                <a:gd name="T74" fmla="*/ 77 w 145"/>
                <a:gd name="T75" fmla="*/ 14 h 234"/>
                <a:gd name="T76" fmla="*/ 101 w 145"/>
                <a:gd name="T77" fmla="*/ 38 h 234"/>
                <a:gd name="T78" fmla="*/ 107 w 145"/>
                <a:gd name="T79" fmla="*/ 69 h 234"/>
                <a:gd name="T80" fmla="*/ 100 w 145"/>
                <a:gd name="T81" fmla="*/ 95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5" h="234">
                  <a:moveTo>
                    <a:pt x="100" y="95"/>
                  </a:moveTo>
                  <a:cubicBezTo>
                    <a:pt x="95" y="104"/>
                    <a:pt x="83" y="117"/>
                    <a:pt x="75" y="126"/>
                  </a:cubicBezTo>
                  <a:cubicBezTo>
                    <a:pt x="67" y="135"/>
                    <a:pt x="63" y="137"/>
                    <a:pt x="53" y="147"/>
                  </a:cubicBezTo>
                  <a:cubicBezTo>
                    <a:pt x="43" y="157"/>
                    <a:pt x="24" y="175"/>
                    <a:pt x="16" y="187"/>
                  </a:cubicBezTo>
                  <a:cubicBezTo>
                    <a:pt x="8" y="199"/>
                    <a:pt x="2" y="214"/>
                    <a:pt x="2" y="221"/>
                  </a:cubicBezTo>
                  <a:cubicBezTo>
                    <a:pt x="2" y="228"/>
                    <a:pt x="10" y="232"/>
                    <a:pt x="15" y="231"/>
                  </a:cubicBezTo>
                  <a:cubicBezTo>
                    <a:pt x="20" y="230"/>
                    <a:pt x="25" y="214"/>
                    <a:pt x="32" y="213"/>
                  </a:cubicBezTo>
                  <a:cubicBezTo>
                    <a:pt x="39" y="212"/>
                    <a:pt x="48" y="221"/>
                    <a:pt x="57" y="224"/>
                  </a:cubicBezTo>
                  <a:cubicBezTo>
                    <a:pt x="66" y="227"/>
                    <a:pt x="75" y="234"/>
                    <a:pt x="85" y="234"/>
                  </a:cubicBezTo>
                  <a:cubicBezTo>
                    <a:pt x="95" y="234"/>
                    <a:pt x="110" y="230"/>
                    <a:pt x="119" y="224"/>
                  </a:cubicBezTo>
                  <a:cubicBezTo>
                    <a:pt x="128" y="218"/>
                    <a:pt x="137" y="206"/>
                    <a:pt x="141" y="198"/>
                  </a:cubicBezTo>
                  <a:cubicBezTo>
                    <a:pt x="145" y="190"/>
                    <a:pt x="145" y="176"/>
                    <a:pt x="142" y="174"/>
                  </a:cubicBezTo>
                  <a:cubicBezTo>
                    <a:pt x="139" y="172"/>
                    <a:pt x="128" y="182"/>
                    <a:pt x="122" y="188"/>
                  </a:cubicBezTo>
                  <a:cubicBezTo>
                    <a:pt x="116" y="194"/>
                    <a:pt x="113" y="207"/>
                    <a:pt x="103" y="209"/>
                  </a:cubicBezTo>
                  <a:cubicBezTo>
                    <a:pt x="93" y="211"/>
                    <a:pt x="74" y="202"/>
                    <a:pt x="63" y="199"/>
                  </a:cubicBezTo>
                  <a:cubicBezTo>
                    <a:pt x="52" y="196"/>
                    <a:pt x="36" y="198"/>
                    <a:pt x="35" y="192"/>
                  </a:cubicBezTo>
                  <a:cubicBezTo>
                    <a:pt x="34" y="186"/>
                    <a:pt x="46" y="173"/>
                    <a:pt x="56" y="162"/>
                  </a:cubicBezTo>
                  <a:cubicBezTo>
                    <a:pt x="66" y="151"/>
                    <a:pt x="81" y="138"/>
                    <a:pt x="93" y="127"/>
                  </a:cubicBezTo>
                  <a:cubicBezTo>
                    <a:pt x="105" y="116"/>
                    <a:pt x="121" y="106"/>
                    <a:pt x="128" y="97"/>
                  </a:cubicBezTo>
                  <a:cubicBezTo>
                    <a:pt x="135" y="88"/>
                    <a:pt x="136" y="81"/>
                    <a:pt x="137" y="72"/>
                  </a:cubicBezTo>
                  <a:cubicBezTo>
                    <a:pt x="138" y="63"/>
                    <a:pt x="137" y="52"/>
                    <a:pt x="133" y="43"/>
                  </a:cubicBezTo>
                  <a:cubicBezTo>
                    <a:pt x="129" y="34"/>
                    <a:pt x="121" y="22"/>
                    <a:pt x="113" y="15"/>
                  </a:cubicBezTo>
                  <a:cubicBezTo>
                    <a:pt x="105" y="8"/>
                    <a:pt x="92" y="4"/>
                    <a:pt x="82" y="2"/>
                  </a:cubicBezTo>
                  <a:cubicBezTo>
                    <a:pt x="72" y="0"/>
                    <a:pt x="61" y="0"/>
                    <a:pt x="50" y="3"/>
                  </a:cubicBezTo>
                  <a:cubicBezTo>
                    <a:pt x="39" y="6"/>
                    <a:pt x="25" y="11"/>
                    <a:pt x="17" y="21"/>
                  </a:cubicBezTo>
                  <a:cubicBezTo>
                    <a:pt x="9" y="31"/>
                    <a:pt x="2" y="53"/>
                    <a:pt x="1" y="65"/>
                  </a:cubicBezTo>
                  <a:cubicBezTo>
                    <a:pt x="0" y="77"/>
                    <a:pt x="3" y="89"/>
                    <a:pt x="8" y="96"/>
                  </a:cubicBezTo>
                  <a:cubicBezTo>
                    <a:pt x="13" y="103"/>
                    <a:pt x="20" y="107"/>
                    <a:pt x="29" y="108"/>
                  </a:cubicBezTo>
                  <a:cubicBezTo>
                    <a:pt x="38" y="109"/>
                    <a:pt x="56" y="109"/>
                    <a:pt x="64" y="105"/>
                  </a:cubicBezTo>
                  <a:cubicBezTo>
                    <a:pt x="72" y="101"/>
                    <a:pt x="78" y="91"/>
                    <a:pt x="80" y="84"/>
                  </a:cubicBezTo>
                  <a:cubicBezTo>
                    <a:pt x="82" y="77"/>
                    <a:pt x="82" y="67"/>
                    <a:pt x="79" y="65"/>
                  </a:cubicBezTo>
                  <a:cubicBezTo>
                    <a:pt x="76" y="63"/>
                    <a:pt x="67" y="65"/>
                    <a:pt x="62" y="69"/>
                  </a:cubicBezTo>
                  <a:cubicBezTo>
                    <a:pt x="57" y="73"/>
                    <a:pt x="55" y="85"/>
                    <a:pt x="50" y="89"/>
                  </a:cubicBezTo>
                  <a:cubicBezTo>
                    <a:pt x="45" y="93"/>
                    <a:pt x="36" y="93"/>
                    <a:pt x="31" y="90"/>
                  </a:cubicBezTo>
                  <a:cubicBezTo>
                    <a:pt x="26" y="87"/>
                    <a:pt x="20" y="76"/>
                    <a:pt x="19" y="68"/>
                  </a:cubicBezTo>
                  <a:cubicBezTo>
                    <a:pt x="18" y="60"/>
                    <a:pt x="19" y="47"/>
                    <a:pt x="23" y="39"/>
                  </a:cubicBezTo>
                  <a:cubicBezTo>
                    <a:pt x="27" y="31"/>
                    <a:pt x="35" y="21"/>
                    <a:pt x="44" y="17"/>
                  </a:cubicBezTo>
                  <a:cubicBezTo>
                    <a:pt x="53" y="13"/>
                    <a:pt x="67" y="11"/>
                    <a:pt x="77" y="14"/>
                  </a:cubicBezTo>
                  <a:cubicBezTo>
                    <a:pt x="87" y="17"/>
                    <a:pt x="96" y="29"/>
                    <a:pt x="101" y="38"/>
                  </a:cubicBezTo>
                  <a:cubicBezTo>
                    <a:pt x="106" y="47"/>
                    <a:pt x="107" y="60"/>
                    <a:pt x="107" y="69"/>
                  </a:cubicBezTo>
                  <a:cubicBezTo>
                    <a:pt x="107" y="78"/>
                    <a:pt x="101" y="90"/>
                    <a:pt x="100" y="95"/>
                  </a:cubicBezTo>
                  <a:close/>
                </a:path>
              </a:pathLst>
            </a:custGeom>
            <a:solidFill>
              <a:srgbClr val="000066"/>
            </a:solidFill>
            <a:ln>
              <a:noFill/>
            </a:ln>
            <a:effectLst/>
            <a:extLst>
              <a:ext uri="{91240B29-F687-4F45-9708-019B960494DF}">
                <a14:hiddenLine xmlns:a14="http://schemas.microsoft.com/office/drawing/2010/main" w="12700" cap="flat" cmpd="sng">
                  <a:solidFill>
                    <a:schemeClr val="tx2"/>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cxnSp>
        <p:nvCxnSpPr>
          <p:cNvPr id="34" name="Straight Connector 33"/>
          <p:cNvCxnSpPr/>
          <p:nvPr userDrawn="1"/>
        </p:nvCxnSpPr>
        <p:spPr bwMode="auto">
          <a:xfrm>
            <a:off x="1008783" y="6509191"/>
            <a:ext cx="7838884" cy="0"/>
          </a:xfrm>
          <a:prstGeom prst="line">
            <a:avLst/>
          </a:prstGeom>
          <a:solidFill>
            <a:schemeClr val="accent1"/>
          </a:solidFill>
          <a:ln w="9525" cap="flat" cmpd="sng" algn="ctr">
            <a:solidFill>
              <a:srgbClr val="FF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endParaRPr lang="en-US" dirty="0"/>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9BEFF0C9-B273-4801-8B14-B2CAE410AF2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endParaRPr lang="en-US" dirty="0"/>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104ED493-BCD4-44CD-89D1-F007CCB40B1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8150" y="666750"/>
            <a:ext cx="8229600" cy="657225"/>
          </a:xfrm>
        </p:spPr>
        <p:txBody>
          <a:bodyPr>
            <a:normAutofit/>
          </a:bodyPr>
          <a:lstStyle>
            <a:lvl1pPr algn="l">
              <a:defRPr sz="2800" b="1">
                <a:effectLst>
                  <a:outerShdw blurRad="38100" dist="38100" dir="2700000" algn="tl">
                    <a:srgbClr val="000000">
                      <a:alpha val="43137"/>
                    </a:srgbClr>
                  </a:outerShdw>
                </a:effectLst>
              </a:defRPr>
            </a:lvl1pPr>
          </a:lstStyle>
          <a:p>
            <a:r>
              <a:rPr kumimoji="0" lang="en-US" dirty="0"/>
              <a:t>Click to edit Master title style</a:t>
            </a:r>
          </a:p>
        </p:txBody>
      </p:sp>
      <p:sp>
        <p:nvSpPr>
          <p:cNvPr id="3" name="Content Placeholder 2"/>
          <p:cNvSpPr>
            <a:spLocks noGrp="1"/>
          </p:cNvSpPr>
          <p:nvPr>
            <p:ph idx="1"/>
          </p:nvPr>
        </p:nvSpPr>
        <p:spPr>
          <a:xfrm>
            <a:off x="457200" y="1562101"/>
            <a:ext cx="8229600" cy="5012436"/>
          </a:xfrm>
        </p:spPr>
        <p:txBody>
          <a:bodyPr/>
          <a:lstStyle>
            <a:lvl1pPr>
              <a:defRPr sz="2200" b="1">
                <a:solidFill>
                  <a:schemeClr val="accent1">
                    <a:lumMod val="75000"/>
                  </a:schemeClr>
                </a:solidFill>
                <a:latin typeface="Calibri" panose="020F0502020204030204" pitchFamily="34" charset="0"/>
              </a:defRPr>
            </a:lvl1pPr>
            <a:lvl2pPr>
              <a:defRPr sz="1800">
                <a:solidFill>
                  <a:srgbClr val="003399"/>
                </a:solidFill>
                <a:latin typeface="Calibri" panose="020F0502020204030204" pitchFamily="34" charset="0"/>
              </a:defRPr>
            </a:lvl2pPr>
            <a:lvl3pPr>
              <a:defRPr sz="1600">
                <a:latin typeface="Calibri" panose="020F0502020204030204" pitchFamily="34" charset="0"/>
              </a:defRPr>
            </a:lvl3pPr>
            <a:lvl4pPr>
              <a:defRPr sz="1400">
                <a:latin typeface="Calibri" panose="020F0502020204030204" pitchFamily="34" charset="0"/>
              </a:defRPr>
            </a:lvl4pPr>
            <a:lvl5pPr>
              <a:defRPr sz="1200" i="1">
                <a:latin typeface="Calibri" panose="020F0502020204030204"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cxnSp>
        <p:nvCxnSpPr>
          <p:cNvPr id="8" name="Straight Connector 7"/>
          <p:cNvCxnSpPr/>
          <p:nvPr userDrawn="1"/>
        </p:nvCxnSpPr>
        <p:spPr>
          <a:xfrm>
            <a:off x="447675" y="1323975"/>
            <a:ext cx="8239125" cy="9525"/>
          </a:xfrm>
          <a:prstGeom prst="line">
            <a:avLst/>
          </a:prstGeom>
          <a:ln w="104775" cmpd="tri">
            <a:gradFill>
              <a:gsLst>
                <a:gs pos="0">
                  <a:schemeClr val="accent1">
                    <a:lumMod val="50000"/>
                  </a:schemeClr>
                </a:gs>
                <a:gs pos="50000">
                  <a:schemeClr val="accent1">
                    <a:lumMod val="75000"/>
                  </a:schemeClr>
                </a:gs>
                <a:gs pos="100000">
                  <a:schemeClr val="tx2">
                    <a:lumMod val="40000"/>
                    <a:lumOff val="60000"/>
                  </a:schemeClr>
                </a:gs>
              </a:gsLst>
              <a:lin ang="5400000" scaled="0"/>
            </a:gradFill>
          </a:ln>
        </p:spPr>
        <p:style>
          <a:lnRef idx="1">
            <a:schemeClr val="accent1"/>
          </a:lnRef>
          <a:fillRef idx="0">
            <a:schemeClr val="accent1"/>
          </a:fillRef>
          <a:effectRef idx="0">
            <a:schemeClr val="accent1"/>
          </a:effectRef>
          <a:fontRef idx="minor">
            <a:schemeClr val="tx1"/>
          </a:fontRef>
        </p:style>
      </p:cxnSp>
      <p:sp>
        <p:nvSpPr>
          <p:cNvPr id="5" name="Footer Placeholder 4">
            <a:extLst>
              <a:ext uri="{FF2B5EF4-FFF2-40B4-BE49-F238E27FC236}">
                <a16:creationId xmlns:a16="http://schemas.microsoft.com/office/drawing/2014/main" id="{76D33D73-AB97-4F09-99ED-E8CC77BCCD57}"/>
              </a:ext>
            </a:extLst>
          </p:cNvPr>
          <p:cNvSpPr>
            <a:spLocks noGrp="1"/>
          </p:cNvSpPr>
          <p:nvPr>
            <p:ph type="ftr" sz="quarter" idx="11"/>
          </p:nvPr>
        </p:nvSpPr>
        <p:spPr>
          <a:xfrm>
            <a:off x="8600294" y="6484094"/>
            <a:ext cx="385764" cy="373905"/>
          </a:xfrm>
          <a:prstGeom prst="rect">
            <a:avLst/>
          </a:prstGeom>
        </p:spPr>
        <p:txBody>
          <a:bodyPr/>
          <a:lstStyle>
            <a:lvl1pPr algn="ctr">
              <a:defRPr sz="1200"/>
            </a:lvl1pPr>
          </a:lstStyle>
          <a:p>
            <a:fld id="{4273B99F-8C7B-49C8-BE88-6910F225B4C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dirty="0"/>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586536" y="612648"/>
            <a:ext cx="957264" cy="457200"/>
          </a:xfrm>
          <a:prstGeom prst="rect">
            <a:avLst/>
          </a:prstGeom>
        </p:spPr>
        <p:txBody>
          <a:bodyPr/>
          <a:lstStyle/>
          <a:p>
            <a:endParaRPr lang="en-US" dirty="0"/>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D7E63A33-8271-4DD0-9C48-789913D7C115}" type="slidenum">
              <a:rPr lang="en-US" smtClean="0"/>
              <a:pPr/>
              <a:t>‹#›</a:t>
            </a:fld>
            <a:endParaRPr lang="en-US" dirty="0"/>
          </a:p>
        </p:txBody>
      </p:sp>
      <p:sp>
        <p:nvSpPr>
          <p:cNvPr id="7" name="Rectangle 10"/>
          <p:cNvSpPr txBox="1">
            <a:spLocks noChangeArrowheads="1"/>
          </p:cNvSpPr>
          <p:nvPr userDrawn="1"/>
        </p:nvSpPr>
        <p:spPr>
          <a:xfrm>
            <a:off x="7779403" y="2093911"/>
            <a:ext cx="627526" cy="228600"/>
          </a:xfrm>
          <a:prstGeom prst="rect">
            <a:avLst/>
          </a:prstGeom>
        </p:spPr>
        <p:txBody>
          <a:bodyPr/>
          <a:lstStyle>
            <a:defPPr>
              <a:defRPr lang="en-US"/>
            </a:defPPr>
            <a:lvl1pPr algn="r" rtl="0" eaLnBrk="0" fontAlgn="base" hangingPunct="0">
              <a:spcBef>
                <a:spcPct val="20000"/>
              </a:spcBef>
              <a:spcAft>
                <a:spcPct val="0"/>
              </a:spcAft>
              <a:buClr>
                <a:schemeClr val="hlink"/>
              </a:buClr>
              <a:buSzPct val="65000"/>
              <a:buFont typeface="Monotype Sorts" pitchFamily="2" charset="2"/>
              <a:defRPr kumimoji="1" sz="1000" b="1" i="1" kern="1200">
                <a:solidFill>
                  <a:schemeClr val="tx1"/>
                </a:solidFill>
                <a:latin typeface="Arial" charset="0"/>
                <a:ea typeface="+mn-ea"/>
                <a:cs typeface="Times New Roman" pitchFamily="18" charset="0"/>
              </a:defRPr>
            </a:lvl1pPr>
            <a:lvl2pPr marL="4572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2pPr>
            <a:lvl3pPr marL="9144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3pPr>
            <a:lvl4pPr marL="13716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4pPr>
            <a:lvl5pPr marL="18288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5pPr>
            <a:lvl6pPr marL="2286000" algn="l" defTabSz="914400" rtl="0" eaLnBrk="1" latinLnBrk="0" hangingPunct="1">
              <a:defRPr kumimoji="1" b="1" i="1" kern="1200">
                <a:solidFill>
                  <a:schemeClr val="tx1"/>
                </a:solidFill>
                <a:latin typeface="Arial" charset="0"/>
                <a:ea typeface="+mn-ea"/>
                <a:cs typeface="Times New Roman" pitchFamily="18" charset="0"/>
              </a:defRPr>
            </a:lvl6pPr>
            <a:lvl7pPr marL="2743200" algn="l" defTabSz="914400" rtl="0" eaLnBrk="1" latinLnBrk="0" hangingPunct="1">
              <a:defRPr kumimoji="1" b="1" i="1" kern="1200">
                <a:solidFill>
                  <a:schemeClr val="tx1"/>
                </a:solidFill>
                <a:latin typeface="Arial" charset="0"/>
                <a:ea typeface="+mn-ea"/>
                <a:cs typeface="Times New Roman" pitchFamily="18" charset="0"/>
              </a:defRPr>
            </a:lvl7pPr>
            <a:lvl8pPr marL="3200400" algn="l" defTabSz="914400" rtl="0" eaLnBrk="1" latinLnBrk="0" hangingPunct="1">
              <a:defRPr kumimoji="1" b="1" i="1" kern="1200">
                <a:solidFill>
                  <a:schemeClr val="tx1"/>
                </a:solidFill>
                <a:latin typeface="Arial" charset="0"/>
                <a:ea typeface="+mn-ea"/>
                <a:cs typeface="Times New Roman" pitchFamily="18" charset="0"/>
              </a:defRPr>
            </a:lvl8pPr>
            <a:lvl9pPr marL="3657600" algn="l" defTabSz="914400" rtl="0" eaLnBrk="1" latinLnBrk="0" hangingPunct="1">
              <a:defRPr kumimoji="1" b="1" i="1" kern="1200">
                <a:solidFill>
                  <a:schemeClr val="tx1"/>
                </a:solidFill>
                <a:latin typeface="Arial" charset="0"/>
                <a:ea typeface="+mn-ea"/>
                <a:cs typeface="Times New Roman" pitchFamily="18" charset="0"/>
              </a:defRPr>
            </a:lvl9pPr>
          </a:lstStyle>
          <a:p>
            <a:fld id="{979B52A7-109A-47E6-B947-9765FE8C6D3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endParaRPr lang="en-US" dirty="0"/>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lang="en-US" dirty="0"/>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F8C3579E-EB83-4FDF-859E-7256C1E7922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a:xfrm>
            <a:off x="6586536" y="612648"/>
            <a:ext cx="957264" cy="457200"/>
          </a:xfrm>
          <a:prstGeom prst="rect">
            <a:avLst/>
          </a:prstGeom>
        </p:spPr>
        <p:txBody>
          <a:bodyPr rtlCol="0"/>
          <a:lstStyle/>
          <a:p>
            <a:endParaRPr lang="en-US" dirty="0"/>
          </a:p>
        </p:txBody>
      </p:sp>
      <p:sp>
        <p:nvSpPr>
          <p:cNvPr id="27" name="Slide Number Placeholder 26"/>
          <p:cNvSpPr>
            <a:spLocks noGrp="1"/>
          </p:cNvSpPr>
          <p:nvPr>
            <p:ph type="sldNum" sz="quarter" idx="11"/>
          </p:nvPr>
        </p:nvSpPr>
        <p:spPr>
          <a:xfrm>
            <a:off x="8174736" y="2272"/>
            <a:ext cx="762000" cy="365760"/>
          </a:xfrm>
          <a:prstGeom prst="rect">
            <a:avLst/>
          </a:prstGeom>
        </p:spPr>
        <p:txBody>
          <a:bodyPr rtlCol="0"/>
          <a:lstStyle/>
          <a:p>
            <a:fld id="{8AB4D0F2-D31F-4019-83D5-0250F07EE8F3}" type="slidenum">
              <a:rPr lang="en-US" smtClean="0"/>
              <a:pPr/>
              <a:t>‹#›</a:t>
            </a:fld>
            <a:endParaRPr lang="en-US" dirty="0"/>
          </a:p>
        </p:txBody>
      </p:sp>
      <p:sp>
        <p:nvSpPr>
          <p:cNvPr id="28" name="Footer Placeholder 27"/>
          <p:cNvSpPr>
            <a:spLocks noGrp="1"/>
          </p:cNvSpPr>
          <p:nvPr>
            <p:ph type="ftr" sz="quarter" idx="12"/>
          </p:nvPr>
        </p:nvSpPr>
        <p:spPr>
          <a:xfrm>
            <a:off x="5257800" y="612648"/>
            <a:ext cx="1325880" cy="457200"/>
          </a:xfrm>
          <a:prstGeom prst="rect">
            <a:avLst/>
          </a:prstGeom>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a:prstGeom prst="rect">
            <a:avLst/>
          </a:prstGeom>
        </p:spPr>
        <p:txBody>
          <a:bodyPr/>
          <a:lstStyle/>
          <a:p>
            <a:endParaRPr lang="en-US" dirty="0"/>
          </a:p>
        </p:txBody>
      </p:sp>
      <p:sp>
        <p:nvSpPr>
          <p:cNvPr id="4" name="Footer Placeholder 3"/>
          <p:cNvSpPr>
            <a:spLocks noGrp="1"/>
          </p:cNvSpPr>
          <p:nvPr>
            <p:ph type="ftr" sz="quarter" idx="11"/>
          </p:nvPr>
        </p:nvSpPr>
        <p:spPr>
          <a:xfrm>
            <a:off x="5257800" y="612648"/>
            <a:ext cx="1325880" cy="457200"/>
          </a:xfrm>
          <a:prstGeom prst="rect">
            <a:avLst/>
          </a:prstGeo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a:prstGeom prst="rect">
            <a:avLst/>
          </a:prstGeom>
        </p:spPr>
        <p:txBody>
          <a:bodyPr/>
          <a:lstStyle/>
          <a:p>
            <a:fld id="{D7E63A33-8271-4DD0-9C48-789913D7C115}" type="slidenum">
              <a:rPr lang="en-US" smtClean="0"/>
              <a:pPr/>
              <a:t>‹#›</a:t>
            </a:fld>
            <a:endParaRPr lang="en-US" dirty="0"/>
          </a:p>
        </p:txBody>
      </p:sp>
      <p:sp>
        <p:nvSpPr>
          <p:cNvPr id="6" name="Rectangle 5"/>
          <p:cNvSpPr/>
          <p:nvPr userDrawn="1"/>
        </p:nvSpPr>
        <p:spPr>
          <a:xfrm>
            <a:off x="7644872" y="94836"/>
            <a:ext cx="1499129" cy="566309"/>
          </a:xfrm>
          <a:prstGeom prst="rect">
            <a:avLst/>
          </a:prstGeom>
        </p:spPr>
        <p:txBody>
          <a:bodyPr wrap="none">
            <a:spAutoFit/>
          </a:bodyPr>
          <a:lstStyle/>
          <a:p>
            <a:r>
              <a:rPr lang="en-US" altLang="ko-KR" sz="1400" dirty="0">
                <a:solidFill>
                  <a:srgbClr val="FF3300"/>
                </a:solidFill>
                <a:ea typeface="굴림" pitchFamily="34" charset="-127"/>
              </a:rPr>
              <a:t>PVP2016-63850</a:t>
            </a:r>
            <a:endParaRPr lang="en-US" sz="1400" dirty="0">
              <a:solidFill>
                <a:srgbClr val="FF3300"/>
              </a:solidFill>
              <a:ea typeface="굴림" pitchFamily="34" charset="-127"/>
            </a:endParaRPr>
          </a:p>
          <a:p>
            <a:endParaRPr lang="en-US" sz="1400" dirty="0">
              <a:solidFill>
                <a:srgbClr val="FF3300"/>
              </a:solidFill>
              <a:ea typeface="굴림" pitchFamily="34"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endParaRPr lang="en-US" dirty="0"/>
          </a:p>
        </p:txBody>
      </p:sp>
      <p:sp>
        <p:nvSpPr>
          <p:cNvPr id="3" name="Footer Placeholder 2"/>
          <p:cNvSpPr>
            <a:spLocks noGrp="1"/>
          </p:cNvSpPr>
          <p:nvPr>
            <p:ph type="ftr" sz="quarter" idx="11"/>
          </p:nvPr>
        </p:nvSpPr>
        <p:spPr>
          <a:xfrm>
            <a:off x="5257800" y="612648"/>
            <a:ext cx="1325880" cy="457200"/>
          </a:xfrm>
          <a:prstGeom prst="rect">
            <a:avLst/>
          </a:prstGeom>
        </p:spPr>
        <p:txBody>
          <a:bodyPr/>
          <a:lstStyle/>
          <a:p>
            <a:endParaRPr lang="en-US" dirty="0"/>
          </a:p>
        </p:txBody>
      </p:sp>
      <p:sp>
        <p:nvSpPr>
          <p:cNvPr id="4" name="Slide Number Placeholder 3"/>
          <p:cNvSpPr>
            <a:spLocks noGrp="1"/>
          </p:cNvSpPr>
          <p:nvPr>
            <p:ph type="sldNum" sz="quarter" idx="12"/>
          </p:nvPr>
        </p:nvSpPr>
        <p:spPr>
          <a:xfrm>
            <a:off x="8174736" y="2272"/>
            <a:ext cx="762000" cy="365760"/>
          </a:xfrm>
          <a:prstGeom prst="rect">
            <a:avLst/>
          </a:prstGeom>
        </p:spPr>
        <p:txBody>
          <a:bodyPr/>
          <a:lstStyle/>
          <a:p>
            <a:fld id="{F6F744B1-1F4D-4F9A-A2E6-5BA6C296844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endParaRPr lang="en-US" dirty="0"/>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lang="en-US" dirty="0"/>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D7E63A33-8271-4DD0-9C48-789913D7C11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586536" y="612648"/>
            <a:ext cx="957264" cy="457200"/>
          </a:xfrm>
          <a:prstGeom prst="rect">
            <a:avLst/>
          </a:prstGeom>
        </p:spPr>
        <p:txBody>
          <a:bodyPr/>
          <a:lstStyle/>
          <a:p>
            <a:endParaRPr lang="en-US" dirty="0"/>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lang="en-US" dirty="0"/>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DB7E2EE4-E636-46B7-9DA8-EA118C9D8CE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21" name="Rectangle 2"/>
          <p:cNvSpPr>
            <a:spLocks noChangeArrowheads="1"/>
          </p:cNvSpPr>
          <p:nvPr userDrawn="1"/>
        </p:nvSpPr>
        <p:spPr bwMode="auto">
          <a:xfrm>
            <a:off x="0" y="4876800"/>
            <a:ext cx="9144000" cy="1981200"/>
          </a:xfrm>
          <a:prstGeom prst="rect">
            <a:avLst/>
          </a:prstGeom>
          <a:gradFill rotWithShape="0">
            <a:gsLst>
              <a:gs pos="0">
                <a:schemeClr val="bg1"/>
              </a:gs>
              <a:gs pos="100000">
                <a:srgbClr val="A6CCC3"/>
              </a:gs>
            </a:gsLst>
            <a:lin ang="5400000" scaled="1"/>
          </a:gradFill>
          <a:ln>
            <a:noFill/>
          </a:ln>
          <a:effectLst/>
          <a:extLs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4" name="Rectangle 23"/>
          <p:cNvSpPr/>
          <p:nvPr userDrawn="1"/>
        </p:nvSpPr>
        <p:spPr>
          <a:xfrm>
            <a:off x="443668" y="6569516"/>
            <a:ext cx="5715832" cy="276999"/>
          </a:xfrm>
          <a:prstGeom prst="rect">
            <a:avLst/>
          </a:prstGeom>
        </p:spPr>
        <p:txBody>
          <a:bodyPr wrap="square">
            <a:spAutoFit/>
          </a:bodyPr>
          <a:lstStyle/>
          <a:p>
            <a:pPr marL="0" marR="0">
              <a:spcBef>
                <a:spcPts val="0"/>
              </a:spcBef>
              <a:spcAft>
                <a:spcPts val="0"/>
              </a:spcAft>
            </a:pPr>
            <a:r>
              <a:rPr lang="en-US" sz="1200" b="1" i="1" dirty="0">
                <a:solidFill>
                  <a:srgbClr val="003399"/>
                </a:solidFill>
                <a:effectLst/>
                <a:latin typeface="Calibri" panose="020F0502020204030204" pitchFamily="34" charset="0"/>
                <a:ea typeface="Times New Roman" panose="02020603050405020304" pitchFamily="18" charset="0"/>
                <a:cs typeface="Times New Roman" panose="02020603050405020304" pitchFamily="18" charset="0"/>
              </a:rPr>
              <a:t>Materials, Structural Integrity and Reliability Solutions Through Innovative Engineering</a:t>
            </a:r>
            <a:endParaRPr lang="en-US" sz="1600" dirty="0">
              <a:solidFill>
                <a:srgbClr val="003399"/>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5" name="Group 24"/>
          <p:cNvGrpSpPr>
            <a:grpSpLocks noChangeAspect="1"/>
          </p:cNvGrpSpPr>
          <p:nvPr userDrawn="1"/>
        </p:nvGrpSpPr>
        <p:grpSpPr bwMode="auto">
          <a:xfrm>
            <a:off x="189668" y="6388629"/>
            <a:ext cx="685800" cy="325437"/>
            <a:chOff x="724" y="1064"/>
            <a:chExt cx="4075" cy="1930"/>
          </a:xfrm>
        </p:grpSpPr>
        <p:sp>
          <p:nvSpPr>
            <p:cNvPr id="26" name="Freeform 17"/>
            <p:cNvSpPr>
              <a:spLocks noChangeAspect="1"/>
            </p:cNvSpPr>
            <p:nvPr/>
          </p:nvSpPr>
          <p:spPr bwMode="auto">
            <a:xfrm>
              <a:off x="724" y="1086"/>
              <a:ext cx="1454" cy="1908"/>
            </a:xfrm>
            <a:custGeom>
              <a:avLst/>
              <a:gdLst>
                <a:gd name="T0" fmla="*/ 1345 w 1454"/>
                <a:gd name="T1" fmla="*/ 155 h 1908"/>
                <a:gd name="T2" fmla="*/ 1015 w 1454"/>
                <a:gd name="T3" fmla="*/ 199 h 1908"/>
                <a:gd name="T4" fmla="*/ 668 w 1454"/>
                <a:gd name="T5" fmla="*/ 124 h 1908"/>
                <a:gd name="T6" fmla="*/ 346 w 1454"/>
                <a:gd name="T7" fmla="*/ 330 h 1908"/>
                <a:gd name="T8" fmla="*/ 466 w 1454"/>
                <a:gd name="T9" fmla="*/ 656 h 1908"/>
                <a:gd name="T10" fmla="*/ 678 w 1454"/>
                <a:gd name="T11" fmla="*/ 728 h 1908"/>
                <a:gd name="T12" fmla="*/ 918 w 1454"/>
                <a:gd name="T13" fmla="*/ 618 h 1908"/>
                <a:gd name="T14" fmla="*/ 1273 w 1454"/>
                <a:gd name="T15" fmla="*/ 594 h 1908"/>
                <a:gd name="T16" fmla="*/ 1436 w 1454"/>
                <a:gd name="T17" fmla="*/ 671 h 1908"/>
                <a:gd name="T18" fmla="*/ 1119 w 1454"/>
                <a:gd name="T19" fmla="*/ 671 h 1908"/>
                <a:gd name="T20" fmla="*/ 870 w 1454"/>
                <a:gd name="T21" fmla="*/ 724 h 1908"/>
                <a:gd name="T22" fmla="*/ 922 w 1454"/>
                <a:gd name="T23" fmla="*/ 776 h 1908"/>
                <a:gd name="T24" fmla="*/ 1282 w 1454"/>
                <a:gd name="T25" fmla="*/ 844 h 1908"/>
                <a:gd name="T26" fmla="*/ 1258 w 1454"/>
                <a:gd name="T27" fmla="*/ 912 h 1908"/>
                <a:gd name="T28" fmla="*/ 795 w 1454"/>
                <a:gd name="T29" fmla="*/ 831 h 1908"/>
                <a:gd name="T30" fmla="*/ 568 w 1454"/>
                <a:gd name="T31" fmla="*/ 854 h 1908"/>
                <a:gd name="T32" fmla="*/ 241 w 1454"/>
                <a:gd name="T33" fmla="*/ 1180 h 1908"/>
                <a:gd name="T34" fmla="*/ 331 w 1454"/>
                <a:gd name="T35" fmla="*/ 1677 h 1908"/>
                <a:gd name="T36" fmla="*/ 874 w 1454"/>
                <a:gd name="T37" fmla="*/ 1770 h 1908"/>
                <a:gd name="T38" fmla="*/ 1143 w 1454"/>
                <a:gd name="T39" fmla="*/ 1256 h 1908"/>
                <a:gd name="T40" fmla="*/ 930 w 1454"/>
                <a:gd name="T41" fmla="*/ 1036 h 1908"/>
                <a:gd name="T42" fmla="*/ 693 w 1454"/>
                <a:gd name="T43" fmla="*/ 1195 h 1908"/>
                <a:gd name="T44" fmla="*/ 768 w 1454"/>
                <a:gd name="T45" fmla="*/ 1366 h 1908"/>
                <a:gd name="T46" fmla="*/ 922 w 1454"/>
                <a:gd name="T47" fmla="*/ 1338 h 1908"/>
                <a:gd name="T48" fmla="*/ 783 w 1454"/>
                <a:gd name="T49" fmla="*/ 1506 h 1908"/>
                <a:gd name="T50" fmla="*/ 615 w 1454"/>
                <a:gd name="T51" fmla="*/ 1271 h 1908"/>
                <a:gd name="T52" fmla="*/ 822 w 1454"/>
                <a:gd name="T53" fmla="*/ 983 h 1908"/>
                <a:gd name="T54" fmla="*/ 1191 w 1454"/>
                <a:gd name="T55" fmla="*/ 983 h 1908"/>
                <a:gd name="T56" fmla="*/ 1311 w 1454"/>
                <a:gd name="T57" fmla="*/ 1376 h 1908"/>
                <a:gd name="T58" fmla="*/ 898 w 1454"/>
                <a:gd name="T59" fmla="*/ 1840 h 1908"/>
                <a:gd name="T60" fmla="*/ 150 w 1454"/>
                <a:gd name="T61" fmla="*/ 1732 h 1908"/>
                <a:gd name="T62" fmla="*/ 111 w 1454"/>
                <a:gd name="T63" fmla="*/ 1064 h 1908"/>
                <a:gd name="T64" fmla="*/ 447 w 1454"/>
                <a:gd name="T65" fmla="*/ 791 h 1908"/>
                <a:gd name="T66" fmla="*/ 111 w 1454"/>
                <a:gd name="T67" fmla="*/ 536 h 1908"/>
                <a:gd name="T68" fmla="*/ 409 w 1454"/>
                <a:gd name="T69" fmla="*/ 100 h 1908"/>
                <a:gd name="T70" fmla="*/ 870 w 1454"/>
                <a:gd name="T71" fmla="*/ 18 h 1908"/>
                <a:gd name="T72" fmla="*/ 1252 w 1454"/>
                <a:gd name="T73" fmla="*/ 104 h 1908"/>
                <a:gd name="T74" fmla="*/ 1404 w 1454"/>
                <a:gd name="T75" fmla="*/ 86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54" h="1908">
                  <a:moveTo>
                    <a:pt x="1404" y="86"/>
                  </a:moveTo>
                  <a:cubicBezTo>
                    <a:pt x="1404" y="96"/>
                    <a:pt x="1379" y="135"/>
                    <a:pt x="1345" y="155"/>
                  </a:cubicBezTo>
                  <a:cubicBezTo>
                    <a:pt x="1311" y="175"/>
                    <a:pt x="1260" y="199"/>
                    <a:pt x="1205" y="207"/>
                  </a:cubicBezTo>
                  <a:cubicBezTo>
                    <a:pt x="1149" y="215"/>
                    <a:pt x="1076" y="210"/>
                    <a:pt x="1015" y="199"/>
                  </a:cubicBezTo>
                  <a:cubicBezTo>
                    <a:pt x="954" y="188"/>
                    <a:pt x="894" y="155"/>
                    <a:pt x="836" y="143"/>
                  </a:cubicBezTo>
                  <a:cubicBezTo>
                    <a:pt x="778" y="131"/>
                    <a:pt x="729" y="122"/>
                    <a:pt x="668" y="124"/>
                  </a:cubicBezTo>
                  <a:cubicBezTo>
                    <a:pt x="607" y="126"/>
                    <a:pt x="525" y="121"/>
                    <a:pt x="471" y="155"/>
                  </a:cubicBezTo>
                  <a:cubicBezTo>
                    <a:pt x="417" y="189"/>
                    <a:pt x="365" y="269"/>
                    <a:pt x="346" y="330"/>
                  </a:cubicBezTo>
                  <a:cubicBezTo>
                    <a:pt x="327" y="391"/>
                    <a:pt x="336" y="468"/>
                    <a:pt x="356" y="522"/>
                  </a:cubicBezTo>
                  <a:cubicBezTo>
                    <a:pt x="376" y="576"/>
                    <a:pt x="424" y="623"/>
                    <a:pt x="466" y="656"/>
                  </a:cubicBezTo>
                  <a:cubicBezTo>
                    <a:pt x="508" y="689"/>
                    <a:pt x="571" y="707"/>
                    <a:pt x="606" y="719"/>
                  </a:cubicBezTo>
                  <a:cubicBezTo>
                    <a:pt x="641" y="731"/>
                    <a:pt x="655" y="734"/>
                    <a:pt x="678" y="728"/>
                  </a:cubicBezTo>
                  <a:cubicBezTo>
                    <a:pt x="701" y="722"/>
                    <a:pt x="705" y="703"/>
                    <a:pt x="745" y="685"/>
                  </a:cubicBezTo>
                  <a:cubicBezTo>
                    <a:pt x="785" y="667"/>
                    <a:pt x="860" y="633"/>
                    <a:pt x="918" y="618"/>
                  </a:cubicBezTo>
                  <a:cubicBezTo>
                    <a:pt x="976" y="603"/>
                    <a:pt x="1036" y="598"/>
                    <a:pt x="1095" y="594"/>
                  </a:cubicBezTo>
                  <a:cubicBezTo>
                    <a:pt x="1154" y="590"/>
                    <a:pt x="1217" y="593"/>
                    <a:pt x="1273" y="594"/>
                  </a:cubicBezTo>
                  <a:cubicBezTo>
                    <a:pt x="1329" y="595"/>
                    <a:pt x="1405" y="588"/>
                    <a:pt x="1432" y="601"/>
                  </a:cubicBezTo>
                  <a:cubicBezTo>
                    <a:pt x="1440" y="627"/>
                    <a:pt x="1444" y="659"/>
                    <a:pt x="1436" y="671"/>
                  </a:cubicBezTo>
                  <a:cubicBezTo>
                    <a:pt x="1418" y="681"/>
                    <a:pt x="1331" y="671"/>
                    <a:pt x="1278" y="671"/>
                  </a:cubicBezTo>
                  <a:cubicBezTo>
                    <a:pt x="1225" y="671"/>
                    <a:pt x="1169" y="667"/>
                    <a:pt x="1119" y="671"/>
                  </a:cubicBezTo>
                  <a:cubicBezTo>
                    <a:pt x="1069" y="675"/>
                    <a:pt x="1021" y="686"/>
                    <a:pt x="980" y="695"/>
                  </a:cubicBezTo>
                  <a:cubicBezTo>
                    <a:pt x="939" y="704"/>
                    <a:pt x="897" y="714"/>
                    <a:pt x="870" y="724"/>
                  </a:cubicBezTo>
                  <a:cubicBezTo>
                    <a:pt x="843" y="734"/>
                    <a:pt x="810" y="746"/>
                    <a:pt x="819" y="755"/>
                  </a:cubicBezTo>
                  <a:cubicBezTo>
                    <a:pt x="828" y="764"/>
                    <a:pt x="875" y="767"/>
                    <a:pt x="922" y="776"/>
                  </a:cubicBezTo>
                  <a:cubicBezTo>
                    <a:pt x="969" y="785"/>
                    <a:pt x="1040" y="799"/>
                    <a:pt x="1100" y="810"/>
                  </a:cubicBezTo>
                  <a:cubicBezTo>
                    <a:pt x="1160" y="821"/>
                    <a:pt x="1224" y="837"/>
                    <a:pt x="1282" y="844"/>
                  </a:cubicBezTo>
                  <a:cubicBezTo>
                    <a:pt x="1340" y="851"/>
                    <a:pt x="1454" y="842"/>
                    <a:pt x="1450" y="853"/>
                  </a:cubicBezTo>
                  <a:cubicBezTo>
                    <a:pt x="1442" y="909"/>
                    <a:pt x="1316" y="906"/>
                    <a:pt x="1258" y="912"/>
                  </a:cubicBezTo>
                  <a:cubicBezTo>
                    <a:pt x="1193" y="918"/>
                    <a:pt x="1134" y="905"/>
                    <a:pt x="1057" y="892"/>
                  </a:cubicBezTo>
                  <a:cubicBezTo>
                    <a:pt x="980" y="879"/>
                    <a:pt x="857" y="846"/>
                    <a:pt x="795" y="831"/>
                  </a:cubicBezTo>
                  <a:cubicBezTo>
                    <a:pt x="733" y="816"/>
                    <a:pt x="720" y="799"/>
                    <a:pt x="683" y="803"/>
                  </a:cubicBezTo>
                  <a:cubicBezTo>
                    <a:pt x="645" y="807"/>
                    <a:pt x="619" y="823"/>
                    <a:pt x="568" y="854"/>
                  </a:cubicBezTo>
                  <a:cubicBezTo>
                    <a:pt x="517" y="886"/>
                    <a:pt x="422" y="940"/>
                    <a:pt x="368" y="994"/>
                  </a:cubicBezTo>
                  <a:cubicBezTo>
                    <a:pt x="314" y="1048"/>
                    <a:pt x="265" y="1110"/>
                    <a:pt x="241" y="1180"/>
                  </a:cubicBezTo>
                  <a:cubicBezTo>
                    <a:pt x="217" y="1250"/>
                    <a:pt x="207" y="1331"/>
                    <a:pt x="222" y="1414"/>
                  </a:cubicBezTo>
                  <a:cubicBezTo>
                    <a:pt x="237" y="1497"/>
                    <a:pt x="277" y="1611"/>
                    <a:pt x="331" y="1677"/>
                  </a:cubicBezTo>
                  <a:cubicBezTo>
                    <a:pt x="384" y="1743"/>
                    <a:pt x="454" y="1793"/>
                    <a:pt x="544" y="1808"/>
                  </a:cubicBezTo>
                  <a:cubicBezTo>
                    <a:pt x="634" y="1823"/>
                    <a:pt x="781" y="1819"/>
                    <a:pt x="874" y="1770"/>
                  </a:cubicBezTo>
                  <a:cubicBezTo>
                    <a:pt x="967" y="1721"/>
                    <a:pt x="1060" y="1602"/>
                    <a:pt x="1105" y="1516"/>
                  </a:cubicBezTo>
                  <a:cubicBezTo>
                    <a:pt x="1150" y="1430"/>
                    <a:pt x="1145" y="1325"/>
                    <a:pt x="1143" y="1256"/>
                  </a:cubicBezTo>
                  <a:cubicBezTo>
                    <a:pt x="1141" y="1187"/>
                    <a:pt x="1127" y="1138"/>
                    <a:pt x="1092" y="1101"/>
                  </a:cubicBezTo>
                  <a:cubicBezTo>
                    <a:pt x="1057" y="1064"/>
                    <a:pt x="981" y="1040"/>
                    <a:pt x="930" y="1036"/>
                  </a:cubicBezTo>
                  <a:cubicBezTo>
                    <a:pt x="878" y="1032"/>
                    <a:pt x="827" y="1046"/>
                    <a:pt x="787" y="1072"/>
                  </a:cubicBezTo>
                  <a:cubicBezTo>
                    <a:pt x="748" y="1097"/>
                    <a:pt x="708" y="1155"/>
                    <a:pt x="693" y="1195"/>
                  </a:cubicBezTo>
                  <a:cubicBezTo>
                    <a:pt x="677" y="1235"/>
                    <a:pt x="681" y="1281"/>
                    <a:pt x="693" y="1309"/>
                  </a:cubicBezTo>
                  <a:cubicBezTo>
                    <a:pt x="704" y="1336"/>
                    <a:pt x="742" y="1354"/>
                    <a:pt x="768" y="1366"/>
                  </a:cubicBezTo>
                  <a:cubicBezTo>
                    <a:pt x="793" y="1378"/>
                    <a:pt x="825" y="1378"/>
                    <a:pt x="851" y="1374"/>
                  </a:cubicBezTo>
                  <a:cubicBezTo>
                    <a:pt x="876" y="1370"/>
                    <a:pt x="908" y="1336"/>
                    <a:pt x="922" y="1338"/>
                  </a:cubicBezTo>
                  <a:cubicBezTo>
                    <a:pt x="936" y="1340"/>
                    <a:pt x="959" y="1358"/>
                    <a:pt x="936" y="1386"/>
                  </a:cubicBezTo>
                  <a:cubicBezTo>
                    <a:pt x="913" y="1414"/>
                    <a:pt x="832" y="1496"/>
                    <a:pt x="783" y="1506"/>
                  </a:cubicBezTo>
                  <a:cubicBezTo>
                    <a:pt x="734" y="1516"/>
                    <a:pt x="672" y="1483"/>
                    <a:pt x="644" y="1444"/>
                  </a:cubicBezTo>
                  <a:cubicBezTo>
                    <a:pt x="616" y="1405"/>
                    <a:pt x="609" y="1327"/>
                    <a:pt x="615" y="1271"/>
                  </a:cubicBezTo>
                  <a:cubicBezTo>
                    <a:pt x="621" y="1215"/>
                    <a:pt x="644" y="1156"/>
                    <a:pt x="678" y="1108"/>
                  </a:cubicBezTo>
                  <a:cubicBezTo>
                    <a:pt x="712" y="1060"/>
                    <a:pt x="769" y="1011"/>
                    <a:pt x="822" y="983"/>
                  </a:cubicBezTo>
                  <a:cubicBezTo>
                    <a:pt x="875" y="955"/>
                    <a:pt x="934" y="938"/>
                    <a:pt x="995" y="938"/>
                  </a:cubicBezTo>
                  <a:cubicBezTo>
                    <a:pt x="1056" y="938"/>
                    <a:pt x="1139" y="953"/>
                    <a:pt x="1191" y="983"/>
                  </a:cubicBezTo>
                  <a:cubicBezTo>
                    <a:pt x="1243" y="1013"/>
                    <a:pt x="1286" y="1052"/>
                    <a:pt x="1306" y="1117"/>
                  </a:cubicBezTo>
                  <a:cubicBezTo>
                    <a:pt x="1326" y="1182"/>
                    <a:pt x="1336" y="1289"/>
                    <a:pt x="1311" y="1376"/>
                  </a:cubicBezTo>
                  <a:cubicBezTo>
                    <a:pt x="1286" y="1463"/>
                    <a:pt x="1224" y="1562"/>
                    <a:pt x="1155" y="1639"/>
                  </a:cubicBezTo>
                  <a:cubicBezTo>
                    <a:pt x="1086" y="1716"/>
                    <a:pt x="1001" y="1798"/>
                    <a:pt x="898" y="1840"/>
                  </a:cubicBezTo>
                  <a:cubicBezTo>
                    <a:pt x="795" y="1882"/>
                    <a:pt x="657" y="1908"/>
                    <a:pt x="532" y="1890"/>
                  </a:cubicBezTo>
                  <a:cubicBezTo>
                    <a:pt x="407" y="1872"/>
                    <a:pt x="238" y="1816"/>
                    <a:pt x="150" y="1732"/>
                  </a:cubicBezTo>
                  <a:cubicBezTo>
                    <a:pt x="62" y="1648"/>
                    <a:pt x="12" y="1497"/>
                    <a:pt x="6" y="1386"/>
                  </a:cubicBezTo>
                  <a:cubicBezTo>
                    <a:pt x="0" y="1275"/>
                    <a:pt x="58" y="1150"/>
                    <a:pt x="111" y="1064"/>
                  </a:cubicBezTo>
                  <a:cubicBezTo>
                    <a:pt x="164" y="978"/>
                    <a:pt x="266" y="913"/>
                    <a:pt x="322" y="868"/>
                  </a:cubicBezTo>
                  <a:cubicBezTo>
                    <a:pt x="378" y="823"/>
                    <a:pt x="461" y="820"/>
                    <a:pt x="447" y="791"/>
                  </a:cubicBezTo>
                  <a:cubicBezTo>
                    <a:pt x="433" y="762"/>
                    <a:pt x="292" y="737"/>
                    <a:pt x="236" y="695"/>
                  </a:cubicBezTo>
                  <a:cubicBezTo>
                    <a:pt x="180" y="653"/>
                    <a:pt x="120" y="602"/>
                    <a:pt x="111" y="536"/>
                  </a:cubicBezTo>
                  <a:cubicBezTo>
                    <a:pt x="102" y="470"/>
                    <a:pt x="133" y="374"/>
                    <a:pt x="183" y="301"/>
                  </a:cubicBezTo>
                  <a:cubicBezTo>
                    <a:pt x="233" y="228"/>
                    <a:pt x="331" y="148"/>
                    <a:pt x="409" y="100"/>
                  </a:cubicBezTo>
                  <a:cubicBezTo>
                    <a:pt x="487" y="52"/>
                    <a:pt x="574" y="28"/>
                    <a:pt x="651" y="14"/>
                  </a:cubicBezTo>
                  <a:cubicBezTo>
                    <a:pt x="728" y="0"/>
                    <a:pt x="802" y="9"/>
                    <a:pt x="870" y="18"/>
                  </a:cubicBezTo>
                  <a:cubicBezTo>
                    <a:pt x="938" y="27"/>
                    <a:pt x="998" y="52"/>
                    <a:pt x="1062" y="66"/>
                  </a:cubicBezTo>
                  <a:cubicBezTo>
                    <a:pt x="1126" y="80"/>
                    <a:pt x="1205" y="100"/>
                    <a:pt x="1252" y="104"/>
                  </a:cubicBezTo>
                  <a:cubicBezTo>
                    <a:pt x="1300" y="108"/>
                    <a:pt x="1321" y="100"/>
                    <a:pt x="1347" y="96"/>
                  </a:cubicBezTo>
                  <a:cubicBezTo>
                    <a:pt x="1373" y="92"/>
                    <a:pt x="1406" y="78"/>
                    <a:pt x="1404" y="86"/>
                  </a:cubicBezTo>
                  <a:close/>
                </a:path>
              </a:pathLst>
            </a:custGeom>
            <a:solidFill>
              <a:srgbClr val="000066"/>
            </a:solidFill>
            <a:ln>
              <a:noFill/>
            </a:ln>
            <a:effectLst/>
            <a:extLst>
              <a:ext uri="{91240B29-F687-4F45-9708-019B960494DF}">
                <a14:hiddenLine xmlns:a14="http://schemas.microsoft.com/office/drawing/2010/main" w="12700" cap="flat" cmpd="sng">
                  <a:solidFill>
                    <a:schemeClr val="tx2"/>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7" name="Freeform 18"/>
            <p:cNvSpPr>
              <a:spLocks noChangeAspect="1"/>
            </p:cNvSpPr>
            <p:nvPr/>
          </p:nvSpPr>
          <p:spPr bwMode="auto">
            <a:xfrm>
              <a:off x="2267" y="1458"/>
              <a:ext cx="2152" cy="760"/>
            </a:xfrm>
            <a:custGeom>
              <a:avLst/>
              <a:gdLst>
                <a:gd name="T0" fmla="*/ 354 w 2152"/>
                <a:gd name="T1" fmla="*/ 649 h 760"/>
                <a:gd name="T2" fmla="*/ 435 w 2152"/>
                <a:gd name="T3" fmla="*/ 215 h 760"/>
                <a:gd name="T4" fmla="*/ 603 w 2152"/>
                <a:gd name="T5" fmla="*/ 193 h 760"/>
                <a:gd name="T6" fmla="*/ 767 w 2152"/>
                <a:gd name="T7" fmla="*/ 659 h 760"/>
                <a:gd name="T8" fmla="*/ 831 w 2152"/>
                <a:gd name="T9" fmla="*/ 253 h 760"/>
                <a:gd name="T10" fmla="*/ 981 w 2152"/>
                <a:gd name="T11" fmla="*/ 122 h 760"/>
                <a:gd name="T12" fmla="*/ 1011 w 2152"/>
                <a:gd name="T13" fmla="*/ 616 h 760"/>
                <a:gd name="T14" fmla="*/ 1205 w 2152"/>
                <a:gd name="T15" fmla="*/ 705 h 760"/>
                <a:gd name="T16" fmla="*/ 1448 w 2152"/>
                <a:gd name="T17" fmla="*/ 460 h 760"/>
                <a:gd name="T18" fmla="*/ 1491 w 2152"/>
                <a:gd name="T19" fmla="*/ 488 h 760"/>
                <a:gd name="T20" fmla="*/ 1645 w 2152"/>
                <a:gd name="T21" fmla="*/ 721 h 760"/>
                <a:gd name="T22" fmla="*/ 1986 w 2152"/>
                <a:gd name="T23" fmla="*/ 655 h 760"/>
                <a:gd name="T24" fmla="*/ 2140 w 2152"/>
                <a:gd name="T25" fmla="*/ 488 h 760"/>
                <a:gd name="T26" fmla="*/ 2144 w 2152"/>
                <a:gd name="T27" fmla="*/ 448 h 760"/>
                <a:gd name="T28" fmla="*/ 2016 w 2152"/>
                <a:gd name="T29" fmla="*/ 552 h 760"/>
                <a:gd name="T30" fmla="*/ 1808 w 2152"/>
                <a:gd name="T31" fmla="*/ 627 h 760"/>
                <a:gd name="T32" fmla="*/ 1646 w 2152"/>
                <a:gd name="T33" fmla="*/ 508 h 760"/>
                <a:gd name="T34" fmla="*/ 1598 w 2152"/>
                <a:gd name="T35" fmla="*/ 257 h 760"/>
                <a:gd name="T36" fmla="*/ 1703 w 2152"/>
                <a:gd name="T37" fmla="*/ 88 h 760"/>
                <a:gd name="T38" fmla="*/ 1883 w 2152"/>
                <a:gd name="T39" fmla="*/ 102 h 760"/>
                <a:gd name="T40" fmla="*/ 1981 w 2152"/>
                <a:gd name="T41" fmla="*/ 241 h 760"/>
                <a:gd name="T42" fmla="*/ 2061 w 2152"/>
                <a:gd name="T43" fmla="*/ 124 h 760"/>
                <a:gd name="T44" fmla="*/ 1962 w 2152"/>
                <a:gd name="T45" fmla="*/ 38 h 760"/>
                <a:gd name="T46" fmla="*/ 1752 w 2152"/>
                <a:gd name="T47" fmla="*/ 22 h 760"/>
                <a:gd name="T48" fmla="*/ 1503 w 2152"/>
                <a:gd name="T49" fmla="*/ 257 h 760"/>
                <a:gd name="T50" fmla="*/ 1278 w 2152"/>
                <a:gd name="T51" fmla="*/ 572 h 760"/>
                <a:gd name="T52" fmla="*/ 1155 w 2152"/>
                <a:gd name="T53" fmla="*/ 563 h 760"/>
                <a:gd name="T54" fmla="*/ 1179 w 2152"/>
                <a:gd name="T55" fmla="*/ 97 h 760"/>
                <a:gd name="T56" fmla="*/ 997 w 2152"/>
                <a:gd name="T57" fmla="*/ 30 h 760"/>
                <a:gd name="T58" fmla="*/ 815 w 2152"/>
                <a:gd name="T59" fmla="*/ 171 h 760"/>
                <a:gd name="T60" fmla="*/ 734 w 2152"/>
                <a:gd name="T61" fmla="*/ 281 h 760"/>
                <a:gd name="T62" fmla="*/ 728 w 2152"/>
                <a:gd name="T63" fmla="*/ 44 h 760"/>
                <a:gd name="T64" fmla="*/ 564 w 2152"/>
                <a:gd name="T65" fmla="*/ 34 h 760"/>
                <a:gd name="T66" fmla="*/ 402 w 2152"/>
                <a:gd name="T67" fmla="*/ 171 h 760"/>
                <a:gd name="T68" fmla="*/ 325 w 2152"/>
                <a:gd name="T69" fmla="*/ 270 h 760"/>
                <a:gd name="T70" fmla="*/ 330 w 2152"/>
                <a:gd name="T71" fmla="*/ 20 h 760"/>
                <a:gd name="T72" fmla="*/ 186 w 2152"/>
                <a:gd name="T73" fmla="*/ 98 h 760"/>
                <a:gd name="T74" fmla="*/ 131 w 2152"/>
                <a:gd name="T75" fmla="*/ 245 h 760"/>
                <a:gd name="T76" fmla="*/ 45 w 2152"/>
                <a:gd name="T77" fmla="*/ 406 h 760"/>
                <a:gd name="T78" fmla="*/ 65 w 2152"/>
                <a:gd name="T79" fmla="*/ 490 h 760"/>
                <a:gd name="T80" fmla="*/ 148 w 2152"/>
                <a:gd name="T81" fmla="*/ 351 h 760"/>
                <a:gd name="T82" fmla="*/ 184 w 2152"/>
                <a:gd name="T83" fmla="*/ 311 h 760"/>
                <a:gd name="T84" fmla="*/ 186 w 2152"/>
                <a:gd name="T85" fmla="*/ 731 h 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2" h="760">
                  <a:moveTo>
                    <a:pt x="186" y="731"/>
                  </a:moveTo>
                  <a:cubicBezTo>
                    <a:pt x="233" y="727"/>
                    <a:pt x="305" y="685"/>
                    <a:pt x="354" y="649"/>
                  </a:cubicBezTo>
                  <a:cubicBezTo>
                    <a:pt x="360" y="593"/>
                    <a:pt x="331" y="486"/>
                    <a:pt x="344" y="414"/>
                  </a:cubicBezTo>
                  <a:cubicBezTo>
                    <a:pt x="357" y="342"/>
                    <a:pt x="405" y="263"/>
                    <a:pt x="435" y="215"/>
                  </a:cubicBezTo>
                  <a:cubicBezTo>
                    <a:pt x="465" y="167"/>
                    <a:pt x="498" y="129"/>
                    <a:pt x="526" y="126"/>
                  </a:cubicBezTo>
                  <a:cubicBezTo>
                    <a:pt x="554" y="122"/>
                    <a:pt x="589" y="94"/>
                    <a:pt x="603" y="193"/>
                  </a:cubicBezTo>
                  <a:cubicBezTo>
                    <a:pt x="617" y="293"/>
                    <a:pt x="576" y="641"/>
                    <a:pt x="603" y="719"/>
                  </a:cubicBezTo>
                  <a:cubicBezTo>
                    <a:pt x="653" y="717"/>
                    <a:pt x="723" y="691"/>
                    <a:pt x="767" y="659"/>
                  </a:cubicBezTo>
                  <a:cubicBezTo>
                    <a:pt x="777" y="603"/>
                    <a:pt x="736" y="506"/>
                    <a:pt x="747" y="438"/>
                  </a:cubicBezTo>
                  <a:cubicBezTo>
                    <a:pt x="758" y="370"/>
                    <a:pt x="806" y="298"/>
                    <a:pt x="831" y="253"/>
                  </a:cubicBezTo>
                  <a:cubicBezTo>
                    <a:pt x="856" y="208"/>
                    <a:pt x="874" y="189"/>
                    <a:pt x="900" y="167"/>
                  </a:cubicBezTo>
                  <a:cubicBezTo>
                    <a:pt x="926" y="145"/>
                    <a:pt x="949" y="120"/>
                    <a:pt x="981" y="122"/>
                  </a:cubicBezTo>
                  <a:cubicBezTo>
                    <a:pt x="1013" y="124"/>
                    <a:pt x="1009" y="126"/>
                    <a:pt x="1019" y="167"/>
                  </a:cubicBezTo>
                  <a:cubicBezTo>
                    <a:pt x="1029" y="209"/>
                    <a:pt x="999" y="520"/>
                    <a:pt x="1011" y="616"/>
                  </a:cubicBezTo>
                  <a:cubicBezTo>
                    <a:pt x="1023" y="712"/>
                    <a:pt x="1061" y="730"/>
                    <a:pt x="1093" y="745"/>
                  </a:cubicBezTo>
                  <a:cubicBezTo>
                    <a:pt x="1125" y="760"/>
                    <a:pt x="1166" y="727"/>
                    <a:pt x="1205" y="705"/>
                  </a:cubicBezTo>
                  <a:cubicBezTo>
                    <a:pt x="1244" y="683"/>
                    <a:pt x="1286" y="649"/>
                    <a:pt x="1325" y="610"/>
                  </a:cubicBezTo>
                  <a:cubicBezTo>
                    <a:pt x="1365" y="570"/>
                    <a:pt x="1420" y="492"/>
                    <a:pt x="1448" y="460"/>
                  </a:cubicBezTo>
                  <a:cubicBezTo>
                    <a:pt x="1476" y="428"/>
                    <a:pt x="1480" y="414"/>
                    <a:pt x="1487" y="418"/>
                  </a:cubicBezTo>
                  <a:cubicBezTo>
                    <a:pt x="1495" y="422"/>
                    <a:pt x="1485" y="452"/>
                    <a:pt x="1491" y="488"/>
                  </a:cubicBezTo>
                  <a:cubicBezTo>
                    <a:pt x="1497" y="524"/>
                    <a:pt x="1499" y="596"/>
                    <a:pt x="1525" y="635"/>
                  </a:cubicBezTo>
                  <a:cubicBezTo>
                    <a:pt x="1551" y="674"/>
                    <a:pt x="1591" y="706"/>
                    <a:pt x="1645" y="721"/>
                  </a:cubicBezTo>
                  <a:cubicBezTo>
                    <a:pt x="1699" y="736"/>
                    <a:pt x="1790" y="737"/>
                    <a:pt x="1847" y="726"/>
                  </a:cubicBezTo>
                  <a:cubicBezTo>
                    <a:pt x="1904" y="715"/>
                    <a:pt x="1945" y="684"/>
                    <a:pt x="1986" y="655"/>
                  </a:cubicBezTo>
                  <a:cubicBezTo>
                    <a:pt x="2027" y="626"/>
                    <a:pt x="2069" y="578"/>
                    <a:pt x="2095" y="550"/>
                  </a:cubicBezTo>
                  <a:cubicBezTo>
                    <a:pt x="2120" y="522"/>
                    <a:pt x="2130" y="502"/>
                    <a:pt x="2140" y="488"/>
                  </a:cubicBezTo>
                  <a:cubicBezTo>
                    <a:pt x="2150" y="474"/>
                    <a:pt x="2152" y="470"/>
                    <a:pt x="2152" y="464"/>
                  </a:cubicBezTo>
                  <a:cubicBezTo>
                    <a:pt x="2152" y="458"/>
                    <a:pt x="2152" y="448"/>
                    <a:pt x="2144" y="448"/>
                  </a:cubicBezTo>
                  <a:cubicBezTo>
                    <a:pt x="2136" y="448"/>
                    <a:pt x="2120" y="442"/>
                    <a:pt x="2099" y="460"/>
                  </a:cubicBezTo>
                  <a:cubicBezTo>
                    <a:pt x="2077" y="478"/>
                    <a:pt x="2045" y="524"/>
                    <a:pt x="2016" y="552"/>
                  </a:cubicBezTo>
                  <a:cubicBezTo>
                    <a:pt x="1986" y="580"/>
                    <a:pt x="1948" y="611"/>
                    <a:pt x="1915" y="623"/>
                  </a:cubicBezTo>
                  <a:cubicBezTo>
                    <a:pt x="1881" y="635"/>
                    <a:pt x="1839" y="633"/>
                    <a:pt x="1808" y="627"/>
                  </a:cubicBezTo>
                  <a:cubicBezTo>
                    <a:pt x="1776" y="621"/>
                    <a:pt x="1756" y="610"/>
                    <a:pt x="1729" y="590"/>
                  </a:cubicBezTo>
                  <a:cubicBezTo>
                    <a:pt x="1701" y="570"/>
                    <a:pt x="1667" y="540"/>
                    <a:pt x="1646" y="508"/>
                  </a:cubicBezTo>
                  <a:cubicBezTo>
                    <a:pt x="1624" y="476"/>
                    <a:pt x="1606" y="434"/>
                    <a:pt x="1598" y="392"/>
                  </a:cubicBezTo>
                  <a:cubicBezTo>
                    <a:pt x="1590" y="351"/>
                    <a:pt x="1590" y="297"/>
                    <a:pt x="1598" y="257"/>
                  </a:cubicBezTo>
                  <a:cubicBezTo>
                    <a:pt x="1606" y="217"/>
                    <a:pt x="1628" y="185"/>
                    <a:pt x="1646" y="157"/>
                  </a:cubicBezTo>
                  <a:cubicBezTo>
                    <a:pt x="1663" y="129"/>
                    <a:pt x="1677" y="102"/>
                    <a:pt x="1703" y="88"/>
                  </a:cubicBezTo>
                  <a:cubicBezTo>
                    <a:pt x="1729" y="74"/>
                    <a:pt x="1774" y="68"/>
                    <a:pt x="1804" y="70"/>
                  </a:cubicBezTo>
                  <a:cubicBezTo>
                    <a:pt x="1834" y="72"/>
                    <a:pt x="1861" y="85"/>
                    <a:pt x="1883" y="102"/>
                  </a:cubicBezTo>
                  <a:cubicBezTo>
                    <a:pt x="1905" y="119"/>
                    <a:pt x="1917" y="151"/>
                    <a:pt x="1933" y="174"/>
                  </a:cubicBezTo>
                  <a:cubicBezTo>
                    <a:pt x="1949" y="197"/>
                    <a:pt x="1962" y="245"/>
                    <a:pt x="1981" y="241"/>
                  </a:cubicBezTo>
                  <a:cubicBezTo>
                    <a:pt x="2000" y="237"/>
                    <a:pt x="2034" y="168"/>
                    <a:pt x="2047" y="149"/>
                  </a:cubicBezTo>
                  <a:cubicBezTo>
                    <a:pt x="2060" y="130"/>
                    <a:pt x="2063" y="133"/>
                    <a:pt x="2061" y="124"/>
                  </a:cubicBezTo>
                  <a:cubicBezTo>
                    <a:pt x="2059" y="114"/>
                    <a:pt x="2049" y="104"/>
                    <a:pt x="2033" y="90"/>
                  </a:cubicBezTo>
                  <a:cubicBezTo>
                    <a:pt x="2018" y="76"/>
                    <a:pt x="1988" y="50"/>
                    <a:pt x="1962" y="38"/>
                  </a:cubicBezTo>
                  <a:cubicBezTo>
                    <a:pt x="1936" y="26"/>
                    <a:pt x="1909" y="16"/>
                    <a:pt x="1873" y="14"/>
                  </a:cubicBezTo>
                  <a:cubicBezTo>
                    <a:pt x="1838" y="12"/>
                    <a:pt x="1792" y="8"/>
                    <a:pt x="1752" y="22"/>
                  </a:cubicBezTo>
                  <a:cubicBezTo>
                    <a:pt x="1713" y="36"/>
                    <a:pt x="1671" y="60"/>
                    <a:pt x="1630" y="100"/>
                  </a:cubicBezTo>
                  <a:cubicBezTo>
                    <a:pt x="1588" y="139"/>
                    <a:pt x="1541" y="203"/>
                    <a:pt x="1503" y="257"/>
                  </a:cubicBezTo>
                  <a:cubicBezTo>
                    <a:pt x="1466" y="311"/>
                    <a:pt x="1436" y="367"/>
                    <a:pt x="1398" y="418"/>
                  </a:cubicBezTo>
                  <a:cubicBezTo>
                    <a:pt x="1361" y="470"/>
                    <a:pt x="1311" y="538"/>
                    <a:pt x="1278" y="572"/>
                  </a:cubicBezTo>
                  <a:cubicBezTo>
                    <a:pt x="1244" y="606"/>
                    <a:pt x="1211" y="626"/>
                    <a:pt x="1191" y="625"/>
                  </a:cubicBezTo>
                  <a:cubicBezTo>
                    <a:pt x="1171" y="624"/>
                    <a:pt x="1161" y="613"/>
                    <a:pt x="1155" y="563"/>
                  </a:cubicBezTo>
                  <a:cubicBezTo>
                    <a:pt x="1149" y="513"/>
                    <a:pt x="1151" y="401"/>
                    <a:pt x="1155" y="323"/>
                  </a:cubicBezTo>
                  <a:cubicBezTo>
                    <a:pt x="1159" y="245"/>
                    <a:pt x="1186" y="149"/>
                    <a:pt x="1179" y="97"/>
                  </a:cubicBezTo>
                  <a:cubicBezTo>
                    <a:pt x="1172" y="45"/>
                    <a:pt x="1142" y="22"/>
                    <a:pt x="1112" y="11"/>
                  </a:cubicBezTo>
                  <a:cubicBezTo>
                    <a:pt x="1082" y="0"/>
                    <a:pt x="1032" y="20"/>
                    <a:pt x="997" y="30"/>
                  </a:cubicBezTo>
                  <a:cubicBezTo>
                    <a:pt x="962" y="40"/>
                    <a:pt x="930" y="50"/>
                    <a:pt x="900" y="74"/>
                  </a:cubicBezTo>
                  <a:cubicBezTo>
                    <a:pt x="870" y="98"/>
                    <a:pt x="839" y="137"/>
                    <a:pt x="815" y="171"/>
                  </a:cubicBezTo>
                  <a:cubicBezTo>
                    <a:pt x="791" y="205"/>
                    <a:pt x="765" y="255"/>
                    <a:pt x="752" y="273"/>
                  </a:cubicBezTo>
                  <a:cubicBezTo>
                    <a:pt x="738" y="291"/>
                    <a:pt x="736" y="297"/>
                    <a:pt x="734" y="281"/>
                  </a:cubicBezTo>
                  <a:cubicBezTo>
                    <a:pt x="732" y="265"/>
                    <a:pt x="739" y="213"/>
                    <a:pt x="738" y="174"/>
                  </a:cubicBezTo>
                  <a:cubicBezTo>
                    <a:pt x="737" y="135"/>
                    <a:pt x="746" y="69"/>
                    <a:pt x="728" y="44"/>
                  </a:cubicBezTo>
                  <a:cubicBezTo>
                    <a:pt x="710" y="19"/>
                    <a:pt x="656" y="28"/>
                    <a:pt x="629" y="26"/>
                  </a:cubicBezTo>
                  <a:cubicBezTo>
                    <a:pt x="602" y="24"/>
                    <a:pt x="587" y="24"/>
                    <a:pt x="564" y="34"/>
                  </a:cubicBezTo>
                  <a:cubicBezTo>
                    <a:pt x="540" y="44"/>
                    <a:pt x="508" y="66"/>
                    <a:pt x="481" y="88"/>
                  </a:cubicBezTo>
                  <a:cubicBezTo>
                    <a:pt x="453" y="110"/>
                    <a:pt x="423" y="145"/>
                    <a:pt x="402" y="171"/>
                  </a:cubicBezTo>
                  <a:cubicBezTo>
                    <a:pt x="380" y="197"/>
                    <a:pt x="365" y="229"/>
                    <a:pt x="352" y="245"/>
                  </a:cubicBezTo>
                  <a:cubicBezTo>
                    <a:pt x="339" y="261"/>
                    <a:pt x="327" y="286"/>
                    <a:pt x="325" y="270"/>
                  </a:cubicBezTo>
                  <a:cubicBezTo>
                    <a:pt x="323" y="254"/>
                    <a:pt x="338" y="192"/>
                    <a:pt x="339" y="150"/>
                  </a:cubicBezTo>
                  <a:cubicBezTo>
                    <a:pt x="340" y="108"/>
                    <a:pt x="347" y="32"/>
                    <a:pt x="330" y="20"/>
                  </a:cubicBezTo>
                  <a:cubicBezTo>
                    <a:pt x="313" y="8"/>
                    <a:pt x="259" y="65"/>
                    <a:pt x="235" y="78"/>
                  </a:cubicBezTo>
                  <a:cubicBezTo>
                    <a:pt x="211" y="91"/>
                    <a:pt x="198" y="88"/>
                    <a:pt x="186" y="98"/>
                  </a:cubicBezTo>
                  <a:cubicBezTo>
                    <a:pt x="174" y="108"/>
                    <a:pt x="170" y="114"/>
                    <a:pt x="160" y="137"/>
                  </a:cubicBezTo>
                  <a:cubicBezTo>
                    <a:pt x="150" y="161"/>
                    <a:pt x="142" y="213"/>
                    <a:pt x="131" y="245"/>
                  </a:cubicBezTo>
                  <a:cubicBezTo>
                    <a:pt x="119" y="277"/>
                    <a:pt x="103" y="307"/>
                    <a:pt x="89" y="333"/>
                  </a:cubicBezTo>
                  <a:cubicBezTo>
                    <a:pt x="75" y="359"/>
                    <a:pt x="59" y="388"/>
                    <a:pt x="45" y="406"/>
                  </a:cubicBezTo>
                  <a:cubicBezTo>
                    <a:pt x="32" y="424"/>
                    <a:pt x="0" y="428"/>
                    <a:pt x="4" y="442"/>
                  </a:cubicBezTo>
                  <a:cubicBezTo>
                    <a:pt x="8" y="456"/>
                    <a:pt x="44" y="480"/>
                    <a:pt x="65" y="490"/>
                  </a:cubicBezTo>
                  <a:cubicBezTo>
                    <a:pt x="83" y="444"/>
                    <a:pt x="97" y="434"/>
                    <a:pt x="111" y="410"/>
                  </a:cubicBezTo>
                  <a:cubicBezTo>
                    <a:pt x="125" y="386"/>
                    <a:pt x="138" y="369"/>
                    <a:pt x="148" y="351"/>
                  </a:cubicBezTo>
                  <a:cubicBezTo>
                    <a:pt x="158" y="333"/>
                    <a:pt x="158" y="309"/>
                    <a:pt x="164" y="303"/>
                  </a:cubicBezTo>
                  <a:cubicBezTo>
                    <a:pt x="170" y="297"/>
                    <a:pt x="180" y="283"/>
                    <a:pt x="184" y="311"/>
                  </a:cubicBezTo>
                  <a:cubicBezTo>
                    <a:pt x="188" y="339"/>
                    <a:pt x="184" y="398"/>
                    <a:pt x="184" y="468"/>
                  </a:cubicBezTo>
                  <a:cubicBezTo>
                    <a:pt x="184" y="538"/>
                    <a:pt x="170" y="679"/>
                    <a:pt x="186" y="731"/>
                  </a:cubicBezTo>
                  <a:close/>
                </a:path>
              </a:pathLst>
            </a:custGeom>
            <a:solidFill>
              <a:srgbClr val="000066"/>
            </a:solidFill>
            <a:ln>
              <a:noFill/>
            </a:ln>
            <a:effectLst/>
            <a:extLst>
              <a:ext uri="{91240B29-F687-4F45-9708-019B960494DF}">
                <a14:hiddenLine xmlns:a14="http://schemas.microsoft.com/office/drawing/2010/main" w="12700" cap="flat" cmpd="sng">
                  <a:solidFill>
                    <a:schemeClr val="tx2"/>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1" name="Freeform 19"/>
            <p:cNvSpPr>
              <a:spLocks noChangeAspect="1"/>
            </p:cNvSpPr>
            <p:nvPr/>
          </p:nvSpPr>
          <p:spPr bwMode="auto">
            <a:xfrm>
              <a:off x="4512" y="1064"/>
              <a:ext cx="287" cy="466"/>
            </a:xfrm>
            <a:custGeom>
              <a:avLst/>
              <a:gdLst>
                <a:gd name="T0" fmla="*/ 100 w 145"/>
                <a:gd name="T1" fmla="*/ 95 h 234"/>
                <a:gd name="T2" fmla="*/ 75 w 145"/>
                <a:gd name="T3" fmla="*/ 126 h 234"/>
                <a:gd name="T4" fmla="*/ 53 w 145"/>
                <a:gd name="T5" fmla="*/ 147 h 234"/>
                <a:gd name="T6" fmla="*/ 16 w 145"/>
                <a:gd name="T7" fmla="*/ 187 h 234"/>
                <a:gd name="T8" fmla="*/ 2 w 145"/>
                <a:gd name="T9" fmla="*/ 221 h 234"/>
                <a:gd name="T10" fmla="*/ 15 w 145"/>
                <a:gd name="T11" fmla="*/ 231 h 234"/>
                <a:gd name="T12" fmla="*/ 32 w 145"/>
                <a:gd name="T13" fmla="*/ 213 h 234"/>
                <a:gd name="T14" fmla="*/ 57 w 145"/>
                <a:gd name="T15" fmla="*/ 224 h 234"/>
                <a:gd name="T16" fmla="*/ 85 w 145"/>
                <a:gd name="T17" fmla="*/ 234 h 234"/>
                <a:gd name="T18" fmla="*/ 119 w 145"/>
                <a:gd name="T19" fmla="*/ 224 h 234"/>
                <a:gd name="T20" fmla="*/ 141 w 145"/>
                <a:gd name="T21" fmla="*/ 198 h 234"/>
                <a:gd name="T22" fmla="*/ 142 w 145"/>
                <a:gd name="T23" fmla="*/ 174 h 234"/>
                <a:gd name="T24" fmla="*/ 122 w 145"/>
                <a:gd name="T25" fmla="*/ 188 h 234"/>
                <a:gd name="T26" fmla="*/ 103 w 145"/>
                <a:gd name="T27" fmla="*/ 209 h 234"/>
                <a:gd name="T28" fmla="*/ 63 w 145"/>
                <a:gd name="T29" fmla="*/ 199 h 234"/>
                <a:gd name="T30" fmla="*/ 35 w 145"/>
                <a:gd name="T31" fmla="*/ 192 h 234"/>
                <a:gd name="T32" fmla="*/ 56 w 145"/>
                <a:gd name="T33" fmla="*/ 162 h 234"/>
                <a:gd name="T34" fmla="*/ 93 w 145"/>
                <a:gd name="T35" fmla="*/ 127 h 234"/>
                <a:gd name="T36" fmla="*/ 128 w 145"/>
                <a:gd name="T37" fmla="*/ 97 h 234"/>
                <a:gd name="T38" fmla="*/ 137 w 145"/>
                <a:gd name="T39" fmla="*/ 72 h 234"/>
                <a:gd name="T40" fmla="*/ 133 w 145"/>
                <a:gd name="T41" fmla="*/ 43 h 234"/>
                <a:gd name="T42" fmla="*/ 113 w 145"/>
                <a:gd name="T43" fmla="*/ 15 h 234"/>
                <a:gd name="T44" fmla="*/ 82 w 145"/>
                <a:gd name="T45" fmla="*/ 2 h 234"/>
                <a:gd name="T46" fmla="*/ 50 w 145"/>
                <a:gd name="T47" fmla="*/ 3 h 234"/>
                <a:gd name="T48" fmla="*/ 17 w 145"/>
                <a:gd name="T49" fmla="*/ 21 h 234"/>
                <a:gd name="T50" fmla="*/ 1 w 145"/>
                <a:gd name="T51" fmla="*/ 65 h 234"/>
                <a:gd name="T52" fmla="*/ 8 w 145"/>
                <a:gd name="T53" fmla="*/ 96 h 234"/>
                <a:gd name="T54" fmla="*/ 29 w 145"/>
                <a:gd name="T55" fmla="*/ 108 h 234"/>
                <a:gd name="T56" fmla="*/ 64 w 145"/>
                <a:gd name="T57" fmla="*/ 105 h 234"/>
                <a:gd name="T58" fmla="*/ 80 w 145"/>
                <a:gd name="T59" fmla="*/ 84 h 234"/>
                <a:gd name="T60" fmla="*/ 79 w 145"/>
                <a:gd name="T61" fmla="*/ 65 h 234"/>
                <a:gd name="T62" fmla="*/ 62 w 145"/>
                <a:gd name="T63" fmla="*/ 69 h 234"/>
                <a:gd name="T64" fmla="*/ 50 w 145"/>
                <a:gd name="T65" fmla="*/ 89 h 234"/>
                <a:gd name="T66" fmla="*/ 31 w 145"/>
                <a:gd name="T67" fmla="*/ 90 h 234"/>
                <a:gd name="T68" fmla="*/ 19 w 145"/>
                <a:gd name="T69" fmla="*/ 68 h 234"/>
                <a:gd name="T70" fmla="*/ 23 w 145"/>
                <a:gd name="T71" fmla="*/ 39 h 234"/>
                <a:gd name="T72" fmla="*/ 44 w 145"/>
                <a:gd name="T73" fmla="*/ 17 h 234"/>
                <a:gd name="T74" fmla="*/ 77 w 145"/>
                <a:gd name="T75" fmla="*/ 14 h 234"/>
                <a:gd name="T76" fmla="*/ 101 w 145"/>
                <a:gd name="T77" fmla="*/ 38 h 234"/>
                <a:gd name="T78" fmla="*/ 107 w 145"/>
                <a:gd name="T79" fmla="*/ 69 h 234"/>
                <a:gd name="T80" fmla="*/ 100 w 145"/>
                <a:gd name="T81" fmla="*/ 95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5" h="234">
                  <a:moveTo>
                    <a:pt x="100" y="95"/>
                  </a:moveTo>
                  <a:cubicBezTo>
                    <a:pt x="95" y="104"/>
                    <a:pt x="83" y="117"/>
                    <a:pt x="75" y="126"/>
                  </a:cubicBezTo>
                  <a:cubicBezTo>
                    <a:pt x="67" y="135"/>
                    <a:pt x="63" y="137"/>
                    <a:pt x="53" y="147"/>
                  </a:cubicBezTo>
                  <a:cubicBezTo>
                    <a:pt x="43" y="157"/>
                    <a:pt x="24" y="175"/>
                    <a:pt x="16" y="187"/>
                  </a:cubicBezTo>
                  <a:cubicBezTo>
                    <a:pt x="8" y="199"/>
                    <a:pt x="2" y="214"/>
                    <a:pt x="2" y="221"/>
                  </a:cubicBezTo>
                  <a:cubicBezTo>
                    <a:pt x="2" y="228"/>
                    <a:pt x="10" y="232"/>
                    <a:pt x="15" y="231"/>
                  </a:cubicBezTo>
                  <a:cubicBezTo>
                    <a:pt x="20" y="230"/>
                    <a:pt x="25" y="214"/>
                    <a:pt x="32" y="213"/>
                  </a:cubicBezTo>
                  <a:cubicBezTo>
                    <a:pt x="39" y="212"/>
                    <a:pt x="48" y="221"/>
                    <a:pt x="57" y="224"/>
                  </a:cubicBezTo>
                  <a:cubicBezTo>
                    <a:pt x="66" y="227"/>
                    <a:pt x="75" y="234"/>
                    <a:pt x="85" y="234"/>
                  </a:cubicBezTo>
                  <a:cubicBezTo>
                    <a:pt x="95" y="234"/>
                    <a:pt x="110" y="230"/>
                    <a:pt x="119" y="224"/>
                  </a:cubicBezTo>
                  <a:cubicBezTo>
                    <a:pt x="128" y="218"/>
                    <a:pt x="137" y="206"/>
                    <a:pt x="141" y="198"/>
                  </a:cubicBezTo>
                  <a:cubicBezTo>
                    <a:pt x="145" y="190"/>
                    <a:pt x="145" y="176"/>
                    <a:pt x="142" y="174"/>
                  </a:cubicBezTo>
                  <a:cubicBezTo>
                    <a:pt x="139" y="172"/>
                    <a:pt x="128" y="182"/>
                    <a:pt x="122" y="188"/>
                  </a:cubicBezTo>
                  <a:cubicBezTo>
                    <a:pt x="116" y="194"/>
                    <a:pt x="113" y="207"/>
                    <a:pt x="103" y="209"/>
                  </a:cubicBezTo>
                  <a:cubicBezTo>
                    <a:pt x="93" y="211"/>
                    <a:pt x="74" y="202"/>
                    <a:pt x="63" y="199"/>
                  </a:cubicBezTo>
                  <a:cubicBezTo>
                    <a:pt x="52" y="196"/>
                    <a:pt x="36" y="198"/>
                    <a:pt x="35" y="192"/>
                  </a:cubicBezTo>
                  <a:cubicBezTo>
                    <a:pt x="34" y="186"/>
                    <a:pt x="46" y="173"/>
                    <a:pt x="56" y="162"/>
                  </a:cubicBezTo>
                  <a:cubicBezTo>
                    <a:pt x="66" y="151"/>
                    <a:pt x="81" y="138"/>
                    <a:pt x="93" y="127"/>
                  </a:cubicBezTo>
                  <a:cubicBezTo>
                    <a:pt x="105" y="116"/>
                    <a:pt x="121" y="106"/>
                    <a:pt x="128" y="97"/>
                  </a:cubicBezTo>
                  <a:cubicBezTo>
                    <a:pt x="135" y="88"/>
                    <a:pt x="136" y="81"/>
                    <a:pt x="137" y="72"/>
                  </a:cubicBezTo>
                  <a:cubicBezTo>
                    <a:pt x="138" y="63"/>
                    <a:pt x="137" y="52"/>
                    <a:pt x="133" y="43"/>
                  </a:cubicBezTo>
                  <a:cubicBezTo>
                    <a:pt x="129" y="34"/>
                    <a:pt x="121" y="22"/>
                    <a:pt x="113" y="15"/>
                  </a:cubicBezTo>
                  <a:cubicBezTo>
                    <a:pt x="105" y="8"/>
                    <a:pt x="92" y="4"/>
                    <a:pt x="82" y="2"/>
                  </a:cubicBezTo>
                  <a:cubicBezTo>
                    <a:pt x="72" y="0"/>
                    <a:pt x="61" y="0"/>
                    <a:pt x="50" y="3"/>
                  </a:cubicBezTo>
                  <a:cubicBezTo>
                    <a:pt x="39" y="6"/>
                    <a:pt x="25" y="11"/>
                    <a:pt x="17" y="21"/>
                  </a:cubicBezTo>
                  <a:cubicBezTo>
                    <a:pt x="9" y="31"/>
                    <a:pt x="2" y="53"/>
                    <a:pt x="1" y="65"/>
                  </a:cubicBezTo>
                  <a:cubicBezTo>
                    <a:pt x="0" y="77"/>
                    <a:pt x="3" y="89"/>
                    <a:pt x="8" y="96"/>
                  </a:cubicBezTo>
                  <a:cubicBezTo>
                    <a:pt x="13" y="103"/>
                    <a:pt x="20" y="107"/>
                    <a:pt x="29" y="108"/>
                  </a:cubicBezTo>
                  <a:cubicBezTo>
                    <a:pt x="38" y="109"/>
                    <a:pt x="56" y="109"/>
                    <a:pt x="64" y="105"/>
                  </a:cubicBezTo>
                  <a:cubicBezTo>
                    <a:pt x="72" y="101"/>
                    <a:pt x="78" y="91"/>
                    <a:pt x="80" y="84"/>
                  </a:cubicBezTo>
                  <a:cubicBezTo>
                    <a:pt x="82" y="77"/>
                    <a:pt x="82" y="67"/>
                    <a:pt x="79" y="65"/>
                  </a:cubicBezTo>
                  <a:cubicBezTo>
                    <a:pt x="76" y="63"/>
                    <a:pt x="67" y="65"/>
                    <a:pt x="62" y="69"/>
                  </a:cubicBezTo>
                  <a:cubicBezTo>
                    <a:pt x="57" y="73"/>
                    <a:pt x="55" y="85"/>
                    <a:pt x="50" y="89"/>
                  </a:cubicBezTo>
                  <a:cubicBezTo>
                    <a:pt x="45" y="93"/>
                    <a:pt x="36" y="93"/>
                    <a:pt x="31" y="90"/>
                  </a:cubicBezTo>
                  <a:cubicBezTo>
                    <a:pt x="26" y="87"/>
                    <a:pt x="20" y="76"/>
                    <a:pt x="19" y="68"/>
                  </a:cubicBezTo>
                  <a:cubicBezTo>
                    <a:pt x="18" y="60"/>
                    <a:pt x="19" y="47"/>
                    <a:pt x="23" y="39"/>
                  </a:cubicBezTo>
                  <a:cubicBezTo>
                    <a:pt x="27" y="31"/>
                    <a:pt x="35" y="21"/>
                    <a:pt x="44" y="17"/>
                  </a:cubicBezTo>
                  <a:cubicBezTo>
                    <a:pt x="53" y="13"/>
                    <a:pt x="67" y="11"/>
                    <a:pt x="77" y="14"/>
                  </a:cubicBezTo>
                  <a:cubicBezTo>
                    <a:pt x="87" y="17"/>
                    <a:pt x="96" y="29"/>
                    <a:pt x="101" y="38"/>
                  </a:cubicBezTo>
                  <a:cubicBezTo>
                    <a:pt x="106" y="47"/>
                    <a:pt x="107" y="60"/>
                    <a:pt x="107" y="69"/>
                  </a:cubicBezTo>
                  <a:cubicBezTo>
                    <a:pt x="107" y="78"/>
                    <a:pt x="101" y="90"/>
                    <a:pt x="100" y="95"/>
                  </a:cubicBezTo>
                  <a:close/>
                </a:path>
              </a:pathLst>
            </a:custGeom>
            <a:solidFill>
              <a:srgbClr val="000066"/>
            </a:solidFill>
            <a:ln>
              <a:noFill/>
            </a:ln>
            <a:effectLst/>
            <a:extLst>
              <a:ext uri="{91240B29-F687-4F45-9708-019B960494DF}">
                <a14:hiddenLine xmlns:a14="http://schemas.microsoft.com/office/drawing/2010/main" w="12700" cap="flat" cmpd="sng">
                  <a:solidFill>
                    <a:schemeClr val="tx2"/>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cxnSp>
        <p:nvCxnSpPr>
          <p:cNvPr id="42" name="Straight Connector 41"/>
          <p:cNvCxnSpPr/>
          <p:nvPr userDrawn="1"/>
        </p:nvCxnSpPr>
        <p:spPr bwMode="auto">
          <a:xfrm>
            <a:off x="1008783" y="6594916"/>
            <a:ext cx="7838884" cy="0"/>
          </a:xfrm>
          <a:prstGeom prst="line">
            <a:avLst/>
          </a:prstGeom>
          <a:solidFill>
            <a:schemeClr val="accent1"/>
          </a:solidFill>
          <a:ln w="9525" cap="flat" cmpd="sng" algn="ctr">
            <a:solidFill>
              <a:srgbClr val="FF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Box 1"/>
          <p:cNvSpPr txBox="1"/>
          <p:nvPr userDrawn="1"/>
        </p:nvSpPr>
        <p:spPr>
          <a:xfrm>
            <a:off x="0" y="0"/>
            <a:ext cx="8809264" cy="246221"/>
          </a:xfrm>
          <a:prstGeom prst="rect">
            <a:avLst/>
          </a:prstGeom>
          <a:noFill/>
        </p:spPr>
        <p:txBody>
          <a:bodyPr wrap="square" rtlCol="0">
            <a:spAutoFit/>
          </a:bodyPr>
          <a:lstStyle/>
          <a:p>
            <a:pPr algn="just"/>
            <a:r>
              <a:rPr kumimoji="1" lang="en-US" sz="1000" b="1" i="1" kern="1200" dirty="0">
                <a:solidFill>
                  <a:schemeClr val="bg1"/>
                </a:solidFill>
                <a:effectLst/>
                <a:latin typeface="Arial" charset="0"/>
                <a:ea typeface="+mn-ea"/>
                <a:cs typeface="Times New Roman" pitchFamily="18" charset="0"/>
              </a:rPr>
              <a:t>3</a:t>
            </a:r>
            <a:r>
              <a:rPr kumimoji="1" lang="en-US" sz="1000" b="1" i="1" kern="1200" baseline="30000" dirty="0">
                <a:solidFill>
                  <a:schemeClr val="bg1"/>
                </a:solidFill>
                <a:effectLst/>
                <a:latin typeface="Arial" charset="0"/>
                <a:ea typeface="+mn-ea"/>
                <a:cs typeface="Times New Roman" pitchFamily="18" charset="0"/>
              </a:rPr>
              <a:t>rd</a:t>
            </a:r>
            <a:r>
              <a:rPr kumimoji="1" lang="en-US" sz="1000" b="1" i="1" kern="1200" dirty="0">
                <a:solidFill>
                  <a:schemeClr val="bg1"/>
                </a:solidFill>
                <a:effectLst/>
                <a:latin typeface="Arial" charset="0"/>
                <a:ea typeface="+mn-ea"/>
                <a:cs typeface="Times New Roman" pitchFamily="18" charset="0"/>
              </a:rPr>
              <a:t>  International Seminar on Probabilistic Methodologies for Nuclear Applications</a:t>
            </a:r>
            <a:r>
              <a:rPr kumimoji="1" lang="en-US" sz="1000" b="1" i="1" kern="1200" baseline="0" dirty="0">
                <a:solidFill>
                  <a:schemeClr val="bg1"/>
                </a:solidFill>
                <a:effectLst/>
                <a:latin typeface="Arial" charset="0"/>
                <a:ea typeface="+mn-ea"/>
                <a:cs typeface="Times New Roman" pitchFamily="18" charset="0"/>
              </a:rPr>
              <a:t>                          </a:t>
            </a:r>
            <a:r>
              <a:rPr kumimoji="1" lang="en-US" sz="1000" b="1" i="1" kern="1200" dirty="0">
                <a:solidFill>
                  <a:schemeClr val="bg1"/>
                </a:solidFill>
                <a:effectLst/>
                <a:latin typeface="Arial" charset="0"/>
                <a:ea typeface="+mn-ea"/>
                <a:cs typeface="Times New Roman" pitchFamily="18" charset="0"/>
              </a:rPr>
              <a:t> October 22-24, 2019, Rockville, MD, USA</a:t>
            </a:r>
            <a:endParaRPr lang="en-US" sz="1000" dirty="0">
              <a:solidFill>
                <a:schemeClr val="bg1"/>
              </a:solidFill>
            </a:endParaRPr>
          </a:p>
        </p:txBody>
      </p:sp>
      <p:sp>
        <p:nvSpPr>
          <p:cNvPr id="43" name="Footer Placeholder 4">
            <a:extLst>
              <a:ext uri="{FF2B5EF4-FFF2-40B4-BE49-F238E27FC236}">
                <a16:creationId xmlns:a16="http://schemas.microsoft.com/office/drawing/2014/main" id="{3D108C71-85BB-4BB2-9B46-CE8F85DCCC56}"/>
              </a:ext>
            </a:extLst>
          </p:cNvPr>
          <p:cNvSpPr txBox="1">
            <a:spLocks/>
          </p:cNvSpPr>
          <p:nvPr userDrawn="1"/>
        </p:nvSpPr>
        <p:spPr>
          <a:xfrm>
            <a:off x="8600294" y="6484094"/>
            <a:ext cx="385764" cy="373905"/>
          </a:xfrm>
          <a:prstGeom prst="rect">
            <a:avLst/>
          </a:prstGeom>
        </p:spPr>
        <p:txBody>
          <a:bodyPr/>
          <a:lstStyle>
            <a:defPPr>
              <a:defRPr lang="en-US"/>
            </a:defPPr>
            <a:lvl1pPr algn="ctr" rtl="0" eaLnBrk="0" fontAlgn="base" hangingPunct="0">
              <a:spcBef>
                <a:spcPct val="20000"/>
              </a:spcBef>
              <a:spcAft>
                <a:spcPct val="0"/>
              </a:spcAft>
              <a:buClr>
                <a:schemeClr val="hlink"/>
              </a:buClr>
              <a:buSzPct val="65000"/>
              <a:buFont typeface="Monotype Sorts" pitchFamily="2" charset="2"/>
              <a:defRPr kumimoji="1" sz="1200" b="1" i="1" kern="1200">
                <a:solidFill>
                  <a:schemeClr val="tx1"/>
                </a:solidFill>
                <a:latin typeface="Arial" charset="0"/>
                <a:ea typeface="+mn-ea"/>
                <a:cs typeface="Times New Roman" pitchFamily="18" charset="0"/>
              </a:defRPr>
            </a:lvl1pPr>
            <a:lvl2pPr marL="4572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2pPr>
            <a:lvl3pPr marL="9144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3pPr>
            <a:lvl4pPr marL="13716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4pPr>
            <a:lvl5pPr marL="1828800" algn="ctr" rtl="0" eaLnBrk="0" fontAlgn="base" hangingPunct="0">
              <a:spcBef>
                <a:spcPct val="20000"/>
              </a:spcBef>
              <a:spcAft>
                <a:spcPct val="0"/>
              </a:spcAft>
              <a:buClr>
                <a:schemeClr val="hlink"/>
              </a:buClr>
              <a:buSzPct val="65000"/>
              <a:buFont typeface="Monotype Sorts" pitchFamily="2" charset="2"/>
              <a:defRPr kumimoji="1" b="1" i="1" kern="1200">
                <a:solidFill>
                  <a:schemeClr val="tx1"/>
                </a:solidFill>
                <a:latin typeface="Arial" charset="0"/>
                <a:ea typeface="+mn-ea"/>
                <a:cs typeface="Times New Roman" pitchFamily="18" charset="0"/>
              </a:defRPr>
            </a:lvl5pPr>
            <a:lvl6pPr marL="2286000" algn="l" defTabSz="914400" rtl="0" eaLnBrk="1" latinLnBrk="0" hangingPunct="1">
              <a:defRPr kumimoji="1" b="1" i="1" kern="1200">
                <a:solidFill>
                  <a:schemeClr val="tx1"/>
                </a:solidFill>
                <a:latin typeface="Arial" charset="0"/>
                <a:ea typeface="+mn-ea"/>
                <a:cs typeface="Times New Roman" pitchFamily="18" charset="0"/>
              </a:defRPr>
            </a:lvl6pPr>
            <a:lvl7pPr marL="2743200" algn="l" defTabSz="914400" rtl="0" eaLnBrk="1" latinLnBrk="0" hangingPunct="1">
              <a:defRPr kumimoji="1" b="1" i="1" kern="1200">
                <a:solidFill>
                  <a:schemeClr val="tx1"/>
                </a:solidFill>
                <a:latin typeface="Arial" charset="0"/>
                <a:ea typeface="+mn-ea"/>
                <a:cs typeface="Times New Roman" pitchFamily="18" charset="0"/>
              </a:defRPr>
            </a:lvl7pPr>
            <a:lvl8pPr marL="3200400" algn="l" defTabSz="914400" rtl="0" eaLnBrk="1" latinLnBrk="0" hangingPunct="1">
              <a:defRPr kumimoji="1" b="1" i="1" kern="1200">
                <a:solidFill>
                  <a:schemeClr val="tx1"/>
                </a:solidFill>
                <a:latin typeface="Arial" charset="0"/>
                <a:ea typeface="+mn-ea"/>
                <a:cs typeface="Times New Roman" pitchFamily="18" charset="0"/>
              </a:defRPr>
            </a:lvl8pPr>
            <a:lvl9pPr marL="3657600" algn="l" defTabSz="914400" rtl="0" eaLnBrk="1" latinLnBrk="0" hangingPunct="1">
              <a:defRPr kumimoji="1" b="1" i="1" kern="1200">
                <a:solidFill>
                  <a:schemeClr val="tx1"/>
                </a:solidFill>
                <a:latin typeface="Arial" charset="0"/>
                <a:ea typeface="+mn-ea"/>
                <a:cs typeface="Times New Roman" pitchFamily="18" charset="0"/>
              </a:defRPr>
            </a:lvl9pPr>
          </a:lstStyle>
          <a:p>
            <a:fld id="{4273B99F-8C7B-49C8-BE88-6910F225B4C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dt="0"/>
  <p:txStyles>
    <p:titleStyle>
      <a:lvl1pPr algn="l" rtl="0" eaLnBrk="1" latinLnBrk="0" hangingPunct="1">
        <a:spcBef>
          <a:spcPct val="0"/>
        </a:spcBef>
        <a:buNone/>
        <a:defRPr kumimoji="0" sz="4000" kern="1200">
          <a:solidFill>
            <a:schemeClr val="tx2"/>
          </a:solidFill>
          <a:latin typeface="Calibri" panose="020F0502020204030204" pitchFamily="34" charset="0"/>
          <a:ea typeface="+mj-ea"/>
          <a:cs typeface="+mj-cs"/>
        </a:defRPr>
      </a:lvl1pPr>
    </p:titleStyle>
    <p:bodyStyle>
      <a:lvl1pPr marL="365760" indent="-256032" algn="l" rtl="0" eaLnBrk="1" latinLnBrk="0" hangingPunct="1">
        <a:spcBef>
          <a:spcPts val="300"/>
        </a:spcBef>
        <a:buClr>
          <a:schemeClr val="accent3"/>
        </a:buClr>
        <a:buFont typeface="Georgia"/>
        <a:buChar char="•"/>
        <a:defRPr kumimoji="0" sz="2400" kern="1200">
          <a:solidFill>
            <a:schemeClr val="tx1"/>
          </a:solidFill>
          <a:latin typeface="Calibri" panose="020F0502020204030204" pitchFamily="34" charset="0"/>
          <a:ea typeface="+mn-ea"/>
          <a:cs typeface="+mn-cs"/>
        </a:defRPr>
      </a:lvl1pPr>
      <a:lvl2pPr marL="658368" indent="-246888" algn="l" rtl="0" eaLnBrk="1" latinLnBrk="0" hangingPunct="1">
        <a:spcBef>
          <a:spcPts val="300"/>
        </a:spcBef>
        <a:buClr>
          <a:schemeClr val="accent2"/>
        </a:buClr>
        <a:buFont typeface="Georgia"/>
        <a:buChar char="▫"/>
        <a:defRPr kumimoji="0" sz="1800" kern="1200">
          <a:solidFill>
            <a:schemeClr val="accent2"/>
          </a:solidFill>
          <a:latin typeface="Calibri" panose="020F0502020204030204" pitchFamily="34" charset="0"/>
          <a:ea typeface="+mn-ea"/>
          <a:cs typeface="+mn-cs"/>
        </a:defRPr>
      </a:lvl2pPr>
      <a:lvl3pPr marL="923544" indent="-219456" algn="l" rtl="0" eaLnBrk="1" latinLnBrk="0" hangingPunct="1">
        <a:spcBef>
          <a:spcPts val="300"/>
        </a:spcBef>
        <a:buClr>
          <a:schemeClr val="accent1"/>
        </a:buClr>
        <a:buFont typeface="Wingdings 2"/>
        <a:buChar char=""/>
        <a:defRPr kumimoji="0" sz="1600" kern="1200">
          <a:solidFill>
            <a:schemeClr val="accent1"/>
          </a:solidFill>
          <a:latin typeface="Calibri" panose="020F0502020204030204" pitchFamily="34" charset="0"/>
          <a:ea typeface="+mn-ea"/>
          <a:cs typeface="+mn-cs"/>
        </a:defRPr>
      </a:lvl3pPr>
      <a:lvl4pPr marL="1179576" indent="-201168" algn="l" rtl="0" eaLnBrk="1" latinLnBrk="0" hangingPunct="1">
        <a:spcBef>
          <a:spcPts val="300"/>
        </a:spcBef>
        <a:buClr>
          <a:schemeClr val="accent1"/>
        </a:buClr>
        <a:buFont typeface="Wingdings 2"/>
        <a:buChar char=""/>
        <a:defRPr kumimoji="0" sz="1400" kern="1200">
          <a:solidFill>
            <a:schemeClr val="accent1"/>
          </a:solidFill>
          <a:latin typeface="Calibri" panose="020F0502020204030204" pitchFamily="34" charset="0"/>
          <a:ea typeface="+mn-ea"/>
          <a:cs typeface="+mn-cs"/>
        </a:defRPr>
      </a:lvl4pPr>
      <a:lvl5pPr marL="1389888" indent="-182880" algn="l" rtl="0" eaLnBrk="1" latinLnBrk="0" hangingPunct="1">
        <a:spcBef>
          <a:spcPts val="300"/>
        </a:spcBef>
        <a:buClr>
          <a:schemeClr val="accent3"/>
        </a:buClr>
        <a:buFont typeface="Georgia"/>
        <a:buChar char="▫"/>
        <a:defRPr kumimoji="0" sz="1200" i="1" kern="1200">
          <a:solidFill>
            <a:schemeClr val="accent3"/>
          </a:solidFill>
          <a:latin typeface="Calibri" panose="020F0502020204030204" pitchFamily="34" charset="0"/>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2" Type="http://schemas.openxmlformats.org/officeDocument/2006/relationships/image" Target="../media/image20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712664"/>
            <a:ext cx="8458200" cy="773794"/>
          </a:xfrm>
        </p:spPr>
        <p:txBody>
          <a:bodyPr>
            <a:normAutofit fontScale="90000"/>
          </a:bodyPr>
          <a:lstStyle/>
          <a:p>
            <a:pPr hangingPunct="0"/>
            <a:r>
              <a:rPr lang="en-US" b="1" cap="all" dirty="0"/>
              <a:t>Optimization of Crack Initiation to Reduce Large Sample Size Runs</a:t>
            </a:r>
            <a:endParaRPr lang="en-US" dirty="0"/>
          </a:p>
        </p:txBody>
      </p:sp>
      <p:sp>
        <p:nvSpPr>
          <p:cNvPr id="3" name="Subtitle 2"/>
          <p:cNvSpPr>
            <a:spLocks noGrp="1"/>
          </p:cNvSpPr>
          <p:nvPr>
            <p:ph type="subTitle" idx="1"/>
          </p:nvPr>
        </p:nvSpPr>
        <p:spPr/>
        <p:txBody>
          <a:bodyPr/>
          <a:lstStyle/>
          <a:p>
            <a:pPr algn="ctr"/>
            <a:endParaRPr lang="en-US" sz="1800" b="1" dirty="0"/>
          </a:p>
          <a:p>
            <a:pPr algn="ctr"/>
            <a:endParaRPr lang="en-US" sz="1800" b="1" dirty="0"/>
          </a:p>
          <a:p>
            <a:pPr algn="ctr"/>
            <a:r>
              <a:rPr lang="en-US" sz="1800" b="1" dirty="0"/>
              <a:t>Cédric J. Sallaberry, Robert E. Kurth, Frederick W. Brust, Elizabeth A. Kurth-Twombly</a:t>
            </a:r>
          </a:p>
          <a:p>
            <a:endParaRPr lang="en-US" dirty="0"/>
          </a:p>
          <a:p>
            <a:pPr algn="ctr"/>
            <a:r>
              <a:rPr lang="en-US" sz="1800" dirty="0"/>
              <a:t>Engineering Mechanics Corporation of Columbus (Emc</a:t>
            </a:r>
            <a:r>
              <a:rPr lang="en-US" sz="1800" baseline="30000" dirty="0"/>
              <a:t>2</a:t>
            </a:r>
            <a:r>
              <a:rPr lang="en-US" sz="1800" dirty="0"/>
              <a:t>)</a:t>
            </a:r>
          </a:p>
          <a:p>
            <a:pPr algn="ctr"/>
            <a:r>
              <a:rPr lang="en-US" sz="1800" dirty="0"/>
              <a:t>3518 Riverside Drive -  Suite 202</a:t>
            </a:r>
          </a:p>
          <a:p>
            <a:pPr algn="ctr"/>
            <a:r>
              <a:rPr lang="en-US" sz="1800" dirty="0"/>
              <a:t>Columbus, OH 43221-1735</a:t>
            </a:r>
          </a:p>
          <a:p>
            <a:pPr algn="ctr"/>
            <a:r>
              <a:rPr lang="en-US" sz="1800" dirty="0"/>
              <a:t>Phone: (614) 459-3200</a:t>
            </a:r>
          </a:p>
          <a:p>
            <a:pPr algn="ctr"/>
            <a:r>
              <a:rPr lang="en-US" sz="1800" dirty="0"/>
              <a:t>Fax:  (614) 459-6800</a:t>
            </a:r>
          </a:p>
          <a:p>
            <a:pPr algn="ctr"/>
            <a:endParaRPr lang="en-US" dirty="0"/>
          </a:p>
          <a:p>
            <a:endParaRPr lang="en-US" dirty="0"/>
          </a:p>
        </p:txBody>
      </p:sp>
    </p:spTree>
    <p:extLst>
      <p:ext uri="{BB962C8B-B14F-4D97-AF65-F5344CB8AC3E}">
        <p14:creationId xmlns:p14="http://schemas.microsoft.com/office/powerpoint/2010/main" val="13233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ED75-B0C3-4BFB-ADE2-1D91FF9557A8}"/>
              </a:ext>
            </a:extLst>
          </p:cNvPr>
          <p:cNvSpPr>
            <a:spLocks noGrp="1"/>
          </p:cNvSpPr>
          <p:nvPr>
            <p:ph type="title"/>
          </p:nvPr>
        </p:nvSpPr>
        <p:spPr/>
        <p:txBody>
          <a:bodyPr/>
          <a:lstStyle/>
          <a:p>
            <a:r>
              <a:rPr lang="en-US" dirty="0"/>
              <a:t>Added complexity</a:t>
            </a:r>
          </a:p>
        </p:txBody>
      </p:sp>
      <p:sp>
        <p:nvSpPr>
          <p:cNvPr id="3" name="Content Placeholder 2">
            <a:extLst>
              <a:ext uri="{FF2B5EF4-FFF2-40B4-BE49-F238E27FC236}">
                <a16:creationId xmlns:a16="http://schemas.microsoft.com/office/drawing/2014/main" id="{A15A20D9-1D26-449F-A68C-6549EC47A2E8}"/>
              </a:ext>
            </a:extLst>
          </p:cNvPr>
          <p:cNvSpPr>
            <a:spLocks noGrp="1"/>
          </p:cNvSpPr>
          <p:nvPr>
            <p:ph idx="1"/>
          </p:nvPr>
        </p:nvSpPr>
        <p:spPr/>
        <p:txBody>
          <a:bodyPr/>
          <a:lstStyle/>
          <a:p>
            <a:r>
              <a:rPr lang="en-US" dirty="0"/>
              <a:t>Spatial representation of the proportionality constant. </a:t>
            </a:r>
            <a:r>
              <a:rPr lang="en-US" i="1" dirty="0"/>
              <a:t>Weld to weld </a:t>
            </a:r>
            <a:r>
              <a:rPr lang="en-US" dirty="0"/>
              <a:t>and </a:t>
            </a:r>
            <a:r>
              <a:rPr lang="en-US" i="1" dirty="0"/>
              <a:t>within weld </a:t>
            </a:r>
            <a:r>
              <a:rPr lang="en-US" dirty="0"/>
              <a:t>components</a:t>
            </a:r>
          </a:p>
        </p:txBody>
      </p:sp>
      <p:grpSp>
        <p:nvGrpSpPr>
          <p:cNvPr id="6" name="Group 5">
            <a:extLst>
              <a:ext uri="{FF2B5EF4-FFF2-40B4-BE49-F238E27FC236}">
                <a16:creationId xmlns:a16="http://schemas.microsoft.com/office/drawing/2014/main" id="{55B866B4-CAC8-4929-89EE-2D0B5BD30D09}"/>
              </a:ext>
            </a:extLst>
          </p:cNvPr>
          <p:cNvGrpSpPr/>
          <p:nvPr/>
        </p:nvGrpSpPr>
        <p:grpSpPr>
          <a:xfrm>
            <a:off x="766482" y="3960159"/>
            <a:ext cx="1694329" cy="1627094"/>
            <a:chOff x="645459" y="4114800"/>
            <a:chExt cx="1694329" cy="1627094"/>
          </a:xfrm>
        </p:grpSpPr>
        <p:sp>
          <p:nvSpPr>
            <p:cNvPr id="5" name="Oval 4">
              <a:extLst>
                <a:ext uri="{FF2B5EF4-FFF2-40B4-BE49-F238E27FC236}">
                  <a16:creationId xmlns:a16="http://schemas.microsoft.com/office/drawing/2014/main" id="{B85C02E8-2550-4E3E-BEB5-3A86D8B9DDAA}"/>
                </a:ext>
              </a:extLst>
            </p:cNvPr>
            <p:cNvSpPr/>
            <p:nvPr/>
          </p:nvSpPr>
          <p:spPr>
            <a:xfrm>
              <a:off x="645459" y="4114800"/>
              <a:ext cx="1694329" cy="16270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a:extLst>
                <a:ext uri="{FF2B5EF4-FFF2-40B4-BE49-F238E27FC236}">
                  <a16:creationId xmlns:a16="http://schemas.microsoft.com/office/drawing/2014/main" id="{AC222C9B-FB6D-4673-8864-FEB17F8F0A69}"/>
                </a:ext>
              </a:extLst>
            </p:cNvPr>
            <p:cNvSpPr/>
            <p:nvPr/>
          </p:nvSpPr>
          <p:spPr>
            <a:xfrm>
              <a:off x="874059" y="4343400"/>
              <a:ext cx="1210235" cy="11295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8D396F5B-CF88-4AEE-B3BB-B0DD537D1734}"/>
              </a:ext>
            </a:extLst>
          </p:cNvPr>
          <p:cNvGrpSpPr/>
          <p:nvPr/>
        </p:nvGrpSpPr>
        <p:grpSpPr>
          <a:xfrm>
            <a:off x="6394076" y="3939988"/>
            <a:ext cx="1694329" cy="1627094"/>
            <a:chOff x="645459" y="4114800"/>
            <a:chExt cx="1694329" cy="1627094"/>
          </a:xfrm>
        </p:grpSpPr>
        <p:sp>
          <p:nvSpPr>
            <p:cNvPr id="11" name="Oval 10">
              <a:extLst>
                <a:ext uri="{FF2B5EF4-FFF2-40B4-BE49-F238E27FC236}">
                  <a16:creationId xmlns:a16="http://schemas.microsoft.com/office/drawing/2014/main" id="{8026CCAD-0D85-4386-B915-BC59A50A9376}"/>
                </a:ext>
              </a:extLst>
            </p:cNvPr>
            <p:cNvSpPr/>
            <p:nvPr/>
          </p:nvSpPr>
          <p:spPr>
            <a:xfrm>
              <a:off x="645459" y="4114800"/>
              <a:ext cx="1694329" cy="1627094"/>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EB776AE3-4B0F-4078-8C5C-3312B62DFD3C}"/>
                </a:ext>
              </a:extLst>
            </p:cNvPr>
            <p:cNvSpPr/>
            <p:nvPr/>
          </p:nvSpPr>
          <p:spPr>
            <a:xfrm>
              <a:off x="874059" y="4343400"/>
              <a:ext cx="1210235" cy="11295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14" name="Straight Arrow Connector 13">
            <a:extLst>
              <a:ext uri="{FF2B5EF4-FFF2-40B4-BE49-F238E27FC236}">
                <a16:creationId xmlns:a16="http://schemas.microsoft.com/office/drawing/2014/main" id="{E525E743-5C65-41AB-86C2-25C713962BEB}"/>
              </a:ext>
            </a:extLst>
          </p:cNvPr>
          <p:cNvCxnSpPr/>
          <p:nvPr/>
        </p:nvCxnSpPr>
        <p:spPr>
          <a:xfrm>
            <a:off x="766482" y="3079376"/>
            <a:ext cx="7476565" cy="0"/>
          </a:xfrm>
          <a:prstGeom prst="straightConnector1">
            <a:avLst/>
          </a:prstGeom>
          <a:ln w="5715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1F61472C-5049-4DEC-98EE-35D67A5036D1}"/>
                  </a:ext>
                </a:extLst>
              </p:cNvPr>
              <p:cNvSpPr txBox="1"/>
              <p:nvPr/>
            </p:nvSpPr>
            <p:spPr>
              <a:xfrm>
                <a:off x="1926290" y="2646403"/>
                <a:ext cx="4975411" cy="369332"/>
              </a:xfrm>
              <a:prstGeom prst="rect">
                <a:avLst/>
              </a:prstGeom>
              <a:noFill/>
            </p:spPr>
            <p:txBody>
              <a:bodyPr wrap="square" rtlCol="0">
                <a:spAutoFit/>
              </a:bodyPr>
              <a:lstStyle/>
              <a:p>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𝑨</m:t>
                        </m:r>
                      </m:e>
                      <m:sub>
                        <m:r>
                          <a:rPr lang="en-US" b="1" i="1" smtClean="0">
                            <a:latin typeface="Cambria Math" panose="02040503050406030204" pitchFamily="18" charset="0"/>
                          </a:rPr>
                          <m:t>𝒎𝒖𝒍𝒕</m:t>
                        </m:r>
                      </m:sub>
                    </m:sSub>
                    <m:r>
                      <a:rPr lang="en-US" b="1" i="1" smtClean="0">
                        <a:latin typeface="Cambria Math" panose="02040503050406030204" pitchFamily="18" charset="0"/>
                      </a:rPr>
                      <m:t> </m:t>
                    </m:r>
                  </m:oMath>
                </a14:m>
                <a:r>
                  <a:rPr lang="en-US" dirty="0"/>
                  <a:t>- varies from weld to weld</a:t>
                </a:r>
              </a:p>
            </p:txBody>
          </p:sp>
        </mc:Choice>
        <mc:Fallback xmlns="">
          <p:sp>
            <p:nvSpPr>
              <p:cNvPr id="15" name="TextBox 14">
                <a:extLst>
                  <a:ext uri="{FF2B5EF4-FFF2-40B4-BE49-F238E27FC236}">
                    <a16:creationId xmlns:a16="http://schemas.microsoft.com/office/drawing/2014/main" id="{1F61472C-5049-4DEC-98EE-35D67A5036D1}"/>
                  </a:ext>
                </a:extLst>
              </p:cNvPr>
              <p:cNvSpPr txBox="1">
                <a:spLocks noRot="1" noChangeAspect="1" noMove="1" noResize="1" noEditPoints="1" noAdjustHandles="1" noChangeArrowheads="1" noChangeShapeType="1" noTextEdit="1"/>
              </p:cNvSpPr>
              <p:nvPr/>
            </p:nvSpPr>
            <p:spPr>
              <a:xfrm>
                <a:off x="1926290" y="2646403"/>
                <a:ext cx="4975411" cy="369332"/>
              </a:xfrm>
              <a:prstGeom prst="rect">
                <a:avLst/>
              </a:prstGeom>
              <a:blipFill>
                <a:blip r:embed="rId2"/>
                <a:stretch>
                  <a:fillRect t="-8197" b="-24590"/>
                </a:stretch>
              </a:blipFill>
            </p:spPr>
            <p:txBody>
              <a:bodyPr/>
              <a:lstStyle/>
              <a:p>
                <a:r>
                  <a:rPr lang="en-US">
                    <a:noFill/>
                  </a:rPr>
                  <a:t> </a:t>
                </a:r>
              </a:p>
            </p:txBody>
          </p:sp>
        </mc:Fallback>
      </mc:AlternateContent>
      <p:grpSp>
        <p:nvGrpSpPr>
          <p:cNvPr id="35" name="Group 34">
            <a:extLst>
              <a:ext uri="{FF2B5EF4-FFF2-40B4-BE49-F238E27FC236}">
                <a16:creationId xmlns:a16="http://schemas.microsoft.com/office/drawing/2014/main" id="{6738D584-9FF0-406C-818D-C1628EDB2944}"/>
              </a:ext>
            </a:extLst>
          </p:cNvPr>
          <p:cNvGrpSpPr/>
          <p:nvPr/>
        </p:nvGrpSpPr>
        <p:grpSpPr>
          <a:xfrm>
            <a:off x="3580279" y="3960159"/>
            <a:ext cx="1694329" cy="1627094"/>
            <a:chOff x="3580279" y="3960159"/>
            <a:chExt cx="1694329" cy="1627094"/>
          </a:xfrm>
        </p:grpSpPr>
        <p:grpSp>
          <p:nvGrpSpPr>
            <p:cNvPr id="7" name="Group 6">
              <a:extLst>
                <a:ext uri="{FF2B5EF4-FFF2-40B4-BE49-F238E27FC236}">
                  <a16:creationId xmlns:a16="http://schemas.microsoft.com/office/drawing/2014/main" id="{3559610D-C4A1-4AF6-BCD7-78374409E0B5}"/>
                </a:ext>
              </a:extLst>
            </p:cNvPr>
            <p:cNvGrpSpPr/>
            <p:nvPr/>
          </p:nvGrpSpPr>
          <p:grpSpPr>
            <a:xfrm>
              <a:off x="3580279" y="3960159"/>
              <a:ext cx="1694329" cy="1627094"/>
              <a:chOff x="645459" y="4114800"/>
              <a:chExt cx="1694329" cy="1627094"/>
            </a:xfrm>
          </p:grpSpPr>
          <p:sp>
            <p:nvSpPr>
              <p:cNvPr id="8" name="Oval 7">
                <a:extLst>
                  <a:ext uri="{FF2B5EF4-FFF2-40B4-BE49-F238E27FC236}">
                    <a16:creationId xmlns:a16="http://schemas.microsoft.com/office/drawing/2014/main" id="{8366BE74-9B57-4CED-9BCD-6A053073AC14}"/>
                  </a:ext>
                </a:extLst>
              </p:cNvPr>
              <p:cNvSpPr/>
              <p:nvPr/>
            </p:nvSpPr>
            <p:spPr>
              <a:xfrm>
                <a:off x="645459" y="4114800"/>
                <a:ext cx="1694329" cy="162709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5877E6F7-451C-4F70-88B8-AD352AAFF882}"/>
                  </a:ext>
                </a:extLst>
              </p:cNvPr>
              <p:cNvSpPr/>
              <p:nvPr/>
            </p:nvSpPr>
            <p:spPr>
              <a:xfrm>
                <a:off x="874059" y="4343400"/>
                <a:ext cx="1210235" cy="11295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17" name="Straight Connector 16">
              <a:extLst>
                <a:ext uri="{FF2B5EF4-FFF2-40B4-BE49-F238E27FC236}">
                  <a16:creationId xmlns:a16="http://schemas.microsoft.com/office/drawing/2014/main" id="{E1B731AD-544B-4B3F-B7F0-1CA6EEE0BE7C}"/>
                </a:ext>
              </a:extLst>
            </p:cNvPr>
            <p:cNvCxnSpPr>
              <a:endCxn id="8" idx="0"/>
            </p:cNvCxnSpPr>
            <p:nvPr/>
          </p:nvCxnSpPr>
          <p:spPr>
            <a:xfrm flipV="1">
              <a:off x="4413996" y="3960159"/>
              <a:ext cx="13448"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D00D98-ED69-412B-B16D-7F60740A6670}"/>
                </a:ext>
              </a:extLst>
            </p:cNvPr>
            <p:cNvCxnSpPr>
              <a:cxnSpLocks/>
              <a:stCxn id="9" idx="7"/>
              <a:endCxn id="8" idx="7"/>
            </p:cNvCxnSpPr>
            <p:nvPr/>
          </p:nvCxnSpPr>
          <p:spPr>
            <a:xfrm flipV="1">
              <a:off x="4841879" y="4198441"/>
              <a:ext cx="184600" cy="1557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910E5D6-99DA-41BA-8269-D5944E0848A3}"/>
                </a:ext>
              </a:extLst>
            </p:cNvPr>
            <p:cNvCxnSpPr>
              <a:stCxn id="8" idx="6"/>
              <a:endCxn id="9" idx="6"/>
            </p:cNvCxnSpPr>
            <p:nvPr/>
          </p:nvCxnSpPr>
          <p:spPr>
            <a:xfrm flipH="1" flipV="1">
              <a:off x="5019114" y="4753536"/>
              <a:ext cx="255494" cy="201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A5C73D6-36A6-44B2-8C6D-4FB8134D3BE3}"/>
                </a:ext>
              </a:extLst>
            </p:cNvPr>
            <p:cNvCxnSpPr>
              <a:stCxn id="9" idx="5"/>
              <a:endCxn id="8" idx="5"/>
            </p:cNvCxnSpPr>
            <p:nvPr/>
          </p:nvCxnSpPr>
          <p:spPr>
            <a:xfrm>
              <a:off x="4841879" y="5152893"/>
              <a:ext cx="184600" cy="1960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F93AF27-803F-4828-9104-41C54787EE1D}"/>
                </a:ext>
              </a:extLst>
            </p:cNvPr>
            <p:cNvCxnSpPr>
              <a:stCxn id="9" idx="4"/>
              <a:endCxn id="8" idx="4"/>
            </p:cNvCxnSpPr>
            <p:nvPr/>
          </p:nvCxnSpPr>
          <p:spPr>
            <a:xfrm>
              <a:off x="4413997" y="5318312"/>
              <a:ext cx="13447" cy="26894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832309A-4440-4266-883D-DD6664F5CE9B}"/>
                </a:ext>
              </a:extLst>
            </p:cNvPr>
            <p:cNvCxnSpPr>
              <a:stCxn id="9" idx="3"/>
              <a:endCxn id="8" idx="3"/>
            </p:cNvCxnSpPr>
            <p:nvPr/>
          </p:nvCxnSpPr>
          <p:spPr>
            <a:xfrm flipH="1">
              <a:off x="3828408" y="5152893"/>
              <a:ext cx="157706" cy="19607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04AFFC9-0006-4BA5-9FBB-CD2D65C2459A}"/>
                </a:ext>
              </a:extLst>
            </p:cNvPr>
            <p:cNvCxnSpPr>
              <a:stCxn id="9" idx="2"/>
              <a:endCxn id="8" idx="2"/>
            </p:cNvCxnSpPr>
            <p:nvPr/>
          </p:nvCxnSpPr>
          <p:spPr>
            <a:xfrm flipH="1">
              <a:off x="3580279" y="4753536"/>
              <a:ext cx="228600" cy="2017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4F036AE-0FAA-4149-B63B-ADAB816E7F78}"/>
                </a:ext>
              </a:extLst>
            </p:cNvPr>
            <p:cNvCxnSpPr>
              <a:stCxn id="9" idx="1"/>
              <a:endCxn id="8" idx="1"/>
            </p:cNvCxnSpPr>
            <p:nvPr/>
          </p:nvCxnSpPr>
          <p:spPr>
            <a:xfrm flipH="1" flipV="1">
              <a:off x="3828408" y="4198441"/>
              <a:ext cx="157706" cy="155737"/>
            </a:xfrm>
            <a:prstGeom prst="line">
              <a:avLst/>
            </a:prstGeom>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89517D12-1530-4285-9C38-AF6A549612E9}"/>
                  </a:ext>
                </a:extLst>
              </p:cNvPr>
              <p:cNvSpPr txBox="1"/>
              <p:nvPr/>
            </p:nvSpPr>
            <p:spPr>
              <a:xfrm>
                <a:off x="3094506" y="3577315"/>
                <a:ext cx="2665876" cy="369332"/>
              </a:xfrm>
              <a:prstGeom prst="rect">
                <a:avLst/>
              </a:prstGeom>
              <a:noFill/>
            </p:spPr>
            <p:txBody>
              <a:bodyPr wrap="square" rtlCol="0">
                <a:spAutoFit/>
              </a:bodyPr>
              <a:lstStyle/>
              <a:p>
                <a14:m>
                  <m:oMath xmlns:m="http://schemas.openxmlformats.org/officeDocument/2006/math">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𝐴</m:t>
                        </m:r>
                      </m:e>
                      <m:sub>
                        <m:r>
                          <a:rPr lang="en-US" b="1" i="1" dirty="0" smtClean="0">
                            <a:latin typeface="Cambria Math" panose="02040503050406030204" pitchFamily="18" charset="0"/>
                          </a:rPr>
                          <m:t>𝒊</m:t>
                        </m:r>
                      </m:sub>
                    </m:sSub>
                  </m:oMath>
                </a14:m>
                <a:r>
                  <a:rPr lang="en-US" dirty="0"/>
                  <a:t> varies within a weld </a:t>
                </a:r>
              </a:p>
            </p:txBody>
          </p:sp>
        </mc:Choice>
        <mc:Fallback xmlns="">
          <p:sp>
            <p:nvSpPr>
              <p:cNvPr id="33" name="TextBox 32">
                <a:extLst>
                  <a:ext uri="{FF2B5EF4-FFF2-40B4-BE49-F238E27FC236}">
                    <a16:creationId xmlns:a16="http://schemas.microsoft.com/office/drawing/2014/main" id="{89517D12-1530-4285-9C38-AF6A549612E9}"/>
                  </a:ext>
                </a:extLst>
              </p:cNvPr>
              <p:cNvSpPr txBox="1">
                <a:spLocks noRot="1" noChangeAspect="1" noMove="1" noResize="1" noEditPoints="1" noAdjustHandles="1" noChangeArrowheads="1" noChangeShapeType="1" noTextEdit="1"/>
              </p:cNvSpPr>
              <p:nvPr/>
            </p:nvSpPr>
            <p:spPr>
              <a:xfrm>
                <a:off x="3094506" y="3577315"/>
                <a:ext cx="2665876" cy="369332"/>
              </a:xfrm>
              <a:prstGeom prst="rect">
                <a:avLst/>
              </a:prstGeom>
              <a:blipFill>
                <a:blip r:embed="rId3"/>
                <a:stretch>
                  <a:fillRect t="-10000" r="-2975"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a:extLst>
                  <a:ext uri="{FF2B5EF4-FFF2-40B4-BE49-F238E27FC236}">
                    <a16:creationId xmlns:a16="http://schemas.microsoft.com/office/drawing/2014/main" id="{B3199F2A-609B-4986-8A39-FA51EE440D44}"/>
                  </a:ext>
                </a:extLst>
              </p:cNvPr>
              <p:cNvSpPr txBox="1"/>
              <p:nvPr/>
            </p:nvSpPr>
            <p:spPr>
              <a:xfrm>
                <a:off x="1828800" y="5876058"/>
                <a:ext cx="4696384" cy="7280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𝑨</m:t>
                          </m:r>
                        </m:e>
                        <m:sub>
                          <m:r>
                            <a:rPr lang="en-US" b="1" i="1" smtClean="0">
                              <a:latin typeface="Cambria Math" panose="02040503050406030204" pitchFamily="18" charset="0"/>
                            </a:rPr>
                            <m:t>𝒊</m:t>
                          </m:r>
                          <m:r>
                            <a:rPr lang="en-US" b="1" i="1" smtClean="0">
                              <a:latin typeface="Cambria Math" panose="02040503050406030204" pitchFamily="18" charset="0"/>
                            </a:rPr>
                            <m:t>,</m:t>
                          </m:r>
                          <m:r>
                            <a:rPr lang="en-US" b="1" i="1" smtClean="0">
                              <a:latin typeface="Cambria Math" panose="02040503050406030204" pitchFamily="18" charset="0"/>
                            </a:rPr>
                            <m:t>𝒋</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𝑨</m:t>
                          </m:r>
                        </m:e>
                        <m:sub>
                          <m:r>
                            <a:rPr lang="en-US" b="1" i="1" smtClean="0">
                              <a:latin typeface="Cambria Math" panose="02040503050406030204" pitchFamily="18" charset="0"/>
                            </a:rPr>
                            <m:t>𝒎𝒖𝒍𝒕</m:t>
                          </m:r>
                          <m:r>
                            <a:rPr lang="en-US" b="1" i="1" smtClean="0">
                              <a:latin typeface="Cambria Math" panose="02040503050406030204" pitchFamily="18" charset="0"/>
                            </a:rPr>
                            <m:t>,</m:t>
                          </m:r>
                          <m:r>
                            <a:rPr lang="en-US" b="1" i="1" smtClean="0">
                              <a:latin typeface="Cambria Math" panose="02040503050406030204" pitchFamily="18" charset="0"/>
                            </a:rPr>
                            <m:t>𝒋</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𝑨</m:t>
                          </m:r>
                        </m:e>
                        <m:sub>
                          <m:r>
                            <a:rPr lang="en-US" b="1" i="1" smtClean="0">
                              <a:latin typeface="Cambria Math" panose="02040503050406030204" pitchFamily="18" charset="0"/>
                            </a:rPr>
                            <m:t>𝒊</m:t>
                          </m:r>
                        </m:sub>
                      </m:sSub>
                    </m:oMath>
                  </m:oMathPara>
                </a14:m>
                <a:endParaRPr lang="en-US" dirty="0"/>
              </a:p>
              <a:p>
                <a:r>
                  <a:rPr lang="en-US" dirty="0"/>
                  <a:t>For location </a:t>
                </a:r>
                <a14:m>
                  <m:oMath xmlns:m="http://schemas.openxmlformats.org/officeDocument/2006/math">
                    <m:r>
                      <a:rPr lang="en-US" b="1" i="1" smtClean="0">
                        <a:latin typeface="Cambria Math" panose="02040503050406030204" pitchFamily="18" charset="0"/>
                      </a:rPr>
                      <m:t>𝒊</m:t>
                    </m:r>
                  </m:oMath>
                </a14:m>
                <a:r>
                  <a:rPr lang="en-US" dirty="0"/>
                  <a:t> of weld </a:t>
                </a:r>
                <a14:m>
                  <m:oMath xmlns:m="http://schemas.openxmlformats.org/officeDocument/2006/math">
                    <m:r>
                      <a:rPr lang="en-US" b="1" i="1" smtClean="0">
                        <a:latin typeface="Cambria Math" panose="02040503050406030204" pitchFamily="18" charset="0"/>
                      </a:rPr>
                      <m:t>𝒋</m:t>
                    </m:r>
                  </m:oMath>
                </a14:m>
                <a:endParaRPr lang="en-US" dirty="0"/>
              </a:p>
            </p:txBody>
          </p:sp>
        </mc:Choice>
        <mc:Fallback xmlns="">
          <p:sp>
            <p:nvSpPr>
              <p:cNvPr id="34" name="TextBox 33">
                <a:extLst>
                  <a:ext uri="{FF2B5EF4-FFF2-40B4-BE49-F238E27FC236}">
                    <a16:creationId xmlns:a16="http://schemas.microsoft.com/office/drawing/2014/main" id="{B3199F2A-609B-4986-8A39-FA51EE440D44}"/>
                  </a:ext>
                </a:extLst>
              </p:cNvPr>
              <p:cNvSpPr txBox="1">
                <a:spLocks noRot="1" noChangeAspect="1" noMove="1" noResize="1" noEditPoints="1" noAdjustHandles="1" noChangeArrowheads="1" noChangeShapeType="1" noTextEdit="1"/>
              </p:cNvSpPr>
              <p:nvPr/>
            </p:nvSpPr>
            <p:spPr>
              <a:xfrm>
                <a:off x="1828800" y="5876058"/>
                <a:ext cx="4696384" cy="728020"/>
              </a:xfrm>
              <a:prstGeom prst="rect">
                <a:avLst/>
              </a:prstGeom>
              <a:blipFill>
                <a:blip r:embed="rId4"/>
                <a:stretch>
                  <a:fillRect b="-13445"/>
                </a:stretch>
              </a:blipFill>
            </p:spPr>
            <p:txBody>
              <a:bodyPr/>
              <a:lstStyle/>
              <a:p>
                <a:r>
                  <a:rPr lang="en-US">
                    <a:noFill/>
                  </a:rPr>
                  <a:t> </a:t>
                </a:r>
              </a:p>
            </p:txBody>
          </p:sp>
        </mc:Fallback>
      </mc:AlternateContent>
      <p:cxnSp>
        <p:nvCxnSpPr>
          <p:cNvPr id="37" name="Straight Connector 36">
            <a:extLst>
              <a:ext uri="{FF2B5EF4-FFF2-40B4-BE49-F238E27FC236}">
                <a16:creationId xmlns:a16="http://schemas.microsoft.com/office/drawing/2014/main" id="{8CE2C55B-9521-4D44-8EE4-A4FD0ACA57FE}"/>
              </a:ext>
            </a:extLst>
          </p:cNvPr>
          <p:cNvCxnSpPr/>
          <p:nvPr/>
        </p:nvCxnSpPr>
        <p:spPr>
          <a:xfrm flipV="1">
            <a:off x="5274608" y="3429000"/>
            <a:ext cx="1250576" cy="1223682"/>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5B593F28-7FE5-4877-97E6-E7E369E0EBEC}"/>
              </a:ext>
            </a:extLst>
          </p:cNvPr>
          <p:cNvSpPr txBox="1"/>
          <p:nvPr/>
        </p:nvSpPr>
        <p:spPr>
          <a:xfrm>
            <a:off x="5412855" y="3214245"/>
            <a:ext cx="3656770" cy="307777"/>
          </a:xfrm>
          <a:prstGeom prst="rect">
            <a:avLst/>
          </a:prstGeom>
          <a:noFill/>
        </p:spPr>
        <p:txBody>
          <a:bodyPr wrap="none" rtlCol="0">
            <a:spAutoFit/>
          </a:bodyPr>
          <a:lstStyle/>
          <a:p>
            <a:r>
              <a:rPr lang="en-US" sz="1400" dirty="0"/>
              <a:t>Stresses varies within the circumference</a:t>
            </a:r>
          </a:p>
        </p:txBody>
      </p:sp>
      <p:sp>
        <p:nvSpPr>
          <p:cNvPr id="13" name="TextBox 12">
            <a:extLst>
              <a:ext uri="{FF2B5EF4-FFF2-40B4-BE49-F238E27FC236}">
                <a16:creationId xmlns:a16="http://schemas.microsoft.com/office/drawing/2014/main" id="{EA85337C-5A60-4C61-B16A-8EAF0E490359}"/>
              </a:ext>
            </a:extLst>
          </p:cNvPr>
          <p:cNvSpPr txBox="1"/>
          <p:nvPr/>
        </p:nvSpPr>
        <p:spPr>
          <a:xfrm>
            <a:off x="948200" y="4575115"/>
            <a:ext cx="1297458" cy="369332"/>
          </a:xfrm>
          <a:prstGeom prst="rect">
            <a:avLst/>
          </a:prstGeom>
          <a:noFill/>
        </p:spPr>
        <p:txBody>
          <a:bodyPr wrap="square" rtlCol="0">
            <a:spAutoFit/>
          </a:bodyPr>
          <a:lstStyle/>
          <a:p>
            <a:r>
              <a:rPr lang="en-US" dirty="0"/>
              <a:t>Weld 1</a:t>
            </a:r>
          </a:p>
        </p:txBody>
      </p:sp>
      <p:sp>
        <p:nvSpPr>
          <p:cNvPr id="29" name="TextBox 28">
            <a:extLst>
              <a:ext uri="{FF2B5EF4-FFF2-40B4-BE49-F238E27FC236}">
                <a16:creationId xmlns:a16="http://schemas.microsoft.com/office/drawing/2014/main" id="{C8BEA681-21EA-4C0E-8E55-63CCB07B5AB3}"/>
              </a:ext>
            </a:extLst>
          </p:cNvPr>
          <p:cNvSpPr txBox="1"/>
          <p:nvPr/>
        </p:nvSpPr>
        <p:spPr>
          <a:xfrm>
            <a:off x="3736690" y="4575115"/>
            <a:ext cx="1297458" cy="369332"/>
          </a:xfrm>
          <a:prstGeom prst="rect">
            <a:avLst/>
          </a:prstGeom>
          <a:noFill/>
        </p:spPr>
        <p:txBody>
          <a:bodyPr wrap="square" rtlCol="0">
            <a:spAutoFit/>
          </a:bodyPr>
          <a:lstStyle/>
          <a:p>
            <a:r>
              <a:rPr lang="en-US" dirty="0"/>
              <a:t>Weld </a:t>
            </a:r>
            <a:r>
              <a:rPr lang="en-US" dirty="0" err="1"/>
              <a:t>i</a:t>
            </a:r>
            <a:endParaRPr lang="en-US" dirty="0"/>
          </a:p>
        </p:txBody>
      </p:sp>
      <p:sp>
        <p:nvSpPr>
          <p:cNvPr id="31" name="TextBox 30">
            <a:extLst>
              <a:ext uri="{FF2B5EF4-FFF2-40B4-BE49-F238E27FC236}">
                <a16:creationId xmlns:a16="http://schemas.microsoft.com/office/drawing/2014/main" id="{B16EC3B1-3B60-43AF-9BA0-C232C2A62515}"/>
              </a:ext>
            </a:extLst>
          </p:cNvPr>
          <p:cNvSpPr txBox="1"/>
          <p:nvPr/>
        </p:nvSpPr>
        <p:spPr>
          <a:xfrm>
            <a:off x="6531622" y="4575115"/>
            <a:ext cx="1297458" cy="369332"/>
          </a:xfrm>
          <a:prstGeom prst="rect">
            <a:avLst/>
          </a:prstGeom>
          <a:noFill/>
        </p:spPr>
        <p:txBody>
          <a:bodyPr wrap="square" rtlCol="0">
            <a:spAutoFit/>
          </a:bodyPr>
          <a:lstStyle/>
          <a:p>
            <a:r>
              <a:rPr lang="en-US" dirty="0"/>
              <a:t>Weld n</a:t>
            </a:r>
          </a:p>
        </p:txBody>
      </p:sp>
      <p:sp>
        <p:nvSpPr>
          <p:cNvPr id="16" name="TextBox 15">
            <a:extLst>
              <a:ext uri="{FF2B5EF4-FFF2-40B4-BE49-F238E27FC236}">
                <a16:creationId xmlns:a16="http://schemas.microsoft.com/office/drawing/2014/main" id="{E0BF9DB3-D696-4738-A2DF-D718D8367B49}"/>
              </a:ext>
            </a:extLst>
          </p:cNvPr>
          <p:cNvSpPr txBox="1"/>
          <p:nvPr/>
        </p:nvSpPr>
        <p:spPr>
          <a:xfrm>
            <a:off x="2041711" y="4519357"/>
            <a:ext cx="1828800" cy="369332"/>
          </a:xfrm>
          <a:prstGeom prst="rect">
            <a:avLst/>
          </a:prstGeom>
          <a:noFill/>
        </p:spPr>
        <p:txBody>
          <a:bodyPr wrap="square" rtlCol="0">
            <a:spAutoFit/>
          </a:bodyPr>
          <a:lstStyle/>
          <a:p>
            <a:r>
              <a:rPr lang="en-US" dirty="0"/>
              <a:t>…</a:t>
            </a:r>
          </a:p>
        </p:txBody>
      </p:sp>
      <p:sp>
        <p:nvSpPr>
          <p:cNvPr id="36" name="TextBox 35">
            <a:extLst>
              <a:ext uri="{FF2B5EF4-FFF2-40B4-BE49-F238E27FC236}">
                <a16:creationId xmlns:a16="http://schemas.microsoft.com/office/drawing/2014/main" id="{473DBAC9-AA91-423C-A864-283A82FDB367}"/>
              </a:ext>
            </a:extLst>
          </p:cNvPr>
          <p:cNvSpPr txBox="1"/>
          <p:nvPr/>
        </p:nvSpPr>
        <p:spPr>
          <a:xfrm>
            <a:off x="4991331" y="4437838"/>
            <a:ext cx="1828800"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241740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1C440-ADE0-4D57-82A1-54CCB9BCE26C}"/>
              </a:ext>
            </a:extLst>
          </p:cNvPr>
          <p:cNvSpPr>
            <a:spLocks noGrp="1"/>
          </p:cNvSpPr>
          <p:nvPr>
            <p:ph type="title"/>
          </p:nvPr>
        </p:nvSpPr>
        <p:spPr/>
        <p:txBody>
          <a:bodyPr/>
          <a:lstStyle/>
          <a:p>
            <a:r>
              <a:rPr lang="en-US" dirty="0"/>
              <a:t>How to solve this:  1</a:t>
            </a:r>
            <a:r>
              <a:rPr lang="en-US" baseline="30000" dirty="0"/>
              <a:t>st</a:t>
            </a:r>
            <a:r>
              <a:rPr lang="en-US" dirty="0"/>
              <a:t> step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FDD5AF0-661B-4B03-B1A8-AD866297533E}"/>
                  </a:ext>
                </a:extLst>
              </p:cNvPr>
              <p:cNvSpPr>
                <a:spLocks noGrp="1"/>
              </p:cNvSpPr>
              <p:nvPr>
                <p:ph idx="1"/>
              </p:nvPr>
            </p:nvSpPr>
            <p:spPr/>
            <p:txBody>
              <a:bodyPr>
                <a:normAutofit fontScale="92500" lnSpcReduction="10000"/>
              </a:bodyPr>
              <a:lstStyle/>
              <a:p>
                <a:r>
                  <a:rPr lang="en-US" dirty="0"/>
                  <a:t>Discretization of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𝑨</m:t>
                        </m:r>
                      </m:e>
                      <m:sub>
                        <m:r>
                          <a:rPr lang="en-US" b="1" i="1" smtClean="0">
                            <a:latin typeface="Cambria Math" panose="02040503050406030204" pitchFamily="18" charset="0"/>
                          </a:rPr>
                          <m:t>𝒎𝒖𝒍𝒕</m:t>
                        </m:r>
                      </m:sub>
                    </m:sSub>
                  </m:oMath>
                </a14:m>
                <a:r>
                  <a:rPr lang="en-US" dirty="0"/>
                  <a:t> and estimate of </a:t>
                </a:r>
                <a14:m>
                  <m:oMath xmlns:m="http://schemas.openxmlformats.org/officeDocument/2006/math">
                    <m:r>
                      <a:rPr lang="en-US" b="1" i="1" smtClean="0">
                        <a:latin typeface="Cambria Math" panose="02040503050406030204" pitchFamily="18" charset="0"/>
                      </a:rPr>
                      <m:t>𝑷</m:t>
                    </m:r>
                    <m:r>
                      <a:rPr lang="en-US" b="1" i="1" smtClean="0">
                        <a:latin typeface="Cambria Math" panose="02040503050406030204" pitchFamily="18" charset="0"/>
                      </a:rPr>
                      <m:t>(</m:t>
                    </m:r>
                    <m:r>
                      <a:rPr lang="en-US" b="1" i="1" smtClean="0">
                        <a:latin typeface="Cambria Math" panose="02040503050406030204" pitchFamily="18" charset="0"/>
                      </a:rPr>
                      <m:t>𝒂𝒕</m:t>
                    </m:r>
                    <m:r>
                      <a:rPr lang="en-US" b="1" i="1" smtClean="0">
                        <a:latin typeface="Cambria Math" panose="02040503050406030204" pitchFamily="18" charset="0"/>
                      </a:rPr>
                      <m:t> </m:t>
                    </m:r>
                    <m:r>
                      <a:rPr lang="en-US" b="1" i="1" smtClean="0">
                        <a:latin typeface="Cambria Math" panose="02040503050406030204" pitchFamily="18" charset="0"/>
                      </a:rPr>
                      <m:t>𝒍𝒆𝒂𝒔𝒕</m:t>
                    </m:r>
                    <m:r>
                      <a:rPr lang="en-US" b="1" i="1" smtClean="0">
                        <a:latin typeface="Cambria Math" panose="02040503050406030204" pitchFamily="18" charset="0"/>
                      </a:rPr>
                      <m:t> </m:t>
                    </m:r>
                    <m:r>
                      <a:rPr lang="en-US" b="1" i="1" smtClean="0">
                        <a:latin typeface="Cambria Math" panose="02040503050406030204" pitchFamily="18" charset="0"/>
                      </a:rPr>
                      <m:t>𝟏</m:t>
                    </m:r>
                    <m:r>
                      <a:rPr lang="en-US" b="1" i="1" smtClean="0">
                        <a:latin typeface="Cambria Math" panose="02040503050406030204" pitchFamily="18" charset="0"/>
                      </a:rPr>
                      <m:t> </m:t>
                    </m:r>
                    <m:r>
                      <a:rPr lang="en-US" b="1" i="1" smtClean="0">
                        <a:latin typeface="Cambria Math" panose="02040503050406030204" pitchFamily="18" charset="0"/>
                      </a:rPr>
                      <m:t>𝒄𝒓𝒂𝒄𝒌</m:t>
                    </m:r>
                    <m:r>
                      <a:rPr lang="en-US" b="1" i="1" smtClean="0">
                        <a:latin typeface="Cambria Math" panose="02040503050406030204" pitchFamily="18" charset="0"/>
                      </a:rPr>
                      <m:t>)</m:t>
                    </m:r>
                  </m:oMath>
                </a14:m>
                <a:r>
                  <a:rPr lang="en-US" dirty="0"/>
                  <a:t> for each discretized value.</a:t>
                </a:r>
              </a:p>
              <a:p>
                <a:r>
                  <a:rPr lang="en-US" dirty="0"/>
                  <a:t>Lognormal distribution. Geometric discretization with increase of 10% of the value </a:t>
                </a:r>
              </a:p>
              <a:p>
                <a:pPr marL="109728" indent="0">
                  <a:buNone/>
                </a:pPr>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Probabilities can then be summed since all groups are disjoints and cover the whole distribution</a:t>
                </a:r>
              </a:p>
            </p:txBody>
          </p:sp>
        </mc:Choice>
        <mc:Fallback xmlns="">
          <p:sp>
            <p:nvSpPr>
              <p:cNvPr id="3" name="Content Placeholder 2">
                <a:extLst>
                  <a:ext uri="{FF2B5EF4-FFF2-40B4-BE49-F238E27FC236}">
                    <a16:creationId xmlns:a16="http://schemas.microsoft.com/office/drawing/2014/main" id="{4FDD5AF0-661B-4B03-B1A8-AD866297533E}"/>
                  </a:ext>
                </a:extLst>
              </p:cNvPr>
              <p:cNvSpPr>
                <a:spLocks noGrp="1" noRot="1" noChangeAspect="1" noMove="1" noResize="1" noEditPoints="1" noAdjustHandles="1" noChangeArrowheads="1" noChangeShapeType="1" noTextEdit="1"/>
              </p:cNvSpPr>
              <p:nvPr>
                <p:ph idx="1"/>
              </p:nvPr>
            </p:nvSpPr>
            <p:spPr>
              <a:blipFill>
                <a:blip r:embed="rId2"/>
                <a:stretch>
                  <a:fillRect t="-1215" r="-815"/>
                </a:stretch>
              </a:blipFill>
            </p:spPr>
            <p:txBody>
              <a:bodyPr/>
              <a:lstStyle/>
              <a:p>
                <a:r>
                  <a:rPr lang="en-US">
                    <a:noFill/>
                  </a:rPr>
                  <a:t> </a:t>
                </a:r>
              </a:p>
            </p:txBody>
          </p:sp>
        </mc:Fallback>
      </mc:AlternateContent>
      <p:cxnSp>
        <p:nvCxnSpPr>
          <p:cNvPr id="5" name="Straight Arrow Connector 4">
            <a:extLst>
              <a:ext uri="{FF2B5EF4-FFF2-40B4-BE49-F238E27FC236}">
                <a16:creationId xmlns:a16="http://schemas.microsoft.com/office/drawing/2014/main" id="{A8D5BB36-B724-4230-B8E9-6A16060AC80F}"/>
              </a:ext>
            </a:extLst>
          </p:cNvPr>
          <p:cNvCxnSpPr/>
          <p:nvPr/>
        </p:nvCxnSpPr>
        <p:spPr>
          <a:xfrm>
            <a:off x="1613646" y="5190565"/>
            <a:ext cx="580913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1230A2C2-1A05-4E21-97B4-02A8D520C9E0}"/>
              </a:ext>
            </a:extLst>
          </p:cNvPr>
          <p:cNvCxnSpPr/>
          <p:nvPr/>
        </p:nvCxnSpPr>
        <p:spPr>
          <a:xfrm flipV="1">
            <a:off x="2057400" y="2554941"/>
            <a:ext cx="0" cy="30390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Freeform: Shape 8">
            <a:extLst>
              <a:ext uri="{FF2B5EF4-FFF2-40B4-BE49-F238E27FC236}">
                <a16:creationId xmlns:a16="http://schemas.microsoft.com/office/drawing/2014/main" id="{3064A402-81D2-4C7A-A75D-6F90D531F80A}"/>
              </a:ext>
            </a:extLst>
          </p:cNvPr>
          <p:cNvSpPr/>
          <p:nvPr/>
        </p:nvSpPr>
        <p:spPr>
          <a:xfrm>
            <a:off x="2070847" y="2837107"/>
            <a:ext cx="4760259" cy="2353457"/>
          </a:xfrm>
          <a:custGeom>
            <a:avLst/>
            <a:gdLst>
              <a:gd name="connsiteX0" fmla="*/ 0 w 4760259"/>
              <a:gd name="connsiteY0" fmla="*/ 2353457 h 2353457"/>
              <a:gd name="connsiteX1" fmla="*/ 309282 w 4760259"/>
              <a:gd name="connsiteY1" fmla="*/ 2245881 h 2353457"/>
              <a:gd name="connsiteX2" fmla="*/ 632012 w 4760259"/>
              <a:gd name="connsiteY2" fmla="*/ 1950045 h 2353457"/>
              <a:gd name="connsiteX3" fmla="*/ 1250576 w 4760259"/>
              <a:gd name="connsiteY3" fmla="*/ 860834 h 2353457"/>
              <a:gd name="connsiteX4" fmla="*/ 1721223 w 4760259"/>
              <a:gd name="connsiteY4" fmla="*/ 363293 h 2353457"/>
              <a:gd name="connsiteX5" fmla="*/ 2447365 w 4760259"/>
              <a:gd name="connsiteY5" fmla="*/ 54010 h 2353457"/>
              <a:gd name="connsiteX6" fmla="*/ 3751729 w 4760259"/>
              <a:gd name="connsiteY6" fmla="*/ 222 h 2353457"/>
              <a:gd name="connsiteX7" fmla="*/ 4760259 w 4760259"/>
              <a:gd name="connsiteY7" fmla="*/ 13669 h 23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60259" h="2353457">
                <a:moveTo>
                  <a:pt x="0" y="2353457"/>
                </a:moveTo>
                <a:cubicBezTo>
                  <a:pt x="101973" y="2333286"/>
                  <a:pt x="203947" y="2313116"/>
                  <a:pt x="309282" y="2245881"/>
                </a:cubicBezTo>
                <a:cubicBezTo>
                  <a:pt x="414617" y="2178646"/>
                  <a:pt x="475130" y="2180886"/>
                  <a:pt x="632012" y="1950045"/>
                </a:cubicBezTo>
                <a:cubicBezTo>
                  <a:pt x="788894" y="1719204"/>
                  <a:pt x="1069041" y="1125293"/>
                  <a:pt x="1250576" y="860834"/>
                </a:cubicBezTo>
                <a:cubicBezTo>
                  <a:pt x="1432111" y="596375"/>
                  <a:pt x="1521758" y="497764"/>
                  <a:pt x="1721223" y="363293"/>
                </a:cubicBezTo>
                <a:cubicBezTo>
                  <a:pt x="1920688" y="228822"/>
                  <a:pt x="2108947" y="114522"/>
                  <a:pt x="2447365" y="54010"/>
                </a:cubicBezTo>
                <a:cubicBezTo>
                  <a:pt x="2785783" y="-6502"/>
                  <a:pt x="3751729" y="222"/>
                  <a:pt x="3751729" y="222"/>
                </a:cubicBezTo>
                <a:lnTo>
                  <a:pt x="4760259" y="13669"/>
                </a:lnTo>
              </a:path>
            </a:pathLst>
          </a:custGeom>
          <a:no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2E1D2B1B-1D27-4818-B4BA-2FD8B12FE62C}"/>
                  </a:ext>
                </a:extLst>
              </p:cNvPr>
              <p:cNvSpPr txBox="1"/>
              <p:nvPr/>
            </p:nvSpPr>
            <p:spPr>
              <a:xfrm>
                <a:off x="4625115" y="5207603"/>
                <a:ext cx="80817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𝑨</m:t>
                          </m:r>
                        </m:e>
                        <m:sub>
                          <m:r>
                            <a:rPr lang="en-US" b="1" i="1" smtClean="0">
                              <a:latin typeface="Cambria Math" panose="02040503050406030204" pitchFamily="18" charset="0"/>
                            </a:rPr>
                            <m:t>𝒎𝒖𝒍𝒕</m:t>
                          </m:r>
                        </m:sub>
                      </m:sSub>
                    </m:oMath>
                  </m:oMathPara>
                </a14:m>
                <a:endParaRPr lang="en-US" dirty="0"/>
              </a:p>
            </p:txBody>
          </p:sp>
        </mc:Choice>
        <mc:Fallback xmlns="">
          <p:sp>
            <p:nvSpPr>
              <p:cNvPr id="10" name="TextBox 9">
                <a:extLst>
                  <a:ext uri="{FF2B5EF4-FFF2-40B4-BE49-F238E27FC236}">
                    <a16:creationId xmlns:a16="http://schemas.microsoft.com/office/drawing/2014/main" id="{2E1D2B1B-1D27-4818-B4BA-2FD8B12FE62C}"/>
                  </a:ext>
                </a:extLst>
              </p:cNvPr>
              <p:cNvSpPr txBox="1">
                <a:spLocks noRot="1" noChangeAspect="1" noMove="1" noResize="1" noEditPoints="1" noAdjustHandles="1" noChangeArrowheads="1" noChangeShapeType="1" noTextEdit="1"/>
              </p:cNvSpPr>
              <p:nvPr/>
            </p:nvSpPr>
            <p:spPr>
              <a:xfrm>
                <a:off x="4625115" y="5207603"/>
                <a:ext cx="808170" cy="369332"/>
              </a:xfrm>
              <a:prstGeom prst="rect">
                <a:avLst/>
              </a:prstGeom>
              <a:blipFill>
                <a:blip r:embed="rId3"/>
                <a:stretch>
                  <a:fillRect b="-3279"/>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A5F3196F-7761-437B-AF37-0217C57F74A5}"/>
              </a:ext>
            </a:extLst>
          </p:cNvPr>
          <p:cNvSpPr txBox="1"/>
          <p:nvPr/>
        </p:nvSpPr>
        <p:spPr>
          <a:xfrm rot="16200000">
            <a:off x="1001808" y="3398865"/>
            <a:ext cx="860608" cy="369332"/>
          </a:xfrm>
          <a:prstGeom prst="rect">
            <a:avLst/>
          </a:prstGeom>
          <a:noFill/>
        </p:spPr>
        <p:txBody>
          <a:bodyPr wrap="square" rtlCol="0">
            <a:spAutoFit/>
          </a:bodyPr>
          <a:lstStyle/>
          <a:p>
            <a:r>
              <a:rPr lang="en-US" dirty="0"/>
              <a:t>CDF</a:t>
            </a:r>
          </a:p>
        </p:txBody>
      </p:sp>
      <p:cxnSp>
        <p:nvCxnSpPr>
          <p:cNvPr id="13" name="Straight Connector 12">
            <a:extLst>
              <a:ext uri="{FF2B5EF4-FFF2-40B4-BE49-F238E27FC236}">
                <a16:creationId xmlns:a16="http://schemas.microsoft.com/office/drawing/2014/main" id="{3F856A2F-C662-4E2C-935B-D88C008AFC80}"/>
              </a:ext>
            </a:extLst>
          </p:cNvPr>
          <p:cNvCxnSpPr>
            <a:endCxn id="9" idx="1"/>
          </p:cNvCxnSpPr>
          <p:nvPr/>
        </p:nvCxnSpPr>
        <p:spPr>
          <a:xfrm>
            <a:off x="2057400" y="5082988"/>
            <a:ext cx="32272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41673D8-D3EB-4452-9060-73C226B4F98D}"/>
              </a:ext>
            </a:extLst>
          </p:cNvPr>
          <p:cNvCxnSpPr>
            <a:cxnSpLocks/>
          </p:cNvCxnSpPr>
          <p:nvPr/>
        </p:nvCxnSpPr>
        <p:spPr>
          <a:xfrm>
            <a:off x="2070847" y="4778188"/>
            <a:ext cx="6320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FE76B33-B6AD-41C7-83AF-9CC426EE4EB2}"/>
              </a:ext>
            </a:extLst>
          </p:cNvPr>
          <p:cNvCxnSpPr>
            <a:cxnSpLocks/>
          </p:cNvCxnSpPr>
          <p:nvPr/>
        </p:nvCxnSpPr>
        <p:spPr>
          <a:xfrm>
            <a:off x="2043953" y="4465312"/>
            <a:ext cx="80682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8B479F3-17F8-439B-87A3-9E96F3C36C79}"/>
              </a:ext>
            </a:extLst>
          </p:cNvPr>
          <p:cNvCxnSpPr>
            <a:cxnSpLocks/>
          </p:cNvCxnSpPr>
          <p:nvPr/>
        </p:nvCxnSpPr>
        <p:spPr>
          <a:xfrm>
            <a:off x="2057400" y="4160512"/>
            <a:ext cx="100852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91119D-20EF-4CC9-BBD1-CCB53C5D5592}"/>
              </a:ext>
            </a:extLst>
          </p:cNvPr>
          <p:cNvCxnSpPr>
            <a:cxnSpLocks/>
          </p:cNvCxnSpPr>
          <p:nvPr/>
        </p:nvCxnSpPr>
        <p:spPr>
          <a:xfrm>
            <a:off x="2043953" y="3815370"/>
            <a:ext cx="1250576" cy="134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194C8CA-2543-4272-BB4B-22289B01EFE8}"/>
              </a:ext>
            </a:extLst>
          </p:cNvPr>
          <p:cNvCxnSpPr/>
          <p:nvPr/>
        </p:nvCxnSpPr>
        <p:spPr>
          <a:xfrm>
            <a:off x="3294529" y="3828818"/>
            <a:ext cx="0" cy="137878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30655A8-E958-46B1-9D22-DF5741B400CD}"/>
              </a:ext>
            </a:extLst>
          </p:cNvPr>
          <p:cNvCxnSpPr>
            <a:cxnSpLocks/>
          </p:cNvCxnSpPr>
          <p:nvPr/>
        </p:nvCxnSpPr>
        <p:spPr>
          <a:xfrm>
            <a:off x="3065929" y="4129136"/>
            <a:ext cx="0" cy="1061428"/>
          </a:xfrm>
          <a:prstGeom prst="line">
            <a:avLst/>
          </a:prstGeom>
          <a:ln>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Rectangle 27">
                <a:extLst>
                  <a:ext uri="{FF2B5EF4-FFF2-40B4-BE49-F238E27FC236}">
                    <a16:creationId xmlns:a16="http://schemas.microsoft.com/office/drawing/2014/main" id="{37B2CD4D-109D-4C29-AF71-1AAC2631919F}"/>
                  </a:ext>
                </a:extLst>
              </p:cNvPr>
              <p:cNvSpPr/>
              <p:nvPr/>
            </p:nvSpPr>
            <p:spPr>
              <a:xfrm>
                <a:off x="2615952" y="5111487"/>
                <a:ext cx="745139" cy="3172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400" b="1" i="1" smtClean="0">
                              <a:latin typeface="Cambria Math" panose="02040503050406030204" pitchFamily="18" charset="0"/>
                            </a:rPr>
                          </m:ctrlPr>
                        </m:sSubPr>
                        <m:e>
                          <m:r>
                            <a:rPr lang="en-US" sz="1400" b="1" i="1" smtClean="0">
                              <a:latin typeface="Cambria Math" panose="02040503050406030204" pitchFamily="18" charset="0"/>
                            </a:rPr>
                            <m:t>𝑨</m:t>
                          </m:r>
                        </m:e>
                        <m:sub>
                          <m:r>
                            <a:rPr lang="en-US" sz="1400" b="1" i="1" smtClean="0">
                              <a:latin typeface="Cambria Math" panose="02040503050406030204" pitchFamily="18" charset="0"/>
                            </a:rPr>
                            <m:t>𝒎𝒖𝒍𝒕</m:t>
                          </m:r>
                          <m:r>
                            <a:rPr lang="en-US" sz="1400" b="1" i="1" smtClean="0">
                              <a:latin typeface="Cambria Math" panose="02040503050406030204" pitchFamily="18" charset="0"/>
                            </a:rPr>
                            <m:t>,</m:t>
                          </m:r>
                          <m:r>
                            <a:rPr lang="en-US" sz="1400" b="1" i="1" smtClean="0">
                              <a:latin typeface="Cambria Math" panose="02040503050406030204" pitchFamily="18" charset="0"/>
                            </a:rPr>
                            <m:t>𝒊</m:t>
                          </m:r>
                        </m:sub>
                      </m:sSub>
                    </m:oMath>
                  </m:oMathPara>
                </a14:m>
                <a:endParaRPr lang="en-US" sz="1400" dirty="0"/>
              </a:p>
            </p:txBody>
          </p:sp>
        </mc:Choice>
        <mc:Fallback xmlns="">
          <p:sp>
            <p:nvSpPr>
              <p:cNvPr id="28" name="Rectangle 27">
                <a:extLst>
                  <a:ext uri="{FF2B5EF4-FFF2-40B4-BE49-F238E27FC236}">
                    <a16:creationId xmlns:a16="http://schemas.microsoft.com/office/drawing/2014/main" id="{37B2CD4D-109D-4C29-AF71-1AAC2631919F}"/>
                  </a:ext>
                </a:extLst>
              </p:cNvPr>
              <p:cNvSpPr>
                <a:spLocks noRot="1" noChangeAspect="1" noMove="1" noResize="1" noEditPoints="1" noAdjustHandles="1" noChangeArrowheads="1" noChangeShapeType="1" noTextEdit="1"/>
              </p:cNvSpPr>
              <p:nvPr/>
            </p:nvSpPr>
            <p:spPr>
              <a:xfrm>
                <a:off x="2615952" y="5111487"/>
                <a:ext cx="745139" cy="317203"/>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Rectangle 17">
                <a:extLst>
                  <a:ext uri="{FF2B5EF4-FFF2-40B4-BE49-F238E27FC236}">
                    <a16:creationId xmlns:a16="http://schemas.microsoft.com/office/drawing/2014/main" id="{360A8342-9E87-4AB7-B017-B40874F7D9E8}"/>
                  </a:ext>
                </a:extLst>
              </p:cNvPr>
              <p:cNvSpPr/>
              <p:nvPr/>
            </p:nvSpPr>
            <p:spPr>
              <a:xfrm rot="16200000">
                <a:off x="803037" y="3741744"/>
                <a:ext cx="1864613"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400" smtClean="0">
                          <a:latin typeface="Cambria Math" panose="02040503050406030204" pitchFamily="18" charset="0"/>
                        </a:rPr>
                        <m:t>𝑷</m:t>
                      </m:r>
                      <m:r>
                        <a:rPr lang="en-US" sz="1400" smtClean="0">
                          <a:latin typeface="Cambria Math" panose="02040503050406030204" pitchFamily="18" charset="0"/>
                        </a:rPr>
                        <m:t>(</m:t>
                      </m:r>
                      <m:r>
                        <a:rPr lang="en-US" sz="1400" smtClean="0">
                          <a:latin typeface="Cambria Math" panose="02040503050406030204" pitchFamily="18" charset="0"/>
                        </a:rPr>
                        <m:t>𝒂𝒕</m:t>
                      </m:r>
                      <m:r>
                        <a:rPr lang="en-US" sz="1400" smtClean="0">
                          <a:latin typeface="Cambria Math" panose="02040503050406030204" pitchFamily="18" charset="0"/>
                        </a:rPr>
                        <m:t> </m:t>
                      </m:r>
                      <m:r>
                        <a:rPr lang="en-US" sz="1400" smtClean="0">
                          <a:latin typeface="Cambria Math" panose="02040503050406030204" pitchFamily="18" charset="0"/>
                        </a:rPr>
                        <m:t>𝒍𝒆𝒂𝒔𝒕</m:t>
                      </m:r>
                      <m:r>
                        <a:rPr lang="en-US" sz="1400" smtClean="0">
                          <a:latin typeface="Cambria Math" panose="02040503050406030204" pitchFamily="18" charset="0"/>
                        </a:rPr>
                        <m:t> </m:t>
                      </m:r>
                      <m:r>
                        <a:rPr lang="en-US" sz="1400" smtClean="0">
                          <a:latin typeface="Cambria Math" panose="02040503050406030204" pitchFamily="18" charset="0"/>
                        </a:rPr>
                        <m:t>𝟏</m:t>
                      </m:r>
                      <m:r>
                        <a:rPr lang="en-US" sz="1400" smtClean="0">
                          <a:latin typeface="Cambria Math" panose="02040503050406030204" pitchFamily="18" charset="0"/>
                        </a:rPr>
                        <m:t> </m:t>
                      </m:r>
                      <m:r>
                        <a:rPr lang="en-US" sz="1400" smtClean="0">
                          <a:latin typeface="Cambria Math" panose="02040503050406030204" pitchFamily="18" charset="0"/>
                        </a:rPr>
                        <m:t>𝒄𝒓𝒂𝒄𝒌</m:t>
                      </m:r>
                      <m:r>
                        <a:rPr lang="en-US" sz="1400" b="1" i="1" smtClean="0">
                          <a:latin typeface="Cambria Math" panose="02040503050406030204" pitchFamily="18" charset="0"/>
                        </a:rPr>
                        <m:t>)</m:t>
                      </m:r>
                    </m:oMath>
                  </m:oMathPara>
                </a14:m>
                <a:endParaRPr lang="en-US" sz="1400" dirty="0"/>
              </a:p>
            </p:txBody>
          </p:sp>
        </mc:Choice>
        <mc:Fallback xmlns="">
          <p:sp>
            <p:nvSpPr>
              <p:cNvPr id="18" name="Rectangle 17">
                <a:extLst>
                  <a:ext uri="{FF2B5EF4-FFF2-40B4-BE49-F238E27FC236}">
                    <a16:creationId xmlns:a16="http://schemas.microsoft.com/office/drawing/2014/main" id="{360A8342-9E87-4AB7-B017-B40874F7D9E8}"/>
                  </a:ext>
                </a:extLst>
              </p:cNvPr>
              <p:cNvSpPr>
                <a:spLocks noRot="1" noChangeAspect="1" noMove="1" noResize="1" noEditPoints="1" noAdjustHandles="1" noChangeArrowheads="1" noChangeShapeType="1" noTextEdit="1"/>
              </p:cNvSpPr>
              <p:nvPr/>
            </p:nvSpPr>
            <p:spPr>
              <a:xfrm rot="16200000">
                <a:off x="803037" y="3741744"/>
                <a:ext cx="1864613" cy="307777"/>
              </a:xfrm>
              <a:prstGeom prst="rect">
                <a:avLst/>
              </a:prstGeom>
              <a:blipFill>
                <a:blip r:embed="rId5"/>
                <a:stretch>
                  <a:fillRect r="-7843"/>
                </a:stretch>
              </a:blipFill>
            </p:spPr>
            <p:txBody>
              <a:bodyPr/>
              <a:lstStyle/>
              <a:p>
                <a:r>
                  <a:rPr lang="en-US">
                    <a:noFill/>
                  </a:rPr>
                  <a:t> </a:t>
                </a:r>
              </a:p>
            </p:txBody>
          </p:sp>
        </mc:Fallback>
      </mc:AlternateContent>
      <p:sp>
        <p:nvSpPr>
          <p:cNvPr id="4" name="Left Brace 3">
            <a:extLst>
              <a:ext uri="{FF2B5EF4-FFF2-40B4-BE49-F238E27FC236}">
                <a16:creationId xmlns:a16="http://schemas.microsoft.com/office/drawing/2014/main" id="{8C3B77E0-105E-4E73-992A-3C73CE8075C0}"/>
              </a:ext>
            </a:extLst>
          </p:cNvPr>
          <p:cNvSpPr/>
          <p:nvPr/>
        </p:nvSpPr>
        <p:spPr>
          <a:xfrm>
            <a:off x="1889233" y="3806594"/>
            <a:ext cx="154720" cy="35390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7F682B9E-AEE8-4543-83E0-634835F2F25F}"/>
                  </a:ext>
                </a:extLst>
              </p:cNvPr>
              <p:cNvSpPr/>
              <p:nvPr/>
            </p:nvSpPr>
            <p:spPr>
              <a:xfrm>
                <a:off x="3253409" y="4890398"/>
                <a:ext cx="2153090" cy="3172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400" b="1" i="1" smtClean="0">
                              <a:latin typeface="Cambria Math" panose="02040503050406030204" pitchFamily="18" charset="0"/>
                            </a:rPr>
                          </m:ctrlPr>
                        </m:sSubPr>
                        <m:e>
                          <m:r>
                            <a:rPr lang="en-US" sz="1400" b="1" i="1" smtClean="0">
                              <a:latin typeface="Cambria Math" panose="02040503050406030204" pitchFamily="18" charset="0"/>
                            </a:rPr>
                            <m:t>𝑨</m:t>
                          </m:r>
                        </m:e>
                        <m:sub>
                          <m:r>
                            <a:rPr lang="en-US" sz="1400" b="1" i="1" smtClean="0">
                              <a:latin typeface="Cambria Math" panose="02040503050406030204" pitchFamily="18" charset="0"/>
                            </a:rPr>
                            <m:t>𝒎𝒖𝒍𝒕</m:t>
                          </m:r>
                          <m:r>
                            <a:rPr lang="en-US" sz="1400" b="1" i="1" smtClean="0">
                              <a:latin typeface="Cambria Math" panose="02040503050406030204" pitchFamily="18" charset="0"/>
                            </a:rPr>
                            <m:t>,</m:t>
                          </m:r>
                          <m:r>
                            <a:rPr lang="en-US" sz="1400" b="1" i="1" smtClean="0">
                              <a:latin typeface="Cambria Math" panose="02040503050406030204" pitchFamily="18" charset="0"/>
                            </a:rPr>
                            <m:t>𝒊</m:t>
                          </m:r>
                          <m:r>
                            <a:rPr lang="en-US" sz="1400" b="1" i="1" smtClean="0">
                              <a:latin typeface="Cambria Math" panose="02040503050406030204" pitchFamily="18" charset="0"/>
                            </a:rPr>
                            <m:t>+</m:t>
                          </m:r>
                          <m:r>
                            <a:rPr lang="en-US" sz="1400" b="1" i="1" smtClean="0">
                              <a:latin typeface="Cambria Math" panose="02040503050406030204" pitchFamily="18" charset="0"/>
                            </a:rPr>
                            <m:t>𝟏</m:t>
                          </m:r>
                        </m:sub>
                      </m:sSub>
                      <m:r>
                        <a:rPr lang="en-US" sz="1400" b="1" i="1" smtClean="0">
                          <a:latin typeface="Cambria Math" panose="02040503050406030204" pitchFamily="18" charset="0"/>
                        </a:rPr>
                        <m:t>=</m:t>
                      </m:r>
                      <m:r>
                        <a:rPr lang="en-US" sz="1400" b="1" i="1" smtClean="0">
                          <a:latin typeface="Cambria Math" panose="02040503050406030204" pitchFamily="18" charset="0"/>
                        </a:rPr>
                        <m:t>𝟏</m:t>
                      </m:r>
                      <m:r>
                        <a:rPr lang="en-US" sz="1400" b="1" i="1" smtClean="0">
                          <a:latin typeface="Cambria Math" panose="02040503050406030204" pitchFamily="18" charset="0"/>
                        </a:rPr>
                        <m:t>.</m:t>
                      </m:r>
                      <m:r>
                        <a:rPr lang="en-US" sz="1400" b="1" i="1" smtClean="0">
                          <a:latin typeface="Cambria Math" panose="02040503050406030204" pitchFamily="18" charset="0"/>
                        </a:rPr>
                        <m:t>𝟏</m:t>
                      </m:r>
                      <m:r>
                        <a:rPr lang="en-US" sz="1400" b="1" i="1" smtClean="0">
                          <a:latin typeface="Cambria Math" panose="02040503050406030204" pitchFamily="18" charset="0"/>
                        </a:rPr>
                        <m:t>×</m:t>
                      </m:r>
                      <m:sSub>
                        <m:sSubPr>
                          <m:ctrlPr>
                            <a:rPr lang="en-US" sz="1400" b="1" i="1" smtClean="0">
                              <a:latin typeface="Cambria Math" panose="02040503050406030204" pitchFamily="18" charset="0"/>
                            </a:rPr>
                          </m:ctrlPr>
                        </m:sSubPr>
                        <m:e>
                          <m:r>
                            <a:rPr lang="en-US" sz="1400" b="1" i="1" smtClean="0">
                              <a:latin typeface="Cambria Math" panose="02040503050406030204" pitchFamily="18" charset="0"/>
                            </a:rPr>
                            <m:t>𝑨</m:t>
                          </m:r>
                        </m:e>
                        <m:sub>
                          <m:r>
                            <a:rPr lang="en-US" sz="1400" b="1" i="1" smtClean="0">
                              <a:latin typeface="Cambria Math" panose="02040503050406030204" pitchFamily="18" charset="0"/>
                            </a:rPr>
                            <m:t>𝒎𝒖𝒍𝒕</m:t>
                          </m:r>
                          <m:r>
                            <a:rPr lang="en-US" sz="1400" b="1" i="1" smtClean="0">
                              <a:latin typeface="Cambria Math" panose="02040503050406030204" pitchFamily="18" charset="0"/>
                            </a:rPr>
                            <m:t>,</m:t>
                          </m:r>
                          <m:r>
                            <a:rPr lang="en-US" sz="1400" b="1" i="1" smtClean="0">
                              <a:latin typeface="Cambria Math" panose="02040503050406030204" pitchFamily="18" charset="0"/>
                            </a:rPr>
                            <m:t>𝒊</m:t>
                          </m:r>
                        </m:sub>
                      </m:sSub>
                    </m:oMath>
                  </m:oMathPara>
                </a14:m>
                <a:endParaRPr lang="en-US" sz="1400" dirty="0"/>
              </a:p>
            </p:txBody>
          </p:sp>
        </mc:Choice>
        <mc:Fallback xmlns="">
          <p:sp>
            <p:nvSpPr>
              <p:cNvPr id="21" name="Rectangle 20">
                <a:extLst>
                  <a:ext uri="{FF2B5EF4-FFF2-40B4-BE49-F238E27FC236}">
                    <a16:creationId xmlns:a16="http://schemas.microsoft.com/office/drawing/2014/main" id="{7F682B9E-AEE8-4543-83E0-634835F2F25F}"/>
                  </a:ext>
                </a:extLst>
              </p:cNvPr>
              <p:cNvSpPr>
                <a:spLocks noRot="1" noChangeAspect="1" noMove="1" noResize="1" noEditPoints="1" noAdjustHandles="1" noChangeArrowheads="1" noChangeShapeType="1" noTextEdit="1"/>
              </p:cNvSpPr>
              <p:nvPr/>
            </p:nvSpPr>
            <p:spPr>
              <a:xfrm>
                <a:off x="3253409" y="4890398"/>
                <a:ext cx="2153090" cy="317203"/>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658277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D17AB-BC87-499A-80F6-B5C6EBD62225}"/>
              </a:ext>
            </a:extLst>
          </p:cNvPr>
          <p:cNvSpPr>
            <a:spLocks noGrp="1"/>
          </p:cNvSpPr>
          <p:nvPr>
            <p:ph type="title"/>
          </p:nvPr>
        </p:nvSpPr>
        <p:spPr/>
        <p:txBody>
          <a:bodyPr/>
          <a:lstStyle/>
          <a:p>
            <a:r>
              <a:rPr lang="en-US" dirty="0"/>
              <a:t>How to solve it: 2</a:t>
            </a:r>
            <a:r>
              <a:rPr lang="en-US" baseline="30000" dirty="0"/>
              <a:t>nd</a:t>
            </a:r>
            <a:r>
              <a:rPr lang="en-US" dirty="0"/>
              <a:t> step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1C4CE5A-DED8-4F0B-8A9D-0C7A957EF904}"/>
                  </a:ext>
                </a:extLst>
              </p:cNvPr>
              <p:cNvSpPr>
                <a:spLocks noGrp="1"/>
              </p:cNvSpPr>
              <p:nvPr>
                <p:ph idx="1"/>
              </p:nvPr>
            </p:nvSpPr>
            <p:spPr/>
            <p:txBody>
              <a:bodyPr/>
              <a:lstStyle/>
              <a:p>
                <a:r>
                  <a:rPr lang="en-US" dirty="0"/>
                  <a:t>Let </a:t>
                </a:r>
                <a14:m>
                  <m:oMath xmlns:m="http://schemas.openxmlformats.org/officeDocument/2006/math">
                    <m:r>
                      <a:rPr lang="en-US" b="1" i="1" smtClean="0">
                        <a:latin typeface="Cambria Math" panose="02040503050406030204" pitchFamily="18" charset="0"/>
                      </a:rPr>
                      <m:t>𝑷</m:t>
                    </m:r>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𝒄</m:t>
                            </m:r>
                          </m:e>
                          <m:sub>
                            <m:r>
                              <a:rPr lang="en-US" b="1" i="1" smtClean="0">
                                <a:latin typeface="Cambria Math" panose="02040503050406030204" pitchFamily="18" charset="0"/>
                              </a:rPr>
                              <m:t>𝒊</m:t>
                            </m:r>
                          </m:sub>
                        </m:sSub>
                      </m:e>
                    </m:d>
                  </m:oMath>
                </a14:m>
                <a:r>
                  <a:rPr lang="en-US" dirty="0"/>
                  <a:t> be the probability of having a crack in subsegment </a:t>
                </a:r>
                <a14:m>
                  <m:oMath xmlns:m="http://schemas.openxmlformats.org/officeDocument/2006/math">
                    <m:r>
                      <a:rPr lang="en-US" b="1" i="1" smtClean="0">
                        <a:latin typeface="Cambria Math" panose="02040503050406030204" pitchFamily="18" charset="0"/>
                      </a:rPr>
                      <m:t>𝒊</m:t>
                    </m:r>
                  </m:oMath>
                </a14:m>
                <a:r>
                  <a:rPr lang="en-US" dirty="0"/>
                  <a:t> and </a:t>
                </a:r>
                <a14:m>
                  <m:oMath xmlns:m="http://schemas.openxmlformats.org/officeDocument/2006/math">
                    <m:r>
                      <a:rPr lang="en-US" b="1" i="1" smtClean="0">
                        <a:latin typeface="Cambria Math" panose="02040503050406030204" pitchFamily="18" charset="0"/>
                      </a:rPr>
                      <m:t>𝑷</m:t>
                    </m:r>
                    <m:d>
                      <m:dPr>
                        <m:ctrlPr>
                          <a:rPr lang="en-US" b="1" i="1" smtClean="0">
                            <a:latin typeface="Cambria Math" panose="02040503050406030204" pitchFamily="18" charset="0"/>
                          </a:rPr>
                        </m:ctrlPr>
                      </m:dPr>
                      <m:e>
                        <m:acc>
                          <m:accPr>
                            <m:chr m:val="̅"/>
                            <m:ctrlPr>
                              <a:rPr lang="en-US" b="1" i="1" smtClean="0">
                                <a:latin typeface="Cambria Math" panose="02040503050406030204" pitchFamily="18" charset="0"/>
                              </a:rPr>
                            </m:ctrlPr>
                          </m:acc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𝒄</m:t>
                                </m:r>
                              </m:e>
                              <m:sub>
                                <m:r>
                                  <a:rPr lang="en-US" b="1" i="1" smtClean="0">
                                    <a:latin typeface="Cambria Math" panose="02040503050406030204" pitchFamily="18" charset="0"/>
                                  </a:rPr>
                                  <m:t>𝒊</m:t>
                                </m:r>
                              </m:sub>
                            </m:sSub>
                          </m:e>
                        </m:acc>
                      </m:e>
                    </m:d>
                  </m:oMath>
                </a14:m>
                <a:r>
                  <a:rPr lang="en-US" dirty="0"/>
                  <a:t> the probability of not having a crack.</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14:m>
                  <m:oMath xmlns:m="http://schemas.openxmlformats.org/officeDocument/2006/math">
                    <m:r>
                      <a:rPr lang="en-US" b="1" i="1" smtClean="0">
                        <a:latin typeface="Cambria Math" panose="02040503050406030204" pitchFamily="18" charset="0"/>
                      </a:rPr>
                      <m:t>𝑷</m:t>
                    </m:r>
                    <m:d>
                      <m:dPr>
                        <m:ctrlPr>
                          <a:rPr lang="en-US" b="1" i="1" smtClean="0">
                            <a:latin typeface="Cambria Math" panose="02040503050406030204" pitchFamily="18" charset="0"/>
                          </a:rPr>
                        </m:ctrlPr>
                      </m:dPr>
                      <m:e>
                        <m:r>
                          <a:rPr lang="en-US" b="1" i="1" smtClean="0">
                            <a:latin typeface="Cambria Math" panose="02040503050406030204" pitchFamily="18" charset="0"/>
                          </a:rPr>
                          <m:t>𝒏𝒐</m:t>
                        </m:r>
                        <m:r>
                          <a:rPr lang="en-US" b="1" i="1" smtClean="0">
                            <a:latin typeface="Cambria Math" panose="02040503050406030204" pitchFamily="18" charset="0"/>
                          </a:rPr>
                          <m:t> </m:t>
                        </m:r>
                        <m:r>
                          <a:rPr lang="en-US" b="1" i="1" smtClean="0">
                            <a:latin typeface="Cambria Math" panose="02040503050406030204" pitchFamily="18" charset="0"/>
                          </a:rPr>
                          <m:t>𝒄𝒓𝒂𝒄𝒌</m:t>
                        </m:r>
                      </m:e>
                    </m:d>
                    <m:r>
                      <a:rPr lang="en-US" b="1" i="1" smtClean="0">
                        <a:latin typeface="Cambria Math" panose="02040503050406030204" pitchFamily="18" charset="0"/>
                      </a:rPr>
                      <m:t>=</m:t>
                    </m:r>
                    <m:r>
                      <a:rPr lang="en-US" b="1" i="1" smtClean="0">
                        <a:latin typeface="Cambria Math" panose="02040503050406030204" pitchFamily="18" charset="0"/>
                      </a:rPr>
                      <m:t>𝑷</m:t>
                    </m:r>
                    <m:d>
                      <m:dPr>
                        <m:ctrlPr>
                          <a:rPr lang="en-US" b="1" i="1" smtClean="0">
                            <a:latin typeface="Cambria Math" panose="02040503050406030204" pitchFamily="18" charset="0"/>
                          </a:rPr>
                        </m:ctrlPr>
                      </m:dPr>
                      <m:e>
                        <m:acc>
                          <m:accPr>
                            <m:chr m:val="̅"/>
                            <m:ctrlPr>
                              <a:rPr lang="en-US" b="1" i="1" smtClean="0">
                                <a:latin typeface="Cambria Math" panose="02040503050406030204" pitchFamily="18" charset="0"/>
                              </a:rPr>
                            </m:ctrlPr>
                          </m:acc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𝒄</m:t>
                                </m:r>
                              </m:e>
                              <m:sub>
                                <m:r>
                                  <a:rPr lang="en-US" b="1" i="1" smtClean="0">
                                    <a:latin typeface="Cambria Math" panose="02040503050406030204" pitchFamily="18" charset="0"/>
                                  </a:rPr>
                                  <m:t>𝟏</m:t>
                                </m:r>
                              </m:sub>
                            </m:sSub>
                          </m:e>
                        </m:acc>
                      </m:e>
                    </m:d>
                    <m:r>
                      <a:rPr lang="en-US" b="1" i="1" smtClean="0">
                        <a:latin typeface="Cambria Math" panose="02040503050406030204" pitchFamily="18" charset="0"/>
                      </a:rPr>
                      <m:t>×</m:t>
                    </m:r>
                    <m:r>
                      <a:rPr lang="en-US" i="1">
                        <a:latin typeface="Cambria Math" panose="02040503050406030204" pitchFamily="18" charset="0"/>
                      </a:rPr>
                      <m:t>𝑷</m:t>
                    </m:r>
                    <m:d>
                      <m:dPr>
                        <m:ctrlPr>
                          <a:rPr lang="en-US" i="1">
                            <a:latin typeface="Cambria Math" panose="02040503050406030204" pitchFamily="18" charset="0"/>
                          </a:rPr>
                        </m:ctrlPr>
                      </m:dPr>
                      <m:e>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𝒄</m:t>
                                </m:r>
                              </m:e>
                              <m:sub>
                                <m:r>
                                  <a:rPr lang="en-US" b="1" i="1" smtClean="0">
                                    <a:latin typeface="Cambria Math" panose="02040503050406030204" pitchFamily="18" charset="0"/>
                                  </a:rPr>
                                  <m:t>𝟐</m:t>
                                </m:r>
                              </m:sub>
                            </m:sSub>
                          </m:e>
                        </m:acc>
                      </m:e>
                    </m:d>
                    <m:r>
                      <a:rPr lang="en-US" i="1">
                        <a:latin typeface="Cambria Math" panose="02040503050406030204" pitchFamily="18" charset="0"/>
                      </a:rPr>
                      <m:t>×</m:t>
                    </m:r>
                    <m:r>
                      <a:rPr lang="en-US" b="1" i="1" smtClean="0">
                        <a:latin typeface="Cambria Math" panose="02040503050406030204" pitchFamily="18" charset="0"/>
                      </a:rPr>
                      <m:t>…×</m:t>
                    </m:r>
                    <m:r>
                      <a:rPr lang="en-US" i="1">
                        <a:latin typeface="Cambria Math" panose="02040503050406030204" pitchFamily="18" charset="0"/>
                      </a:rPr>
                      <m:t>𝑷</m:t>
                    </m:r>
                    <m:d>
                      <m:dPr>
                        <m:ctrlPr>
                          <a:rPr lang="en-US" i="1">
                            <a:latin typeface="Cambria Math" panose="02040503050406030204" pitchFamily="18" charset="0"/>
                          </a:rPr>
                        </m:ctrlPr>
                      </m:dPr>
                      <m:e>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𝒄</m:t>
                                </m:r>
                              </m:e>
                              <m:sub>
                                <m:r>
                                  <a:rPr lang="en-US" i="1">
                                    <a:latin typeface="Cambria Math" panose="02040503050406030204" pitchFamily="18" charset="0"/>
                                  </a:rPr>
                                  <m:t>𝟏</m:t>
                                </m:r>
                                <m:r>
                                  <a:rPr lang="en-US" b="1" i="1" smtClean="0">
                                    <a:latin typeface="Cambria Math" panose="02040503050406030204" pitchFamily="18" charset="0"/>
                                  </a:rPr>
                                  <m:t>𝟗</m:t>
                                </m:r>
                              </m:sub>
                            </m:sSub>
                          </m:e>
                        </m:acc>
                      </m:e>
                    </m:d>
                  </m:oMath>
                </a14:m>
                <a:endParaRPr lang="en-US" dirty="0"/>
              </a:p>
              <a:p>
                <a14:m>
                  <m:oMath xmlns:m="http://schemas.openxmlformats.org/officeDocument/2006/math">
                    <m:r>
                      <a:rPr lang="en-US" b="1" i="1" smtClean="0">
                        <a:latin typeface="Cambria Math" panose="02040503050406030204" pitchFamily="18" charset="0"/>
                      </a:rPr>
                      <m:t>𝑷</m:t>
                    </m:r>
                    <m:d>
                      <m:dPr>
                        <m:ctrlPr>
                          <a:rPr lang="en-US" b="1" i="1" smtClean="0">
                            <a:latin typeface="Cambria Math" panose="02040503050406030204" pitchFamily="18" charset="0"/>
                          </a:rPr>
                        </m:ctrlPr>
                      </m:dPr>
                      <m:e>
                        <m:r>
                          <a:rPr lang="en-US" b="1" i="1" smtClean="0">
                            <a:latin typeface="Cambria Math" panose="02040503050406030204" pitchFamily="18" charset="0"/>
                          </a:rPr>
                          <m:t>𝒂𝒕</m:t>
                        </m:r>
                        <m:r>
                          <a:rPr lang="en-US" b="1" i="1" smtClean="0">
                            <a:latin typeface="Cambria Math" panose="02040503050406030204" pitchFamily="18" charset="0"/>
                          </a:rPr>
                          <m:t> </m:t>
                        </m:r>
                        <m:r>
                          <a:rPr lang="en-US" b="1" i="1" smtClean="0">
                            <a:latin typeface="Cambria Math" panose="02040503050406030204" pitchFamily="18" charset="0"/>
                          </a:rPr>
                          <m:t>𝒍𝒆𝒂𝒔𝒕</m:t>
                        </m:r>
                        <m:r>
                          <a:rPr lang="en-US" b="1" i="1" smtClean="0">
                            <a:latin typeface="Cambria Math" panose="02040503050406030204" pitchFamily="18" charset="0"/>
                          </a:rPr>
                          <m:t> </m:t>
                        </m:r>
                        <m:r>
                          <a:rPr lang="en-US" b="1" i="1" smtClean="0">
                            <a:latin typeface="Cambria Math" panose="02040503050406030204" pitchFamily="18" charset="0"/>
                          </a:rPr>
                          <m:t>𝟏</m:t>
                        </m:r>
                        <m:r>
                          <a:rPr lang="en-US" b="1" i="1" smtClean="0">
                            <a:latin typeface="Cambria Math" panose="02040503050406030204" pitchFamily="18" charset="0"/>
                          </a:rPr>
                          <m:t> </m:t>
                        </m:r>
                        <m:r>
                          <a:rPr lang="en-US" b="1" i="1" smtClean="0">
                            <a:latin typeface="Cambria Math" panose="02040503050406030204" pitchFamily="18" charset="0"/>
                          </a:rPr>
                          <m:t>𝒄𝒓𝒂𝒄𝒌</m:t>
                        </m:r>
                      </m:e>
                    </m:d>
                    <m:r>
                      <a:rPr lang="en-US" b="1" i="1" smtClean="0">
                        <a:latin typeface="Cambria Math" panose="02040503050406030204" pitchFamily="18" charset="0"/>
                      </a:rPr>
                      <m:t>=</m:t>
                    </m:r>
                    <m:r>
                      <a:rPr lang="en-US" b="1" i="1" smtClean="0">
                        <a:latin typeface="Cambria Math" panose="02040503050406030204" pitchFamily="18" charset="0"/>
                      </a:rPr>
                      <m:t>𝟏</m:t>
                    </m:r>
                    <m:r>
                      <a:rPr lang="en-US" b="1" i="1" smtClean="0">
                        <a:latin typeface="Cambria Math" panose="02040503050406030204" pitchFamily="18" charset="0"/>
                      </a:rPr>
                      <m:t> −</m:t>
                    </m:r>
                    <m:r>
                      <a:rPr lang="en-US" b="1" i="1" smtClean="0">
                        <a:latin typeface="Cambria Math" panose="02040503050406030204" pitchFamily="18" charset="0"/>
                      </a:rPr>
                      <m:t>𝑷</m:t>
                    </m:r>
                    <m:r>
                      <a:rPr lang="en-US" b="1" i="1" smtClean="0">
                        <a:latin typeface="Cambria Math" panose="02040503050406030204" pitchFamily="18" charset="0"/>
                      </a:rPr>
                      <m:t>(</m:t>
                    </m:r>
                    <m:r>
                      <a:rPr lang="en-US" b="1" i="1" smtClean="0">
                        <a:latin typeface="Cambria Math" panose="02040503050406030204" pitchFamily="18" charset="0"/>
                      </a:rPr>
                      <m:t>𝒏𝒐</m:t>
                    </m:r>
                    <m:r>
                      <a:rPr lang="en-US" b="1" i="1" smtClean="0">
                        <a:latin typeface="Cambria Math" panose="02040503050406030204" pitchFamily="18" charset="0"/>
                      </a:rPr>
                      <m:t> </m:t>
                    </m:r>
                    <m:r>
                      <a:rPr lang="en-US" b="1" i="1" smtClean="0">
                        <a:latin typeface="Cambria Math" panose="02040503050406030204" pitchFamily="18" charset="0"/>
                      </a:rPr>
                      <m:t>𝒄𝒓𝒂𝒄𝒌</m:t>
                    </m:r>
                    <m:r>
                      <a:rPr lang="en-US" b="1" i="1" smtClean="0">
                        <a:latin typeface="Cambria Math" panose="02040503050406030204" pitchFamily="18" charset="0"/>
                      </a:rPr>
                      <m:t>)</m:t>
                    </m:r>
                  </m:oMath>
                </a14:m>
                <a:endParaRPr lang="en-US" dirty="0"/>
              </a:p>
            </p:txBody>
          </p:sp>
        </mc:Choice>
        <mc:Fallback xmlns="">
          <p:sp>
            <p:nvSpPr>
              <p:cNvPr id="3" name="Content Placeholder 2">
                <a:extLst>
                  <a:ext uri="{FF2B5EF4-FFF2-40B4-BE49-F238E27FC236}">
                    <a16:creationId xmlns:a16="http://schemas.microsoft.com/office/drawing/2014/main" id="{51C4CE5A-DED8-4F0B-8A9D-0C7A957EF904}"/>
                  </a:ext>
                </a:extLst>
              </p:cNvPr>
              <p:cNvSpPr>
                <a:spLocks noGrp="1" noRot="1" noChangeAspect="1" noMove="1" noResize="1" noEditPoints="1" noAdjustHandles="1" noChangeArrowheads="1" noChangeShapeType="1" noTextEdit="1"/>
              </p:cNvSpPr>
              <p:nvPr>
                <p:ph idx="1"/>
              </p:nvPr>
            </p:nvSpPr>
            <p:spPr>
              <a:blipFill>
                <a:blip r:embed="rId2"/>
                <a:stretch>
                  <a:fillRect t="-729" r="-963"/>
                </a:stretch>
              </a:blipFill>
            </p:spPr>
            <p:txBody>
              <a:bodyPr/>
              <a:lstStyle/>
              <a:p>
                <a:r>
                  <a:rPr lang="en-US">
                    <a:noFill/>
                  </a:rPr>
                  <a:t> </a:t>
                </a:r>
              </a:p>
            </p:txBody>
          </p:sp>
        </mc:Fallback>
      </mc:AlternateContent>
      <p:grpSp>
        <p:nvGrpSpPr>
          <p:cNvPr id="4" name="Group 3">
            <a:extLst>
              <a:ext uri="{FF2B5EF4-FFF2-40B4-BE49-F238E27FC236}">
                <a16:creationId xmlns:a16="http://schemas.microsoft.com/office/drawing/2014/main" id="{485883CD-A21E-41C2-9967-009F0721FF5F}"/>
              </a:ext>
            </a:extLst>
          </p:cNvPr>
          <p:cNvGrpSpPr/>
          <p:nvPr/>
        </p:nvGrpSpPr>
        <p:grpSpPr>
          <a:xfrm>
            <a:off x="3135966" y="2478740"/>
            <a:ext cx="2833968" cy="2817159"/>
            <a:chOff x="3580279" y="3960159"/>
            <a:chExt cx="1694329" cy="1627094"/>
          </a:xfrm>
        </p:grpSpPr>
        <p:grpSp>
          <p:nvGrpSpPr>
            <p:cNvPr id="5" name="Group 4">
              <a:extLst>
                <a:ext uri="{FF2B5EF4-FFF2-40B4-BE49-F238E27FC236}">
                  <a16:creationId xmlns:a16="http://schemas.microsoft.com/office/drawing/2014/main" id="{C465BBBD-D426-44AA-8785-30C9707407E9}"/>
                </a:ext>
              </a:extLst>
            </p:cNvPr>
            <p:cNvGrpSpPr/>
            <p:nvPr/>
          </p:nvGrpSpPr>
          <p:grpSpPr>
            <a:xfrm>
              <a:off x="3580279" y="3960159"/>
              <a:ext cx="1694329" cy="1627094"/>
              <a:chOff x="645459" y="4114800"/>
              <a:chExt cx="1694329" cy="1627094"/>
            </a:xfrm>
          </p:grpSpPr>
          <p:sp>
            <p:nvSpPr>
              <p:cNvPr id="14" name="Oval 13">
                <a:extLst>
                  <a:ext uri="{FF2B5EF4-FFF2-40B4-BE49-F238E27FC236}">
                    <a16:creationId xmlns:a16="http://schemas.microsoft.com/office/drawing/2014/main" id="{C2DB0AF2-B4CC-46D1-8CFD-B36D8C22B1EC}"/>
                  </a:ext>
                </a:extLst>
              </p:cNvPr>
              <p:cNvSpPr/>
              <p:nvPr/>
            </p:nvSpPr>
            <p:spPr>
              <a:xfrm>
                <a:off x="645459" y="4114800"/>
                <a:ext cx="1694329" cy="162709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B02127D2-33DB-4DAD-9DF6-5589DDA98C77}"/>
                  </a:ext>
                </a:extLst>
              </p:cNvPr>
              <p:cNvSpPr/>
              <p:nvPr/>
            </p:nvSpPr>
            <p:spPr>
              <a:xfrm>
                <a:off x="874059" y="4343400"/>
                <a:ext cx="1210235" cy="11295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C75C0F26-C075-4E80-B131-60ABFECC120C}"/>
                </a:ext>
              </a:extLst>
            </p:cNvPr>
            <p:cNvCxnSpPr>
              <a:endCxn id="14" idx="0"/>
            </p:cNvCxnSpPr>
            <p:nvPr/>
          </p:nvCxnSpPr>
          <p:spPr>
            <a:xfrm flipV="1">
              <a:off x="4413996" y="3960159"/>
              <a:ext cx="13448"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1F4CB58-4216-400B-8661-A6E796EF04C5}"/>
                </a:ext>
              </a:extLst>
            </p:cNvPr>
            <p:cNvCxnSpPr>
              <a:cxnSpLocks/>
              <a:stCxn id="15" idx="7"/>
              <a:endCxn id="14" idx="7"/>
            </p:cNvCxnSpPr>
            <p:nvPr/>
          </p:nvCxnSpPr>
          <p:spPr>
            <a:xfrm flipV="1">
              <a:off x="4841879" y="4198441"/>
              <a:ext cx="184600" cy="15573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300E880-E8AA-45C9-A71D-50D133B6A62B}"/>
                </a:ext>
              </a:extLst>
            </p:cNvPr>
            <p:cNvCxnSpPr>
              <a:stCxn id="14" idx="6"/>
              <a:endCxn id="15" idx="6"/>
            </p:cNvCxnSpPr>
            <p:nvPr/>
          </p:nvCxnSpPr>
          <p:spPr>
            <a:xfrm flipH="1" flipV="1">
              <a:off x="5019114" y="4753536"/>
              <a:ext cx="255494" cy="2017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84CE9D0-A7E7-4ADC-AAA3-01FCBF6CF8D7}"/>
                </a:ext>
              </a:extLst>
            </p:cNvPr>
            <p:cNvCxnSpPr>
              <a:stCxn id="15" idx="5"/>
              <a:endCxn id="14" idx="5"/>
            </p:cNvCxnSpPr>
            <p:nvPr/>
          </p:nvCxnSpPr>
          <p:spPr>
            <a:xfrm>
              <a:off x="4841879" y="5152893"/>
              <a:ext cx="184600" cy="1960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F05265F-A3B8-4556-B2D7-E72A63C353EC}"/>
                </a:ext>
              </a:extLst>
            </p:cNvPr>
            <p:cNvCxnSpPr>
              <a:stCxn id="15" idx="4"/>
              <a:endCxn id="14" idx="4"/>
            </p:cNvCxnSpPr>
            <p:nvPr/>
          </p:nvCxnSpPr>
          <p:spPr>
            <a:xfrm>
              <a:off x="4413997" y="5318312"/>
              <a:ext cx="13447" cy="26894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66BBFA9-0A18-46FE-AEAB-7BB43DC8297E}"/>
                </a:ext>
              </a:extLst>
            </p:cNvPr>
            <p:cNvCxnSpPr>
              <a:stCxn id="15" idx="3"/>
              <a:endCxn id="14" idx="3"/>
            </p:cNvCxnSpPr>
            <p:nvPr/>
          </p:nvCxnSpPr>
          <p:spPr>
            <a:xfrm flipH="1">
              <a:off x="3828408" y="5152893"/>
              <a:ext cx="157706" cy="1960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17D0B00-5A1F-404A-8BE9-51204217935B}"/>
                </a:ext>
              </a:extLst>
            </p:cNvPr>
            <p:cNvCxnSpPr>
              <a:stCxn id="15" idx="2"/>
              <a:endCxn id="14" idx="2"/>
            </p:cNvCxnSpPr>
            <p:nvPr/>
          </p:nvCxnSpPr>
          <p:spPr>
            <a:xfrm flipH="1">
              <a:off x="3580279" y="4753536"/>
              <a:ext cx="228600" cy="201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F630E64-3870-4017-8216-18C95280A545}"/>
                </a:ext>
              </a:extLst>
            </p:cNvPr>
            <p:cNvCxnSpPr>
              <a:stCxn id="15" idx="1"/>
              <a:endCxn id="14" idx="1"/>
            </p:cNvCxnSpPr>
            <p:nvPr/>
          </p:nvCxnSpPr>
          <p:spPr>
            <a:xfrm flipH="1" flipV="1">
              <a:off x="3828408" y="4198441"/>
              <a:ext cx="157706" cy="155737"/>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616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07A0E-5308-46BA-974B-7CF5B0D88C71}"/>
              </a:ext>
            </a:extLst>
          </p:cNvPr>
          <p:cNvSpPr>
            <a:spLocks noGrp="1"/>
          </p:cNvSpPr>
          <p:nvPr>
            <p:ph type="title"/>
          </p:nvPr>
        </p:nvSpPr>
        <p:spPr/>
        <p:txBody>
          <a:bodyPr/>
          <a:lstStyle/>
          <a:p>
            <a:r>
              <a:rPr lang="en-US" dirty="0"/>
              <a:t>How to select a case?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8D40420-BC42-49C8-B5B5-B36393BF8745}"/>
                  </a:ext>
                </a:extLst>
              </p:cNvPr>
              <p:cNvSpPr>
                <a:spLocks noGrp="1"/>
              </p:cNvSpPr>
              <p:nvPr>
                <p:ph idx="1"/>
              </p:nvPr>
            </p:nvSpPr>
            <p:spPr/>
            <p:txBody>
              <a:bodyPr/>
              <a:lstStyle/>
              <a:p>
                <a:r>
                  <a:rPr lang="en-US" dirty="0"/>
                  <a:t>Once probability of at least one crack is known, a potential case need to be selected. The following method is performed</a:t>
                </a:r>
              </a:p>
              <a:p>
                <a:pPr marL="754380" lvl="1" indent="-342900">
                  <a:buFont typeface="+mj-lt"/>
                  <a:buAutoNum type="arabicPeriod"/>
                </a:pPr>
                <a:r>
                  <a:rPr lang="en-US" dirty="0"/>
                  <a:t>Estimate random case as </a:t>
                </a:r>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𝑟𝑎𝑛𝑑𝑜𝑚</m:t>
                        </m:r>
                        <m:r>
                          <a:rPr lang="en-US" b="0" i="1" smtClean="0">
                            <a:latin typeface="Cambria Math" panose="02040503050406030204" pitchFamily="18" charset="0"/>
                          </a:rPr>
                          <m:t> </m:t>
                        </m:r>
                        <m:r>
                          <a:rPr lang="en-US" b="0" i="1" smtClean="0">
                            <a:latin typeface="Cambria Math" panose="02040503050406030204" pitchFamily="18" charset="0"/>
                          </a:rPr>
                          <m:t>𝑐𝑎𝑠𝑒</m:t>
                        </m:r>
                      </m:e>
                    </m:d>
                    <m:r>
                      <a:rPr lang="en-US" b="0" i="1" smtClean="0">
                        <a:latin typeface="Cambria Math" panose="02040503050406030204" pitchFamily="18" charset="0"/>
                      </a:rPr>
                      <m:t>=</m:t>
                    </m:r>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𝑎𝑡</m:t>
                        </m:r>
                        <m:r>
                          <a:rPr lang="en-US" b="0" i="1" smtClean="0">
                            <a:latin typeface="Cambria Math" panose="02040503050406030204" pitchFamily="18" charset="0"/>
                          </a:rPr>
                          <m:t> </m:t>
                        </m:r>
                        <m:r>
                          <a:rPr lang="en-US" b="0" i="1" smtClean="0">
                            <a:latin typeface="Cambria Math" panose="02040503050406030204" pitchFamily="18" charset="0"/>
                          </a:rPr>
                          <m:t>𝑙𝑒𝑎𝑠𝑡</m:t>
                        </m:r>
                        <m:r>
                          <a:rPr lang="en-US" b="0" i="1" smtClean="0">
                            <a:latin typeface="Cambria Math" panose="02040503050406030204" pitchFamily="18" charset="0"/>
                          </a:rPr>
                          <m:t> </m:t>
                        </m:r>
                        <m:r>
                          <a:rPr lang="en-US" b="0" i="1" smtClean="0">
                            <a:latin typeface="Cambria Math" panose="02040503050406030204" pitchFamily="18" charset="0"/>
                          </a:rPr>
                          <m:t>𝑜𝑛𝑒</m:t>
                        </m:r>
                        <m:r>
                          <a:rPr lang="en-US" b="0" i="1" smtClean="0">
                            <a:latin typeface="Cambria Math" panose="02040503050406030204" pitchFamily="18" charset="0"/>
                          </a:rPr>
                          <m:t> </m:t>
                        </m:r>
                        <m:r>
                          <a:rPr lang="en-US" b="0" i="1" smtClean="0">
                            <a:latin typeface="Cambria Math" panose="02040503050406030204" pitchFamily="18" charset="0"/>
                          </a:rPr>
                          <m:t>𝑐𝑟𝑎𝑐𝑘</m:t>
                        </m:r>
                      </m:e>
                    </m:d>
                    <m:r>
                      <a:rPr lang="en-US" b="0" i="1" smtClean="0">
                        <a:latin typeface="Cambria Math" panose="02040503050406030204" pitchFamily="18" charset="0"/>
                      </a:rPr>
                      <m:t>×</m:t>
                    </m:r>
                    <m:r>
                      <a:rPr lang="en-US" b="0" i="1" smtClean="0">
                        <a:latin typeface="Cambria Math" panose="02040503050406030204" pitchFamily="18" charset="0"/>
                      </a:rPr>
                      <m:t>𝑈</m:t>
                    </m:r>
                  </m:oMath>
                </a14:m>
                <a:r>
                  <a:rPr lang="en-US" dirty="0"/>
                  <a:t> where </a:t>
                </a:r>
                <a14:m>
                  <m:oMath xmlns:m="http://schemas.openxmlformats.org/officeDocument/2006/math">
                    <m:r>
                      <a:rPr lang="en-US" b="0" i="1" smtClean="0">
                        <a:latin typeface="Cambria Math" panose="02040503050406030204" pitchFamily="18" charset="0"/>
                      </a:rPr>
                      <m:t>𝑈</m:t>
                    </m:r>
                  </m:oMath>
                </a14:m>
                <a:r>
                  <a:rPr lang="en-US" dirty="0"/>
                  <a:t> is a uniform distribution on </a:t>
                </a:r>
                <a14:m>
                  <m:oMath xmlns:m="http://schemas.openxmlformats.org/officeDocument/2006/math">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0,1</m:t>
                        </m:r>
                      </m:e>
                    </m:d>
                  </m:oMath>
                </a14:m>
                <a:endParaRPr lang="en-US" b="0" dirty="0"/>
              </a:p>
              <a:p>
                <a:pPr marL="754380" lvl="1" indent="-342900">
                  <a:buFont typeface="+mj-lt"/>
                  <a:buAutoNum type="arabicPeriod"/>
                </a:pPr>
                <a:r>
                  <a:rPr lang="en-US" dirty="0"/>
                  <a:t>Select the corresponding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𝑚𝑢𝑙𝑡</m:t>
                        </m:r>
                      </m:sub>
                    </m:sSub>
                  </m:oMath>
                </a14:m>
                <a:r>
                  <a:rPr lang="en-US" dirty="0"/>
                  <a:t> that includes this probability (reminder : All probabilities as summed at the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𝑚𝑢𝑙𝑡</m:t>
                        </m:r>
                      </m:sub>
                    </m:sSub>
                  </m:oMath>
                </a14:m>
                <a:r>
                  <a:rPr lang="en-US" dirty="0"/>
                  <a:t> level)</a:t>
                </a:r>
              </a:p>
              <a:p>
                <a:pPr marL="754380" lvl="1" indent="-342900">
                  <a:buFont typeface="+mj-lt"/>
                  <a:buAutoNum type="arabicPeriod"/>
                </a:pPr>
                <a:r>
                  <a:rPr lang="en-US" dirty="0"/>
                  <a:t>Look at all potential decompositions and sum their probabilities up to passing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𝑟𝑎𝑛𝑑𝑜𝑚</m:t>
                    </m:r>
                    <m:r>
                      <a:rPr lang="en-US" b="0" i="1" smtClean="0">
                        <a:latin typeface="Cambria Math" panose="02040503050406030204" pitchFamily="18" charset="0"/>
                      </a:rPr>
                      <m:t> </m:t>
                    </m:r>
                    <m:r>
                      <a:rPr lang="en-US" b="0" i="1" smtClean="0">
                        <a:latin typeface="Cambria Math" panose="02040503050406030204" pitchFamily="18" charset="0"/>
                      </a:rPr>
                      <m:t>𝑐𝑎𝑠𝑒</m:t>
                    </m:r>
                    <m:r>
                      <a:rPr lang="en-US" b="0" i="1" smtClean="0">
                        <a:latin typeface="Cambria Math" panose="02040503050406030204" pitchFamily="18" charset="0"/>
                      </a:rPr>
                      <m:t>)</m:t>
                    </m:r>
                  </m:oMath>
                </a14:m>
                <a:endParaRPr lang="en-US" dirty="0"/>
              </a:p>
              <a:p>
                <a:pPr marL="1019556" lvl="2" indent="-342900">
                  <a:buFont typeface="+mj-lt"/>
                  <a:buAutoNum type="alphaLcPeriod"/>
                </a:pPr>
                <a:r>
                  <a:rPr lang="en-US" dirty="0"/>
                  <a:t>Start with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𝑒𝑥𝑎𝑐𝑡𝑙𝑦</m:t>
                    </m:r>
                    <m:r>
                      <a:rPr lang="en-US" b="0" i="1" smtClean="0">
                        <a:latin typeface="Cambria Math" panose="02040503050406030204" pitchFamily="18" charset="0"/>
                      </a:rPr>
                      <m:t> 1 </m:t>
                    </m:r>
                    <m:r>
                      <a:rPr lang="en-US" b="0" i="1" smtClean="0">
                        <a:latin typeface="Cambria Math" panose="02040503050406030204" pitchFamily="18" charset="0"/>
                      </a:rPr>
                      <m:t>𝑐𝑟𝑎𝑐𝑘</m:t>
                    </m:r>
                    <m:r>
                      <a:rPr lang="en-US" b="0" i="1" smtClean="0">
                        <a:latin typeface="Cambria Math" panose="02040503050406030204" pitchFamily="18" charset="0"/>
                      </a:rPr>
                      <m:t>)</m:t>
                    </m:r>
                  </m:oMath>
                </a14:m>
                <a:r>
                  <a:rPr lang="en-US" dirty="0"/>
                  <a:t> (all 19 locations)</a:t>
                </a:r>
              </a:p>
              <a:p>
                <a:pPr marL="1019556" lvl="2" indent="-342900">
                  <a:buFont typeface="+mj-lt"/>
                  <a:buAutoNum type="alphaLcPeriod"/>
                </a:pPr>
                <a:r>
                  <a:rPr lang="en-US" dirty="0"/>
                  <a:t>Continues with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𝑒𝑥𝑎𝑐𝑡𝑙𝑦</m:t>
                    </m:r>
                    <m:r>
                      <a:rPr lang="en-US" b="0" i="1" smtClean="0">
                        <a:latin typeface="Cambria Math" panose="02040503050406030204" pitchFamily="18" charset="0"/>
                      </a:rPr>
                      <m:t> 2 </m:t>
                    </m:r>
                    <m:r>
                      <a:rPr lang="en-US" b="0" i="1" smtClean="0">
                        <a:latin typeface="Cambria Math" panose="02040503050406030204" pitchFamily="18" charset="0"/>
                      </a:rPr>
                      <m:t>𝑐𝑟𝑎𝑐𝑘𝑠</m:t>
                    </m:r>
                    <m:r>
                      <a:rPr lang="en-US" b="0" i="1" smtClean="0">
                        <a:latin typeface="Cambria Math" panose="02040503050406030204" pitchFamily="18" charset="0"/>
                      </a:rPr>
                      <m:t>)</m:t>
                    </m:r>
                  </m:oMath>
                </a14:m>
                <a:r>
                  <a:rPr lang="en-US" dirty="0"/>
                  <a:t> (any combination of 2 locations amongst 19)</a:t>
                </a:r>
              </a:p>
              <a:p>
                <a:pPr marL="1019556" lvl="2" indent="-342900">
                  <a:buFont typeface="+mj-lt"/>
                  <a:buAutoNum type="alphaLcPeriod"/>
                </a:pPr>
                <a:r>
                  <a:rPr lang="en-US" dirty="0"/>
                  <a:t>…</a:t>
                </a:r>
              </a:p>
              <a:p>
                <a:pPr marL="754380" lvl="1" indent="-342900">
                  <a:buFont typeface="+mj-lt"/>
                  <a:buAutoNum type="arabicPeriod"/>
                </a:pPr>
                <a:r>
                  <a:rPr lang="en-US" dirty="0"/>
                  <a:t>Sample conditionally the corresponding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𝑖</m:t>
                        </m:r>
                      </m:sub>
                    </m:sSub>
                  </m:oMath>
                </a14:m>
                <a:r>
                  <a:rPr lang="en-US" dirty="0"/>
                  <a:t> based on the number of cracks selected and their subsegment (all other information available)</a:t>
                </a:r>
              </a:p>
              <a:p>
                <a:pPr marL="754380" lvl="1" indent="-342900">
                  <a:buFont typeface="+mj-lt"/>
                  <a:buAutoNum type="arabicPeriod"/>
                </a:pPr>
                <a:r>
                  <a:rPr lang="en-US" dirty="0"/>
                  <a:t>Sample randomly the location in the subsegment </a:t>
                </a:r>
              </a:p>
              <a:p>
                <a:endParaRPr lang="en-US" dirty="0"/>
              </a:p>
            </p:txBody>
          </p:sp>
        </mc:Choice>
        <mc:Fallback xmlns="">
          <p:sp>
            <p:nvSpPr>
              <p:cNvPr id="3" name="Content Placeholder 2">
                <a:extLst>
                  <a:ext uri="{FF2B5EF4-FFF2-40B4-BE49-F238E27FC236}">
                    <a16:creationId xmlns:a16="http://schemas.microsoft.com/office/drawing/2014/main" xmlns:a14="http://schemas.microsoft.com/office/drawing/2010/main" xmlns="" id="{48D40420-BC42-49C8-B5B5-B36393BF8745}"/>
                  </a:ext>
                </a:extLst>
              </p:cNvPr>
              <p:cNvSpPr>
                <a:spLocks noGrp="1" noRot="1" noChangeAspect="1" noMove="1" noResize="1" noEditPoints="1" noAdjustHandles="1" noChangeArrowheads="1" noChangeShapeType="1" noTextEdit="1"/>
              </p:cNvSpPr>
              <p:nvPr>
                <p:ph idx="1"/>
              </p:nvPr>
            </p:nvSpPr>
            <p:spPr>
              <a:blipFill rotWithShape="1">
                <a:blip r:embed="rId2"/>
                <a:stretch>
                  <a:fillRect t="-729" r="-74"/>
                </a:stretch>
              </a:blipFill>
            </p:spPr>
            <p:txBody>
              <a:bodyPr/>
              <a:lstStyle/>
              <a:p>
                <a:r>
                  <a:rPr lang="en-US">
                    <a:noFill/>
                  </a:rPr>
                  <a:t> </a:t>
                </a:r>
              </a:p>
            </p:txBody>
          </p:sp>
        </mc:Fallback>
      </mc:AlternateContent>
    </p:spTree>
    <p:extLst>
      <p:ext uri="{BB962C8B-B14F-4D97-AF65-F5344CB8AC3E}">
        <p14:creationId xmlns:p14="http://schemas.microsoft.com/office/powerpoint/2010/main" val="2988056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9C8AD-CF1E-4D70-9951-7CF918F7C094}"/>
              </a:ext>
            </a:extLst>
          </p:cNvPr>
          <p:cNvSpPr>
            <a:spLocks noGrp="1"/>
          </p:cNvSpPr>
          <p:nvPr>
            <p:ph type="title"/>
          </p:nvPr>
        </p:nvSpPr>
        <p:spPr/>
        <p:txBody>
          <a:bodyPr/>
          <a:lstStyle/>
          <a:p>
            <a:r>
              <a:rPr lang="en-US" dirty="0"/>
              <a:t>Optimization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ED2882E-07E7-4650-9AA0-46C287C6D34E}"/>
                  </a:ext>
                </a:extLst>
              </p:cNvPr>
              <p:cNvSpPr>
                <a:spLocks noGrp="1"/>
              </p:cNvSpPr>
              <p:nvPr>
                <p:ph idx="1"/>
              </p:nvPr>
            </p:nvSpPr>
            <p:spPr/>
            <p:txBody>
              <a:bodyPr/>
              <a:lstStyle/>
              <a:p>
                <a:r>
                  <a:rPr lang="en-US" b="1" dirty="0"/>
                  <a:t>Let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𝒑</m:t>
                        </m:r>
                      </m:e>
                      <m:sub>
                        <m:r>
                          <a:rPr lang="en-US" b="1" i="1" smtClean="0">
                            <a:latin typeface="Cambria Math" panose="02040503050406030204" pitchFamily="18" charset="0"/>
                          </a:rPr>
                          <m:t>𝒊</m:t>
                        </m:r>
                      </m:sub>
                    </m:sSub>
                    <m:r>
                      <a:rPr lang="en-US" b="1" i="1" smtClean="0">
                        <a:latin typeface="Cambria Math" panose="02040503050406030204" pitchFamily="18" charset="0"/>
                      </a:rPr>
                      <m:t>=</m:t>
                    </m:r>
                    <m:r>
                      <a:rPr lang="en-US" b="1" i="1" smtClean="0">
                        <a:latin typeface="Cambria Math" panose="02040503050406030204" pitchFamily="18" charset="0"/>
                      </a:rPr>
                      <m:t>𝑷</m:t>
                    </m:r>
                    <m:r>
                      <a:rPr lang="en-US" b="1" i="1" smtClean="0">
                        <a:latin typeface="Cambria Math" panose="02040503050406030204" pitchFamily="18" charset="0"/>
                      </a:rPr>
                      <m:t>(</m:t>
                    </m:r>
                    <m:r>
                      <a:rPr lang="en-US" b="1" i="1" smtClean="0">
                        <a:latin typeface="Cambria Math" panose="02040503050406030204" pitchFamily="18" charset="0"/>
                      </a:rPr>
                      <m:t>𝟏</m:t>
                    </m:r>
                    <m:r>
                      <a:rPr lang="en-US" b="1" i="1" smtClean="0">
                        <a:latin typeface="Cambria Math" panose="02040503050406030204" pitchFamily="18" charset="0"/>
                      </a:rPr>
                      <m:t> </m:t>
                    </m:r>
                    <m:r>
                      <a:rPr lang="en-US" b="1" i="1" smtClean="0">
                        <a:latin typeface="Cambria Math" panose="02040503050406030204" pitchFamily="18" charset="0"/>
                      </a:rPr>
                      <m:t>𝒄𝒓𝒂𝒄𝒌</m:t>
                    </m:r>
                    <m:r>
                      <a:rPr lang="en-US" b="1" i="1" smtClean="0">
                        <a:latin typeface="Cambria Math" panose="02040503050406030204" pitchFamily="18" charset="0"/>
                      </a:rPr>
                      <m:t> </m:t>
                    </m:r>
                    <m:r>
                      <a:rPr lang="en-US" b="1" i="1" smtClean="0">
                        <a:latin typeface="Cambria Math" panose="02040503050406030204" pitchFamily="18" charset="0"/>
                      </a:rPr>
                      <m:t>𝒊𝒏</m:t>
                    </m:r>
                    <m:r>
                      <a:rPr lang="en-US" b="1" i="1" smtClean="0">
                        <a:latin typeface="Cambria Math" panose="02040503050406030204" pitchFamily="18" charset="0"/>
                      </a:rPr>
                      <m:t> </m:t>
                    </m:r>
                    <m:r>
                      <a:rPr lang="en-US" b="1" i="1" smtClean="0">
                        <a:latin typeface="Cambria Math" panose="02040503050406030204" pitchFamily="18" charset="0"/>
                      </a:rPr>
                      <m:t>𝒔𝒆𝒈𝒎𝒆𝒏𝒕</m:t>
                    </m:r>
                    <m:r>
                      <a:rPr lang="en-US" b="1" i="1" smtClean="0">
                        <a:latin typeface="Cambria Math" panose="02040503050406030204" pitchFamily="18" charset="0"/>
                      </a:rPr>
                      <m:t> </m:t>
                    </m:r>
                    <m:r>
                      <a:rPr lang="en-US" b="1" i="1" smtClean="0">
                        <a:latin typeface="Cambria Math" panose="02040503050406030204" pitchFamily="18" charset="0"/>
                      </a:rPr>
                      <m:t>𝒊</m:t>
                    </m:r>
                    <m:r>
                      <a:rPr lang="en-US" b="1" i="1" smtClean="0">
                        <a:latin typeface="Cambria Math" panose="02040503050406030204" pitchFamily="18" charset="0"/>
                      </a:rPr>
                      <m:t>)</m:t>
                    </m:r>
                  </m:oMath>
                </a14:m>
                <a:r>
                  <a:rPr lang="en-US" b="1" dirty="0"/>
                  <a:t>, </a:t>
                </a:r>
                <a14:m>
                  <m:oMath xmlns:m="http://schemas.openxmlformats.org/officeDocument/2006/math">
                    <m:r>
                      <a:rPr lang="en-US" b="1" i="0" smtClean="0">
                        <a:latin typeface="Cambria Math" panose="02040503050406030204" pitchFamily="18" charset="0"/>
                      </a:rPr>
                      <m:t>𝐪</m:t>
                    </m:r>
                    <m:r>
                      <a:rPr lang="en-US" b="1" i="0" smtClean="0">
                        <a:latin typeface="Cambria Math" panose="02040503050406030204" pitchFamily="18" charset="0"/>
                      </a:rPr>
                      <m:t>= </m:t>
                    </m:r>
                    <m:r>
                      <a:rPr lang="en-US" b="1" i="1" smtClean="0">
                        <a:latin typeface="Cambria Math" panose="02040503050406030204" pitchFamily="18" charset="0"/>
                      </a:rPr>
                      <m:t>𝑷</m:t>
                    </m:r>
                    <m:d>
                      <m:dPr>
                        <m:ctrlPr>
                          <a:rPr lang="en-US" b="1" i="1" smtClean="0">
                            <a:latin typeface="Cambria Math" panose="02040503050406030204" pitchFamily="18" charset="0"/>
                          </a:rPr>
                        </m:ctrlPr>
                      </m:dPr>
                      <m:e>
                        <m:r>
                          <a:rPr lang="en-US" b="1" i="1" smtClean="0">
                            <a:latin typeface="Cambria Math" panose="02040503050406030204" pitchFamily="18" charset="0"/>
                          </a:rPr>
                          <m:t>𝒏𝒐</m:t>
                        </m:r>
                        <m:r>
                          <a:rPr lang="en-US" b="1" i="1" smtClean="0">
                            <a:latin typeface="Cambria Math" panose="02040503050406030204" pitchFamily="18" charset="0"/>
                          </a:rPr>
                          <m:t> </m:t>
                        </m:r>
                        <m:r>
                          <a:rPr lang="en-US" b="1" i="1" smtClean="0">
                            <a:latin typeface="Cambria Math" panose="02040503050406030204" pitchFamily="18" charset="0"/>
                          </a:rPr>
                          <m:t>𝒄𝒓𝒂𝒄𝒌</m:t>
                        </m:r>
                      </m:e>
                    </m:d>
                  </m:oMath>
                </a14:m>
                <a:r>
                  <a:rPr lang="en-US" dirty="0"/>
                  <a:t> and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𝒒</m:t>
                        </m:r>
                      </m:e>
                      <m:sub>
                        <m:r>
                          <a:rPr lang="en-US" b="1" i="1" smtClean="0">
                            <a:latin typeface="Cambria Math" panose="02040503050406030204" pitchFamily="18" charset="0"/>
                          </a:rPr>
                          <m:t>𝒊</m:t>
                        </m:r>
                      </m:sub>
                    </m:sSub>
                    <m:r>
                      <a:rPr lang="en-US" b="1" i="1" smtClean="0">
                        <a:latin typeface="Cambria Math" panose="02040503050406030204" pitchFamily="18" charset="0"/>
                      </a:rPr>
                      <m:t>=</m:t>
                    </m:r>
                    <m:r>
                      <a:rPr lang="en-US" b="1" i="1" smtClean="0">
                        <a:latin typeface="Cambria Math" panose="02040503050406030204" pitchFamily="18" charset="0"/>
                      </a:rPr>
                      <m:t>𝑷</m:t>
                    </m:r>
                    <m:r>
                      <a:rPr lang="en-US" b="1" i="1" smtClean="0">
                        <a:latin typeface="Cambria Math" panose="02040503050406030204" pitchFamily="18" charset="0"/>
                      </a:rPr>
                      <m:t>(</m:t>
                    </m:r>
                    <m:r>
                      <a:rPr lang="en-US" b="1" i="1" smtClean="0">
                        <a:latin typeface="Cambria Math" panose="02040503050406030204" pitchFamily="18" charset="0"/>
                      </a:rPr>
                      <m:t>𝒏𝒐</m:t>
                    </m:r>
                    <m:r>
                      <a:rPr lang="en-US" b="1" i="1" smtClean="0">
                        <a:latin typeface="Cambria Math" panose="02040503050406030204" pitchFamily="18" charset="0"/>
                      </a:rPr>
                      <m:t> </m:t>
                    </m:r>
                    <m:r>
                      <a:rPr lang="en-US" b="1" i="1" smtClean="0">
                        <a:latin typeface="Cambria Math" panose="02040503050406030204" pitchFamily="18" charset="0"/>
                      </a:rPr>
                      <m:t>𝒄𝒓𝒂𝒄𝒌</m:t>
                    </m:r>
                    <m:r>
                      <a:rPr lang="en-US" b="1" i="1" smtClean="0">
                        <a:latin typeface="Cambria Math" panose="02040503050406030204" pitchFamily="18" charset="0"/>
                      </a:rPr>
                      <m:t> </m:t>
                    </m:r>
                    <m:r>
                      <a:rPr lang="en-US" b="1" i="1" smtClean="0">
                        <a:latin typeface="Cambria Math" panose="02040503050406030204" pitchFamily="18" charset="0"/>
                      </a:rPr>
                      <m:t>𝒊𝒏</m:t>
                    </m:r>
                    <m:r>
                      <a:rPr lang="en-US" b="1" i="1" smtClean="0">
                        <a:latin typeface="Cambria Math" panose="02040503050406030204" pitchFamily="18" charset="0"/>
                      </a:rPr>
                      <m:t> </m:t>
                    </m:r>
                    <m:r>
                      <a:rPr lang="en-US" b="1" i="1" smtClean="0">
                        <a:latin typeface="Cambria Math" panose="02040503050406030204" pitchFamily="18" charset="0"/>
                      </a:rPr>
                      <m:t>𝒔𝒆𝒈𝒎𝒆𝒏𝒕</m:t>
                    </m:r>
                    <m:r>
                      <a:rPr lang="en-US" b="1" i="1" smtClean="0">
                        <a:latin typeface="Cambria Math" panose="02040503050406030204" pitchFamily="18" charset="0"/>
                      </a:rPr>
                      <m:t> </m:t>
                    </m:r>
                    <m:r>
                      <a:rPr lang="en-US" b="1" i="1" smtClean="0">
                        <a:latin typeface="Cambria Math" panose="02040503050406030204" pitchFamily="18" charset="0"/>
                      </a:rPr>
                      <m:t>𝒊</m:t>
                    </m:r>
                    <m:r>
                      <a:rPr lang="en-US" b="1" i="1" smtClean="0">
                        <a:latin typeface="Cambria Math" panose="02040503050406030204" pitchFamily="18" charset="0"/>
                      </a:rPr>
                      <m:t>)</m:t>
                    </m:r>
                  </m:oMath>
                </a14:m>
                <a:endParaRPr lang="en-US" dirty="0"/>
              </a:p>
              <a:p>
                <a:r>
                  <a:rPr lang="en-US" dirty="0"/>
                  <a:t>Calculation can be optimized as </a:t>
                </a:r>
                <a14:m>
                  <m:oMath xmlns:m="http://schemas.openxmlformats.org/officeDocument/2006/math">
                    <m:r>
                      <a:rPr lang="en-US" b="1" i="1" smtClean="0">
                        <a:latin typeface="Cambria Math" panose="02040503050406030204" pitchFamily="18" charset="0"/>
                      </a:rPr>
                      <m:t>𝑷</m:t>
                    </m:r>
                    <m:d>
                      <m:dPr>
                        <m:ctrlPr>
                          <a:rPr lang="en-US" b="1" i="1" smtClean="0">
                            <a:latin typeface="Cambria Math" panose="02040503050406030204" pitchFamily="18" charset="0"/>
                          </a:rPr>
                        </m:ctrlPr>
                      </m:dPr>
                      <m:e>
                        <m:r>
                          <a:rPr lang="en-US" b="1" i="1" smtClean="0">
                            <a:latin typeface="Cambria Math" panose="02040503050406030204" pitchFamily="18" charset="0"/>
                          </a:rPr>
                          <m:t>𝒐𝒏𝒍𝒚</m:t>
                        </m:r>
                        <m:r>
                          <a:rPr lang="en-US" b="1" i="1" smtClean="0">
                            <a:latin typeface="Cambria Math" panose="02040503050406030204" pitchFamily="18" charset="0"/>
                          </a:rPr>
                          <m:t> </m:t>
                        </m:r>
                        <m:r>
                          <a:rPr lang="en-US" b="1" i="1" smtClean="0">
                            <a:latin typeface="Cambria Math" panose="02040503050406030204" pitchFamily="18" charset="0"/>
                          </a:rPr>
                          <m:t>𝒐𝒏𝒆</m:t>
                        </m:r>
                        <m:r>
                          <a:rPr lang="en-US" b="1" i="1" smtClean="0">
                            <a:latin typeface="Cambria Math" panose="02040503050406030204" pitchFamily="18" charset="0"/>
                          </a:rPr>
                          <m:t> </m:t>
                        </m:r>
                        <m:r>
                          <a:rPr lang="en-US" b="1" i="1" smtClean="0">
                            <a:latin typeface="Cambria Math" panose="02040503050406030204" pitchFamily="18" charset="0"/>
                          </a:rPr>
                          <m:t>𝒄𝒓𝒂𝒄𝒌</m:t>
                        </m:r>
                        <m:r>
                          <a:rPr lang="en-US" b="1" i="1" smtClean="0">
                            <a:latin typeface="Cambria Math" panose="02040503050406030204" pitchFamily="18" charset="0"/>
                          </a:rPr>
                          <m:t> </m:t>
                        </m:r>
                        <m:r>
                          <a:rPr lang="en-US" b="1" i="1" smtClean="0">
                            <a:latin typeface="Cambria Math" panose="02040503050406030204" pitchFamily="18" charset="0"/>
                          </a:rPr>
                          <m:t>𝒂𝒕</m:t>
                        </m:r>
                        <m:r>
                          <a:rPr lang="en-US" b="1" i="1" smtClean="0">
                            <a:latin typeface="Cambria Math" panose="02040503050406030204" pitchFamily="18" charset="0"/>
                          </a:rPr>
                          <m:t> </m:t>
                        </m:r>
                        <m:r>
                          <a:rPr lang="en-US" b="1" i="1" smtClean="0">
                            <a:latin typeface="Cambria Math" panose="02040503050406030204" pitchFamily="18" charset="0"/>
                          </a:rPr>
                          <m:t>𝒔𝒆𝒈𝒎𝒆𝒏𝒕</m:t>
                        </m:r>
                        <m:r>
                          <a:rPr lang="en-US" b="1" i="1" smtClean="0">
                            <a:latin typeface="Cambria Math" panose="02040503050406030204" pitchFamily="18" charset="0"/>
                          </a:rPr>
                          <m:t> </m:t>
                        </m:r>
                        <m:r>
                          <a:rPr lang="en-US" b="1" i="1" smtClean="0">
                            <a:latin typeface="Cambria Math" panose="02040503050406030204" pitchFamily="18" charset="0"/>
                          </a:rPr>
                          <m:t>𝒊</m:t>
                        </m:r>
                      </m:e>
                    </m:d>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𝒑</m:t>
                        </m:r>
                      </m:e>
                      <m:sub>
                        <m:r>
                          <a:rPr lang="en-US" b="1" i="1" smtClean="0">
                            <a:latin typeface="Cambria Math" panose="02040503050406030204" pitchFamily="18" charset="0"/>
                          </a:rPr>
                          <m:t>𝒊</m:t>
                        </m:r>
                      </m:sub>
                    </m:sSub>
                    <m:r>
                      <a:rPr lang="en-US" b="1" i="1" smtClean="0">
                        <a:latin typeface="Cambria Math" panose="02040503050406030204" pitchFamily="18" charset="0"/>
                      </a:rPr>
                      <m:t>×</m:t>
                    </m:r>
                    <m:f>
                      <m:fPr>
                        <m:ctrlPr>
                          <a:rPr lang="en-US" b="1" i="1" smtClean="0">
                            <a:latin typeface="Cambria Math" panose="02040503050406030204" pitchFamily="18" charset="0"/>
                          </a:rPr>
                        </m:ctrlPr>
                      </m:fPr>
                      <m:num>
                        <m:r>
                          <a:rPr lang="en-US" b="1" i="1" smtClean="0">
                            <a:latin typeface="Cambria Math" panose="02040503050406030204" pitchFamily="18" charset="0"/>
                          </a:rPr>
                          <m:t>𝒒</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𝒒</m:t>
                            </m:r>
                          </m:e>
                          <m:sub>
                            <m:r>
                              <a:rPr lang="en-US" b="1" i="1" smtClean="0">
                                <a:latin typeface="Cambria Math" panose="02040503050406030204" pitchFamily="18" charset="0"/>
                              </a:rPr>
                              <m:t>𝒊</m:t>
                            </m:r>
                          </m:sub>
                        </m:sSub>
                      </m:den>
                    </m:f>
                  </m:oMath>
                </a14:m>
                <a:r>
                  <a:rPr lang="en-US" dirty="0"/>
                  <a:t> and </a:t>
                </a:r>
                <a14:m>
                  <m:oMath xmlns:m="http://schemas.openxmlformats.org/officeDocument/2006/math">
                    <m:r>
                      <a:rPr lang="en-US" b="1" i="1" smtClean="0">
                        <a:latin typeface="Cambria Math" panose="02040503050406030204" pitchFamily="18" charset="0"/>
                      </a:rPr>
                      <m:t>𝑷</m:t>
                    </m:r>
                    <m:d>
                      <m:dPr>
                        <m:ctrlPr>
                          <a:rPr lang="en-US" b="1" i="1" smtClean="0">
                            <a:latin typeface="Cambria Math" panose="02040503050406030204" pitchFamily="18" charset="0"/>
                          </a:rPr>
                        </m:ctrlPr>
                      </m:dPr>
                      <m:e>
                        <m:r>
                          <a:rPr lang="en-US" b="1" i="1" smtClean="0">
                            <a:latin typeface="Cambria Math" panose="02040503050406030204" pitchFamily="18" charset="0"/>
                          </a:rPr>
                          <m:t>𝒐𝒏𝒍𝒚</m:t>
                        </m:r>
                        <m:r>
                          <a:rPr lang="en-US" b="1" i="1" smtClean="0">
                            <a:latin typeface="Cambria Math" panose="02040503050406030204" pitchFamily="18" charset="0"/>
                          </a:rPr>
                          <m:t> </m:t>
                        </m:r>
                        <m:r>
                          <a:rPr lang="en-US" b="1" i="1" smtClean="0">
                            <a:latin typeface="Cambria Math" panose="02040503050406030204" pitchFamily="18" charset="0"/>
                          </a:rPr>
                          <m:t>𝒕𝒘𝒐</m:t>
                        </m:r>
                        <m:r>
                          <a:rPr lang="en-US" b="1" i="1" smtClean="0">
                            <a:latin typeface="Cambria Math" panose="02040503050406030204" pitchFamily="18" charset="0"/>
                          </a:rPr>
                          <m:t> </m:t>
                        </m:r>
                        <m:r>
                          <a:rPr lang="en-US" b="1" i="1" smtClean="0">
                            <a:latin typeface="Cambria Math" panose="02040503050406030204" pitchFamily="18" charset="0"/>
                          </a:rPr>
                          <m:t>𝒄𝒓𝒂𝒄𝒌𝒔</m:t>
                        </m:r>
                        <m:r>
                          <a:rPr lang="en-US" b="1" i="1" smtClean="0">
                            <a:latin typeface="Cambria Math" panose="02040503050406030204" pitchFamily="18" charset="0"/>
                          </a:rPr>
                          <m:t> </m:t>
                        </m:r>
                        <m:r>
                          <a:rPr lang="en-US" b="1" i="1" smtClean="0">
                            <a:latin typeface="Cambria Math" panose="02040503050406030204" pitchFamily="18" charset="0"/>
                          </a:rPr>
                          <m:t>𝒂𝒕</m:t>
                        </m:r>
                        <m:r>
                          <a:rPr lang="en-US" b="1" i="1" smtClean="0">
                            <a:latin typeface="Cambria Math" panose="02040503050406030204" pitchFamily="18" charset="0"/>
                          </a:rPr>
                          <m:t> </m:t>
                        </m:r>
                        <m:r>
                          <a:rPr lang="en-US" b="1" i="1" smtClean="0">
                            <a:latin typeface="Cambria Math" panose="02040503050406030204" pitchFamily="18" charset="0"/>
                          </a:rPr>
                          <m:t>𝒔𝒆𝒈𝒎𝒆𝒏𝒕𝒔</m:t>
                        </m:r>
                        <m:r>
                          <a:rPr lang="en-US" b="1" i="1" smtClean="0">
                            <a:latin typeface="Cambria Math" panose="02040503050406030204" pitchFamily="18" charset="0"/>
                          </a:rPr>
                          <m:t> </m:t>
                        </m:r>
                        <m:r>
                          <a:rPr lang="en-US" b="1" i="1" smtClean="0">
                            <a:latin typeface="Cambria Math" panose="02040503050406030204" pitchFamily="18" charset="0"/>
                          </a:rPr>
                          <m:t>𝒊</m:t>
                        </m:r>
                        <m:r>
                          <a:rPr lang="en-US" b="1" i="1" smtClean="0">
                            <a:latin typeface="Cambria Math" panose="02040503050406030204" pitchFamily="18" charset="0"/>
                          </a:rPr>
                          <m:t> </m:t>
                        </m:r>
                        <m:r>
                          <a:rPr lang="en-US" b="1" i="1" smtClean="0">
                            <a:latin typeface="Cambria Math" panose="02040503050406030204" pitchFamily="18" charset="0"/>
                          </a:rPr>
                          <m:t>𝒂𝒏𝒅</m:t>
                        </m:r>
                        <m:r>
                          <a:rPr lang="en-US" b="1" i="1" smtClean="0">
                            <a:latin typeface="Cambria Math" panose="02040503050406030204" pitchFamily="18" charset="0"/>
                          </a:rPr>
                          <m:t> </m:t>
                        </m:r>
                        <m:r>
                          <a:rPr lang="en-US" b="1" i="1" smtClean="0">
                            <a:latin typeface="Cambria Math" panose="02040503050406030204" pitchFamily="18" charset="0"/>
                          </a:rPr>
                          <m:t>𝒋</m:t>
                        </m:r>
                      </m:e>
                    </m:d>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𝒑</m:t>
                        </m:r>
                      </m:e>
                      <m:sub>
                        <m:r>
                          <a:rPr lang="en-US" b="1" i="1" smtClean="0">
                            <a:latin typeface="Cambria Math" panose="02040503050406030204" pitchFamily="18" charset="0"/>
                          </a:rPr>
                          <m:t>𝒊</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𝒑</m:t>
                        </m:r>
                      </m:e>
                      <m:sub>
                        <m:r>
                          <a:rPr lang="en-US" b="1" i="1" smtClean="0">
                            <a:latin typeface="Cambria Math" panose="02040503050406030204" pitchFamily="18" charset="0"/>
                          </a:rPr>
                          <m:t>𝒋</m:t>
                        </m:r>
                      </m:sub>
                    </m:sSub>
                    <m:r>
                      <a:rPr lang="en-US" b="1" i="1" smtClean="0">
                        <a:latin typeface="Cambria Math" panose="02040503050406030204" pitchFamily="18" charset="0"/>
                      </a:rPr>
                      <m:t>×</m:t>
                    </m:r>
                    <m:f>
                      <m:fPr>
                        <m:ctrlPr>
                          <a:rPr lang="en-US" b="1" i="1" smtClean="0">
                            <a:latin typeface="Cambria Math" panose="02040503050406030204" pitchFamily="18" charset="0"/>
                          </a:rPr>
                        </m:ctrlPr>
                      </m:fPr>
                      <m:num>
                        <m:r>
                          <a:rPr lang="en-US" b="1" i="1" smtClean="0">
                            <a:latin typeface="Cambria Math" panose="02040503050406030204" pitchFamily="18" charset="0"/>
                          </a:rPr>
                          <m:t>𝒒</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𝒒</m:t>
                            </m:r>
                          </m:e>
                          <m:sub>
                            <m:r>
                              <a:rPr lang="en-US" b="1" i="1" smtClean="0">
                                <a:latin typeface="Cambria Math" panose="02040503050406030204" pitchFamily="18" charset="0"/>
                              </a:rPr>
                              <m:t>𝒊</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𝒒</m:t>
                            </m:r>
                          </m:e>
                          <m:sub>
                            <m:r>
                              <a:rPr lang="en-US" b="1" i="1" smtClean="0">
                                <a:latin typeface="Cambria Math" panose="02040503050406030204" pitchFamily="18" charset="0"/>
                              </a:rPr>
                              <m:t>𝒋</m:t>
                            </m:r>
                          </m:sub>
                        </m:sSub>
                      </m:den>
                    </m:f>
                  </m:oMath>
                </a14:m>
                <a:endParaRPr lang="en-US" b="1" dirty="0"/>
              </a:p>
              <a:p>
                <a:r>
                  <a:rPr lang="en-US" dirty="0"/>
                  <a:t>For circ. crack, starting from the top dead center and looking at segments closest to the top speed up the process since the lower part of the weld is in the compressive zone (no crack occurring) and can be ignored.</a:t>
                </a:r>
              </a:p>
              <a:p>
                <a:endParaRPr lang="en-US" b="1" dirty="0"/>
              </a:p>
            </p:txBody>
          </p:sp>
        </mc:Choice>
        <mc:Fallback xmlns="">
          <p:sp>
            <p:nvSpPr>
              <p:cNvPr id="3" name="Content Placeholder 2">
                <a:extLst>
                  <a:ext uri="{FF2B5EF4-FFF2-40B4-BE49-F238E27FC236}">
                    <a16:creationId xmlns:a16="http://schemas.microsoft.com/office/drawing/2014/main" id="{CED2882E-07E7-4650-9AA0-46C287C6D34E}"/>
                  </a:ext>
                </a:extLst>
              </p:cNvPr>
              <p:cNvSpPr>
                <a:spLocks noGrp="1" noRot="1" noChangeAspect="1" noMove="1" noResize="1" noEditPoints="1" noAdjustHandles="1" noChangeArrowheads="1" noChangeShapeType="1" noTextEdit="1"/>
              </p:cNvSpPr>
              <p:nvPr>
                <p:ph idx="1"/>
              </p:nvPr>
            </p:nvSpPr>
            <p:spPr>
              <a:blipFill>
                <a:blip r:embed="rId2"/>
                <a:stretch>
                  <a:fillRect t="-729"/>
                </a:stretch>
              </a:blipFill>
            </p:spPr>
            <p:txBody>
              <a:bodyPr/>
              <a:lstStyle/>
              <a:p>
                <a:r>
                  <a:rPr lang="en-US">
                    <a:noFill/>
                  </a:rPr>
                  <a:t> </a:t>
                </a:r>
              </a:p>
            </p:txBody>
          </p:sp>
        </mc:Fallback>
      </mc:AlternateContent>
      <p:grpSp>
        <p:nvGrpSpPr>
          <p:cNvPr id="4" name="Group 3">
            <a:extLst>
              <a:ext uri="{FF2B5EF4-FFF2-40B4-BE49-F238E27FC236}">
                <a16:creationId xmlns:a16="http://schemas.microsoft.com/office/drawing/2014/main" id="{37AC1C45-7D62-4B82-B98F-6A6B75386E09}"/>
              </a:ext>
            </a:extLst>
          </p:cNvPr>
          <p:cNvGrpSpPr/>
          <p:nvPr/>
        </p:nvGrpSpPr>
        <p:grpSpPr>
          <a:xfrm>
            <a:off x="3705785" y="4773706"/>
            <a:ext cx="1694329" cy="1627094"/>
            <a:chOff x="645459" y="4114800"/>
            <a:chExt cx="1694329" cy="1627094"/>
          </a:xfrm>
        </p:grpSpPr>
        <p:sp>
          <p:nvSpPr>
            <p:cNvPr id="5" name="Oval 4">
              <a:extLst>
                <a:ext uri="{FF2B5EF4-FFF2-40B4-BE49-F238E27FC236}">
                  <a16:creationId xmlns:a16="http://schemas.microsoft.com/office/drawing/2014/main" id="{B9C39B75-3D4C-4809-A5EA-9C2405963F2E}"/>
                </a:ext>
              </a:extLst>
            </p:cNvPr>
            <p:cNvSpPr/>
            <p:nvPr/>
          </p:nvSpPr>
          <p:spPr>
            <a:xfrm>
              <a:off x="645459" y="4114800"/>
              <a:ext cx="1694329" cy="1627094"/>
            </a:xfrm>
            <a:prstGeom prst="ellipse">
              <a:avLst/>
            </a:prstGeom>
            <a:gradFill flip="none" rotWithShape="1">
              <a:gsLst>
                <a:gs pos="0">
                  <a:schemeClr val="accent3">
                    <a:lumMod val="5000"/>
                    <a:lumOff val="95000"/>
                  </a:schemeClr>
                </a:gs>
                <a:gs pos="74000">
                  <a:schemeClr val="accent3">
                    <a:lumMod val="50000"/>
                  </a:schemeClr>
                </a:gs>
                <a:gs pos="83000">
                  <a:schemeClr val="accent3">
                    <a:lumMod val="50000"/>
                  </a:schemeClr>
                </a:gs>
                <a:gs pos="91500">
                  <a:schemeClr val="accent3">
                    <a:lumMod val="75000"/>
                  </a:schemeClr>
                </a:gs>
                <a:gs pos="100000">
                  <a:schemeClr val="accent3"/>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808D0F17-5F44-4FF4-A550-364341329211}"/>
                </a:ext>
              </a:extLst>
            </p:cNvPr>
            <p:cNvSpPr/>
            <p:nvPr/>
          </p:nvSpPr>
          <p:spPr>
            <a:xfrm>
              <a:off x="874059" y="4343400"/>
              <a:ext cx="1210235" cy="11295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Right Brace 6">
            <a:extLst>
              <a:ext uri="{FF2B5EF4-FFF2-40B4-BE49-F238E27FC236}">
                <a16:creationId xmlns:a16="http://schemas.microsoft.com/office/drawing/2014/main" id="{2214D1DE-8E2F-4872-95E6-E22024D3C6CF}"/>
              </a:ext>
            </a:extLst>
          </p:cNvPr>
          <p:cNvSpPr/>
          <p:nvPr/>
        </p:nvSpPr>
        <p:spPr>
          <a:xfrm>
            <a:off x="5609663" y="4773706"/>
            <a:ext cx="341780" cy="793376"/>
          </a:xfrm>
          <a:prstGeom prst="rightBrace">
            <a:avLst>
              <a:gd name="adj1" fmla="val 2013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Right Brace 7">
            <a:extLst>
              <a:ext uri="{FF2B5EF4-FFF2-40B4-BE49-F238E27FC236}">
                <a16:creationId xmlns:a16="http://schemas.microsoft.com/office/drawing/2014/main" id="{C4CBA6F3-41EA-408C-8BCE-6805076469E2}"/>
              </a:ext>
            </a:extLst>
          </p:cNvPr>
          <p:cNvSpPr/>
          <p:nvPr/>
        </p:nvSpPr>
        <p:spPr>
          <a:xfrm>
            <a:off x="5628714" y="5567082"/>
            <a:ext cx="341780" cy="793376"/>
          </a:xfrm>
          <a:prstGeom prst="rightBrace">
            <a:avLst>
              <a:gd name="adj1" fmla="val 2013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 name="TextBox 8">
            <a:extLst>
              <a:ext uri="{FF2B5EF4-FFF2-40B4-BE49-F238E27FC236}">
                <a16:creationId xmlns:a16="http://schemas.microsoft.com/office/drawing/2014/main" id="{916B455C-54D0-426D-B567-050A3E70C644}"/>
              </a:ext>
            </a:extLst>
          </p:cNvPr>
          <p:cNvSpPr txBox="1"/>
          <p:nvPr/>
        </p:nvSpPr>
        <p:spPr>
          <a:xfrm>
            <a:off x="5990574" y="4926567"/>
            <a:ext cx="1561069" cy="369332"/>
          </a:xfrm>
          <a:prstGeom prst="rect">
            <a:avLst/>
          </a:prstGeom>
          <a:noFill/>
        </p:spPr>
        <p:txBody>
          <a:bodyPr wrap="none" rtlCol="0">
            <a:spAutoFit/>
          </a:bodyPr>
          <a:lstStyle/>
          <a:p>
            <a:r>
              <a:rPr lang="en-US" dirty="0"/>
              <a:t>Tensile zone</a:t>
            </a:r>
          </a:p>
        </p:txBody>
      </p:sp>
      <p:sp>
        <p:nvSpPr>
          <p:cNvPr id="10" name="TextBox 9">
            <a:extLst>
              <a:ext uri="{FF2B5EF4-FFF2-40B4-BE49-F238E27FC236}">
                <a16:creationId xmlns:a16="http://schemas.microsoft.com/office/drawing/2014/main" id="{0E4788DE-BF62-499B-88EC-D68D77301189}"/>
              </a:ext>
            </a:extLst>
          </p:cNvPr>
          <p:cNvSpPr txBox="1"/>
          <p:nvPr/>
        </p:nvSpPr>
        <p:spPr>
          <a:xfrm>
            <a:off x="6199094" y="5750552"/>
            <a:ext cx="2223686" cy="369332"/>
          </a:xfrm>
          <a:prstGeom prst="rect">
            <a:avLst/>
          </a:prstGeom>
          <a:noFill/>
        </p:spPr>
        <p:txBody>
          <a:bodyPr wrap="none" rtlCol="0">
            <a:spAutoFit/>
          </a:bodyPr>
          <a:lstStyle/>
          <a:p>
            <a:r>
              <a:rPr lang="en-US" dirty="0"/>
              <a:t>Compressive zone</a:t>
            </a:r>
          </a:p>
        </p:txBody>
      </p:sp>
    </p:spTree>
    <p:extLst>
      <p:ext uri="{BB962C8B-B14F-4D97-AF65-F5344CB8AC3E}">
        <p14:creationId xmlns:p14="http://schemas.microsoft.com/office/powerpoint/2010/main" val="3499519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01CC744-5FF4-429F-9ED4-0B55BB017B9A}"/>
              </a:ext>
            </a:extLst>
          </p:cNvPr>
          <p:cNvPicPr>
            <a:picLocks noChangeAspect="1"/>
          </p:cNvPicPr>
          <p:nvPr/>
        </p:nvPicPr>
        <p:blipFill>
          <a:blip r:embed="rId2"/>
          <a:stretch>
            <a:fillRect/>
          </a:stretch>
        </p:blipFill>
        <p:spPr>
          <a:xfrm>
            <a:off x="4552950" y="3062880"/>
            <a:ext cx="4575324" cy="3249082"/>
          </a:xfrm>
          <a:prstGeom prst="rect">
            <a:avLst/>
          </a:prstGeom>
        </p:spPr>
      </p:pic>
      <p:pic>
        <p:nvPicPr>
          <p:cNvPr id="9" name="Picture 8">
            <a:extLst>
              <a:ext uri="{FF2B5EF4-FFF2-40B4-BE49-F238E27FC236}">
                <a16:creationId xmlns:a16="http://schemas.microsoft.com/office/drawing/2014/main" id="{3153341B-3869-40D2-9BF5-253AF8E20A65}"/>
              </a:ext>
            </a:extLst>
          </p:cNvPr>
          <p:cNvPicPr>
            <a:picLocks noChangeAspect="1"/>
          </p:cNvPicPr>
          <p:nvPr/>
        </p:nvPicPr>
        <p:blipFill>
          <a:blip r:embed="rId3"/>
          <a:stretch>
            <a:fillRect/>
          </a:stretch>
        </p:blipFill>
        <p:spPr>
          <a:xfrm>
            <a:off x="214035" y="3062880"/>
            <a:ext cx="4476513" cy="3249082"/>
          </a:xfrm>
          <a:prstGeom prst="rect">
            <a:avLst/>
          </a:prstGeom>
        </p:spPr>
      </p:pic>
      <p:sp>
        <p:nvSpPr>
          <p:cNvPr id="2" name="Title 1">
            <a:extLst>
              <a:ext uri="{FF2B5EF4-FFF2-40B4-BE49-F238E27FC236}">
                <a16:creationId xmlns:a16="http://schemas.microsoft.com/office/drawing/2014/main" id="{6BE8DA72-A0CD-45A7-A5B1-8BCB9AA4EDDA}"/>
              </a:ext>
            </a:extLst>
          </p:cNvPr>
          <p:cNvSpPr>
            <a:spLocks noGrp="1"/>
          </p:cNvSpPr>
          <p:nvPr>
            <p:ph type="title"/>
          </p:nvPr>
        </p:nvSpPr>
        <p:spPr/>
        <p:txBody>
          <a:bodyPr/>
          <a:lstStyle/>
          <a:p>
            <a:r>
              <a:rPr lang="en-US" dirty="0"/>
              <a:t>Results (time dependent probabilities)</a:t>
            </a:r>
          </a:p>
        </p:txBody>
      </p:sp>
      <p:sp>
        <p:nvSpPr>
          <p:cNvPr id="3" name="Content Placeholder 2">
            <a:extLst>
              <a:ext uri="{FF2B5EF4-FFF2-40B4-BE49-F238E27FC236}">
                <a16:creationId xmlns:a16="http://schemas.microsoft.com/office/drawing/2014/main" id="{06437BE5-2CD3-4C1D-B358-2D0D84F75D8B}"/>
              </a:ext>
            </a:extLst>
          </p:cNvPr>
          <p:cNvSpPr>
            <a:spLocks noGrp="1"/>
          </p:cNvSpPr>
          <p:nvPr>
            <p:ph idx="1"/>
          </p:nvPr>
        </p:nvSpPr>
        <p:spPr/>
        <p:txBody>
          <a:bodyPr/>
          <a:lstStyle/>
          <a:p>
            <a:r>
              <a:rPr lang="en-US" dirty="0"/>
              <a:t>Probabilities using a smaller sample size (2K)  are estimated earlier in time and smoother  than traditional Monte Carlo with sample of size 100K)</a:t>
            </a:r>
          </a:p>
        </p:txBody>
      </p:sp>
      <p:cxnSp>
        <p:nvCxnSpPr>
          <p:cNvPr id="7" name="Straight Arrow Connector 6">
            <a:extLst>
              <a:ext uri="{FF2B5EF4-FFF2-40B4-BE49-F238E27FC236}">
                <a16:creationId xmlns:a16="http://schemas.microsoft.com/office/drawing/2014/main" id="{161F771A-7DE4-4DE7-B805-EBD9DA6C5AA6}"/>
              </a:ext>
            </a:extLst>
          </p:cNvPr>
          <p:cNvCxnSpPr>
            <a:cxnSpLocks/>
          </p:cNvCxnSpPr>
          <p:nvPr/>
        </p:nvCxnSpPr>
        <p:spPr>
          <a:xfrm>
            <a:off x="3966882" y="2219326"/>
            <a:ext cx="1698812" cy="32490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BD296DA2-4A16-4282-8370-9E85C3DC509F}"/>
              </a:ext>
            </a:extLst>
          </p:cNvPr>
          <p:cNvCxnSpPr>
            <a:cxnSpLocks/>
          </p:cNvCxnSpPr>
          <p:nvPr/>
        </p:nvCxnSpPr>
        <p:spPr>
          <a:xfrm flipH="1">
            <a:off x="1362635" y="2219326"/>
            <a:ext cx="2496673" cy="29891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4500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5337-57EB-4A17-B1C4-BC57789704C1}"/>
              </a:ext>
            </a:extLst>
          </p:cNvPr>
          <p:cNvSpPr>
            <a:spLocks noGrp="1"/>
          </p:cNvSpPr>
          <p:nvPr>
            <p:ph type="title"/>
          </p:nvPr>
        </p:nvSpPr>
        <p:spPr/>
        <p:txBody>
          <a:bodyPr/>
          <a:lstStyle/>
          <a:p>
            <a:r>
              <a:rPr lang="en-US" dirty="0"/>
              <a:t>Results – conditional distribution</a:t>
            </a:r>
          </a:p>
        </p:txBody>
      </p:sp>
      <p:sp>
        <p:nvSpPr>
          <p:cNvPr id="3" name="Content Placeholder 2">
            <a:extLst>
              <a:ext uri="{FF2B5EF4-FFF2-40B4-BE49-F238E27FC236}">
                <a16:creationId xmlns:a16="http://schemas.microsoft.com/office/drawing/2014/main" id="{AF10B6EF-1987-441A-BFE9-A5D7D6B8B335}"/>
              </a:ext>
            </a:extLst>
          </p:cNvPr>
          <p:cNvSpPr>
            <a:spLocks noGrp="1"/>
          </p:cNvSpPr>
          <p:nvPr>
            <p:ph idx="1"/>
          </p:nvPr>
        </p:nvSpPr>
        <p:spPr/>
        <p:txBody>
          <a:bodyPr/>
          <a:lstStyle/>
          <a:p>
            <a:r>
              <a:rPr lang="en-US" dirty="0"/>
              <a:t>Conditional distribution is smoother (plain blue line) than traditional sample size 50 times greater (~1.7 orders of magnitude higher)</a:t>
            </a:r>
          </a:p>
        </p:txBody>
      </p:sp>
      <p:pic>
        <p:nvPicPr>
          <p:cNvPr id="5" name="Picture 4">
            <a:extLst>
              <a:ext uri="{FF2B5EF4-FFF2-40B4-BE49-F238E27FC236}">
                <a16:creationId xmlns:a16="http://schemas.microsoft.com/office/drawing/2014/main" id="{4DAA4C3C-70E6-4A32-AD6D-3DEAFD4F4B18}"/>
              </a:ext>
            </a:extLst>
          </p:cNvPr>
          <p:cNvPicPr>
            <a:picLocks noChangeAspect="1"/>
          </p:cNvPicPr>
          <p:nvPr/>
        </p:nvPicPr>
        <p:blipFill>
          <a:blip r:embed="rId2"/>
          <a:stretch>
            <a:fillRect/>
          </a:stretch>
        </p:blipFill>
        <p:spPr>
          <a:xfrm>
            <a:off x="2103560" y="2517224"/>
            <a:ext cx="5641946" cy="3967666"/>
          </a:xfrm>
          <a:prstGeom prst="rect">
            <a:avLst/>
          </a:prstGeom>
        </p:spPr>
      </p:pic>
    </p:spTree>
    <p:extLst>
      <p:ext uri="{BB962C8B-B14F-4D97-AF65-F5344CB8AC3E}">
        <p14:creationId xmlns:p14="http://schemas.microsoft.com/office/powerpoint/2010/main" val="2300321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350D0-B22C-4AD7-A7F7-DB37E0FD9357}"/>
              </a:ext>
            </a:extLst>
          </p:cNvPr>
          <p:cNvSpPr>
            <a:spLocks noGrp="1"/>
          </p:cNvSpPr>
          <p:nvPr>
            <p:ph type="title"/>
          </p:nvPr>
        </p:nvSpPr>
        <p:spPr/>
        <p:txBody>
          <a:bodyPr/>
          <a:lstStyle/>
          <a:p>
            <a:r>
              <a:rPr lang="en-US" dirty="0"/>
              <a:t>Application to more extreme case</a:t>
            </a:r>
          </a:p>
        </p:txBody>
      </p:sp>
      <p:sp>
        <p:nvSpPr>
          <p:cNvPr id="3" name="Content Placeholder 2">
            <a:extLst>
              <a:ext uri="{FF2B5EF4-FFF2-40B4-BE49-F238E27FC236}">
                <a16:creationId xmlns:a16="http://schemas.microsoft.com/office/drawing/2014/main" id="{400EE41A-615F-44D4-88C3-B31776C061AC}"/>
              </a:ext>
            </a:extLst>
          </p:cNvPr>
          <p:cNvSpPr>
            <a:spLocks noGrp="1"/>
          </p:cNvSpPr>
          <p:nvPr>
            <p:ph idx="1"/>
          </p:nvPr>
        </p:nvSpPr>
        <p:spPr/>
        <p:txBody>
          <a:bodyPr>
            <a:normAutofit fontScale="92500" lnSpcReduction="10000"/>
          </a:bodyPr>
          <a:lstStyle/>
          <a:p>
            <a:r>
              <a:rPr lang="en-US" dirty="0"/>
              <a:t>Same problem but with a different WRS strongly negative at ID (15% weld repair).</a:t>
            </a:r>
          </a:p>
          <a:p>
            <a:r>
              <a:rPr lang="en-US" dirty="0"/>
              <a:t>Probability of first crack lower than 10</a:t>
            </a:r>
            <a:r>
              <a:rPr lang="en-US" baseline="30000" dirty="0"/>
              <a:t>-6</a:t>
            </a:r>
            <a:r>
              <a:rPr lang="en-US" dirty="0"/>
              <a:t> over 80 years. Would require more than one million runs with traditional Monte Carlo.</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2000 realizations give an answer in the 10</a:t>
            </a:r>
            <a:r>
              <a:rPr lang="en-US" baseline="30000" dirty="0"/>
              <a:t>-7</a:t>
            </a:r>
            <a:r>
              <a:rPr lang="en-US" dirty="0"/>
              <a:t> range but results are “choppy”. </a:t>
            </a:r>
          </a:p>
          <a:p>
            <a:r>
              <a:rPr lang="en-US" dirty="0"/>
              <a:t>WRS at ID so low that sometimes no P(Crack) can be found</a:t>
            </a:r>
          </a:p>
          <a:p>
            <a:endParaRPr lang="en-US" dirty="0"/>
          </a:p>
        </p:txBody>
      </p:sp>
      <p:pic>
        <p:nvPicPr>
          <p:cNvPr id="4" name="Picture 3">
            <a:extLst>
              <a:ext uri="{FF2B5EF4-FFF2-40B4-BE49-F238E27FC236}">
                <a16:creationId xmlns:a16="http://schemas.microsoft.com/office/drawing/2014/main" id="{8F9B4A80-9060-4D80-AEF0-AE841EBA71F1}"/>
              </a:ext>
            </a:extLst>
          </p:cNvPr>
          <p:cNvPicPr>
            <a:picLocks noChangeAspect="1"/>
          </p:cNvPicPr>
          <p:nvPr/>
        </p:nvPicPr>
        <p:blipFill>
          <a:blip r:embed="rId2"/>
          <a:stretch>
            <a:fillRect/>
          </a:stretch>
        </p:blipFill>
        <p:spPr>
          <a:xfrm>
            <a:off x="2693415" y="2789567"/>
            <a:ext cx="3757170" cy="2665448"/>
          </a:xfrm>
          <a:prstGeom prst="rect">
            <a:avLst/>
          </a:prstGeom>
        </p:spPr>
      </p:pic>
    </p:spTree>
    <p:extLst>
      <p:ext uri="{BB962C8B-B14F-4D97-AF65-F5344CB8AC3E}">
        <p14:creationId xmlns:p14="http://schemas.microsoft.com/office/powerpoint/2010/main" val="1271196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1020A-200F-44BB-9333-96C3CA3E140F}"/>
              </a:ext>
            </a:extLst>
          </p:cNvPr>
          <p:cNvSpPr>
            <a:spLocks noGrp="1"/>
          </p:cNvSpPr>
          <p:nvPr>
            <p:ph type="title"/>
          </p:nvPr>
        </p:nvSpPr>
        <p:spPr/>
        <p:txBody>
          <a:bodyPr/>
          <a:lstStyle/>
          <a:p>
            <a:r>
              <a:rPr lang="en-US" dirty="0"/>
              <a:t>Use of optimization with other techniques</a:t>
            </a:r>
          </a:p>
        </p:txBody>
      </p:sp>
      <p:sp>
        <p:nvSpPr>
          <p:cNvPr id="3" name="Content Placeholder 2">
            <a:extLst>
              <a:ext uri="{FF2B5EF4-FFF2-40B4-BE49-F238E27FC236}">
                <a16:creationId xmlns:a16="http://schemas.microsoft.com/office/drawing/2014/main" id="{94E3288D-B605-4592-8285-E90E9D9ABCC7}"/>
              </a:ext>
            </a:extLst>
          </p:cNvPr>
          <p:cNvSpPr>
            <a:spLocks noGrp="1"/>
          </p:cNvSpPr>
          <p:nvPr>
            <p:ph idx="1"/>
          </p:nvPr>
        </p:nvSpPr>
        <p:spPr/>
        <p:txBody>
          <a:bodyPr/>
          <a:lstStyle/>
          <a:p>
            <a:r>
              <a:rPr lang="en-US" dirty="0"/>
              <a:t>Same problem as the previous slide. </a:t>
            </a:r>
          </a:p>
          <a:p>
            <a:r>
              <a:rPr lang="en-US" dirty="0"/>
              <a:t>Additional importance sampling used on WRS to generate higher values at ID.</a:t>
            </a:r>
          </a:p>
          <a:p>
            <a:r>
              <a:rPr lang="en-US" dirty="0"/>
              <a:t>Still optimization of Crack Initiation. Still sample of Size 2,000.</a:t>
            </a:r>
          </a:p>
          <a:p>
            <a:r>
              <a:rPr lang="en-US" dirty="0"/>
              <a:t>Results (in dash line) are in the same ballpark estimate but a lot smoother </a:t>
            </a:r>
          </a:p>
          <a:p>
            <a:endParaRPr lang="en-US" dirty="0"/>
          </a:p>
        </p:txBody>
      </p:sp>
      <p:pic>
        <p:nvPicPr>
          <p:cNvPr id="5" name="Picture 4">
            <a:extLst>
              <a:ext uri="{FF2B5EF4-FFF2-40B4-BE49-F238E27FC236}">
                <a16:creationId xmlns:a16="http://schemas.microsoft.com/office/drawing/2014/main" id="{54734195-A0AC-4D69-AF58-50BDFA07EF78}"/>
              </a:ext>
            </a:extLst>
          </p:cNvPr>
          <p:cNvPicPr>
            <a:picLocks noChangeAspect="1"/>
          </p:cNvPicPr>
          <p:nvPr/>
        </p:nvPicPr>
        <p:blipFill>
          <a:blip r:embed="rId2"/>
          <a:stretch>
            <a:fillRect/>
          </a:stretch>
        </p:blipFill>
        <p:spPr>
          <a:xfrm>
            <a:off x="2256549" y="3429000"/>
            <a:ext cx="4458016" cy="3162650"/>
          </a:xfrm>
          <a:prstGeom prst="rect">
            <a:avLst/>
          </a:prstGeom>
        </p:spPr>
      </p:pic>
    </p:spTree>
    <p:extLst>
      <p:ext uri="{BB962C8B-B14F-4D97-AF65-F5344CB8AC3E}">
        <p14:creationId xmlns:p14="http://schemas.microsoft.com/office/powerpoint/2010/main" val="1276776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lnSpcReduction="10000"/>
          </a:bodyPr>
          <a:lstStyle/>
          <a:p>
            <a:r>
              <a:rPr lang="en-US" dirty="0"/>
              <a:t>Probabilistic Fracture Mechanics is an important part of any risk analysis or risk-informed approach </a:t>
            </a:r>
          </a:p>
          <a:p>
            <a:r>
              <a:rPr lang="en-US" dirty="0"/>
              <a:t>Probabilistic Analyses help estimate risk and reduce conservatisms</a:t>
            </a:r>
          </a:p>
          <a:p>
            <a:r>
              <a:rPr lang="en-US" dirty="0"/>
              <a:t>However, when probabilities are very low classical Monte Carlo sampling may not be practical - </a:t>
            </a:r>
            <a:r>
              <a:rPr lang="en-US" dirty="0">
                <a:solidFill>
                  <a:srgbClr val="FF0000"/>
                </a:solidFill>
              </a:rPr>
              <a:t>A probabilistic analysis is often more than running 1000’s of runs and taking the mean value.</a:t>
            </a:r>
          </a:p>
          <a:p>
            <a:r>
              <a:rPr lang="en-US" dirty="0"/>
              <a:t>A good understanding of the problem helped point out the weaknesses and develop a mathematical way to solve them.</a:t>
            </a:r>
          </a:p>
          <a:p>
            <a:r>
              <a:rPr lang="en-US" dirty="0"/>
              <a:t>The presented approach reduces the computational cost by one or more orders of magnitude and helps build confidence in the results.</a:t>
            </a:r>
          </a:p>
          <a:p>
            <a:r>
              <a:rPr lang="en-US" dirty="0"/>
              <a:t>An added benefit is when an analyst puts enough math and equations in a method, people trust him more and don’t ask questions!</a:t>
            </a:r>
          </a:p>
          <a:p>
            <a:endParaRPr lang="en-US" dirty="0"/>
          </a:p>
        </p:txBody>
      </p:sp>
    </p:spTree>
    <p:extLst>
      <p:ext uri="{BB962C8B-B14F-4D97-AF65-F5344CB8AC3E}">
        <p14:creationId xmlns:p14="http://schemas.microsoft.com/office/powerpoint/2010/main" val="257510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p:txBody>
          <a:bodyPr/>
          <a:lstStyle/>
          <a:p>
            <a:r>
              <a:rPr lang="en-US" dirty="0">
                <a:solidFill>
                  <a:srgbClr val="003399"/>
                </a:solidFill>
              </a:rPr>
              <a:t>Outline</a:t>
            </a:r>
          </a:p>
        </p:txBody>
      </p:sp>
      <p:sp>
        <p:nvSpPr>
          <p:cNvPr id="485379" name="Rectangle 3"/>
          <p:cNvSpPr>
            <a:spLocks noGrp="1" noChangeArrowheads="1"/>
          </p:cNvSpPr>
          <p:nvPr>
            <p:ph idx="1"/>
          </p:nvPr>
        </p:nvSpPr>
        <p:spPr/>
        <p:txBody>
          <a:bodyPr/>
          <a:lstStyle/>
          <a:p>
            <a:r>
              <a:rPr lang="en-US" sz="2400" dirty="0"/>
              <a:t>xLPR presentation</a:t>
            </a:r>
          </a:p>
          <a:p>
            <a:r>
              <a:rPr lang="en-US" sz="2400" dirty="0"/>
              <a:t>Limitations of traditional Monte Carlo Sampling</a:t>
            </a:r>
          </a:p>
          <a:p>
            <a:r>
              <a:rPr lang="en-US" sz="2400" dirty="0"/>
              <a:t>Proposed optimization methods on Crack Initiation</a:t>
            </a:r>
          </a:p>
          <a:p>
            <a:r>
              <a:rPr lang="en-US" sz="2400" dirty="0"/>
              <a:t>Examples</a:t>
            </a:r>
          </a:p>
          <a:p>
            <a:r>
              <a:rPr lang="en-US" sz="2400" dirty="0"/>
              <a:t>Conclusion</a:t>
            </a:r>
          </a:p>
          <a:p>
            <a:endParaRPr lang="en-US" dirty="0"/>
          </a:p>
          <a:p>
            <a:endParaRPr lang="en-US" dirty="0"/>
          </a:p>
        </p:txBody>
      </p:sp>
    </p:spTree>
    <p:extLst>
      <p:ext uri="{BB962C8B-B14F-4D97-AF65-F5344CB8AC3E}">
        <p14:creationId xmlns:p14="http://schemas.microsoft.com/office/powerpoint/2010/main" val="42168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Probabilistic Code xLPR v2.0</a:t>
            </a:r>
          </a:p>
        </p:txBody>
      </p:sp>
      <p:sp>
        <p:nvSpPr>
          <p:cNvPr id="3" name="Content Placeholder 2"/>
          <p:cNvSpPr>
            <a:spLocks noGrp="1"/>
          </p:cNvSpPr>
          <p:nvPr>
            <p:ph idx="1"/>
          </p:nvPr>
        </p:nvSpPr>
        <p:spPr/>
        <p:txBody>
          <a:bodyPr/>
          <a:lstStyle/>
          <a:p>
            <a:r>
              <a:rPr lang="en-US" dirty="0"/>
              <a:t>Multi layer code with many interactions</a:t>
            </a:r>
          </a:p>
        </p:txBody>
      </p:sp>
      <p:pic>
        <p:nvPicPr>
          <p:cNvPr id="5" name="Picture 4"/>
          <p:cNvPicPr>
            <a:picLocks noChangeAspect="1"/>
          </p:cNvPicPr>
          <p:nvPr/>
        </p:nvPicPr>
        <p:blipFill rotWithShape="1">
          <a:blip r:embed="rId2">
            <a:clrChange>
              <a:clrFrom>
                <a:srgbClr val="FFFFFF"/>
              </a:clrFrom>
              <a:clrTo>
                <a:srgbClr val="FFFFFF">
                  <a:alpha val="0"/>
                </a:srgbClr>
              </a:clrTo>
            </a:clrChange>
          </a:blip>
          <a:srcRect l="3566" t="-5481" r="14417" b="5481"/>
          <a:stretch/>
        </p:blipFill>
        <p:spPr>
          <a:xfrm>
            <a:off x="1848342" y="3899647"/>
            <a:ext cx="1829177" cy="1450998"/>
          </a:xfrm>
          <a:prstGeom prst="rect">
            <a:avLst/>
          </a:prstGeom>
        </p:spPr>
      </p:pic>
      <p:pic>
        <p:nvPicPr>
          <p:cNvPr id="6" name="Picture 5"/>
          <p:cNvPicPr>
            <a:picLocks noChangeAspect="1"/>
          </p:cNvPicPr>
          <p:nvPr/>
        </p:nvPicPr>
        <p:blipFill rotWithShape="1">
          <a:blip r:embed="rId3">
            <a:clrChange>
              <a:clrFrom>
                <a:srgbClr val="FFFFFF"/>
              </a:clrFrom>
              <a:clrTo>
                <a:srgbClr val="FFFFFF">
                  <a:alpha val="0"/>
                </a:srgbClr>
              </a:clrTo>
            </a:clrChange>
          </a:blip>
          <a:srcRect r="21436"/>
          <a:stretch/>
        </p:blipFill>
        <p:spPr>
          <a:xfrm>
            <a:off x="6044508" y="4249005"/>
            <a:ext cx="2267068" cy="1579472"/>
          </a:xfrm>
          <a:prstGeom prst="rect">
            <a:avLst/>
          </a:prstGeom>
        </p:spPr>
      </p:pic>
      <p:sp>
        <p:nvSpPr>
          <p:cNvPr id="8" name="Oval 7"/>
          <p:cNvSpPr/>
          <p:nvPr/>
        </p:nvSpPr>
        <p:spPr>
          <a:xfrm>
            <a:off x="1436417" y="3957590"/>
            <a:ext cx="2241102" cy="1579472"/>
          </a:xfrm>
          <a:prstGeom prst="ellipse">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6279731" y="4249005"/>
            <a:ext cx="1898004" cy="173582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p:cNvGrpSpPr/>
          <p:nvPr/>
        </p:nvGrpSpPr>
        <p:grpSpPr>
          <a:xfrm>
            <a:off x="3572959" y="3184291"/>
            <a:ext cx="2828316" cy="2019162"/>
            <a:chOff x="3798277" y="1693931"/>
            <a:chExt cx="4997993" cy="3393225"/>
          </a:xfrm>
        </p:grpSpPr>
        <p:pic>
          <p:nvPicPr>
            <p:cNvPr id="13" name="Picture 12"/>
            <p:cNvPicPr>
              <a:picLocks noChangeAspect="1"/>
            </p:cNvPicPr>
            <p:nvPr/>
          </p:nvPicPr>
          <p:blipFill>
            <a:blip r:embed="rId4"/>
            <a:stretch>
              <a:fillRect/>
            </a:stretch>
          </p:blipFill>
          <p:spPr>
            <a:xfrm>
              <a:off x="4126404" y="1693931"/>
              <a:ext cx="3590210" cy="3393225"/>
            </a:xfrm>
            <a:prstGeom prst="rect">
              <a:avLst/>
            </a:prstGeom>
          </p:spPr>
        </p:pic>
        <p:sp>
          <p:nvSpPr>
            <p:cNvPr id="14" name="Oval 13"/>
            <p:cNvSpPr/>
            <p:nvPr/>
          </p:nvSpPr>
          <p:spPr>
            <a:xfrm>
              <a:off x="6272011" y="2343955"/>
              <a:ext cx="875764" cy="88864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p:cNvSpPr/>
            <p:nvPr/>
          </p:nvSpPr>
          <p:spPr>
            <a:xfrm>
              <a:off x="4634248" y="2277414"/>
              <a:ext cx="875764" cy="888642"/>
            </a:xfrm>
            <a:prstGeom prst="ellipse">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a:off x="7134897" y="2585155"/>
              <a:ext cx="1661373" cy="1431449"/>
            </a:xfrm>
            <a:custGeom>
              <a:avLst/>
              <a:gdLst>
                <a:gd name="connsiteX0" fmla="*/ 0 w 1661374"/>
                <a:gd name="connsiteY0" fmla="*/ 42135 h 480017"/>
                <a:gd name="connsiteX1" fmla="*/ 811369 w 1661374"/>
                <a:gd name="connsiteY1" fmla="*/ 42135 h 480017"/>
                <a:gd name="connsiteX2" fmla="*/ 1661374 w 1661374"/>
                <a:gd name="connsiteY2" fmla="*/ 480017 h 480017"/>
              </a:gdLst>
              <a:ahLst/>
              <a:cxnLst>
                <a:cxn ang="0">
                  <a:pos x="connsiteX0" y="connsiteY0"/>
                </a:cxn>
                <a:cxn ang="0">
                  <a:pos x="connsiteX1" y="connsiteY1"/>
                </a:cxn>
                <a:cxn ang="0">
                  <a:pos x="connsiteX2" y="connsiteY2"/>
                </a:cxn>
              </a:cxnLst>
              <a:rect l="l" t="t" r="r" b="b"/>
              <a:pathLst>
                <a:path w="1661374" h="480017">
                  <a:moveTo>
                    <a:pt x="0" y="42135"/>
                  </a:moveTo>
                  <a:cubicBezTo>
                    <a:pt x="267236" y="5645"/>
                    <a:pt x="534473" y="-30845"/>
                    <a:pt x="811369" y="42135"/>
                  </a:cubicBezTo>
                  <a:cubicBezTo>
                    <a:pt x="1088265" y="115115"/>
                    <a:pt x="1374819" y="297566"/>
                    <a:pt x="1661374" y="480017"/>
                  </a:cubicBezTo>
                </a:path>
              </a:pathLst>
            </a:custGeom>
            <a:noFill/>
            <a:ln w="38100">
              <a:solidFill>
                <a:srgbClr val="FF0000"/>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16"/>
            <p:cNvSpPr/>
            <p:nvPr/>
          </p:nvSpPr>
          <p:spPr>
            <a:xfrm>
              <a:off x="3798277" y="2503651"/>
              <a:ext cx="829994" cy="98872"/>
            </a:xfrm>
            <a:custGeom>
              <a:avLst/>
              <a:gdLst>
                <a:gd name="connsiteX0" fmla="*/ 829994 w 829994"/>
                <a:gd name="connsiteY0" fmla="*/ 70737 h 98872"/>
                <a:gd name="connsiteX1" fmla="*/ 492369 w 829994"/>
                <a:gd name="connsiteY1" fmla="*/ 398 h 98872"/>
                <a:gd name="connsiteX2" fmla="*/ 0 w 829994"/>
                <a:gd name="connsiteY2" fmla="*/ 98872 h 98872"/>
              </a:gdLst>
              <a:ahLst/>
              <a:cxnLst>
                <a:cxn ang="0">
                  <a:pos x="connsiteX0" y="connsiteY0"/>
                </a:cxn>
                <a:cxn ang="0">
                  <a:pos x="connsiteX1" y="connsiteY1"/>
                </a:cxn>
                <a:cxn ang="0">
                  <a:pos x="connsiteX2" y="connsiteY2"/>
                </a:cxn>
              </a:cxnLst>
              <a:rect l="l" t="t" r="r" b="b"/>
              <a:pathLst>
                <a:path w="829994" h="98872">
                  <a:moveTo>
                    <a:pt x="829994" y="70737"/>
                  </a:moveTo>
                  <a:cubicBezTo>
                    <a:pt x="730347" y="33223"/>
                    <a:pt x="630701" y="-4291"/>
                    <a:pt x="492369" y="398"/>
                  </a:cubicBezTo>
                  <a:cubicBezTo>
                    <a:pt x="354037" y="5087"/>
                    <a:pt x="82061" y="82460"/>
                    <a:pt x="0" y="98872"/>
                  </a:cubicBezTo>
                </a:path>
              </a:pathLst>
            </a:custGeom>
            <a:noFill/>
            <a:ln w="38100">
              <a:solidFill>
                <a:srgbClr val="00B0F0"/>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Shape 18">
            <a:extLst>
              <a:ext uri="{FF2B5EF4-FFF2-40B4-BE49-F238E27FC236}">
                <a16:creationId xmlns:a16="http://schemas.microsoft.com/office/drawing/2014/main" id="{CB0DFCB5-DB1E-4F19-9015-F82EB8E40379}"/>
              </a:ext>
            </a:extLst>
          </p:cNvPr>
          <p:cNvSpPr/>
          <p:nvPr/>
        </p:nvSpPr>
        <p:spPr>
          <a:xfrm>
            <a:off x="1436417" y="2971800"/>
            <a:ext cx="6752841" cy="3458117"/>
          </a:xfrm>
          <a:custGeom>
            <a:avLst/>
            <a:gdLst>
              <a:gd name="connsiteX0" fmla="*/ 4706471 w 7530353"/>
              <a:gd name="connsiteY0" fmla="*/ 13447 h 3845859"/>
              <a:gd name="connsiteX1" fmla="*/ 7490012 w 7530353"/>
              <a:gd name="connsiteY1" fmla="*/ 13447 h 3845859"/>
              <a:gd name="connsiteX2" fmla="*/ 7530353 w 7530353"/>
              <a:gd name="connsiteY2" fmla="*/ 3832412 h 3845859"/>
              <a:gd name="connsiteX3" fmla="*/ 53789 w 7530353"/>
              <a:gd name="connsiteY3" fmla="*/ 3845859 h 3845859"/>
              <a:gd name="connsiteX4" fmla="*/ 0 w 7530353"/>
              <a:gd name="connsiteY4" fmla="*/ 67235 h 3845859"/>
              <a:gd name="connsiteX5" fmla="*/ 3872753 w 7530353"/>
              <a:gd name="connsiteY5" fmla="*/ 0 h 3845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30353" h="3845859">
                <a:moveTo>
                  <a:pt x="4706471" y="13447"/>
                </a:moveTo>
                <a:lnTo>
                  <a:pt x="7490012" y="13447"/>
                </a:lnTo>
                <a:lnTo>
                  <a:pt x="7530353" y="3832412"/>
                </a:lnTo>
                <a:lnTo>
                  <a:pt x="53789" y="3845859"/>
                </a:lnTo>
                <a:lnTo>
                  <a:pt x="0" y="67235"/>
                </a:lnTo>
                <a:lnTo>
                  <a:pt x="3872753" y="0"/>
                </a:lnTo>
              </a:path>
            </a:pathLst>
          </a:custGeom>
          <a:noFill/>
          <a:ln w="57150">
            <a:solidFill>
              <a:schemeClr val="accent1">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4F6391A9-5881-4CE0-AF9F-7EB24DF6361B}"/>
              </a:ext>
            </a:extLst>
          </p:cNvPr>
          <p:cNvSpPr txBox="1"/>
          <p:nvPr/>
        </p:nvSpPr>
        <p:spPr>
          <a:xfrm>
            <a:off x="5392271" y="2621559"/>
            <a:ext cx="3173505" cy="369332"/>
          </a:xfrm>
          <a:prstGeom prst="rect">
            <a:avLst/>
          </a:prstGeom>
          <a:noFill/>
        </p:spPr>
        <p:txBody>
          <a:bodyPr wrap="square" rtlCol="0">
            <a:spAutoFit/>
          </a:bodyPr>
          <a:lstStyle/>
          <a:p>
            <a:r>
              <a:rPr lang="en-US" dirty="0"/>
              <a:t>Probabilistic loop</a:t>
            </a:r>
          </a:p>
        </p:txBody>
      </p:sp>
      <p:sp>
        <p:nvSpPr>
          <p:cNvPr id="21" name="TextBox 20">
            <a:extLst>
              <a:ext uri="{FF2B5EF4-FFF2-40B4-BE49-F238E27FC236}">
                <a16:creationId xmlns:a16="http://schemas.microsoft.com/office/drawing/2014/main" id="{433FB7F3-4740-43F7-8D5D-369AA3C43005}"/>
              </a:ext>
            </a:extLst>
          </p:cNvPr>
          <p:cNvSpPr txBox="1"/>
          <p:nvPr/>
        </p:nvSpPr>
        <p:spPr>
          <a:xfrm>
            <a:off x="2548228" y="5783586"/>
            <a:ext cx="3173505" cy="646331"/>
          </a:xfrm>
          <a:prstGeom prst="rect">
            <a:avLst/>
          </a:prstGeom>
          <a:noFill/>
        </p:spPr>
        <p:txBody>
          <a:bodyPr wrap="square" rtlCol="0">
            <a:spAutoFit/>
          </a:bodyPr>
          <a:lstStyle/>
          <a:p>
            <a:r>
              <a:rPr lang="en-US" dirty="0"/>
              <a:t>Complex deterministic Model</a:t>
            </a:r>
          </a:p>
        </p:txBody>
      </p:sp>
      <p:sp>
        <p:nvSpPr>
          <p:cNvPr id="22" name="Freeform: Shape 21">
            <a:extLst>
              <a:ext uri="{FF2B5EF4-FFF2-40B4-BE49-F238E27FC236}">
                <a16:creationId xmlns:a16="http://schemas.microsoft.com/office/drawing/2014/main" id="{0F796A9E-BA99-49D0-9D27-A89E6215DCFF}"/>
              </a:ext>
            </a:extLst>
          </p:cNvPr>
          <p:cNvSpPr/>
          <p:nvPr/>
        </p:nvSpPr>
        <p:spPr>
          <a:xfrm>
            <a:off x="5486400" y="2057400"/>
            <a:ext cx="1089212" cy="860612"/>
          </a:xfrm>
          <a:custGeom>
            <a:avLst/>
            <a:gdLst>
              <a:gd name="connsiteX0" fmla="*/ 1089212 w 1089212"/>
              <a:gd name="connsiteY0" fmla="*/ 0 h 860612"/>
              <a:gd name="connsiteX1" fmla="*/ 228600 w 1089212"/>
              <a:gd name="connsiteY1" fmla="*/ 309282 h 860612"/>
              <a:gd name="connsiteX2" fmla="*/ 0 w 1089212"/>
              <a:gd name="connsiteY2" fmla="*/ 860612 h 860612"/>
            </a:gdLst>
            <a:ahLst/>
            <a:cxnLst>
              <a:cxn ang="0">
                <a:pos x="connsiteX0" y="connsiteY0"/>
              </a:cxn>
              <a:cxn ang="0">
                <a:pos x="connsiteX1" y="connsiteY1"/>
              </a:cxn>
              <a:cxn ang="0">
                <a:pos x="connsiteX2" y="connsiteY2"/>
              </a:cxn>
            </a:cxnLst>
            <a:rect l="l" t="t" r="r" b="b"/>
            <a:pathLst>
              <a:path w="1089212" h="860612">
                <a:moveTo>
                  <a:pt x="1089212" y="0"/>
                </a:moveTo>
                <a:cubicBezTo>
                  <a:pt x="749673" y="82923"/>
                  <a:pt x="410135" y="165847"/>
                  <a:pt x="228600" y="309282"/>
                </a:cubicBezTo>
                <a:cubicBezTo>
                  <a:pt x="47065" y="452717"/>
                  <a:pt x="23532" y="656664"/>
                  <a:pt x="0" y="860612"/>
                </a:cubicBezTo>
              </a:path>
            </a:pathLst>
          </a:custGeom>
          <a:noFill/>
          <a:ln w="28575">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B7150808-2368-4758-ADC4-0F07EB339743}"/>
              </a:ext>
            </a:extLst>
          </p:cNvPr>
          <p:cNvCxnSpPr/>
          <p:nvPr/>
        </p:nvCxnSpPr>
        <p:spPr>
          <a:xfrm flipV="1">
            <a:off x="6763871" y="1575548"/>
            <a:ext cx="0" cy="4818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B39BE85B-B879-4632-A84A-715E6045C012}"/>
              </a:ext>
            </a:extLst>
          </p:cNvPr>
          <p:cNvCxnSpPr/>
          <p:nvPr/>
        </p:nvCxnSpPr>
        <p:spPr>
          <a:xfrm>
            <a:off x="6736976" y="2057400"/>
            <a:ext cx="11295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16DB05AF-3C5C-4369-A58B-F491901AA355}"/>
              </a:ext>
            </a:extLst>
          </p:cNvPr>
          <p:cNvSpPr/>
          <p:nvPr/>
        </p:nvSpPr>
        <p:spPr>
          <a:xfrm>
            <a:off x="6844553" y="1687663"/>
            <a:ext cx="726132" cy="36973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2195338B-C7D7-4234-9D74-7250571714ED}"/>
              </a:ext>
            </a:extLst>
          </p:cNvPr>
          <p:cNvSpPr/>
          <p:nvPr/>
        </p:nvSpPr>
        <p:spPr>
          <a:xfrm>
            <a:off x="4222376" y="2312894"/>
            <a:ext cx="779930" cy="578224"/>
          </a:xfrm>
          <a:custGeom>
            <a:avLst/>
            <a:gdLst>
              <a:gd name="connsiteX0" fmla="*/ 0 w 779930"/>
              <a:gd name="connsiteY0" fmla="*/ 0 h 578224"/>
              <a:gd name="connsiteX1" fmla="*/ 551330 w 779930"/>
              <a:gd name="connsiteY1" fmla="*/ 134471 h 578224"/>
              <a:gd name="connsiteX2" fmla="*/ 779930 w 779930"/>
              <a:gd name="connsiteY2" fmla="*/ 578224 h 578224"/>
            </a:gdLst>
            <a:ahLst/>
            <a:cxnLst>
              <a:cxn ang="0">
                <a:pos x="connsiteX0" y="connsiteY0"/>
              </a:cxn>
              <a:cxn ang="0">
                <a:pos x="connsiteX1" y="connsiteY1"/>
              </a:cxn>
              <a:cxn ang="0">
                <a:pos x="connsiteX2" y="connsiteY2"/>
              </a:cxn>
            </a:cxnLst>
            <a:rect l="l" t="t" r="r" b="b"/>
            <a:pathLst>
              <a:path w="779930" h="578224">
                <a:moveTo>
                  <a:pt x="0" y="0"/>
                </a:moveTo>
                <a:cubicBezTo>
                  <a:pt x="210671" y="19050"/>
                  <a:pt x="421342" y="38100"/>
                  <a:pt x="551330" y="134471"/>
                </a:cubicBezTo>
                <a:cubicBezTo>
                  <a:pt x="681318" y="230842"/>
                  <a:pt x="730624" y="404533"/>
                  <a:pt x="779930" y="578224"/>
                </a:cubicBezTo>
              </a:path>
            </a:pathLst>
          </a:custGeom>
          <a:noFill/>
          <a:ln w="28575">
            <a:solidFill>
              <a:srgbClr val="FF9933"/>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4B52F0AB-9082-49DC-A92D-4AEFD01FB3A8}"/>
              </a:ext>
            </a:extLst>
          </p:cNvPr>
          <p:cNvCxnSpPr/>
          <p:nvPr/>
        </p:nvCxnSpPr>
        <p:spPr>
          <a:xfrm flipV="1">
            <a:off x="3119718" y="1983442"/>
            <a:ext cx="0" cy="4818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D9ED68FB-81BD-4B98-97BB-D7D4982879F1}"/>
              </a:ext>
            </a:extLst>
          </p:cNvPr>
          <p:cNvCxnSpPr/>
          <p:nvPr/>
        </p:nvCxnSpPr>
        <p:spPr>
          <a:xfrm>
            <a:off x="3092823" y="2465294"/>
            <a:ext cx="11295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Freeform: Shape 30">
            <a:extLst>
              <a:ext uri="{FF2B5EF4-FFF2-40B4-BE49-F238E27FC236}">
                <a16:creationId xmlns:a16="http://schemas.microsoft.com/office/drawing/2014/main" id="{E61D5FB5-B622-40D7-B9A2-A7676ED1B583}"/>
              </a:ext>
            </a:extLst>
          </p:cNvPr>
          <p:cNvSpPr/>
          <p:nvPr/>
        </p:nvSpPr>
        <p:spPr>
          <a:xfrm>
            <a:off x="3127375" y="2076450"/>
            <a:ext cx="879475" cy="390525"/>
          </a:xfrm>
          <a:custGeom>
            <a:avLst/>
            <a:gdLst>
              <a:gd name="connsiteX0" fmla="*/ 0 w 879475"/>
              <a:gd name="connsiteY0" fmla="*/ 390525 h 390525"/>
              <a:gd name="connsiteX1" fmla="*/ 266700 w 879475"/>
              <a:gd name="connsiteY1" fmla="*/ 0 h 390525"/>
              <a:gd name="connsiteX2" fmla="*/ 879475 w 879475"/>
              <a:gd name="connsiteY2" fmla="*/ 387350 h 390525"/>
              <a:gd name="connsiteX3" fmla="*/ 0 w 879475"/>
              <a:gd name="connsiteY3" fmla="*/ 390525 h 390525"/>
            </a:gdLst>
            <a:ahLst/>
            <a:cxnLst>
              <a:cxn ang="0">
                <a:pos x="connsiteX0" y="connsiteY0"/>
              </a:cxn>
              <a:cxn ang="0">
                <a:pos x="connsiteX1" y="connsiteY1"/>
              </a:cxn>
              <a:cxn ang="0">
                <a:pos x="connsiteX2" y="connsiteY2"/>
              </a:cxn>
              <a:cxn ang="0">
                <a:pos x="connsiteX3" y="connsiteY3"/>
              </a:cxn>
            </a:cxnLst>
            <a:rect l="l" t="t" r="r" b="b"/>
            <a:pathLst>
              <a:path w="879475" h="390525">
                <a:moveTo>
                  <a:pt x="0" y="390525"/>
                </a:moveTo>
                <a:lnTo>
                  <a:pt x="266700" y="0"/>
                </a:lnTo>
                <a:lnTo>
                  <a:pt x="879475" y="387350"/>
                </a:lnTo>
                <a:lnTo>
                  <a:pt x="0" y="390525"/>
                </a:lnTo>
                <a:close/>
              </a:path>
            </a:pathLst>
          </a:cu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37999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9945B-11F2-4BF8-8AFC-B3663CD24980}"/>
              </a:ext>
            </a:extLst>
          </p:cNvPr>
          <p:cNvSpPr>
            <a:spLocks noGrp="1"/>
          </p:cNvSpPr>
          <p:nvPr>
            <p:ph type="title"/>
          </p:nvPr>
        </p:nvSpPr>
        <p:spPr/>
        <p:txBody>
          <a:bodyPr/>
          <a:lstStyle/>
          <a:p>
            <a:r>
              <a:rPr lang="en-US" dirty="0"/>
              <a:t>Set up of xLPR example</a:t>
            </a:r>
          </a:p>
        </p:txBody>
      </p:sp>
      <p:sp>
        <p:nvSpPr>
          <p:cNvPr id="3" name="Content Placeholder 2">
            <a:extLst>
              <a:ext uri="{FF2B5EF4-FFF2-40B4-BE49-F238E27FC236}">
                <a16:creationId xmlns:a16="http://schemas.microsoft.com/office/drawing/2014/main" id="{6FDF6980-8EA7-4233-818C-2DD3175490DB}"/>
              </a:ext>
            </a:extLst>
          </p:cNvPr>
          <p:cNvSpPr>
            <a:spLocks noGrp="1"/>
          </p:cNvSpPr>
          <p:nvPr>
            <p:ph idx="1"/>
          </p:nvPr>
        </p:nvSpPr>
        <p:spPr/>
        <p:txBody>
          <a:bodyPr/>
          <a:lstStyle/>
          <a:p>
            <a:r>
              <a:rPr lang="en-US" dirty="0"/>
              <a:t>Generic Reactor Vessel Outlet Nozzle (RVON) for purpose of illustration.</a:t>
            </a:r>
          </a:p>
          <a:p>
            <a:pPr lvl="1"/>
            <a:r>
              <a:rPr lang="en-US" dirty="0"/>
              <a:t>34” pipe (869 mm) – 2.6” thickness (66.3mm)</a:t>
            </a:r>
          </a:p>
          <a:p>
            <a:pPr lvl="1"/>
            <a:r>
              <a:rPr lang="en-US" dirty="0"/>
              <a:t>PWSCC degradation only – circumferential cracks</a:t>
            </a:r>
          </a:p>
          <a:p>
            <a:pPr lvl="1"/>
            <a:r>
              <a:rPr lang="en-US" dirty="0"/>
              <a:t>Temperature : 320.5 °C</a:t>
            </a:r>
          </a:p>
          <a:p>
            <a:pPr lvl="1"/>
            <a:r>
              <a:rPr lang="en-US" dirty="0"/>
              <a:t>Pressure: 15.41 MPa</a:t>
            </a:r>
          </a:p>
          <a:p>
            <a:pPr lvl="1"/>
            <a:r>
              <a:rPr lang="en-US" dirty="0"/>
              <a:t>Membrane Stress (from Dead Weight and Thermal): ~ -2.4 MPa</a:t>
            </a:r>
          </a:p>
          <a:p>
            <a:pPr lvl="1"/>
            <a:r>
              <a:rPr lang="en-US" dirty="0"/>
              <a:t>Bending Stress (from Dead Weight and Thermal) :  ~ 147 MPa</a:t>
            </a:r>
          </a:p>
          <a:p>
            <a:pPr lvl="1"/>
            <a:endParaRPr lang="en-US" dirty="0"/>
          </a:p>
        </p:txBody>
      </p:sp>
      <p:pic>
        <p:nvPicPr>
          <p:cNvPr id="5" name="Picture 4">
            <a:extLst>
              <a:ext uri="{FF2B5EF4-FFF2-40B4-BE49-F238E27FC236}">
                <a16:creationId xmlns:a16="http://schemas.microsoft.com/office/drawing/2014/main" id="{66A2EF77-B0EA-48F7-AF8A-2B4C6C446051}"/>
              </a:ext>
            </a:extLst>
          </p:cNvPr>
          <p:cNvPicPr>
            <a:picLocks noChangeAspect="1"/>
          </p:cNvPicPr>
          <p:nvPr/>
        </p:nvPicPr>
        <p:blipFill>
          <a:blip r:embed="rId2"/>
          <a:stretch>
            <a:fillRect/>
          </a:stretch>
        </p:blipFill>
        <p:spPr>
          <a:xfrm>
            <a:off x="1377300" y="4171072"/>
            <a:ext cx="2902755" cy="2425492"/>
          </a:xfrm>
          <a:prstGeom prst="rect">
            <a:avLst/>
          </a:prstGeom>
        </p:spPr>
      </p:pic>
      <p:pic>
        <p:nvPicPr>
          <p:cNvPr id="6" name="Picture 5">
            <a:extLst>
              <a:ext uri="{FF2B5EF4-FFF2-40B4-BE49-F238E27FC236}">
                <a16:creationId xmlns:a16="http://schemas.microsoft.com/office/drawing/2014/main" id="{90BB0BE9-7AD6-4B64-9B27-89F43B58413F}"/>
              </a:ext>
            </a:extLst>
          </p:cNvPr>
          <p:cNvPicPr>
            <a:picLocks noChangeAspect="1"/>
          </p:cNvPicPr>
          <p:nvPr/>
        </p:nvPicPr>
        <p:blipFill>
          <a:blip r:embed="rId3"/>
          <a:stretch>
            <a:fillRect/>
          </a:stretch>
        </p:blipFill>
        <p:spPr>
          <a:xfrm>
            <a:off x="6056940" y="4149045"/>
            <a:ext cx="2902755" cy="2425492"/>
          </a:xfrm>
          <a:prstGeom prst="rect">
            <a:avLst/>
          </a:prstGeom>
        </p:spPr>
      </p:pic>
      <p:sp>
        <p:nvSpPr>
          <p:cNvPr id="7" name="TextBox 6">
            <a:extLst>
              <a:ext uri="{FF2B5EF4-FFF2-40B4-BE49-F238E27FC236}">
                <a16:creationId xmlns:a16="http://schemas.microsoft.com/office/drawing/2014/main" id="{D008202C-AE52-447E-B76B-F419D6CAB50D}"/>
              </a:ext>
            </a:extLst>
          </p:cNvPr>
          <p:cNvSpPr txBox="1"/>
          <p:nvPr/>
        </p:nvSpPr>
        <p:spPr>
          <a:xfrm>
            <a:off x="0" y="4289612"/>
            <a:ext cx="1377300" cy="701731"/>
          </a:xfrm>
          <a:prstGeom prst="rect">
            <a:avLst/>
          </a:prstGeom>
          <a:noFill/>
        </p:spPr>
        <p:txBody>
          <a:bodyPr wrap="none" rtlCol="0">
            <a:spAutoFit/>
          </a:bodyPr>
          <a:lstStyle/>
          <a:p>
            <a:r>
              <a:rPr lang="en-US" dirty="0"/>
              <a:t>Axial WRS</a:t>
            </a:r>
          </a:p>
          <a:p>
            <a:r>
              <a:rPr lang="en-US" dirty="0"/>
              <a:t>unrepaired</a:t>
            </a:r>
          </a:p>
        </p:txBody>
      </p:sp>
      <p:sp>
        <p:nvSpPr>
          <p:cNvPr id="8" name="TextBox 7">
            <a:extLst>
              <a:ext uri="{FF2B5EF4-FFF2-40B4-BE49-F238E27FC236}">
                <a16:creationId xmlns:a16="http://schemas.microsoft.com/office/drawing/2014/main" id="{4A7B8370-ACF0-41C9-8763-17E6FAC77323}"/>
              </a:ext>
            </a:extLst>
          </p:cNvPr>
          <p:cNvSpPr txBox="1"/>
          <p:nvPr/>
        </p:nvSpPr>
        <p:spPr>
          <a:xfrm>
            <a:off x="4679640" y="4149045"/>
            <a:ext cx="1377300" cy="701731"/>
          </a:xfrm>
          <a:prstGeom prst="rect">
            <a:avLst/>
          </a:prstGeom>
          <a:noFill/>
        </p:spPr>
        <p:txBody>
          <a:bodyPr wrap="none" rtlCol="0">
            <a:spAutoFit/>
          </a:bodyPr>
          <a:lstStyle/>
          <a:p>
            <a:r>
              <a:rPr lang="en-US" dirty="0"/>
              <a:t>Axial WRS</a:t>
            </a:r>
          </a:p>
          <a:p>
            <a:r>
              <a:rPr lang="en-US" dirty="0"/>
              <a:t>15% repair</a:t>
            </a:r>
          </a:p>
        </p:txBody>
      </p:sp>
    </p:spTree>
    <p:extLst>
      <p:ext uri="{BB962C8B-B14F-4D97-AF65-F5344CB8AC3E}">
        <p14:creationId xmlns:p14="http://schemas.microsoft.com/office/powerpoint/2010/main" val="751834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E5D0460-21F4-4993-A4CD-EAF8FD80F549}"/>
              </a:ext>
            </a:extLst>
          </p:cNvPr>
          <p:cNvPicPr>
            <a:picLocks noChangeAspect="1"/>
          </p:cNvPicPr>
          <p:nvPr/>
        </p:nvPicPr>
        <p:blipFill>
          <a:blip r:embed="rId2"/>
          <a:stretch>
            <a:fillRect/>
          </a:stretch>
        </p:blipFill>
        <p:spPr>
          <a:xfrm>
            <a:off x="1416424" y="2287266"/>
            <a:ext cx="5722015" cy="4150873"/>
          </a:xfrm>
          <a:prstGeom prst="rect">
            <a:avLst/>
          </a:prstGeom>
        </p:spPr>
      </p:pic>
      <p:sp>
        <p:nvSpPr>
          <p:cNvPr id="2" name="Title 1">
            <a:extLst>
              <a:ext uri="{FF2B5EF4-FFF2-40B4-BE49-F238E27FC236}">
                <a16:creationId xmlns:a16="http://schemas.microsoft.com/office/drawing/2014/main" id="{DE3D0DF9-1B05-4F67-B939-A1A1F4434C92}"/>
              </a:ext>
            </a:extLst>
          </p:cNvPr>
          <p:cNvSpPr>
            <a:spLocks noGrp="1"/>
          </p:cNvSpPr>
          <p:nvPr>
            <p:ph type="title"/>
          </p:nvPr>
        </p:nvSpPr>
        <p:spPr/>
        <p:txBody>
          <a:bodyPr/>
          <a:lstStyle/>
          <a:p>
            <a:r>
              <a:rPr lang="en-US" dirty="0"/>
              <a:t>Example of xLPR results</a:t>
            </a:r>
          </a:p>
        </p:txBody>
      </p:sp>
      <p:sp>
        <p:nvSpPr>
          <p:cNvPr id="3" name="Content Placeholder 2">
            <a:extLst>
              <a:ext uri="{FF2B5EF4-FFF2-40B4-BE49-F238E27FC236}">
                <a16:creationId xmlns:a16="http://schemas.microsoft.com/office/drawing/2014/main" id="{93E02C24-FB29-41FE-8631-FB452DE5A372}"/>
              </a:ext>
            </a:extLst>
          </p:cNvPr>
          <p:cNvSpPr>
            <a:spLocks noGrp="1"/>
          </p:cNvSpPr>
          <p:nvPr>
            <p:ph idx="1"/>
          </p:nvPr>
        </p:nvSpPr>
        <p:spPr/>
        <p:txBody>
          <a:bodyPr>
            <a:normAutofit/>
          </a:bodyPr>
          <a:lstStyle/>
          <a:p>
            <a:r>
              <a:rPr lang="en-US" dirty="0"/>
              <a:t>Studying extremely rare events. The occurrence of even a single crack is within the range of 1 in a 100 or 1 in a 1000</a:t>
            </a:r>
          </a:p>
          <a:p>
            <a:endParaRPr lang="en-US" dirty="0"/>
          </a:p>
          <a:p>
            <a:endParaRPr lang="en-US" dirty="0"/>
          </a:p>
          <a:p>
            <a:endParaRPr lang="en-US" dirty="0"/>
          </a:p>
          <a:p>
            <a:endParaRPr lang="en-US" dirty="0"/>
          </a:p>
          <a:p>
            <a:endParaRPr lang="en-US" dirty="0"/>
          </a:p>
          <a:p>
            <a:endParaRPr lang="en-US" dirty="0"/>
          </a:p>
          <a:p>
            <a:endParaRPr lang="en-US"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C5EEC6AE-772A-427E-9B46-E412B51761CA}"/>
                  </a:ext>
                </a:extLst>
              </p:cNvPr>
              <p:cNvSpPr txBox="1"/>
              <p:nvPr/>
            </p:nvSpPr>
            <p:spPr>
              <a:xfrm>
                <a:off x="7648000" y="3773044"/>
                <a:ext cx="1162433" cy="37555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𝟑</m:t>
                      </m:r>
                      <m:r>
                        <a:rPr lang="en-US" b="1" i="1" smtClean="0">
                          <a:latin typeface="Cambria Math" panose="02040503050406030204" pitchFamily="18" charset="0"/>
                        </a:rPr>
                        <m:t>×</m:t>
                      </m:r>
                      <m:r>
                        <a:rPr lang="en-US" b="1" i="1" smtClean="0">
                          <a:latin typeface="Cambria Math" panose="02040503050406030204" pitchFamily="18" charset="0"/>
                        </a:rPr>
                        <m:t>𝟏</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𝟎</m:t>
                          </m:r>
                        </m:e>
                        <m:sup>
                          <m:r>
                            <a:rPr lang="en-US" b="1" i="1" smtClean="0">
                              <a:latin typeface="Cambria Math" panose="02040503050406030204" pitchFamily="18" charset="0"/>
                            </a:rPr>
                            <m:t>−</m:t>
                          </m:r>
                          <m:r>
                            <a:rPr lang="en-US" b="1" i="1" smtClean="0">
                              <a:latin typeface="Cambria Math" panose="02040503050406030204" pitchFamily="18" charset="0"/>
                            </a:rPr>
                            <m:t>𝟑</m:t>
                          </m:r>
                        </m:sup>
                      </m:sSup>
                    </m:oMath>
                  </m:oMathPara>
                </a14:m>
                <a:endParaRPr lang="en-US" dirty="0"/>
              </a:p>
            </p:txBody>
          </p:sp>
        </mc:Choice>
        <mc:Fallback xmlns="">
          <p:sp>
            <p:nvSpPr>
              <p:cNvPr id="7" name="TextBox 6">
                <a:extLst>
                  <a:ext uri="{FF2B5EF4-FFF2-40B4-BE49-F238E27FC236}">
                    <a16:creationId xmlns:a16="http://schemas.microsoft.com/office/drawing/2014/main" id="{C5EEC6AE-772A-427E-9B46-E412B51761CA}"/>
                  </a:ext>
                </a:extLst>
              </p:cNvPr>
              <p:cNvSpPr txBox="1">
                <a:spLocks noRot="1" noChangeAspect="1" noMove="1" noResize="1" noEditPoints="1" noAdjustHandles="1" noChangeArrowheads="1" noChangeShapeType="1" noTextEdit="1"/>
              </p:cNvSpPr>
              <p:nvPr/>
            </p:nvSpPr>
            <p:spPr>
              <a:xfrm>
                <a:off x="7648000" y="3773044"/>
                <a:ext cx="1162433" cy="375552"/>
              </a:xfrm>
              <a:prstGeom prst="rect">
                <a:avLst/>
              </a:prstGeom>
              <a:blipFill>
                <a:blip r:embed="rId3"/>
                <a:stretch>
                  <a:fillRect/>
                </a:stretch>
              </a:blipFill>
            </p:spPr>
            <p:txBody>
              <a:bodyPr/>
              <a:lstStyle/>
              <a:p>
                <a:r>
                  <a:rPr lang="en-US">
                    <a:noFill/>
                  </a:rPr>
                  <a:t> </a:t>
                </a:r>
              </a:p>
            </p:txBody>
          </p:sp>
        </mc:Fallback>
      </mc:AlternateContent>
      <p:cxnSp>
        <p:nvCxnSpPr>
          <p:cNvPr id="9" name="Straight Arrow Connector 8">
            <a:extLst>
              <a:ext uri="{FF2B5EF4-FFF2-40B4-BE49-F238E27FC236}">
                <a16:creationId xmlns:a16="http://schemas.microsoft.com/office/drawing/2014/main" id="{450E0238-A6A6-4D1A-A0B8-C64627D093F5}"/>
              </a:ext>
            </a:extLst>
          </p:cNvPr>
          <p:cNvCxnSpPr>
            <a:cxnSpLocks/>
            <a:stCxn id="7" idx="1"/>
          </p:cNvCxnSpPr>
          <p:nvPr/>
        </p:nvCxnSpPr>
        <p:spPr>
          <a:xfrm flipH="1" flipV="1">
            <a:off x="6751468" y="3911317"/>
            <a:ext cx="896532" cy="495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8C62DFD8-F294-4257-B04F-59EEF986FCAF}"/>
              </a:ext>
            </a:extLst>
          </p:cNvPr>
          <p:cNvSpPr/>
          <p:nvPr/>
        </p:nvSpPr>
        <p:spPr>
          <a:xfrm>
            <a:off x="468042" y="6348600"/>
            <a:ext cx="8095130" cy="276999"/>
          </a:xfrm>
          <a:prstGeom prst="rect">
            <a:avLst/>
          </a:prstGeom>
        </p:spPr>
        <p:txBody>
          <a:bodyPr wrap="square">
            <a:spAutoFit/>
          </a:bodyPr>
          <a:lstStyle/>
          <a:p>
            <a:r>
              <a:rPr lang="en-US" sz="1200" dirty="0"/>
              <a:t>Note: Probabilities of leakage and rupture are estimated without inspection or Leak rate detection</a:t>
            </a:r>
          </a:p>
        </p:txBody>
      </p:sp>
    </p:spTree>
    <p:extLst>
      <p:ext uri="{BB962C8B-B14F-4D97-AF65-F5344CB8AC3E}">
        <p14:creationId xmlns:p14="http://schemas.microsoft.com/office/powerpoint/2010/main" val="2946291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812C4-2472-40E9-B702-C2CCC871603F}"/>
              </a:ext>
            </a:extLst>
          </p:cNvPr>
          <p:cNvSpPr>
            <a:spLocks noGrp="1"/>
          </p:cNvSpPr>
          <p:nvPr>
            <p:ph type="title"/>
          </p:nvPr>
        </p:nvSpPr>
        <p:spPr/>
        <p:txBody>
          <a:bodyPr/>
          <a:lstStyle/>
          <a:p>
            <a:r>
              <a:rPr lang="en-US" dirty="0"/>
              <a:t>What do these low probabilities mean</a:t>
            </a:r>
          </a:p>
        </p:txBody>
      </p:sp>
      <p:sp>
        <p:nvSpPr>
          <p:cNvPr id="3" name="Content Placeholder 2">
            <a:extLst>
              <a:ext uri="{FF2B5EF4-FFF2-40B4-BE49-F238E27FC236}">
                <a16:creationId xmlns:a16="http://schemas.microsoft.com/office/drawing/2014/main" id="{6AF8B347-7ECB-4A77-B7D7-46CFEF9F22A0}"/>
              </a:ext>
            </a:extLst>
          </p:cNvPr>
          <p:cNvSpPr>
            <a:spLocks noGrp="1"/>
          </p:cNvSpPr>
          <p:nvPr>
            <p:ph idx="1"/>
          </p:nvPr>
        </p:nvSpPr>
        <p:spPr>
          <a:xfrm>
            <a:off x="295274" y="1485901"/>
            <a:ext cx="8229600" cy="5012436"/>
          </a:xfrm>
        </p:spPr>
        <p:txBody>
          <a:bodyPr/>
          <a:lstStyle/>
          <a:p>
            <a:r>
              <a:rPr lang="en-US" dirty="0"/>
              <a:t>Only the purple parts have cracks occurring. All the rest is only used to estimate probability of crack occurrence</a:t>
            </a:r>
          </a:p>
        </p:txBody>
      </p:sp>
      <p:sp>
        <p:nvSpPr>
          <p:cNvPr id="4" name="Rectangle 3">
            <a:extLst>
              <a:ext uri="{FF2B5EF4-FFF2-40B4-BE49-F238E27FC236}">
                <a16:creationId xmlns:a16="http://schemas.microsoft.com/office/drawing/2014/main" id="{B5186E29-DBD2-464A-8BBB-746E605B3A45}"/>
              </a:ext>
            </a:extLst>
          </p:cNvPr>
          <p:cNvSpPr/>
          <p:nvPr/>
        </p:nvSpPr>
        <p:spPr>
          <a:xfrm>
            <a:off x="619126" y="2552700"/>
            <a:ext cx="3657600" cy="36576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F322109-DB44-476A-977C-2FB3E814A9D7}"/>
              </a:ext>
            </a:extLst>
          </p:cNvPr>
          <p:cNvSpPr/>
          <p:nvPr/>
        </p:nvSpPr>
        <p:spPr>
          <a:xfrm>
            <a:off x="3910966" y="5844540"/>
            <a:ext cx="36576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03550731-7BCE-44B9-94A4-E465575A07FD}"/>
              </a:ext>
            </a:extLst>
          </p:cNvPr>
          <p:cNvSpPr txBox="1"/>
          <p:nvPr/>
        </p:nvSpPr>
        <p:spPr>
          <a:xfrm>
            <a:off x="1932400" y="2257425"/>
            <a:ext cx="1031052" cy="369332"/>
          </a:xfrm>
          <a:prstGeom prst="rect">
            <a:avLst/>
          </a:prstGeom>
          <a:noFill/>
        </p:spPr>
        <p:txBody>
          <a:bodyPr wrap="none" rtlCol="0">
            <a:spAutoFit/>
          </a:bodyPr>
          <a:lstStyle/>
          <a:p>
            <a:r>
              <a:rPr lang="en-US" dirty="0"/>
              <a:t>1 in 100</a:t>
            </a:r>
          </a:p>
        </p:txBody>
      </p:sp>
      <p:sp>
        <p:nvSpPr>
          <p:cNvPr id="8" name="TextBox 7">
            <a:extLst>
              <a:ext uri="{FF2B5EF4-FFF2-40B4-BE49-F238E27FC236}">
                <a16:creationId xmlns:a16="http://schemas.microsoft.com/office/drawing/2014/main" id="{159509CC-8796-40C7-9D74-5F2D166D1206}"/>
              </a:ext>
            </a:extLst>
          </p:cNvPr>
          <p:cNvSpPr txBox="1"/>
          <p:nvPr/>
        </p:nvSpPr>
        <p:spPr>
          <a:xfrm>
            <a:off x="6052307" y="2110858"/>
            <a:ext cx="1159293" cy="369332"/>
          </a:xfrm>
          <a:prstGeom prst="rect">
            <a:avLst/>
          </a:prstGeom>
          <a:noFill/>
        </p:spPr>
        <p:txBody>
          <a:bodyPr wrap="none" rtlCol="0">
            <a:spAutoFit/>
          </a:bodyPr>
          <a:lstStyle/>
          <a:p>
            <a:r>
              <a:rPr lang="en-US" dirty="0"/>
              <a:t>1 in 1000</a:t>
            </a:r>
          </a:p>
        </p:txBody>
      </p:sp>
      <p:sp>
        <p:nvSpPr>
          <p:cNvPr id="10" name="Rectangle 9">
            <a:extLst>
              <a:ext uri="{FF2B5EF4-FFF2-40B4-BE49-F238E27FC236}">
                <a16:creationId xmlns:a16="http://schemas.microsoft.com/office/drawing/2014/main" id="{A8740AE9-A7D9-459E-865D-E09955A0453D}"/>
              </a:ext>
            </a:extLst>
          </p:cNvPr>
          <p:cNvSpPr/>
          <p:nvPr/>
        </p:nvSpPr>
        <p:spPr>
          <a:xfrm>
            <a:off x="4867276" y="2533650"/>
            <a:ext cx="3657600" cy="36576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FC3DDC9-61F2-42AD-9933-4D79CC38EAB0}"/>
              </a:ext>
            </a:extLst>
          </p:cNvPr>
          <p:cNvSpPr/>
          <p:nvPr/>
        </p:nvSpPr>
        <p:spPr>
          <a:xfrm>
            <a:off x="8406002" y="6072378"/>
            <a:ext cx="118872" cy="118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2452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8C6630-BE86-4E00-BE2D-85F1F304CC99}"/>
              </a:ext>
            </a:extLst>
          </p:cNvPr>
          <p:cNvPicPr>
            <a:picLocks noChangeAspect="1"/>
          </p:cNvPicPr>
          <p:nvPr/>
        </p:nvPicPr>
        <p:blipFill>
          <a:blip r:embed="rId2"/>
          <a:stretch>
            <a:fillRect/>
          </a:stretch>
        </p:blipFill>
        <p:spPr>
          <a:xfrm>
            <a:off x="2311084" y="3738282"/>
            <a:ext cx="4027132" cy="2921367"/>
          </a:xfrm>
          <a:prstGeom prst="rect">
            <a:avLst/>
          </a:prstGeom>
        </p:spPr>
      </p:pic>
      <p:sp>
        <p:nvSpPr>
          <p:cNvPr id="2" name="Title 1">
            <a:extLst>
              <a:ext uri="{FF2B5EF4-FFF2-40B4-BE49-F238E27FC236}">
                <a16:creationId xmlns:a16="http://schemas.microsoft.com/office/drawing/2014/main" id="{1E4B0C0F-B07A-4185-8BE9-7ACE348CD1DA}"/>
              </a:ext>
            </a:extLst>
          </p:cNvPr>
          <p:cNvSpPr>
            <a:spLocks noGrp="1"/>
          </p:cNvSpPr>
          <p:nvPr>
            <p:ph type="title"/>
          </p:nvPr>
        </p:nvSpPr>
        <p:spPr/>
        <p:txBody>
          <a:bodyPr/>
          <a:lstStyle/>
          <a:p>
            <a:r>
              <a:rPr lang="en-US" dirty="0"/>
              <a:t>Consequences in the run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56C87A1-7967-49D8-825A-6B36180F7C0A}"/>
                  </a:ext>
                </a:extLst>
              </p:cNvPr>
              <p:cNvSpPr>
                <a:spLocks noGrp="1"/>
              </p:cNvSpPr>
              <p:nvPr>
                <p:ph idx="1"/>
              </p:nvPr>
            </p:nvSpPr>
            <p:spPr/>
            <p:txBody>
              <a:bodyPr/>
              <a:lstStyle/>
              <a:p>
                <a:r>
                  <a:rPr lang="en-US" dirty="0"/>
                  <a:t>Non negligible effort in terms of memory space (all those zeros saved still takes space) and computational time spent for zero results</a:t>
                </a:r>
              </a:p>
              <a:p>
                <a:r>
                  <a:rPr lang="en-US" dirty="0"/>
                  <a:t>Results are “choppy” even with large sample size (100K)</a:t>
                </a:r>
              </a:p>
              <a:p>
                <a14:m>
                  <m:oMath xmlns:m="http://schemas.openxmlformats.org/officeDocument/2006/math">
                    <m:r>
                      <a:rPr lang="en-US" b="1" i="1" smtClean="0">
                        <a:latin typeface="Cambria Math" panose="02040503050406030204" pitchFamily="18" charset="0"/>
                      </a:rPr>
                      <m:t>𝟏</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𝟎</m:t>
                        </m:r>
                      </m:e>
                      <m:sup>
                        <m:r>
                          <a:rPr lang="en-US" b="1" i="1" smtClean="0">
                            <a:latin typeface="Cambria Math" panose="02040503050406030204" pitchFamily="18" charset="0"/>
                          </a:rPr>
                          <m:t>−</m:t>
                        </m:r>
                        <m:r>
                          <a:rPr lang="en-US" b="1" i="1" smtClean="0">
                            <a:latin typeface="Cambria Math" panose="02040503050406030204" pitchFamily="18" charset="0"/>
                          </a:rPr>
                          <m:t>𝟔</m:t>
                        </m:r>
                      </m:sup>
                    </m:sSup>
                  </m:oMath>
                </a14:m>
                <a:r>
                  <a:rPr lang="en-US" dirty="0"/>
                  <a:t> occurrence may not be demonstrated with confidence due to the large sample size required (more than 1 million runs)</a:t>
                </a:r>
              </a:p>
            </p:txBody>
          </p:sp>
        </mc:Choice>
        <mc:Fallback xmlns="">
          <p:sp>
            <p:nvSpPr>
              <p:cNvPr id="3" name="Content Placeholder 2">
                <a:extLst>
                  <a:ext uri="{FF2B5EF4-FFF2-40B4-BE49-F238E27FC236}">
                    <a16:creationId xmlns:a16="http://schemas.microsoft.com/office/drawing/2014/main" xmlns:a14="http://schemas.microsoft.com/office/drawing/2010/main" xmlns="" id="{856C87A1-7967-49D8-825A-6B36180F7C0A}"/>
                  </a:ext>
                </a:extLst>
              </p:cNvPr>
              <p:cNvSpPr>
                <a:spLocks noGrp="1" noRot="1" noChangeAspect="1" noMove="1" noResize="1" noEditPoints="1" noAdjustHandles="1" noChangeArrowheads="1" noChangeShapeType="1" noTextEdit="1"/>
              </p:cNvSpPr>
              <p:nvPr>
                <p:ph idx="1"/>
              </p:nvPr>
            </p:nvSpPr>
            <p:spPr>
              <a:blipFill rotWithShape="1">
                <a:blip r:embed="rId3"/>
                <a:stretch>
                  <a:fillRect t="-729"/>
                </a:stretch>
              </a:blipFill>
            </p:spPr>
            <p:txBody>
              <a:bodyPr/>
              <a:lstStyle/>
              <a:p>
                <a:r>
                  <a:rPr lang="en-US">
                    <a:noFill/>
                  </a:rPr>
                  <a:t> </a:t>
                </a:r>
              </a:p>
            </p:txBody>
          </p:sp>
        </mc:Fallback>
      </mc:AlternateContent>
      <p:sp>
        <p:nvSpPr>
          <p:cNvPr id="6" name="Rectangle: Rounded Corners 5">
            <a:extLst>
              <a:ext uri="{FF2B5EF4-FFF2-40B4-BE49-F238E27FC236}">
                <a16:creationId xmlns:a16="http://schemas.microsoft.com/office/drawing/2014/main" id="{6A32640E-5B7B-4443-BAE9-425934E918CB}"/>
              </a:ext>
            </a:extLst>
          </p:cNvPr>
          <p:cNvSpPr/>
          <p:nvPr/>
        </p:nvSpPr>
        <p:spPr>
          <a:xfrm>
            <a:off x="3295650" y="5295900"/>
            <a:ext cx="1276350" cy="100012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7777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BB367-AFD5-43DF-8621-B079B589BF78}"/>
              </a:ext>
            </a:extLst>
          </p:cNvPr>
          <p:cNvSpPr>
            <a:spLocks noGrp="1"/>
          </p:cNvSpPr>
          <p:nvPr>
            <p:ph type="title"/>
          </p:nvPr>
        </p:nvSpPr>
        <p:spPr/>
        <p:txBody>
          <a:bodyPr/>
          <a:lstStyle/>
          <a:p>
            <a:r>
              <a:rPr lang="en-US" dirty="0"/>
              <a:t>What to do ?</a:t>
            </a:r>
          </a:p>
        </p:txBody>
      </p:sp>
      <p:sp>
        <p:nvSpPr>
          <p:cNvPr id="3" name="Content Placeholder 2">
            <a:extLst>
              <a:ext uri="{FF2B5EF4-FFF2-40B4-BE49-F238E27FC236}">
                <a16:creationId xmlns:a16="http://schemas.microsoft.com/office/drawing/2014/main" id="{D231705B-5646-4456-8905-943057D9A948}"/>
              </a:ext>
            </a:extLst>
          </p:cNvPr>
          <p:cNvSpPr>
            <a:spLocks noGrp="1"/>
          </p:cNvSpPr>
          <p:nvPr>
            <p:ph idx="1"/>
          </p:nvPr>
        </p:nvSpPr>
        <p:spPr/>
        <p:txBody>
          <a:bodyPr>
            <a:normAutofit/>
          </a:bodyPr>
          <a:lstStyle/>
          <a:p>
            <a:r>
              <a:rPr lang="en-US" sz="2400" dirty="0"/>
              <a:t>Importance sampling / adaptive sampling : </a:t>
            </a:r>
            <a:r>
              <a:rPr lang="en-US" sz="2000" dirty="0"/>
              <a:t>Usually works </a:t>
            </a:r>
            <a:r>
              <a:rPr lang="en-US" sz="2000" i="1" dirty="0"/>
              <a:t>if performed with the appropriate knowledge</a:t>
            </a:r>
            <a:r>
              <a:rPr lang="en-US" sz="2000" dirty="0"/>
              <a:t> – but requires knowing which inputs drive the probabilities. And may not be enough</a:t>
            </a:r>
          </a:p>
          <a:p>
            <a:r>
              <a:rPr lang="en-US" sz="2400" dirty="0"/>
              <a:t>Running all the cases that matter (with resampling): </a:t>
            </a:r>
            <a:r>
              <a:rPr lang="en-US" sz="2000" dirty="0"/>
              <a:t>xLPR was not developed this way and the resampling may create “holes” in the distributions</a:t>
            </a:r>
            <a:endParaRPr lang="en-US" sz="2400" dirty="0"/>
          </a:p>
          <a:p>
            <a:r>
              <a:rPr lang="en-US" sz="2400" dirty="0"/>
              <a:t>Use of initial flaw (flaw at time zero): </a:t>
            </a:r>
            <a:r>
              <a:rPr lang="en-US" sz="2000" dirty="0"/>
              <a:t>May not be representative and underestimate or overestimate the risk</a:t>
            </a:r>
            <a:endParaRPr lang="en-US" sz="2400" dirty="0"/>
          </a:p>
          <a:p>
            <a:r>
              <a:rPr lang="en-US" sz="2400" dirty="0">
                <a:solidFill>
                  <a:srgbClr val="00B050"/>
                </a:solidFill>
              </a:rPr>
              <a:t>Work on the crack initiation model:</a:t>
            </a:r>
            <a:r>
              <a:rPr lang="en-US" sz="2000" dirty="0">
                <a:solidFill>
                  <a:srgbClr val="00B050"/>
                </a:solidFill>
              </a:rPr>
              <a:t> it needs to work directly with the equations and requires change in the code</a:t>
            </a:r>
            <a:endParaRPr lang="en-US" sz="2400" dirty="0">
              <a:solidFill>
                <a:srgbClr val="00B050"/>
              </a:solidFill>
            </a:endParaRPr>
          </a:p>
        </p:txBody>
      </p:sp>
    </p:spTree>
    <p:extLst>
      <p:ext uri="{BB962C8B-B14F-4D97-AF65-F5344CB8AC3E}">
        <p14:creationId xmlns:p14="http://schemas.microsoft.com/office/powerpoint/2010/main" val="1379360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5BD6-97D1-4A74-9457-C13DC5139105}"/>
              </a:ext>
            </a:extLst>
          </p:cNvPr>
          <p:cNvSpPr>
            <a:spLocks noGrp="1"/>
          </p:cNvSpPr>
          <p:nvPr>
            <p:ph type="title"/>
          </p:nvPr>
        </p:nvSpPr>
        <p:spPr/>
        <p:txBody>
          <a:bodyPr/>
          <a:lstStyle/>
          <a:p>
            <a:r>
              <a:rPr lang="en-US" dirty="0"/>
              <a:t>Crack Initiation equation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04626ED-401A-4B5F-A759-B993D1CF4F0C}"/>
                  </a:ext>
                </a:extLst>
              </p:cNvPr>
              <p:cNvSpPr>
                <a:spLocks noGrp="1"/>
              </p:cNvSpPr>
              <p:nvPr>
                <p:ph idx="1"/>
              </p:nvPr>
            </p:nvSpPr>
            <p:spPr/>
            <p:txBody>
              <a:bodyPr/>
              <a:lstStyle/>
              <a:p>
                <a:r>
                  <a:rPr lang="en-US" dirty="0"/>
                  <a:t>Initiation as a function of Temperature and Stress, with parameter to fit with observation.</a:t>
                </a:r>
              </a:p>
              <a:p>
                <a:endParaRPr lang="en-US" dirty="0"/>
              </a:p>
              <a:p>
                <a:pPr marL="109728"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b="1" i="1">
                              <a:latin typeface="Cambria Math" panose="02040503050406030204" pitchFamily="18" charset="0"/>
                            </a:rPr>
                            <m:t>𝒕</m:t>
                          </m:r>
                        </m:e>
                        <m:sub>
                          <m:r>
                            <a:rPr lang="en-US" b="1" i="1">
                              <a:latin typeface="Cambria Math" panose="02040503050406030204" pitchFamily="18" charset="0"/>
                            </a:rPr>
                            <m:t>𝑰𝑵𝑰</m:t>
                          </m:r>
                        </m:sub>
                      </m:sSub>
                      <m:r>
                        <a:rPr lang="en-US" b="1"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b="1" i="1">
                                  <a:latin typeface="Cambria Math" panose="02040503050406030204" pitchFamily="18" charset="0"/>
                                </a:rPr>
                                <m:t>𝒆</m:t>
                              </m:r>
                            </m:e>
                            <m:sup>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b="1" i="1">
                                          <a:latin typeface="Cambria Math" panose="02040503050406030204" pitchFamily="18" charset="0"/>
                                        </a:rPr>
                                        <m:t>𝑸</m:t>
                                      </m:r>
                                    </m:num>
                                    <m:den>
                                      <m:r>
                                        <a:rPr lang="en-US" b="1" i="1">
                                          <a:latin typeface="Cambria Math" panose="02040503050406030204" pitchFamily="18" charset="0"/>
                                        </a:rPr>
                                        <m:t>𝑹</m:t>
                                      </m:r>
                                      <m:r>
                                        <a:rPr lang="en-US" b="1" i="1">
                                          <a:latin typeface="Cambria Math" panose="02040503050406030204" pitchFamily="18" charset="0"/>
                                        </a:rPr>
                                        <m:t>.</m:t>
                                      </m:r>
                                      <m:r>
                                        <a:rPr lang="en-US" b="1" i="1">
                                          <a:latin typeface="Cambria Math" panose="02040503050406030204" pitchFamily="18" charset="0"/>
                                        </a:rPr>
                                        <m:t>𝑻</m:t>
                                      </m:r>
                                    </m:den>
                                  </m:f>
                                </m:e>
                              </m:d>
                            </m:sup>
                          </m:sSup>
                        </m:num>
                        <m:den>
                          <m:r>
                            <a:rPr lang="en-US" b="1" i="1">
                              <a:latin typeface="Cambria Math" panose="02040503050406030204" pitchFamily="18" charset="0"/>
                            </a:rPr>
                            <m:t>𝑨</m:t>
                          </m:r>
                          <m:r>
                            <a:rPr lang="en-US" b="1" i="1">
                              <a:latin typeface="Cambria Math" panose="02040503050406030204" pitchFamily="18" charset="0"/>
                            </a:rPr>
                            <m:t>.</m:t>
                          </m:r>
                          <m:sSup>
                            <m:sSupPr>
                              <m:ctrlPr>
                                <a:rPr lang="en-US" i="1">
                                  <a:latin typeface="Cambria Math" panose="02040503050406030204" pitchFamily="18" charset="0"/>
                                </a:rPr>
                              </m:ctrlPr>
                            </m:sSupPr>
                            <m:e>
                              <m:r>
                                <a:rPr lang="en-US" b="1" i="1">
                                  <a:latin typeface="Cambria Math" panose="02040503050406030204" pitchFamily="18" charset="0"/>
                                </a:rPr>
                                <m:t>𝝈</m:t>
                              </m:r>
                            </m:e>
                            <m:sup>
                              <m:r>
                                <a:rPr lang="en-US" b="1" i="1">
                                  <a:latin typeface="Cambria Math" panose="02040503050406030204" pitchFamily="18" charset="0"/>
                                </a:rPr>
                                <m:t>𝒏</m:t>
                              </m:r>
                            </m:sup>
                          </m:sSup>
                        </m:den>
                      </m:f>
                    </m:oMath>
                  </m:oMathPara>
                </a14:m>
                <a:endParaRPr lang="en-US" dirty="0"/>
              </a:p>
              <a:p>
                <a:pPr marL="109728" indent="0">
                  <a:buNone/>
                </a:pPr>
                <a:endParaRPr lang="en-US" dirty="0"/>
              </a:p>
            </p:txBody>
          </p:sp>
        </mc:Choice>
        <mc:Fallback xmlns="">
          <p:sp>
            <p:nvSpPr>
              <p:cNvPr id="3" name="Content Placeholder 2">
                <a:extLst>
                  <a:ext uri="{FF2B5EF4-FFF2-40B4-BE49-F238E27FC236}">
                    <a16:creationId xmlns:a16="http://schemas.microsoft.com/office/drawing/2014/main" xmlns:a14="http://schemas.microsoft.com/office/drawing/2010/main" xmlns="" id="{904626ED-401A-4B5F-A759-B993D1CF4F0C}"/>
                  </a:ext>
                </a:extLst>
              </p:cNvPr>
              <p:cNvSpPr>
                <a:spLocks noGrp="1" noRot="1" noChangeAspect="1" noMove="1" noResize="1" noEditPoints="1" noAdjustHandles="1" noChangeArrowheads="1" noChangeShapeType="1" noTextEdit="1"/>
              </p:cNvSpPr>
              <p:nvPr>
                <p:ph idx="1"/>
              </p:nvPr>
            </p:nvSpPr>
            <p:spPr>
              <a:blipFill rotWithShape="1">
                <a:blip r:embed="rId2"/>
                <a:stretch>
                  <a:fillRect t="-729" r="-140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B474C110-EB8C-4B5F-99C0-324D52FC041F}"/>
                  </a:ext>
                </a:extLst>
              </p:cNvPr>
              <p:cNvSpPr/>
              <p:nvPr/>
            </p:nvSpPr>
            <p:spPr>
              <a:xfrm>
                <a:off x="5916706" y="2176954"/>
                <a:ext cx="4572000" cy="2173737"/>
              </a:xfrm>
              <a:prstGeom prst="rect">
                <a:avLst/>
              </a:prstGeom>
            </p:spPr>
            <p:txBody>
              <a:bodyPr>
                <a:spAutoFit/>
              </a:bodyPr>
              <a:lstStyle/>
              <a:p>
                <a:pPr marL="0" marR="0" algn="l">
                  <a:lnSpc>
                    <a:spcPct val="107000"/>
                  </a:lnSpc>
                  <a:spcBef>
                    <a:spcPts val="0"/>
                  </a:spcBef>
                  <a:spcAft>
                    <a:spcPts val="800"/>
                  </a:spcAft>
                </a:pPr>
                <a14:m>
                  <m:oMath xmlns:m="http://schemas.openxmlformats.org/officeDocument/2006/math">
                    <m:r>
                      <a:rPr lang="en-US" sz="1600">
                        <a:latin typeface="Cambria Math" panose="02040503050406030204" pitchFamily="18" charset="0"/>
                        <a:ea typeface="Times New Roman" panose="02020603050405020304" pitchFamily="18" charset="0"/>
                      </a:rPr>
                      <m:t>𝐴</m:t>
                    </m:r>
                    <m:r>
                      <a:rPr lang="en-US" sz="1600">
                        <a:latin typeface="Cambria Math" panose="02040503050406030204" pitchFamily="18" charset="0"/>
                        <a:ea typeface="Times New Roman" panose="02020603050405020304" pitchFamily="18" charset="0"/>
                      </a:rPr>
                      <m:t>: </m:t>
                    </m:r>
                  </m:oMath>
                </a14:m>
                <a:r>
                  <a:rPr lang="en-US" sz="1600" dirty="0">
                    <a:latin typeface="Calibri" panose="020F0502020204030204" pitchFamily="34" charset="0"/>
                    <a:ea typeface="Times New Roman" panose="02020603050405020304" pitchFamily="18" charset="0"/>
                  </a:rPr>
                  <a:t>proportionality constant</a:t>
                </a:r>
                <a:endParaRPr lang="en-US" sz="1600" dirty="0">
                  <a:latin typeface="Calibri" panose="020F0502020204030204" pitchFamily="34" charset="0"/>
                  <a:ea typeface="Calibri" panose="020F0502020204030204" pitchFamily="34" charset="0"/>
                </a:endParaRPr>
              </a:p>
              <a:p>
                <a:pPr marL="0" marR="0" algn="l">
                  <a:lnSpc>
                    <a:spcPct val="107000"/>
                  </a:lnSpc>
                  <a:spcBef>
                    <a:spcPts val="0"/>
                  </a:spcBef>
                  <a:spcAft>
                    <a:spcPts val="800"/>
                  </a:spcAft>
                </a:pPr>
                <a14:m>
                  <m:oMath xmlns:m="http://schemas.openxmlformats.org/officeDocument/2006/math">
                    <m:r>
                      <a:rPr lang="en-US" sz="1600">
                        <a:latin typeface="Cambria Math" panose="02040503050406030204" pitchFamily="18" charset="0"/>
                        <a:ea typeface="Times New Roman" panose="02020603050405020304" pitchFamily="18" charset="0"/>
                      </a:rPr>
                      <m:t>𝑄</m:t>
                    </m:r>
                    <m:r>
                      <a:rPr lang="en-US" sz="1600">
                        <a:latin typeface="Cambria Math" panose="02040503050406030204" pitchFamily="18" charset="0"/>
                        <a:ea typeface="Times New Roman" panose="02020603050405020304" pitchFamily="18" charset="0"/>
                      </a:rPr>
                      <m:t>:</m:t>
                    </m:r>
                  </m:oMath>
                </a14:m>
                <a:r>
                  <a:rPr lang="en-US" sz="1600" dirty="0">
                    <a:latin typeface="Calibri" panose="020F0502020204030204" pitchFamily="34" charset="0"/>
                    <a:ea typeface="Times New Roman" panose="02020603050405020304" pitchFamily="18" charset="0"/>
                  </a:rPr>
                  <a:t>activation energy [kJ/mol]</a:t>
                </a:r>
                <a:endParaRPr lang="en-US" sz="1600" dirty="0">
                  <a:latin typeface="Calibri" panose="020F0502020204030204" pitchFamily="34" charset="0"/>
                  <a:ea typeface="Calibri" panose="020F0502020204030204" pitchFamily="34" charset="0"/>
                </a:endParaRPr>
              </a:p>
              <a:p>
                <a:pPr marL="0" marR="0" algn="l">
                  <a:lnSpc>
                    <a:spcPct val="107000"/>
                  </a:lnSpc>
                  <a:spcBef>
                    <a:spcPts val="0"/>
                  </a:spcBef>
                  <a:spcAft>
                    <a:spcPts val="800"/>
                  </a:spcAft>
                </a:pPr>
                <a14:m>
                  <m:oMath xmlns:m="http://schemas.openxmlformats.org/officeDocument/2006/math">
                    <m:r>
                      <a:rPr lang="en-US" sz="1600">
                        <a:latin typeface="Cambria Math" panose="02040503050406030204" pitchFamily="18" charset="0"/>
                        <a:ea typeface="Times New Roman" panose="02020603050405020304" pitchFamily="18" charset="0"/>
                      </a:rPr>
                      <m:t>𝑅</m:t>
                    </m:r>
                    <m:r>
                      <a:rPr lang="en-US" sz="1600">
                        <a:latin typeface="Cambria Math" panose="02040503050406030204" pitchFamily="18" charset="0"/>
                        <a:ea typeface="Times New Roman" panose="02020603050405020304" pitchFamily="18" charset="0"/>
                      </a:rPr>
                      <m:t>:</m:t>
                    </m:r>
                  </m:oMath>
                </a14:m>
                <a:r>
                  <a:rPr lang="en-US" sz="1600" dirty="0">
                    <a:latin typeface="Calibri" panose="020F0502020204030204" pitchFamily="34" charset="0"/>
                    <a:ea typeface="Times New Roman" panose="02020603050405020304" pitchFamily="18" charset="0"/>
                  </a:rPr>
                  <a:t> universal gas constant [kJ/K-mol]</a:t>
                </a:r>
                <a:endParaRPr lang="en-US" sz="1600" dirty="0">
                  <a:latin typeface="Calibri" panose="020F0502020204030204" pitchFamily="34" charset="0"/>
                  <a:ea typeface="Calibri" panose="020F0502020204030204" pitchFamily="34" charset="0"/>
                </a:endParaRPr>
              </a:p>
              <a:p>
                <a:pPr marL="0" marR="0" algn="l">
                  <a:lnSpc>
                    <a:spcPct val="107000"/>
                  </a:lnSpc>
                  <a:spcBef>
                    <a:spcPts val="0"/>
                  </a:spcBef>
                  <a:spcAft>
                    <a:spcPts val="800"/>
                  </a:spcAft>
                </a:pPr>
                <a14:m>
                  <m:oMath xmlns:m="http://schemas.openxmlformats.org/officeDocument/2006/math">
                    <m:r>
                      <a:rPr lang="en-US" sz="1600">
                        <a:latin typeface="Cambria Math" panose="02040503050406030204" pitchFamily="18" charset="0"/>
                        <a:ea typeface="Times New Roman" panose="02020603050405020304" pitchFamily="18" charset="0"/>
                      </a:rPr>
                      <m:t>𝑇</m:t>
                    </m:r>
                    <m:r>
                      <a:rPr lang="en-US" sz="1600">
                        <a:latin typeface="Cambria Math" panose="02040503050406030204" pitchFamily="18" charset="0"/>
                        <a:ea typeface="Times New Roman" panose="02020603050405020304" pitchFamily="18" charset="0"/>
                      </a:rPr>
                      <m:t>:</m:t>
                    </m:r>
                  </m:oMath>
                </a14:m>
                <a:r>
                  <a:rPr lang="en-US" sz="1600" dirty="0">
                    <a:latin typeface="Calibri" panose="020F0502020204030204" pitchFamily="34" charset="0"/>
                    <a:ea typeface="Times New Roman" panose="02020603050405020304" pitchFamily="18" charset="0"/>
                  </a:rPr>
                  <a:t> temperature [K]</a:t>
                </a:r>
                <a:endParaRPr lang="en-US" sz="1600" dirty="0">
                  <a:latin typeface="Calibri" panose="020F0502020204030204" pitchFamily="34" charset="0"/>
                  <a:ea typeface="Calibri" panose="020F0502020204030204" pitchFamily="34" charset="0"/>
                </a:endParaRPr>
              </a:p>
              <a:p>
                <a:pPr marL="0" marR="0" algn="l">
                  <a:lnSpc>
                    <a:spcPct val="107000"/>
                  </a:lnSpc>
                  <a:spcBef>
                    <a:spcPts val="0"/>
                  </a:spcBef>
                  <a:spcAft>
                    <a:spcPts val="800"/>
                  </a:spcAft>
                </a:pPr>
                <a14:m>
                  <m:oMath xmlns:m="http://schemas.openxmlformats.org/officeDocument/2006/math">
                    <m:r>
                      <a:rPr lang="en-US" sz="1600">
                        <a:latin typeface="Cambria Math" panose="02040503050406030204" pitchFamily="18" charset="0"/>
                        <a:ea typeface="Times New Roman" panose="02020603050405020304" pitchFamily="18" charset="0"/>
                      </a:rPr>
                      <m:t>𝜎</m:t>
                    </m:r>
                    <m:r>
                      <a:rPr lang="en-US" sz="1600">
                        <a:latin typeface="Cambria Math" panose="02040503050406030204" pitchFamily="18" charset="0"/>
                        <a:ea typeface="Times New Roman" panose="02020603050405020304" pitchFamily="18" charset="0"/>
                      </a:rPr>
                      <m:t>:</m:t>
                    </m:r>
                  </m:oMath>
                </a14:m>
                <a:r>
                  <a:rPr lang="en-US" sz="1600" dirty="0">
                    <a:latin typeface="Calibri" panose="020F0502020204030204" pitchFamily="34" charset="0"/>
                    <a:ea typeface="Times New Roman" panose="02020603050405020304" pitchFamily="18" charset="0"/>
                  </a:rPr>
                  <a:t> stress at the ID [MPa]</a:t>
                </a:r>
                <a:endParaRPr lang="en-US" sz="1600" dirty="0">
                  <a:latin typeface="Calibri" panose="020F0502020204030204" pitchFamily="34" charset="0"/>
                  <a:ea typeface="Calibri" panose="020F0502020204030204" pitchFamily="34" charset="0"/>
                </a:endParaRPr>
              </a:p>
              <a:p>
                <a:pPr marL="0" marR="0" algn="l">
                  <a:lnSpc>
                    <a:spcPct val="107000"/>
                  </a:lnSpc>
                  <a:spcBef>
                    <a:spcPts val="0"/>
                  </a:spcBef>
                  <a:spcAft>
                    <a:spcPts val="800"/>
                  </a:spcAft>
                </a:pPr>
                <a14:m>
                  <m:oMath xmlns:m="http://schemas.openxmlformats.org/officeDocument/2006/math">
                    <m:r>
                      <a:rPr lang="en-US" sz="1600">
                        <a:latin typeface="Cambria Math" panose="02040503050406030204" pitchFamily="18" charset="0"/>
                        <a:ea typeface="Times New Roman" panose="02020603050405020304" pitchFamily="18" charset="0"/>
                      </a:rPr>
                      <m:t>𝑛</m:t>
                    </m:r>
                  </m:oMath>
                </a14:m>
                <a:r>
                  <a:rPr lang="en-US" sz="1600" dirty="0">
                    <a:latin typeface="Calibri" panose="020F0502020204030204" pitchFamily="34" charset="0"/>
                    <a:ea typeface="Times New Roman" panose="02020603050405020304" pitchFamily="18" charset="0"/>
                  </a:rPr>
                  <a:t>: stress exponent [unitless]</a:t>
                </a:r>
                <a:endParaRPr lang="en-US" dirty="0">
                  <a:latin typeface="Calibri" panose="020F0502020204030204" pitchFamily="34" charset="0"/>
                  <a:ea typeface="Calibri" panose="020F0502020204030204" pitchFamily="34" charset="0"/>
                </a:endParaRPr>
              </a:p>
            </p:txBody>
          </p:sp>
        </mc:Choice>
        <mc:Fallback xmlns="">
          <p:sp>
            <p:nvSpPr>
              <p:cNvPr id="4" name="Rectangle 3">
                <a:extLst>
                  <a:ext uri="{FF2B5EF4-FFF2-40B4-BE49-F238E27FC236}">
                    <a16:creationId xmlns:a16="http://schemas.microsoft.com/office/drawing/2014/main" id="{B474C110-EB8C-4B5F-99C0-324D52FC041F}"/>
                  </a:ext>
                </a:extLst>
              </p:cNvPr>
              <p:cNvSpPr>
                <a:spLocks noRot="1" noChangeAspect="1" noMove="1" noResize="1" noEditPoints="1" noAdjustHandles="1" noChangeArrowheads="1" noChangeShapeType="1" noTextEdit="1"/>
              </p:cNvSpPr>
              <p:nvPr/>
            </p:nvSpPr>
            <p:spPr>
              <a:xfrm>
                <a:off x="5916706" y="2176954"/>
                <a:ext cx="4572000" cy="2173737"/>
              </a:xfrm>
              <a:prstGeom prst="rect">
                <a:avLst/>
              </a:prstGeom>
              <a:blipFill>
                <a:blip r:embed="rId3"/>
                <a:stretch>
                  <a:fillRect t="-560" b="-2521"/>
                </a:stretch>
              </a:blipFill>
            </p:spPr>
            <p:txBody>
              <a:bodyPr/>
              <a:lstStyle/>
              <a:p>
                <a:r>
                  <a:rPr lang="en-US">
                    <a:noFill/>
                  </a:rPr>
                  <a:t> </a:t>
                </a:r>
              </a:p>
            </p:txBody>
          </p:sp>
        </mc:Fallback>
      </mc:AlternateContent>
      <p:sp>
        <p:nvSpPr>
          <p:cNvPr id="7" name="Arrow: Down 6">
            <a:extLst>
              <a:ext uri="{FF2B5EF4-FFF2-40B4-BE49-F238E27FC236}">
                <a16:creationId xmlns:a16="http://schemas.microsoft.com/office/drawing/2014/main" id="{48B5A789-692D-4303-BDEC-239975B95855}"/>
              </a:ext>
            </a:extLst>
          </p:cNvPr>
          <p:cNvSpPr/>
          <p:nvPr/>
        </p:nvSpPr>
        <p:spPr>
          <a:xfrm rot="2296183">
            <a:off x="3025406" y="3346164"/>
            <a:ext cx="685800" cy="1210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95275E8-E797-4A41-88C7-8509ABB3DE75}"/>
                  </a:ext>
                </a:extLst>
              </p:cNvPr>
              <p:cNvSpPr txBox="1"/>
              <p:nvPr/>
            </p:nvSpPr>
            <p:spPr>
              <a:xfrm>
                <a:off x="1379826" y="2773519"/>
                <a:ext cx="1921806" cy="923330"/>
              </a:xfrm>
              <a:prstGeom prst="rect">
                <a:avLst/>
              </a:prstGeom>
              <a:noFill/>
            </p:spPr>
            <p:txBody>
              <a:bodyPr wrap="square" rtlCol="0">
                <a:spAutoFit/>
              </a:bodyPr>
              <a:lstStyle/>
              <a:p>
                <a:r>
                  <a:rPr lang="en-US" dirty="0"/>
                  <a:t>Rewrite as </a:t>
                </a:r>
                <a14:m>
                  <m:oMath xmlns:m="http://schemas.openxmlformats.org/officeDocument/2006/math">
                    <m:r>
                      <a:rPr lang="en-US" b="1" i="1" smtClean="0">
                        <a:latin typeface="Cambria Math" panose="02040503050406030204" pitchFamily="18" charset="0"/>
                      </a:rPr>
                      <m:t>𝑨</m:t>
                    </m:r>
                  </m:oMath>
                </a14:m>
                <a:r>
                  <a:rPr lang="en-US" dirty="0"/>
                  <a:t> function of other terms</a:t>
                </a:r>
              </a:p>
            </p:txBody>
          </p:sp>
        </mc:Choice>
        <mc:Fallback xmlns="">
          <p:sp>
            <p:nvSpPr>
              <p:cNvPr id="8" name="TextBox 7">
                <a:extLst>
                  <a:ext uri="{FF2B5EF4-FFF2-40B4-BE49-F238E27FC236}">
                    <a16:creationId xmlns:a16="http://schemas.microsoft.com/office/drawing/2014/main" id="{C95275E8-E797-4A41-88C7-8509ABB3DE75}"/>
                  </a:ext>
                </a:extLst>
              </p:cNvPr>
              <p:cNvSpPr txBox="1">
                <a:spLocks noRot="1" noChangeAspect="1" noMove="1" noResize="1" noEditPoints="1" noAdjustHandles="1" noChangeArrowheads="1" noChangeShapeType="1" noTextEdit="1"/>
              </p:cNvSpPr>
              <p:nvPr/>
            </p:nvSpPr>
            <p:spPr>
              <a:xfrm>
                <a:off x="1379826" y="2773519"/>
                <a:ext cx="1921806" cy="923330"/>
              </a:xfrm>
              <a:prstGeom prst="rect">
                <a:avLst/>
              </a:prstGeom>
              <a:blipFill>
                <a:blip r:embed="rId4"/>
                <a:stretch>
                  <a:fillRect t="-3974" b="-99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40977575-8CE4-446F-857A-BEF26F38E329}"/>
                  </a:ext>
                </a:extLst>
              </p:cNvPr>
              <p:cNvSpPr/>
              <p:nvPr/>
            </p:nvSpPr>
            <p:spPr>
              <a:xfrm>
                <a:off x="1916584" y="4760335"/>
                <a:ext cx="1855316" cy="107112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panose="02040503050406030204" pitchFamily="18" charset="0"/>
                        </a:rPr>
                        <m:t>𝑨</m:t>
                      </m:r>
                      <m:r>
                        <a:rPr lang="en-US" sz="2400" b="1">
                          <a:latin typeface="Cambria Math" panose="02040503050406030204" pitchFamily="18"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b="1" i="1">
                                  <a:latin typeface="Cambria Math" panose="02040503050406030204" pitchFamily="18" charset="0"/>
                                </a:rPr>
                                <m:t>𝒆</m:t>
                              </m:r>
                            </m:e>
                            <m:sup>
                              <m:d>
                                <m:dPr>
                                  <m:begChr m:val="["/>
                                  <m:endChr m:val="]"/>
                                  <m:ctrlPr>
                                    <a:rPr lang="en-US" sz="2400" i="1">
                                      <a:latin typeface="Cambria Math" panose="02040503050406030204" pitchFamily="18" charset="0"/>
                                    </a:rPr>
                                  </m:ctrlPr>
                                </m:dPr>
                                <m:e>
                                  <m:f>
                                    <m:fPr>
                                      <m:ctrlPr>
                                        <a:rPr lang="en-US" sz="2400" i="1">
                                          <a:latin typeface="Cambria Math" panose="02040503050406030204" pitchFamily="18" charset="0"/>
                                        </a:rPr>
                                      </m:ctrlPr>
                                    </m:fPr>
                                    <m:num>
                                      <m:r>
                                        <a:rPr lang="en-US" sz="2400" b="1" i="1">
                                          <a:latin typeface="Cambria Math" panose="02040503050406030204" pitchFamily="18" charset="0"/>
                                        </a:rPr>
                                        <m:t>𝑸</m:t>
                                      </m:r>
                                    </m:num>
                                    <m:den>
                                      <m:r>
                                        <a:rPr lang="en-US" sz="2400" b="1" i="1">
                                          <a:latin typeface="Cambria Math" panose="02040503050406030204" pitchFamily="18" charset="0"/>
                                        </a:rPr>
                                        <m:t>𝑹</m:t>
                                      </m:r>
                                      <m:r>
                                        <a:rPr lang="en-US" sz="2400" b="1">
                                          <a:latin typeface="Cambria Math" panose="02040503050406030204" pitchFamily="18" charset="0"/>
                                        </a:rPr>
                                        <m:t>.</m:t>
                                      </m:r>
                                      <m:r>
                                        <a:rPr lang="en-US" sz="2400" b="1" i="1">
                                          <a:latin typeface="Cambria Math" panose="02040503050406030204" pitchFamily="18" charset="0"/>
                                        </a:rPr>
                                        <m:t>𝑻</m:t>
                                      </m:r>
                                    </m:den>
                                  </m:f>
                                </m:e>
                              </m:d>
                            </m:sup>
                          </m:sSup>
                        </m:num>
                        <m:den>
                          <m:sSub>
                            <m:sSubPr>
                              <m:ctrlPr>
                                <a:rPr lang="en-US" sz="2400" i="1" smtClean="0">
                                  <a:latin typeface="Cambria Math" panose="02040503050406030204" pitchFamily="18" charset="0"/>
                                </a:rPr>
                              </m:ctrlPr>
                            </m:sSubPr>
                            <m:e>
                              <m:r>
                                <a:rPr lang="en-US" sz="2400" b="1" i="1" smtClean="0">
                                  <a:latin typeface="Cambria Math" panose="02040503050406030204" pitchFamily="18" charset="0"/>
                                </a:rPr>
                                <m:t>𝒕</m:t>
                              </m:r>
                            </m:e>
                            <m:sub>
                              <m:r>
                                <a:rPr lang="en-US" sz="2400" b="1" i="1" smtClean="0">
                                  <a:latin typeface="Cambria Math" panose="02040503050406030204" pitchFamily="18" charset="0"/>
                                </a:rPr>
                                <m:t>𝑰𝑵𝑰</m:t>
                              </m:r>
                            </m:sub>
                          </m:sSub>
                          <m:r>
                            <a:rPr lang="en-US" sz="2400" b="1">
                              <a:latin typeface="Cambria Math" panose="02040503050406030204" pitchFamily="18" charset="0"/>
                            </a:rPr>
                            <m:t>.</m:t>
                          </m:r>
                          <m:sSup>
                            <m:sSupPr>
                              <m:ctrlPr>
                                <a:rPr lang="en-US" sz="2400" i="1">
                                  <a:latin typeface="Cambria Math" panose="02040503050406030204" pitchFamily="18" charset="0"/>
                                </a:rPr>
                              </m:ctrlPr>
                            </m:sSupPr>
                            <m:e>
                              <m:r>
                                <a:rPr lang="en-US" sz="2400" b="1" i="1">
                                  <a:latin typeface="Cambria Math" panose="02040503050406030204" pitchFamily="18" charset="0"/>
                                </a:rPr>
                                <m:t>𝝈</m:t>
                              </m:r>
                            </m:e>
                            <m:sup>
                              <m:r>
                                <a:rPr lang="en-US" sz="2400" b="1" i="1">
                                  <a:latin typeface="Cambria Math" panose="02040503050406030204" pitchFamily="18" charset="0"/>
                                </a:rPr>
                                <m:t>𝒏</m:t>
                              </m:r>
                            </m:sup>
                          </m:sSup>
                        </m:den>
                      </m:f>
                    </m:oMath>
                  </m:oMathPara>
                </a14:m>
                <a:endParaRPr lang="en-US" sz="2400" dirty="0"/>
              </a:p>
            </p:txBody>
          </p:sp>
        </mc:Choice>
        <mc:Fallback xmlns="">
          <p:sp>
            <p:nvSpPr>
              <p:cNvPr id="9" name="Rectangle 8">
                <a:extLst>
                  <a:ext uri="{FF2B5EF4-FFF2-40B4-BE49-F238E27FC236}">
                    <a16:creationId xmlns:a16="http://schemas.microsoft.com/office/drawing/2014/main" id="{40977575-8CE4-446F-857A-BEF26F38E329}"/>
                  </a:ext>
                </a:extLst>
              </p:cNvPr>
              <p:cNvSpPr>
                <a:spLocks noRot="1" noChangeAspect="1" noMove="1" noResize="1" noEditPoints="1" noAdjustHandles="1" noChangeArrowheads="1" noChangeShapeType="1" noTextEdit="1"/>
              </p:cNvSpPr>
              <p:nvPr/>
            </p:nvSpPr>
            <p:spPr>
              <a:xfrm>
                <a:off x="1916584" y="4760335"/>
                <a:ext cx="1855316" cy="1071127"/>
              </a:xfrm>
              <a:prstGeom prst="rect">
                <a:avLst/>
              </a:prstGeom>
              <a:blipFill>
                <a:blip r:embed="rId5"/>
                <a:stretch>
                  <a:fillRect/>
                </a:stretch>
              </a:blipFill>
            </p:spPr>
            <p:txBody>
              <a:bodyPr/>
              <a:lstStyle/>
              <a:p>
                <a:r>
                  <a:rPr lang="en-US">
                    <a:noFill/>
                  </a:rPr>
                  <a:t> </a:t>
                </a:r>
              </a:p>
            </p:txBody>
          </p:sp>
        </mc:Fallback>
      </mc:AlternateContent>
      <p:sp>
        <p:nvSpPr>
          <p:cNvPr id="10" name="Right Brace 9">
            <a:extLst>
              <a:ext uri="{FF2B5EF4-FFF2-40B4-BE49-F238E27FC236}">
                <a16:creationId xmlns:a16="http://schemas.microsoft.com/office/drawing/2014/main" id="{0C46534E-BAF8-4D79-87C2-3ADA6C6AB394}"/>
              </a:ext>
            </a:extLst>
          </p:cNvPr>
          <p:cNvSpPr/>
          <p:nvPr/>
        </p:nvSpPr>
        <p:spPr>
          <a:xfrm rot="5400000">
            <a:off x="3027907" y="5438836"/>
            <a:ext cx="228600" cy="1071127"/>
          </a:xfrm>
          <a:prstGeom prst="rightBrace">
            <a:avLst>
              <a:gd name="adj1" fmla="val 60965"/>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TextBox 11">
            <a:extLst>
              <a:ext uri="{FF2B5EF4-FFF2-40B4-BE49-F238E27FC236}">
                <a16:creationId xmlns:a16="http://schemas.microsoft.com/office/drawing/2014/main" id="{22978688-7EF7-4747-BC9E-4549E2427A50}"/>
              </a:ext>
            </a:extLst>
          </p:cNvPr>
          <p:cNvSpPr txBox="1"/>
          <p:nvPr/>
        </p:nvSpPr>
        <p:spPr>
          <a:xfrm>
            <a:off x="2004715" y="6069588"/>
            <a:ext cx="2274983" cy="369332"/>
          </a:xfrm>
          <a:prstGeom prst="rect">
            <a:avLst/>
          </a:prstGeom>
          <a:noFill/>
        </p:spPr>
        <p:txBody>
          <a:bodyPr wrap="none" rtlCol="0">
            <a:spAutoFit/>
          </a:bodyPr>
          <a:lstStyle/>
          <a:p>
            <a:r>
              <a:rPr lang="en-US" dirty="0">
                <a:solidFill>
                  <a:srgbClr val="FF0000"/>
                </a:solidFill>
              </a:rPr>
              <a:t>Physical quantities</a:t>
            </a:r>
          </a:p>
        </p:txBody>
      </p:sp>
      <p:sp>
        <p:nvSpPr>
          <p:cNvPr id="13" name="TextBox 12">
            <a:extLst>
              <a:ext uri="{FF2B5EF4-FFF2-40B4-BE49-F238E27FC236}">
                <a16:creationId xmlns:a16="http://schemas.microsoft.com/office/drawing/2014/main" id="{F894D27D-2596-47F6-AF39-9DDB2832E091}"/>
              </a:ext>
            </a:extLst>
          </p:cNvPr>
          <p:cNvSpPr txBox="1"/>
          <p:nvPr/>
        </p:nvSpPr>
        <p:spPr>
          <a:xfrm>
            <a:off x="-65082" y="5765859"/>
            <a:ext cx="2069797" cy="369332"/>
          </a:xfrm>
          <a:prstGeom prst="rect">
            <a:avLst/>
          </a:prstGeom>
          <a:noFill/>
        </p:spPr>
        <p:txBody>
          <a:bodyPr wrap="none" rtlCol="0">
            <a:spAutoFit/>
          </a:bodyPr>
          <a:lstStyle/>
          <a:p>
            <a:r>
              <a:rPr lang="en-US" dirty="0">
                <a:solidFill>
                  <a:srgbClr val="00B050"/>
                </a:solidFill>
              </a:rPr>
              <a:t>Fitting parameter</a:t>
            </a:r>
          </a:p>
        </p:txBody>
      </p:sp>
      <p:cxnSp>
        <p:nvCxnSpPr>
          <p:cNvPr id="15" name="Straight Connector 14">
            <a:extLst>
              <a:ext uri="{FF2B5EF4-FFF2-40B4-BE49-F238E27FC236}">
                <a16:creationId xmlns:a16="http://schemas.microsoft.com/office/drawing/2014/main" id="{2663FF86-1263-40BF-97C8-C1834910B87A}"/>
              </a:ext>
            </a:extLst>
          </p:cNvPr>
          <p:cNvCxnSpPr>
            <a:stCxn id="13" idx="0"/>
          </p:cNvCxnSpPr>
          <p:nvPr/>
        </p:nvCxnSpPr>
        <p:spPr>
          <a:xfrm flipV="1">
            <a:off x="969817" y="5472953"/>
            <a:ext cx="1034898" cy="292906"/>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E26E240C-9E63-40F4-8531-9DCEEB4B1735}"/>
                  </a:ext>
                </a:extLst>
              </p:cNvPr>
              <p:cNvSpPr txBox="1"/>
              <p:nvPr/>
            </p:nvSpPr>
            <p:spPr>
              <a:xfrm>
                <a:off x="5244353" y="4638742"/>
                <a:ext cx="3442447" cy="227530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𝒕</m:t>
                          </m:r>
                        </m:e>
                        <m:sub>
                          <m:r>
                            <a:rPr lang="en-US" b="1" i="1" smtClean="0">
                              <a:latin typeface="Cambria Math" panose="02040503050406030204" pitchFamily="18" charset="0"/>
                            </a:rPr>
                            <m:t>𝑰𝑵𝑰</m:t>
                          </m:r>
                        </m:sub>
                      </m:sSub>
                      <m:r>
                        <a:rPr lang="en-US" b="1" i="1" smtClean="0">
                          <a:latin typeface="Cambria Math" panose="02040503050406030204" pitchFamily="18" charset="0"/>
                        </a:rPr>
                        <m:t>≤</m:t>
                      </m:r>
                      <m:r>
                        <a:rPr lang="en-US" b="1" i="1" smtClean="0">
                          <a:latin typeface="Cambria Math" panose="02040503050406030204" pitchFamily="18" charset="0"/>
                        </a:rPr>
                        <m:t>𝟖𝟎</m:t>
                      </m:r>
                      <m:r>
                        <a:rPr lang="en-US" b="1" i="1" smtClean="0">
                          <a:latin typeface="Cambria Math" panose="02040503050406030204" pitchFamily="18" charset="0"/>
                        </a:rPr>
                        <m:t> </m:t>
                      </m:r>
                      <m:r>
                        <a:rPr lang="en-US" b="1" i="1" smtClean="0">
                          <a:latin typeface="Cambria Math" panose="02040503050406030204" pitchFamily="18" charset="0"/>
                        </a:rPr>
                        <m:t>𝒚𝒓𝒔</m:t>
                      </m:r>
                    </m:oMath>
                  </m:oMathPara>
                </a14:m>
                <a:endParaRPr lang="en-US" b="1"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3200" b="1" i="1" smtClean="0">
                          <a:latin typeface="Cambria Math" panose="02040503050406030204" pitchFamily="18" charset="0"/>
                          <a:ea typeface="Cambria Math" panose="02040503050406030204" pitchFamily="18" charset="0"/>
                        </a:rPr>
                        <m:t>⟺</m:t>
                      </m:r>
                    </m:oMath>
                  </m:oMathPara>
                </a14:m>
                <a:endParaRPr lang="en-US" sz="3200" dirty="0"/>
              </a:p>
              <a:p>
                <a:pPr/>
                <a14:m>
                  <m:oMathPara xmlns:m="http://schemas.openxmlformats.org/officeDocument/2006/math">
                    <m:oMathParaPr>
                      <m:jc m:val="centerGroup"/>
                    </m:oMathParaPr>
                    <m:oMath xmlns:m="http://schemas.openxmlformats.org/officeDocument/2006/math">
                      <m:r>
                        <m:rPr>
                          <m:sty m:val="p"/>
                        </m:rPr>
                        <a:rPr lang="en-US" sz="2000" b="0" i="1">
                          <a:latin typeface="Cambria Math" panose="02040503050406030204" pitchFamily="18" charset="0"/>
                        </a:rPr>
                        <m:t>A</m:t>
                      </m:r>
                      <m:r>
                        <a:rPr lang="en-US" sz="2000" b="0" i="1" smtClean="0">
                          <a:latin typeface="Cambria Math" panose="02040503050406030204" pitchFamily="18" charset="0"/>
                        </a:rPr>
                        <m:t>≥</m:t>
                      </m:r>
                      <m:f>
                        <m:fPr>
                          <m:ctrlPr>
                            <a:rPr lang="en-US" sz="2000" b="0" i="1">
                              <a:latin typeface="Cambria Math" panose="02040503050406030204" pitchFamily="18" charset="0"/>
                            </a:rPr>
                          </m:ctrlPr>
                        </m:fPr>
                        <m:num>
                          <m:sSup>
                            <m:sSupPr>
                              <m:ctrlPr>
                                <a:rPr lang="en-US" sz="2000" b="0" i="1">
                                  <a:latin typeface="Cambria Math" panose="02040503050406030204" pitchFamily="18" charset="0"/>
                                </a:rPr>
                              </m:ctrlPr>
                            </m:sSupPr>
                            <m:e>
                              <m:r>
                                <m:rPr>
                                  <m:sty m:val="p"/>
                                </m:rPr>
                                <a:rPr lang="en-US" sz="2000" b="0" i="1">
                                  <a:latin typeface="Cambria Math" panose="02040503050406030204" pitchFamily="18" charset="0"/>
                                </a:rPr>
                                <m:t>e</m:t>
                              </m:r>
                            </m:e>
                            <m:sup>
                              <m:d>
                                <m:dPr>
                                  <m:begChr m:val="["/>
                                  <m:endChr m:val="]"/>
                                  <m:ctrlPr>
                                    <a:rPr lang="en-US" sz="2000" b="0" i="1">
                                      <a:latin typeface="Cambria Math" panose="02040503050406030204" pitchFamily="18" charset="0"/>
                                    </a:rPr>
                                  </m:ctrlPr>
                                </m:dPr>
                                <m:e>
                                  <m:f>
                                    <m:fPr>
                                      <m:ctrlPr>
                                        <a:rPr lang="en-US" sz="2000" b="0" i="1">
                                          <a:latin typeface="Cambria Math" panose="02040503050406030204" pitchFamily="18" charset="0"/>
                                        </a:rPr>
                                      </m:ctrlPr>
                                    </m:fPr>
                                    <m:num>
                                      <m:r>
                                        <m:rPr>
                                          <m:sty m:val="p"/>
                                        </m:rPr>
                                        <a:rPr lang="en-US" sz="2000" b="0" i="1">
                                          <a:latin typeface="Cambria Math" panose="02040503050406030204" pitchFamily="18" charset="0"/>
                                        </a:rPr>
                                        <m:t>Q</m:t>
                                      </m:r>
                                    </m:num>
                                    <m:den>
                                      <m:r>
                                        <m:rPr>
                                          <m:sty m:val="p"/>
                                        </m:rPr>
                                        <a:rPr lang="en-US" sz="2000" b="0" i="1">
                                          <a:latin typeface="Cambria Math" panose="02040503050406030204" pitchFamily="18" charset="0"/>
                                        </a:rPr>
                                        <m:t>R</m:t>
                                      </m:r>
                                      <m:r>
                                        <a:rPr lang="en-US" sz="2000" b="0">
                                          <a:latin typeface="Cambria Math" panose="02040503050406030204" pitchFamily="18" charset="0"/>
                                        </a:rPr>
                                        <m:t>.</m:t>
                                      </m:r>
                                      <m:r>
                                        <m:rPr>
                                          <m:sty m:val="p"/>
                                        </m:rPr>
                                        <a:rPr lang="en-US" sz="2000" b="0" i="1">
                                          <a:latin typeface="Cambria Math" panose="02040503050406030204" pitchFamily="18" charset="0"/>
                                        </a:rPr>
                                        <m:t>T</m:t>
                                      </m:r>
                                    </m:den>
                                  </m:f>
                                </m:e>
                              </m:d>
                            </m:sup>
                          </m:sSup>
                        </m:num>
                        <m:den>
                          <m:sSub>
                            <m:sSubPr>
                              <m:ctrlPr>
                                <a:rPr lang="en-US" sz="2000" b="0" i="1">
                                  <a:latin typeface="Cambria Math" panose="02040503050406030204" pitchFamily="18" charset="0"/>
                                </a:rPr>
                              </m:ctrlPr>
                            </m:sSubPr>
                            <m:e>
                              <m:r>
                                <m:rPr>
                                  <m:sty m:val="p"/>
                                </m:rPr>
                                <a:rPr lang="en-US" sz="2000" b="0" i="1">
                                  <a:latin typeface="Cambria Math" panose="02040503050406030204" pitchFamily="18" charset="0"/>
                                </a:rPr>
                                <m:t>t</m:t>
                              </m:r>
                            </m:e>
                            <m:sub>
                              <m:r>
                                <a:rPr lang="en-US" sz="2000" b="0" i="1" smtClean="0">
                                  <a:latin typeface="Cambria Math" panose="02040503050406030204" pitchFamily="18" charset="0"/>
                                </a:rPr>
                                <m:t>80</m:t>
                              </m:r>
                            </m:sub>
                          </m:sSub>
                          <m:r>
                            <a:rPr lang="en-US" sz="2000" b="0">
                              <a:latin typeface="Cambria Math" panose="02040503050406030204" pitchFamily="18" charset="0"/>
                            </a:rPr>
                            <m:t>.</m:t>
                          </m:r>
                          <m:sSup>
                            <m:sSupPr>
                              <m:ctrlPr>
                                <a:rPr lang="en-US" sz="2000" b="0" i="1">
                                  <a:latin typeface="Cambria Math" panose="02040503050406030204" pitchFamily="18" charset="0"/>
                                </a:rPr>
                              </m:ctrlPr>
                            </m:sSupPr>
                            <m:e>
                              <m:r>
                                <m:rPr>
                                  <m:sty m:val="p"/>
                                </m:rPr>
                                <a:rPr lang="en-US" sz="2000" b="0" i="1">
                                  <a:latin typeface="Cambria Math" panose="02040503050406030204" pitchFamily="18" charset="0"/>
                                </a:rPr>
                                <m:t>σ</m:t>
                              </m:r>
                            </m:e>
                            <m:sup>
                              <m:r>
                                <m:rPr>
                                  <m:sty m:val="p"/>
                                </m:rPr>
                                <a:rPr lang="en-US" sz="2000" b="0" i="1">
                                  <a:latin typeface="Cambria Math" panose="02040503050406030204" pitchFamily="18" charset="0"/>
                                </a:rPr>
                                <m:t>n</m:t>
                              </m:r>
                            </m:sup>
                          </m:sSup>
                        </m:den>
                      </m:f>
                    </m:oMath>
                  </m:oMathPara>
                </a14:m>
                <a:endParaRPr lang="en-US" sz="3200" b="0" dirty="0"/>
              </a:p>
              <a:p>
                <a:endParaRPr lang="en-US" sz="3200" dirty="0"/>
              </a:p>
            </p:txBody>
          </p:sp>
        </mc:Choice>
        <mc:Fallback xmlns="">
          <p:sp>
            <p:nvSpPr>
              <p:cNvPr id="16" name="TextBox 15">
                <a:extLst>
                  <a:ext uri="{FF2B5EF4-FFF2-40B4-BE49-F238E27FC236}">
                    <a16:creationId xmlns:a16="http://schemas.microsoft.com/office/drawing/2014/main" id="{E26E240C-9E63-40F4-8531-9DCEEB4B1735}"/>
                  </a:ext>
                </a:extLst>
              </p:cNvPr>
              <p:cNvSpPr txBox="1">
                <a:spLocks noRot="1" noChangeAspect="1" noMove="1" noResize="1" noEditPoints="1" noAdjustHandles="1" noChangeArrowheads="1" noChangeShapeType="1" noTextEdit="1"/>
              </p:cNvSpPr>
              <p:nvPr/>
            </p:nvSpPr>
            <p:spPr>
              <a:xfrm>
                <a:off x="5244353" y="4638742"/>
                <a:ext cx="3442447" cy="2275303"/>
              </a:xfrm>
              <a:prstGeom prst="rect">
                <a:avLst/>
              </a:prstGeom>
              <a:blipFill>
                <a:blip r:embed="rId6"/>
                <a:stretch>
                  <a:fillRect/>
                </a:stretch>
              </a:blipFill>
            </p:spPr>
            <p:txBody>
              <a:bodyPr/>
              <a:lstStyle/>
              <a:p>
                <a:r>
                  <a:rPr lang="en-US">
                    <a:noFill/>
                  </a:rPr>
                  <a:t> </a:t>
                </a:r>
              </a:p>
            </p:txBody>
          </p:sp>
        </mc:Fallback>
      </mc:AlternateContent>
      <p:sp>
        <p:nvSpPr>
          <p:cNvPr id="17" name="Arrow: Down 16">
            <a:extLst>
              <a:ext uri="{FF2B5EF4-FFF2-40B4-BE49-F238E27FC236}">
                <a16:creationId xmlns:a16="http://schemas.microsoft.com/office/drawing/2014/main" id="{DB539A5E-5B29-4A17-8A03-C38F7B6EE863}"/>
              </a:ext>
            </a:extLst>
          </p:cNvPr>
          <p:cNvSpPr/>
          <p:nvPr/>
        </p:nvSpPr>
        <p:spPr>
          <a:xfrm rot="16200000">
            <a:off x="4661046" y="4690780"/>
            <a:ext cx="685800" cy="1210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542923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39636</TotalTime>
  <Words>1234</Words>
  <Application>Microsoft Office PowerPoint</Application>
  <PresentationFormat>On-screen Show (4:3)</PresentationFormat>
  <Paragraphs>161</Paragraphs>
  <Slides>19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Cambria Math</vt:lpstr>
      <vt:lpstr>Georgia</vt:lpstr>
      <vt:lpstr>Monotype Sorts</vt:lpstr>
      <vt:lpstr>Times New Roman</vt:lpstr>
      <vt:lpstr>Wingdings 2</vt:lpstr>
      <vt:lpstr>Urban</vt:lpstr>
      <vt:lpstr>Optimization of Crack Initiation to Reduce Large Sample Size Runs</vt:lpstr>
      <vt:lpstr>Outline</vt:lpstr>
      <vt:lpstr>Probabilistic Code xLPR v2.0</vt:lpstr>
      <vt:lpstr>Set up of xLPR example</vt:lpstr>
      <vt:lpstr>Example of xLPR results</vt:lpstr>
      <vt:lpstr>What do these low probabilities mean</vt:lpstr>
      <vt:lpstr>Consequences in the run</vt:lpstr>
      <vt:lpstr>What to do ?</vt:lpstr>
      <vt:lpstr>Crack Initiation equation</vt:lpstr>
      <vt:lpstr>Added complexity</vt:lpstr>
      <vt:lpstr>How to solve this:  1st step</vt:lpstr>
      <vt:lpstr>How to solve it: 2nd step</vt:lpstr>
      <vt:lpstr>How to select a case?</vt:lpstr>
      <vt:lpstr>Optimization</vt:lpstr>
      <vt:lpstr>Results (time dependent probabilities)</vt:lpstr>
      <vt:lpstr>Results – conditional distribution</vt:lpstr>
      <vt:lpstr>Application to more extreme case</vt:lpstr>
      <vt:lpstr>Use of optimization with other techniques</vt:lpstr>
      <vt:lpstr>Conclusion</vt:lpstr>
    </vt:vector>
  </TitlesOfParts>
  <Company>Emc2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DJ Shim</dc:creator>
  <cp:lastModifiedBy>Cedric Sallaberry</cp:lastModifiedBy>
  <cp:revision>1036</cp:revision>
  <cp:lastPrinted>1999-03-11T16:59:03Z</cp:lastPrinted>
  <dcterms:created xsi:type="dcterms:W3CDTF">2002-10-16T14:47:40Z</dcterms:created>
  <dcterms:modified xsi:type="dcterms:W3CDTF">2019-10-15T16:42:55Z</dcterms:modified>
</cp:coreProperties>
</file>