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9" r:id="rId1"/>
    <p:sldMasterId id="2147483747" r:id="rId2"/>
  </p:sldMasterIdLst>
  <p:notesMasterIdLst>
    <p:notesMasterId r:id="rId36"/>
  </p:notesMasterIdLst>
  <p:handoutMasterIdLst>
    <p:handoutMasterId r:id="rId37"/>
  </p:handoutMasterIdLst>
  <p:sldIdLst>
    <p:sldId id="309" r:id="rId3"/>
    <p:sldId id="317" r:id="rId4"/>
    <p:sldId id="382" r:id="rId5"/>
    <p:sldId id="308" r:id="rId6"/>
    <p:sldId id="386" r:id="rId7"/>
    <p:sldId id="273" r:id="rId8"/>
    <p:sldId id="274" r:id="rId9"/>
    <p:sldId id="284" r:id="rId10"/>
    <p:sldId id="381" r:id="rId11"/>
    <p:sldId id="383" r:id="rId12"/>
    <p:sldId id="302" r:id="rId13"/>
    <p:sldId id="303" r:id="rId14"/>
    <p:sldId id="305" r:id="rId15"/>
    <p:sldId id="304" r:id="rId16"/>
    <p:sldId id="306" r:id="rId17"/>
    <p:sldId id="320" r:id="rId18"/>
    <p:sldId id="321" r:id="rId19"/>
    <p:sldId id="322" r:id="rId20"/>
    <p:sldId id="310" r:id="rId21"/>
    <p:sldId id="311" r:id="rId22"/>
    <p:sldId id="314" r:id="rId23"/>
    <p:sldId id="329" r:id="rId24"/>
    <p:sldId id="312" r:id="rId25"/>
    <p:sldId id="316" r:id="rId26"/>
    <p:sldId id="324" r:id="rId27"/>
    <p:sldId id="325" r:id="rId28"/>
    <p:sldId id="384" r:id="rId29"/>
    <p:sldId id="326" r:id="rId30"/>
    <p:sldId id="327" r:id="rId31"/>
    <p:sldId id="385" r:id="rId32"/>
    <p:sldId id="307" r:id="rId33"/>
    <p:sldId id="330" r:id="rId34"/>
    <p:sldId id="318" r:id="rId35"/>
  </p:sldIdLst>
  <p:sldSz cx="10690225" cy="7561263"/>
  <p:notesSz cx="6858000" cy="9144000"/>
  <p:defaultTex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kova Katarina" initials="SK" lastIdx="47" clrIdx="0">
    <p:extLst>
      <p:ext uri="{19B8F6BF-5375-455C-9EA6-DF929625EA0E}">
        <p15:presenceInfo xmlns:p15="http://schemas.microsoft.com/office/powerpoint/2012/main" userId="S::katarina.siskova@ujv.cz::38e9af9b-0f14-4160-99d0-8da061f2a8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FF"/>
    <a:srgbClr val="808080"/>
    <a:srgbClr val="42BAD2"/>
    <a:srgbClr val="0854A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24" autoAdjust="0"/>
  </p:normalViewPr>
  <p:slideViewPr>
    <p:cSldViewPr>
      <p:cViewPr varScale="1">
        <p:scale>
          <a:sx n="98" d="100"/>
          <a:sy n="98" d="100"/>
        </p:scale>
        <p:origin x="936" y="96"/>
      </p:cViewPr>
      <p:guideLst>
        <p:guide orient="horz" pos="2381"/>
        <p:guide pos="3367"/>
      </p:guideLst>
    </p:cSldViewPr>
  </p:slideViewPr>
  <p:notesTextViewPr>
    <p:cViewPr>
      <p:scale>
        <a:sx n="100" d="100"/>
        <a:sy n="100" d="100"/>
      </p:scale>
      <p:origin x="0" y="0"/>
    </p:cViewPr>
  </p:notesText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vladislav.pistora\Documents\Word\komplexni%20sluzba%20CEZ\WPS%202013-4\Pravdep_lomu_SV6_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83421516754845E-2"/>
          <c:y val="0.1065989847715736"/>
          <c:w val="0.6807760141093474"/>
          <c:h val="0.73096446700507611"/>
        </c:manualLayout>
      </c:layout>
      <c:scatterChart>
        <c:scatterStyle val="lineMarker"/>
        <c:varyColors val="0"/>
        <c:ser>
          <c:idx val="0"/>
          <c:order val="0"/>
          <c:tx>
            <c:strRef>
              <c:f>'A:\74\[44T0_KIC.XLS]List1'!$F$1</c:f>
              <c:strCache>
                <c:ptCount val="1"/>
                <c:pt idx="0">
                  <c:v>B=10</c:v>
                </c:pt>
              </c:strCache>
            </c:strRef>
          </c:tx>
          <c:spPr>
            <a:ln w="33521">
              <a:noFill/>
            </a:ln>
          </c:spPr>
          <c:marker>
            <c:symbol val="diamond"/>
            <c:size val="8"/>
            <c:spPr>
              <a:solidFill>
                <a:srgbClr val="FFFFFF"/>
              </a:solidFill>
              <a:ln>
                <a:solidFill>
                  <a:srgbClr val="3333CC"/>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'A:\74\[44T0_KIC.XLS]List1'!$F$2:$F$1234</c:f>
              <c:numCache>
                <c:formatCode>General</c:formatCode>
                <c:ptCount val="1233"/>
                <c:pt idx="155">
                  <c:v>29.543248745204608</c:v>
                </c:pt>
                <c:pt idx="156">
                  <c:v>27.952707287670506</c:v>
                </c:pt>
                <c:pt idx="157">
                  <c:v>27.157436558903456</c:v>
                </c:pt>
                <c:pt idx="158">
                  <c:v>35.110143846573962</c:v>
                </c:pt>
                <c:pt idx="159">
                  <c:v>43.062851134244468</c:v>
                </c:pt>
                <c:pt idx="160">
                  <c:v>49.425016964380873</c:v>
                </c:pt>
                <c:pt idx="161">
                  <c:v>53.401370608216126</c:v>
                </c:pt>
                <c:pt idx="162">
                  <c:v>62.944619353420734</c:v>
                </c:pt>
                <c:pt idx="163">
                  <c:v>79.645304657528797</c:v>
                </c:pt>
                <c:pt idx="164">
                  <c:v>93.960177775335708</c:v>
                </c:pt>
                <c:pt idx="165">
                  <c:v>99.527072876705063</c:v>
                </c:pt>
                <c:pt idx="166">
                  <c:v>70.10205591232419</c:v>
                </c:pt>
                <c:pt idx="167">
                  <c:v>93.164907046568658</c:v>
                </c:pt>
                <c:pt idx="168">
                  <c:v>111.45613380821082</c:v>
                </c:pt>
                <c:pt idx="169">
                  <c:v>103.50342652054032</c:v>
                </c:pt>
                <c:pt idx="170">
                  <c:v>115.43248745204608</c:v>
                </c:pt>
                <c:pt idx="175">
                  <c:v>30.338519473971658</c:v>
                </c:pt>
                <c:pt idx="176">
                  <c:v>28.747978016437557</c:v>
                </c:pt>
                <c:pt idx="177">
                  <c:v>27.952707287670506</c:v>
                </c:pt>
                <c:pt idx="178">
                  <c:v>39.086497490409215</c:v>
                </c:pt>
                <c:pt idx="179">
                  <c:v>44.653392591778569</c:v>
                </c:pt>
                <c:pt idx="180">
                  <c:v>59.763536438352531</c:v>
                </c:pt>
                <c:pt idx="181">
                  <c:v>59.763536438352531</c:v>
                </c:pt>
                <c:pt idx="182">
                  <c:v>95.55071923286981</c:v>
                </c:pt>
                <c:pt idx="183">
                  <c:v>91.574365589034556</c:v>
                </c:pt>
                <c:pt idx="184">
                  <c:v>55.787182794517278</c:v>
                </c:pt>
                <c:pt idx="185">
                  <c:v>62.149348624653683</c:v>
                </c:pt>
                <c:pt idx="186">
                  <c:v>91.574365589034556</c:v>
                </c:pt>
                <c:pt idx="187">
                  <c:v>77.259492471227645</c:v>
                </c:pt>
                <c:pt idx="188">
                  <c:v>70.10205591232419</c:v>
                </c:pt>
                <c:pt idx="189">
                  <c:v>71.692597369858291</c:v>
                </c:pt>
                <c:pt idx="194">
                  <c:v>27.157436558903456</c:v>
                </c:pt>
                <c:pt idx="195">
                  <c:v>31.133790202738709</c:v>
                </c:pt>
                <c:pt idx="196">
                  <c:v>30.338519473971658</c:v>
                </c:pt>
                <c:pt idx="197">
                  <c:v>28.747978016437557</c:v>
                </c:pt>
                <c:pt idx="198">
                  <c:v>38.291226761642164</c:v>
                </c:pt>
                <c:pt idx="199">
                  <c:v>35.905414575341013</c:v>
                </c:pt>
                <c:pt idx="200">
                  <c:v>42.267580405477418</c:v>
                </c:pt>
                <c:pt idx="201">
                  <c:v>38.291226761642164</c:v>
                </c:pt>
                <c:pt idx="202">
                  <c:v>125.77100692601773</c:v>
                </c:pt>
                <c:pt idx="203">
                  <c:v>98.731802147938012</c:v>
                </c:pt>
                <c:pt idx="204">
                  <c:v>108.27505089314262</c:v>
                </c:pt>
                <c:pt idx="205">
                  <c:v>118.61357036711428</c:v>
                </c:pt>
                <c:pt idx="206">
                  <c:v>107.47978016437557</c:v>
                </c:pt>
                <c:pt idx="207">
                  <c:v>103.50342652054032</c:v>
                </c:pt>
                <c:pt idx="208">
                  <c:v>87.598011945199303</c:v>
                </c:pt>
                <c:pt idx="209">
                  <c:v>140.8811507725917</c:v>
                </c:pt>
                <c:pt idx="210">
                  <c:v>89.188553402733405</c:v>
                </c:pt>
                <c:pt idx="211">
                  <c:v>109.86559235067672</c:v>
                </c:pt>
                <c:pt idx="212">
                  <c:v>92.369636317801607</c:v>
                </c:pt>
                <c:pt idx="213">
                  <c:v>140.08588004382466</c:v>
                </c:pt>
                <c:pt idx="214">
                  <c:v>122.58992401094953</c:v>
                </c:pt>
                <c:pt idx="215">
                  <c:v>123.38519473971658</c:v>
                </c:pt>
                <c:pt idx="216">
                  <c:v>132.92844348492119</c:v>
                </c:pt>
                <c:pt idx="217">
                  <c:v>144.0622336876599</c:v>
                </c:pt>
                <c:pt idx="218">
                  <c:v>137.70006785752349</c:v>
                </c:pt>
                <c:pt idx="219">
                  <c:v>136.90479712875646</c:v>
                </c:pt>
                <c:pt idx="220">
                  <c:v>141.67642150135873</c:v>
                </c:pt>
                <c:pt idx="221">
                  <c:v>111.45613380821082</c:v>
                </c:pt>
                <c:pt idx="302">
                  <c:v>30.338519473971658</c:v>
                </c:pt>
                <c:pt idx="303">
                  <c:v>35.110143846573962</c:v>
                </c:pt>
                <c:pt idx="304">
                  <c:v>49.425016964380873</c:v>
                </c:pt>
                <c:pt idx="305">
                  <c:v>55.787182794517278</c:v>
                </c:pt>
                <c:pt idx="306">
                  <c:v>47.039204778079721</c:v>
                </c:pt>
                <c:pt idx="307">
                  <c:v>54.991912065750228</c:v>
                </c:pt>
                <c:pt idx="308">
                  <c:v>55.787182794517278</c:v>
                </c:pt>
                <c:pt idx="309">
                  <c:v>51.810829150682025</c:v>
                </c:pt>
                <c:pt idx="310">
                  <c:v>59.763536438352531</c:v>
                </c:pt>
                <c:pt idx="311">
                  <c:v>66.125702268488936</c:v>
                </c:pt>
                <c:pt idx="312">
                  <c:v>68.511514454790088</c:v>
                </c:pt>
                <c:pt idx="313">
                  <c:v>62.944619353420734</c:v>
                </c:pt>
                <c:pt idx="314">
                  <c:v>72.487868098625341</c:v>
                </c:pt>
                <c:pt idx="315">
                  <c:v>69.306785183557139</c:v>
                </c:pt>
                <c:pt idx="316">
                  <c:v>93.960177775335708</c:v>
                </c:pt>
                <c:pt idx="317">
                  <c:v>102.70815579177327</c:v>
                </c:pt>
                <c:pt idx="318">
                  <c:v>86.802741216432253</c:v>
                </c:pt>
                <c:pt idx="319">
                  <c:v>89.983824131500455</c:v>
                </c:pt>
                <c:pt idx="320">
                  <c:v>77.259492471227645</c:v>
                </c:pt>
                <c:pt idx="361">
                  <c:v>35.110143846573962</c:v>
                </c:pt>
                <c:pt idx="362">
                  <c:v>31.929060931505759</c:v>
                </c:pt>
                <c:pt idx="363">
                  <c:v>30.338519473971658</c:v>
                </c:pt>
                <c:pt idx="364">
                  <c:v>33.519602389039861</c:v>
                </c:pt>
                <c:pt idx="365">
                  <c:v>43.062851134244468</c:v>
                </c:pt>
                <c:pt idx="366">
                  <c:v>48.629746235613823</c:v>
                </c:pt>
                <c:pt idx="367">
                  <c:v>89.188553402733405</c:v>
                </c:pt>
                <c:pt idx="368">
                  <c:v>44.653392591778569</c:v>
                </c:pt>
                <c:pt idx="369">
                  <c:v>70.89732664109124</c:v>
                </c:pt>
                <c:pt idx="370">
                  <c:v>133.72371421368825</c:v>
                </c:pt>
                <c:pt idx="371">
                  <c:v>61.354077895886633</c:v>
                </c:pt>
                <c:pt idx="372">
                  <c:v>70.89732664109124</c:v>
                </c:pt>
                <c:pt idx="373">
                  <c:v>106.68450943560852</c:v>
                </c:pt>
                <c:pt idx="480">
                  <c:v>43.858121863011519</c:v>
                </c:pt>
                <c:pt idx="481">
                  <c:v>37.495956032875114</c:v>
                </c:pt>
                <c:pt idx="482">
                  <c:v>59.763536438352531</c:v>
                </c:pt>
                <c:pt idx="483">
                  <c:v>51.810829150682025</c:v>
                </c:pt>
                <c:pt idx="484">
                  <c:v>94.755448504102759</c:v>
                </c:pt>
                <c:pt idx="485">
                  <c:v>74.078409556159443</c:v>
                </c:pt>
                <c:pt idx="486">
                  <c:v>72.487868098625341</c:v>
                </c:pt>
                <c:pt idx="487">
                  <c:v>62.149348624653683</c:v>
                </c:pt>
                <c:pt idx="488">
                  <c:v>136.90479712875646</c:v>
                </c:pt>
                <c:pt idx="489">
                  <c:v>146.44804587396106</c:v>
                </c:pt>
                <c:pt idx="490">
                  <c:v>223.58930656436496</c:v>
                </c:pt>
                <c:pt idx="491">
                  <c:v>205.29807980272278</c:v>
                </c:pt>
                <c:pt idx="492">
                  <c:v>214.04605781916035</c:v>
                </c:pt>
                <c:pt idx="493">
                  <c:v>56.582453523284329</c:v>
                </c:pt>
                <c:pt idx="494">
                  <c:v>63.739890082187785</c:v>
                </c:pt>
                <c:pt idx="495">
                  <c:v>58.968265709585481</c:v>
                </c:pt>
                <c:pt idx="496">
                  <c:v>59.763536438352531</c:v>
                </c:pt>
                <c:pt idx="497">
                  <c:v>60.558807167119582</c:v>
                </c:pt>
                <c:pt idx="498">
                  <c:v>62.149348624653683</c:v>
                </c:pt>
                <c:pt idx="499">
                  <c:v>118.61357036711428</c:v>
                </c:pt>
                <c:pt idx="500">
                  <c:v>122.58992401094953</c:v>
                </c:pt>
                <c:pt idx="501">
                  <c:v>79.645304657528797</c:v>
                </c:pt>
                <c:pt idx="502">
                  <c:v>135.31425567122233</c:v>
                </c:pt>
                <c:pt idx="503">
                  <c:v>66.920972997255987</c:v>
                </c:pt>
                <c:pt idx="504">
                  <c:v>60.558807167119582</c:v>
                </c:pt>
                <c:pt idx="505">
                  <c:v>52.606099879449076</c:v>
                </c:pt>
                <c:pt idx="506">
                  <c:v>99.527072876705063</c:v>
                </c:pt>
                <c:pt idx="507">
                  <c:v>75.668951013693544</c:v>
                </c:pt>
                <c:pt idx="508">
                  <c:v>139.29060931505759</c:v>
                </c:pt>
                <c:pt idx="509">
                  <c:v>190.18793595614883</c:v>
                </c:pt>
                <c:pt idx="510">
                  <c:v>66.125702268488936</c:v>
                </c:pt>
                <c:pt idx="511">
                  <c:v>112.25140453697787</c:v>
                </c:pt>
                <c:pt idx="512">
                  <c:v>159.17237753423387</c:v>
                </c:pt>
                <c:pt idx="513">
                  <c:v>204.50280907395575</c:v>
                </c:pt>
                <c:pt idx="514">
                  <c:v>39.086497490409215</c:v>
                </c:pt>
                <c:pt idx="515">
                  <c:v>43.858121863011519</c:v>
                </c:pt>
                <c:pt idx="516">
                  <c:v>52.606099879449076</c:v>
                </c:pt>
                <c:pt idx="517">
                  <c:v>44.653392591778569</c:v>
                </c:pt>
                <c:pt idx="518">
                  <c:v>69.306785183557139</c:v>
                </c:pt>
                <c:pt idx="519">
                  <c:v>56.582453523284329</c:v>
                </c:pt>
                <c:pt idx="520">
                  <c:v>76.464221742460595</c:v>
                </c:pt>
                <c:pt idx="521">
                  <c:v>120.99938255341543</c:v>
                </c:pt>
                <c:pt idx="522">
                  <c:v>93.960177775335708</c:v>
                </c:pt>
                <c:pt idx="523">
                  <c:v>99.527072876705063</c:v>
                </c:pt>
                <c:pt idx="524">
                  <c:v>113.84194599451197</c:v>
                </c:pt>
                <c:pt idx="525">
                  <c:v>119.40884109588133</c:v>
                </c:pt>
                <c:pt idx="526">
                  <c:v>51.810829150682025</c:v>
                </c:pt>
                <c:pt idx="527">
                  <c:v>65.330431539721886</c:v>
                </c:pt>
                <c:pt idx="528">
                  <c:v>67.716243726023038</c:v>
                </c:pt>
                <c:pt idx="529">
                  <c:v>72.487868098625341</c:v>
                </c:pt>
                <c:pt idx="530">
                  <c:v>74.078409556159443</c:v>
                </c:pt>
                <c:pt idx="531">
                  <c:v>58.17299498081843</c:v>
                </c:pt>
                <c:pt idx="532">
                  <c:v>79.645304657528797</c:v>
                </c:pt>
                <c:pt idx="533">
                  <c:v>142.4716922301258</c:v>
                </c:pt>
                <c:pt idx="534">
                  <c:v>167.92035555067142</c:v>
                </c:pt>
                <c:pt idx="535">
                  <c:v>177.46360429587602</c:v>
                </c:pt>
                <c:pt idx="536">
                  <c:v>45.44866332054562</c:v>
                </c:pt>
                <c:pt idx="537">
                  <c:v>44.653392591778569</c:v>
                </c:pt>
                <c:pt idx="538">
                  <c:v>47.039204778079721</c:v>
                </c:pt>
                <c:pt idx="539">
                  <c:v>37.495956032875114</c:v>
                </c:pt>
                <c:pt idx="540">
                  <c:v>47.834475506846772</c:v>
                </c:pt>
                <c:pt idx="541">
                  <c:v>47.834475506846772</c:v>
                </c:pt>
                <c:pt idx="542">
                  <c:v>116.22775818081313</c:v>
                </c:pt>
                <c:pt idx="543">
                  <c:v>62.149348624653683</c:v>
                </c:pt>
                <c:pt idx="544">
                  <c:v>68.511514454790088</c:v>
                </c:pt>
                <c:pt idx="545">
                  <c:v>70.10205591232419</c:v>
                </c:pt>
                <c:pt idx="546">
                  <c:v>57.377724252051379</c:v>
                </c:pt>
                <c:pt idx="547">
                  <c:v>45.44866332054562</c:v>
                </c:pt>
                <c:pt idx="548">
                  <c:v>52.606099879449076</c:v>
                </c:pt>
                <c:pt idx="549">
                  <c:v>46.243934049312671</c:v>
                </c:pt>
                <c:pt idx="550">
                  <c:v>53.401370608216126</c:v>
                </c:pt>
                <c:pt idx="551">
                  <c:v>47.039204778079721</c:v>
                </c:pt>
                <c:pt idx="552">
                  <c:v>101.91288506300621</c:v>
                </c:pt>
                <c:pt idx="553">
                  <c:v>81.235846115062898</c:v>
                </c:pt>
                <c:pt idx="554">
                  <c:v>152.0149409753304</c:v>
                </c:pt>
                <c:pt idx="555">
                  <c:v>109.07032162190967</c:v>
                </c:pt>
                <c:pt idx="556">
                  <c:v>214.04605781916035</c:v>
                </c:pt>
                <c:pt idx="557">
                  <c:v>52.606099879449076</c:v>
                </c:pt>
                <c:pt idx="558">
                  <c:v>58.17299498081843</c:v>
                </c:pt>
                <c:pt idx="559">
                  <c:v>84.416929030131101</c:v>
                </c:pt>
                <c:pt idx="560">
                  <c:v>74.873680284926493</c:v>
                </c:pt>
                <c:pt idx="561">
                  <c:v>46.243934049312671</c:v>
                </c:pt>
                <c:pt idx="562">
                  <c:v>74.873680284926493</c:v>
                </c:pt>
                <c:pt idx="563">
                  <c:v>89.188553402733405</c:v>
                </c:pt>
                <c:pt idx="564">
                  <c:v>145.652775145194</c:v>
                </c:pt>
                <c:pt idx="565">
                  <c:v>123.38519473971658</c:v>
                </c:pt>
                <c:pt idx="566">
                  <c:v>124.97573619725068</c:v>
                </c:pt>
                <c:pt idx="567">
                  <c:v>170.30616773697255</c:v>
                </c:pt>
                <c:pt idx="568">
                  <c:v>54.196641336983177</c:v>
                </c:pt>
                <c:pt idx="569">
                  <c:v>60.558807167119582</c:v>
                </c:pt>
                <c:pt idx="570">
                  <c:v>98.731802147938012</c:v>
                </c:pt>
                <c:pt idx="571">
                  <c:v>113.84194599451197</c:v>
                </c:pt>
                <c:pt idx="572">
                  <c:v>64.535160810954835</c:v>
                </c:pt>
                <c:pt idx="573">
                  <c:v>132.92844348492119</c:v>
                </c:pt>
                <c:pt idx="574">
                  <c:v>75.668951013693544</c:v>
                </c:pt>
                <c:pt idx="575">
                  <c:v>182.23522866847833</c:v>
                </c:pt>
                <c:pt idx="576">
                  <c:v>111.45613380821082</c:v>
                </c:pt>
                <c:pt idx="577">
                  <c:v>249.83324061367762</c:v>
                </c:pt>
                <c:pt idx="578">
                  <c:v>132.13317275615412</c:v>
                </c:pt>
                <c:pt idx="579">
                  <c:v>51.015558421914974</c:v>
                </c:pt>
                <c:pt idx="580">
                  <c:v>55.787182794517278</c:v>
                </c:pt>
                <c:pt idx="581">
                  <c:v>38.291226761642164</c:v>
                </c:pt>
                <c:pt idx="582">
                  <c:v>65.330431539721886</c:v>
                </c:pt>
                <c:pt idx="583">
                  <c:v>79.645304657528797</c:v>
                </c:pt>
                <c:pt idx="584">
                  <c:v>78.850033928761746</c:v>
                </c:pt>
                <c:pt idx="585">
                  <c:v>89.188553402733405</c:v>
                </c:pt>
                <c:pt idx="586">
                  <c:v>105.09396797807442</c:v>
                </c:pt>
                <c:pt idx="587">
                  <c:v>183.82577012601243</c:v>
                </c:pt>
                <c:pt idx="588">
                  <c:v>90.779094860267506</c:v>
                </c:pt>
                <c:pt idx="589">
                  <c:v>170.30616773697255</c:v>
                </c:pt>
                <c:pt idx="590">
                  <c:v>43.858121863011519</c:v>
                </c:pt>
                <c:pt idx="591">
                  <c:v>74.873680284926493</c:v>
                </c:pt>
                <c:pt idx="592">
                  <c:v>70.89732664109124</c:v>
                </c:pt>
                <c:pt idx="593">
                  <c:v>115.43248745204608</c:v>
                </c:pt>
                <c:pt idx="594">
                  <c:v>117.81829963834723</c:v>
                </c:pt>
                <c:pt idx="595">
                  <c:v>78.850033928761746</c:v>
                </c:pt>
                <c:pt idx="596">
                  <c:v>140.08588004382466</c:v>
                </c:pt>
                <c:pt idx="597">
                  <c:v>168.71562627943848</c:v>
                </c:pt>
                <c:pt idx="598">
                  <c:v>196.55010178628524</c:v>
                </c:pt>
                <c:pt idx="599">
                  <c:v>207.68389198902395</c:v>
                </c:pt>
                <c:pt idx="600">
                  <c:v>40.677038947943316</c:v>
                </c:pt>
                <c:pt idx="601">
                  <c:v>28.747978016437557</c:v>
                </c:pt>
                <c:pt idx="602">
                  <c:v>45.44866332054562</c:v>
                </c:pt>
                <c:pt idx="603">
                  <c:v>67.716243726023038</c:v>
                </c:pt>
                <c:pt idx="604">
                  <c:v>44.653392591778569</c:v>
                </c:pt>
                <c:pt idx="605">
                  <c:v>44.653392591778569</c:v>
                </c:pt>
                <c:pt idx="606">
                  <c:v>72.487868098625341</c:v>
                </c:pt>
                <c:pt idx="607">
                  <c:v>113.84194599451197</c:v>
                </c:pt>
                <c:pt idx="608">
                  <c:v>91.574365589034556</c:v>
                </c:pt>
                <c:pt idx="609">
                  <c:v>120.99938255341543</c:v>
                </c:pt>
                <c:pt idx="610">
                  <c:v>152.0149409753304</c:v>
                </c:pt>
                <c:pt idx="611">
                  <c:v>98.731802147938012</c:v>
                </c:pt>
                <c:pt idx="837">
                  <c:v>111.09392418241816</c:v>
                </c:pt>
                <c:pt idx="838">
                  <c:v>79.409080988533589</c:v>
                </c:pt>
                <c:pt idx="839">
                  <c:v>89.706655026546073</c:v>
                </c:pt>
                <c:pt idx="840">
                  <c:v>155.45270465385656</c:v>
                </c:pt>
                <c:pt idx="841">
                  <c:v>165.75027869186906</c:v>
                </c:pt>
                <c:pt idx="842">
                  <c:v>206.94057484391899</c:v>
                </c:pt>
                <c:pt idx="843">
                  <c:v>249.71511315566318</c:v>
                </c:pt>
                <c:pt idx="844">
                  <c:v>199.01936404544787</c:v>
                </c:pt>
                <c:pt idx="845">
                  <c:v>206.14845376407189</c:v>
                </c:pt>
                <c:pt idx="846">
                  <c:v>49.625328386282078</c:v>
                </c:pt>
                <c:pt idx="847">
                  <c:v>97.311017393078359</c:v>
                </c:pt>
                <c:pt idx="848">
                  <c:v>83.924171143662136</c:v>
                </c:pt>
                <c:pt idx="849">
                  <c:v>93.904896749735769</c:v>
                </c:pt>
                <c:pt idx="850">
                  <c:v>76.715869317053389</c:v>
                </c:pt>
                <c:pt idx="851">
                  <c:v>142.14507051242504</c:v>
                </c:pt>
                <c:pt idx="852">
                  <c:v>134.3030718219386</c:v>
                </c:pt>
                <c:pt idx="853">
                  <c:v>151.01682660671273</c:v>
                </c:pt>
                <c:pt idx="854">
                  <c:v>93.191987777873379</c:v>
                </c:pt>
                <c:pt idx="855">
                  <c:v>198.70251561350901</c:v>
                </c:pt>
                <c:pt idx="856">
                  <c:v>45.347874555107666</c:v>
                </c:pt>
                <c:pt idx="857">
                  <c:v>90.49877610639318</c:v>
                </c:pt>
                <c:pt idx="858">
                  <c:v>62.77453831174418</c:v>
                </c:pt>
                <c:pt idx="859">
                  <c:v>138.81816197706718</c:v>
                </c:pt>
                <c:pt idx="860">
                  <c:v>143.57088845614987</c:v>
                </c:pt>
                <c:pt idx="861">
                  <c:v>155.45270465385656</c:v>
                </c:pt>
                <c:pt idx="862">
                  <c:v>120.59937714058353</c:v>
                </c:pt>
                <c:pt idx="863">
                  <c:v>182.38482136865846</c:v>
                </c:pt>
                <c:pt idx="864">
                  <c:v>137.23391981737294</c:v>
                </c:pt>
                <c:pt idx="865">
                  <c:v>42.971511315566318</c:v>
                </c:pt>
                <c:pt idx="866">
                  <c:v>49.308479954343234</c:v>
                </c:pt>
                <c:pt idx="867">
                  <c:v>43.763632395413438</c:v>
                </c:pt>
                <c:pt idx="868">
                  <c:v>50.100601034190348</c:v>
                </c:pt>
                <c:pt idx="869">
                  <c:v>51.684843193884575</c:v>
                </c:pt>
                <c:pt idx="870">
                  <c:v>49.308479954343234</c:v>
                </c:pt>
                <c:pt idx="871">
                  <c:v>58.813932912508605</c:v>
                </c:pt>
                <c:pt idx="872">
                  <c:v>47.724237794649007</c:v>
                </c:pt>
                <c:pt idx="873">
                  <c:v>44.555753475260545</c:v>
                </c:pt>
                <c:pt idx="874">
                  <c:v>47.724237794649007</c:v>
                </c:pt>
                <c:pt idx="875">
                  <c:v>56.437569672967264</c:v>
                </c:pt>
                <c:pt idx="876">
                  <c:v>71.487870190062438</c:v>
                </c:pt>
                <c:pt idx="877">
                  <c:v>70.695749110215331</c:v>
                </c:pt>
                <c:pt idx="878">
                  <c:v>86.538170707157619</c:v>
                </c:pt>
                <c:pt idx="879">
                  <c:v>84.161807467616271</c:v>
                </c:pt>
                <c:pt idx="880">
                  <c:v>76.240596669145134</c:v>
                </c:pt>
                <c:pt idx="881">
                  <c:v>88.914533946698953</c:v>
                </c:pt>
                <c:pt idx="882">
                  <c:v>58.813932912508605</c:v>
                </c:pt>
                <c:pt idx="883">
                  <c:v>96.835744745170103</c:v>
                </c:pt>
                <c:pt idx="884">
                  <c:v>126.93634577936045</c:v>
                </c:pt>
                <c:pt idx="885">
                  <c:v>83.36968638776915</c:v>
                </c:pt>
                <c:pt idx="886">
                  <c:v>118.22301390104219</c:v>
                </c:pt>
                <c:pt idx="887">
                  <c:v>117.43089282119507</c:v>
                </c:pt>
                <c:pt idx="888">
                  <c:v>148.32361493523254</c:v>
                </c:pt>
                <c:pt idx="889">
                  <c:v>155.45270465385656</c:v>
                </c:pt>
                <c:pt idx="890">
                  <c:v>100.00422906455856</c:v>
                </c:pt>
                <c:pt idx="891">
                  <c:v>113.4702874219595</c:v>
                </c:pt>
                <c:pt idx="892">
                  <c:v>82.577565307922043</c:v>
                </c:pt>
                <c:pt idx="893">
                  <c:v>71.487870190062438</c:v>
                </c:pt>
                <c:pt idx="894">
                  <c:v>77.824838828839347</c:v>
                </c:pt>
                <c:pt idx="895">
                  <c:v>67.92332533075043</c:v>
                </c:pt>
                <c:pt idx="896">
                  <c:v>55.011751729242462</c:v>
                </c:pt>
                <c:pt idx="897">
                  <c:v>44.714177691229978</c:v>
                </c:pt>
                <c:pt idx="898">
                  <c:v>50.100601034190348</c:v>
                </c:pt>
                <c:pt idx="899">
                  <c:v>54.853327513273037</c:v>
                </c:pt>
                <c:pt idx="900">
                  <c:v>48.51635887449612</c:v>
                </c:pt>
                <c:pt idx="901">
                  <c:v>65.943022631132635</c:v>
                </c:pt>
                <c:pt idx="902">
                  <c:v>68.319385870673983</c:v>
                </c:pt>
                <c:pt idx="903">
                  <c:v>64.358780471438408</c:v>
                </c:pt>
                <c:pt idx="904">
                  <c:v>77.824838828839347</c:v>
                </c:pt>
                <c:pt idx="905">
                  <c:v>113.4702874219595</c:v>
                </c:pt>
                <c:pt idx="906">
                  <c:v>80.201202068380695</c:v>
                </c:pt>
                <c:pt idx="907">
                  <c:v>87.330291787004725</c:v>
                </c:pt>
                <c:pt idx="908">
                  <c:v>108.71756094287682</c:v>
                </c:pt>
                <c:pt idx="909">
                  <c:v>87.330291787004725</c:v>
                </c:pt>
                <c:pt idx="910">
                  <c:v>88.122412866851846</c:v>
                </c:pt>
                <c:pt idx="911">
                  <c:v>34.115209434008761</c:v>
                </c:pt>
                <c:pt idx="912">
                  <c:v>45.402637164059406</c:v>
                </c:pt>
                <c:pt idx="913">
                  <c:v>63.352358096636102</c:v>
                </c:pt>
                <c:pt idx="914">
                  <c:v>72.833922086993311</c:v>
                </c:pt>
                <c:pt idx="915">
                  <c:v>68.766129311192557</c:v>
                </c:pt>
                <c:pt idx="916">
                  <c:v>80.081625871257501</c:v>
                </c:pt>
                <c:pt idx="917">
                  <c:v>65.660891911886551</c:v>
                </c:pt>
                <c:pt idx="918">
                  <c:v>106.00380240564387</c:v>
                </c:pt>
                <c:pt idx="919">
                  <c:v>133.74073550900761</c:v>
                </c:pt>
                <c:pt idx="920">
                  <c:v>85.115433606270258</c:v>
                </c:pt>
                <c:pt idx="921">
                  <c:v>43.050723423551034</c:v>
                </c:pt>
                <c:pt idx="922">
                  <c:v>37.030603216712962</c:v>
                </c:pt>
                <c:pt idx="923">
                  <c:v>62.932962527713606</c:v>
                </c:pt>
                <c:pt idx="924">
                  <c:v>85.429201195371647</c:v>
                </c:pt>
                <c:pt idx="925">
                  <c:v>108.24228829496856</c:v>
                </c:pt>
                <c:pt idx="926">
                  <c:v>96.994168961139522</c:v>
                </c:pt>
                <c:pt idx="927">
                  <c:v>130.18404220673361</c:v>
                </c:pt>
                <c:pt idx="928">
                  <c:v>128.04531529114641</c:v>
                </c:pt>
                <c:pt idx="929">
                  <c:v>144.28379742801226</c:v>
                </c:pt>
                <c:pt idx="930">
                  <c:v>151.41288714663628</c:v>
                </c:pt>
                <c:pt idx="970">
                  <c:v>129.31270901890178</c:v>
                </c:pt>
                <c:pt idx="971">
                  <c:v>205.35633268422478</c:v>
                </c:pt>
                <c:pt idx="972">
                  <c:v>158.62118897324504</c:v>
                </c:pt>
                <c:pt idx="973">
                  <c:v>124.5599825398191</c:v>
                </c:pt>
                <c:pt idx="974">
                  <c:v>172.8793684104931</c:v>
                </c:pt>
                <c:pt idx="975">
                  <c:v>225.95148076024975</c:v>
                </c:pt>
                <c:pt idx="976">
                  <c:v>173.67148949034021</c:v>
                </c:pt>
                <c:pt idx="977">
                  <c:v>90.49877610639318</c:v>
                </c:pt>
                <c:pt idx="978">
                  <c:v>183.17694244850557</c:v>
                </c:pt>
                <c:pt idx="979">
                  <c:v>124.5599825398191</c:v>
                </c:pt>
                <c:pt idx="980">
                  <c:v>161.78967329263349</c:v>
                </c:pt>
                <c:pt idx="981">
                  <c:v>60.398175072202839</c:v>
                </c:pt>
                <c:pt idx="982">
                  <c:v>149.90785709492675</c:v>
                </c:pt>
                <c:pt idx="983">
                  <c:v>55.64544859312015</c:v>
                </c:pt>
                <c:pt idx="984">
                  <c:v>180.80057920896422</c:v>
                </c:pt>
                <c:pt idx="985">
                  <c:v>150.69997817477389</c:v>
                </c:pt>
                <c:pt idx="986">
                  <c:v>161.78967329263349</c:v>
                </c:pt>
                <c:pt idx="987">
                  <c:v>180.00845812911712</c:v>
                </c:pt>
                <c:pt idx="988">
                  <c:v>75.448475589298013</c:v>
                </c:pt>
                <c:pt idx="989">
                  <c:v>61.190296152049953</c:v>
                </c:pt>
                <c:pt idx="990">
                  <c:v>172.8793684104931</c:v>
                </c:pt>
                <c:pt idx="991">
                  <c:v>137.23391981737294</c:v>
                </c:pt>
                <c:pt idx="992">
                  <c:v>68.319385870673983</c:v>
                </c:pt>
                <c:pt idx="993">
                  <c:v>53.269085353578809</c:v>
                </c:pt>
                <c:pt idx="994">
                  <c:v>45.347874555107666</c:v>
                </c:pt>
                <c:pt idx="995">
                  <c:v>71.487870190062438</c:v>
                </c:pt>
                <c:pt idx="996">
                  <c:v>194.26663756636518</c:v>
                </c:pt>
                <c:pt idx="997">
                  <c:v>35.842421596942287</c:v>
                </c:pt>
                <c:pt idx="998">
                  <c:v>42.179390235719204</c:v>
                </c:pt>
                <c:pt idx="999">
                  <c:v>140.40240413676139</c:v>
                </c:pt>
                <c:pt idx="1000">
                  <c:v>103.96483446379413</c:v>
                </c:pt>
                <c:pt idx="1001">
                  <c:v>81.785444228074937</c:v>
                </c:pt>
                <c:pt idx="1002">
                  <c:v>137.23391981737294</c:v>
                </c:pt>
                <c:pt idx="1003">
                  <c:v>50.100601034190348</c:v>
                </c:pt>
                <c:pt idx="1004">
                  <c:v>182.38482136865846</c:v>
                </c:pt>
                <c:pt idx="1005">
                  <c:v>126.93634577936045</c:v>
                </c:pt>
                <c:pt idx="1006">
                  <c:v>198.22724296560074</c:v>
                </c:pt>
                <c:pt idx="1007">
                  <c:v>84.953928547463377</c:v>
                </c:pt>
                <c:pt idx="1009">
                  <c:v>92.875139345934528</c:v>
                </c:pt>
                <c:pt idx="1010">
                  <c:v>96.835744745170103</c:v>
                </c:pt>
                <c:pt idx="1011">
                  <c:v>91.290897186240301</c:v>
                </c:pt>
                <c:pt idx="1012">
                  <c:v>154.66058357400945</c:v>
                </c:pt>
                <c:pt idx="1013">
                  <c:v>141.1945252166085</c:v>
                </c:pt>
                <c:pt idx="1014">
                  <c:v>63.566659391591294</c:v>
                </c:pt>
                <c:pt idx="1015">
                  <c:v>141.9866462964556</c:v>
                </c:pt>
                <c:pt idx="1016">
                  <c:v>111.88604526226527</c:v>
                </c:pt>
                <c:pt idx="1017">
                  <c:v>188.72179000743537</c:v>
                </c:pt>
                <c:pt idx="1018">
                  <c:v>79.409080988533589</c:v>
                </c:pt>
                <c:pt idx="1019">
                  <c:v>156.24482573370369</c:v>
                </c:pt>
                <c:pt idx="1020">
                  <c:v>90.49877610639318</c:v>
                </c:pt>
                <c:pt idx="1021">
                  <c:v>100.00422906455856</c:v>
                </c:pt>
                <c:pt idx="1022">
                  <c:v>81.785444228074937</c:v>
                </c:pt>
                <c:pt idx="1023">
                  <c:v>164.95815761202195</c:v>
                </c:pt>
                <c:pt idx="1024">
                  <c:v>69.11150695052109</c:v>
                </c:pt>
                <c:pt idx="1025">
                  <c:v>96.835744745170103</c:v>
                </c:pt>
                <c:pt idx="1026">
                  <c:v>129.31270901890178</c:v>
                </c:pt>
                <c:pt idx="1027">
                  <c:v>126.14422469951333</c:v>
                </c:pt>
                <c:pt idx="1028">
                  <c:v>151.492099254621</c:v>
                </c:pt>
                <c:pt idx="1029">
                  <c:v>115.84665066150085</c:v>
                </c:pt>
                <c:pt idx="1030">
                  <c:v>72.279991269909544</c:v>
                </c:pt>
                <c:pt idx="1031">
                  <c:v>82.577565307922043</c:v>
                </c:pt>
                <c:pt idx="1032">
                  <c:v>114.26240850180662</c:v>
                </c:pt>
                <c:pt idx="1033">
                  <c:v>148.32361493523254</c:v>
                </c:pt>
                <c:pt idx="1047">
                  <c:v>23.80218118326615</c:v>
                </c:pt>
                <c:pt idx="1048">
                  <c:v>80.280414176365412</c:v>
                </c:pt>
                <c:pt idx="1049">
                  <c:v>63.804295715545429</c:v>
                </c:pt>
                <c:pt idx="1050">
                  <c:v>93.033563561903961</c:v>
                </c:pt>
                <c:pt idx="1051">
                  <c:v>84.557868007539824</c:v>
                </c:pt>
                <c:pt idx="1052">
                  <c:v>74.735566617435609</c:v>
                </c:pt>
                <c:pt idx="1053">
                  <c:v>113.15343899002066</c:v>
                </c:pt>
                <c:pt idx="1054">
                  <c:v>152.99712930633052</c:v>
                </c:pt>
                <c:pt idx="1055">
                  <c:v>130.97616328658074</c:v>
                </c:pt>
                <c:pt idx="1056">
                  <c:v>117.58931703716449</c:v>
                </c:pt>
                <c:pt idx="1057">
                  <c:v>146.26410012763006</c:v>
                </c:pt>
                <c:pt idx="1058">
                  <c:v>145.55119115576764</c:v>
                </c:pt>
                <c:pt idx="1060">
                  <c:v>46.536056174878333</c:v>
                </c:pt>
                <c:pt idx="1061">
                  <c:v>61.665568799958216</c:v>
                </c:pt>
                <c:pt idx="1062">
                  <c:v>167.09688452760915</c:v>
                </c:pt>
                <c:pt idx="1063">
                  <c:v>77.824838828839347</c:v>
                </c:pt>
                <c:pt idx="1064">
                  <c:v>73.705809213634353</c:v>
                </c:pt>
                <c:pt idx="1065">
                  <c:v>102.69744073603876</c:v>
                </c:pt>
                <c:pt idx="1066">
                  <c:v>70.85417332618475</c:v>
                </c:pt>
                <c:pt idx="1067">
                  <c:v>110.38101521055576</c:v>
                </c:pt>
                <c:pt idx="1068">
                  <c:v>139.92713148885315</c:v>
                </c:pt>
                <c:pt idx="1069">
                  <c:v>51.764055301869291</c:v>
                </c:pt>
                <c:pt idx="1085">
                  <c:v>75.527687697282715</c:v>
                </c:pt>
                <c:pt idx="1086">
                  <c:v>93.033563561903961</c:v>
                </c:pt>
                <c:pt idx="1087">
                  <c:v>77.824838828839347</c:v>
                </c:pt>
                <c:pt idx="1088">
                  <c:v>106.18277348736606</c:v>
                </c:pt>
                <c:pt idx="1089">
                  <c:v>99.053683768742019</c:v>
                </c:pt>
                <c:pt idx="1090">
                  <c:v>55.803872809089576</c:v>
                </c:pt>
                <c:pt idx="1091">
                  <c:v>76.002960345190985</c:v>
                </c:pt>
                <c:pt idx="1092">
                  <c:v>119.49040762879757</c:v>
                </c:pt>
                <c:pt idx="1093">
                  <c:v>65.230113659270231</c:v>
                </c:pt>
                <c:pt idx="1097">
                  <c:v>62.457689879805329</c:v>
                </c:pt>
                <c:pt idx="1098">
                  <c:v>70.85417332618475</c:v>
                </c:pt>
                <c:pt idx="1099">
                  <c:v>64.913265227331394</c:v>
                </c:pt>
                <c:pt idx="1100">
                  <c:v>82.577565307922043</c:v>
                </c:pt>
                <c:pt idx="1101">
                  <c:v>72.59683970184841</c:v>
                </c:pt>
                <c:pt idx="1102">
                  <c:v>87.171867571035307</c:v>
                </c:pt>
                <c:pt idx="1103">
                  <c:v>107.60859143109086</c:v>
                </c:pt>
                <c:pt idx="1104">
                  <c:v>105.94513716341191</c:v>
                </c:pt>
                <c:pt idx="1105">
                  <c:v>81.785444228074937</c:v>
                </c:pt>
                <c:pt idx="1106">
                  <c:v>84.241019575600973</c:v>
                </c:pt>
                <c:pt idx="1121">
                  <c:v>32.753149385538542</c:v>
                </c:pt>
                <c:pt idx="1122">
                  <c:v>42.179390235719204</c:v>
                </c:pt>
                <c:pt idx="1123">
                  <c:v>35.287936841049309</c:v>
                </c:pt>
                <c:pt idx="1124">
                  <c:v>37.030603216712962</c:v>
                </c:pt>
                <c:pt idx="1125">
                  <c:v>55.64544859312015</c:v>
                </c:pt>
                <c:pt idx="1126">
                  <c:v>65.071689443300812</c:v>
                </c:pt>
                <c:pt idx="1127">
                  <c:v>79.092232556594723</c:v>
                </c:pt>
                <c:pt idx="1128">
                  <c:v>62.061629339881769</c:v>
                </c:pt>
                <c:pt idx="1129">
                  <c:v>67.92332533075043</c:v>
                </c:pt>
                <c:pt idx="1130">
                  <c:v>60.398175072202839</c:v>
                </c:pt>
                <c:pt idx="1131">
                  <c:v>132.63961755425964</c:v>
                </c:pt>
                <c:pt idx="1132">
                  <c:v>94.221745181674621</c:v>
                </c:pt>
                <c:pt idx="1133">
                  <c:v>88.756109730729534</c:v>
                </c:pt>
                <c:pt idx="1134">
                  <c:v>61.823993015927641</c:v>
                </c:pt>
                <c:pt idx="1135">
                  <c:v>99.449744308665572</c:v>
                </c:pt>
                <c:pt idx="1136">
                  <c:v>144.1253732120428</c:v>
                </c:pt>
                <c:pt idx="1137">
                  <c:v>147.45228174740072</c:v>
                </c:pt>
                <c:pt idx="1138">
                  <c:v>101.11319857634453</c:v>
                </c:pt>
                <c:pt idx="1139">
                  <c:v>100.00422906455856</c:v>
                </c:pt>
                <c:pt idx="1140">
                  <c:v>115.52980222956199</c:v>
                </c:pt>
                <c:pt idx="1141">
                  <c:v>115.29216590560787</c:v>
                </c:pt>
                <c:pt idx="1142">
                  <c:v>154.34373514207061</c:v>
                </c:pt>
                <c:pt idx="1154">
                  <c:v>40.991208615948537</c:v>
                </c:pt>
                <c:pt idx="1155">
                  <c:v>50.813510006052752</c:v>
                </c:pt>
                <c:pt idx="1156">
                  <c:v>53.665145893502363</c:v>
                </c:pt>
                <c:pt idx="1157">
                  <c:v>63.408235175621869</c:v>
                </c:pt>
                <c:pt idx="1158">
                  <c:v>61.586356691973506</c:v>
                </c:pt>
                <c:pt idx="1159">
                  <c:v>62.220053555851194</c:v>
                </c:pt>
                <c:pt idx="1160">
                  <c:v>81.230959472181951</c:v>
                </c:pt>
                <c:pt idx="1161">
                  <c:v>90.736412430347315</c:v>
                </c:pt>
                <c:pt idx="1162">
                  <c:v>71.804718622001289</c:v>
                </c:pt>
                <c:pt idx="1163">
                  <c:v>72.755263917817814</c:v>
                </c:pt>
                <c:pt idx="1164">
                  <c:v>69.269931166490522</c:v>
                </c:pt>
                <c:pt idx="1165">
                  <c:v>72.676051809833112</c:v>
                </c:pt>
                <c:pt idx="1166">
                  <c:v>79.013020448610035</c:v>
                </c:pt>
                <c:pt idx="1167">
                  <c:v>87.805564434912995</c:v>
                </c:pt>
                <c:pt idx="1168">
                  <c:v>67.527264790826877</c:v>
                </c:pt>
                <c:pt idx="1169">
                  <c:v>82.339928983967908</c:v>
                </c:pt>
                <c:pt idx="1170">
                  <c:v>74.181081861542623</c:v>
                </c:pt>
                <c:pt idx="1171">
                  <c:v>85.349989087386945</c:v>
                </c:pt>
                <c:pt idx="1172">
                  <c:v>78.775384124655886</c:v>
                </c:pt>
                <c:pt idx="1173">
                  <c:v>73.705809213634353</c:v>
                </c:pt>
                <c:pt idx="1174">
                  <c:v>69.349143274475225</c:v>
                </c:pt>
                <c:pt idx="1175">
                  <c:v>77.50799039690051</c:v>
                </c:pt>
                <c:pt idx="1176">
                  <c:v>81.072535256212518</c:v>
                </c:pt>
                <c:pt idx="1177">
                  <c:v>68.319385870673983</c:v>
                </c:pt>
                <c:pt idx="1178">
                  <c:v>52.952236921639965</c:v>
                </c:pt>
                <c:pt idx="1179">
                  <c:v>58.972357128478031</c:v>
                </c:pt>
                <c:pt idx="1180">
                  <c:v>59.92290242429457</c:v>
                </c:pt>
                <c:pt idx="1181">
                  <c:v>104.36089500371769</c:v>
                </c:pt>
                <c:pt idx="1182">
                  <c:v>47.328177254725446</c:v>
                </c:pt>
                <c:pt idx="1183">
                  <c:v>85.746049627310498</c:v>
                </c:pt>
                <c:pt idx="1184">
                  <c:v>103.17271338394701</c:v>
                </c:pt>
                <c:pt idx="1185">
                  <c:v>87.647140218943576</c:v>
                </c:pt>
                <c:pt idx="1186">
                  <c:v>88.676897622744818</c:v>
                </c:pt>
                <c:pt idx="1187">
                  <c:v>63.72508360756072</c:v>
                </c:pt>
                <c:pt idx="1188">
                  <c:v>103.96483446379413</c:v>
                </c:pt>
                <c:pt idx="1189">
                  <c:v>110.30180310257104</c:v>
                </c:pt>
                <c:pt idx="1190">
                  <c:v>55.64544859312015</c:v>
                </c:pt>
                <c:pt idx="1191">
                  <c:v>103.96483446379413</c:v>
                </c:pt>
                <c:pt idx="1192">
                  <c:v>115.84665066150085</c:v>
                </c:pt>
                <c:pt idx="1193">
                  <c:v>82.577565307922043</c:v>
                </c:pt>
                <c:pt idx="1194">
                  <c:v>160.99755221278636</c:v>
                </c:pt>
                <c:pt idx="1195">
                  <c:v>104.75695554364124</c:v>
                </c:pt>
                <c:pt idx="1196">
                  <c:v>108.71756094287682</c:v>
                </c:pt>
                <c:pt idx="1197">
                  <c:v>68.319385870673983</c:v>
                </c:pt>
                <c:pt idx="1198">
                  <c:v>68.319385870673983</c:v>
                </c:pt>
                <c:pt idx="1199">
                  <c:v>84.161807467616271</c:v>
                </c:pt>
                <c:pt idx="1200">
                  <c:v>59.606053992355719</c:v>
                </c:pt>
                <c:pt idx="1201">
                  <c:v>100.79635014440568</c:v>
                </c:pt>
              </c:numCache>
            </c:numRef>
          </c:yVal>
          <c:smooth val="0"/>
          <c:extLst>
            <c:ext xmlns:c16="http://schemas.microsoft.com/office/drawing/2014/chart" uri="{C3380CC4-5D6E-409C-BE32-E72D297353CC}">
              <c16:uniqueId val="{00000000-260F-40F9-BE01-D6BA9865AADE}"/>
            </c:ext>
          </c:extLst>
        </c:ser>
        <c:ser>
          <c:idx val="1"/>
          <c:order val="1"/>
          <c:tx>
            <c:strRef>
              <c:f>'A:\74\[44T0_KIC.XLS]List1'!$G$1</c:f>
              <c:strCache>
                <c:ptCount val="1"/>
                <c:pt idx="0">
                  <c:v>B=16</c:v>
                </c:pt>
              </c:strCache>
            </c:strRef>
          </c:tx>
          <c:spPr>
            <a:ln w="33521">
              <a:noFill/>
            </a:ln>
          </c:spPr>
          <c:marker>
            <c:symbol val="square"/>
            <c:size val="8"/>
            <c:spPr>
              <a:solidFill>
                <a:srgbClr val="FF00FF"/>
              </a:solidFill>
              <a:ln>
                <a:solidFill>
                  <a:srgbClr val="FF00FF"/>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'A:\74\[44T0_KIC.XLS]List1'!$G$2:$G$1234</c:f>
              <c:numCache>
                <c:formatCode>General</c:formatCode>
                <c:ptCount val="1233"/>
                <c:pt idx="117">
                  <c:v>37.888543819998318</c:v>
                </c:pt>
                <c:pt idx="118">
                  <c:v>34.310835055998652</c:v>
                </c:pt>
                <c:pt idx="119">
                  <c:v>30.733126291998992</c:v>
                </c:pt>
                <c:pt idx="120">
                  <c:v>45.043961347997644</c:v>
                </c:pt>
                <c:pt idx="121">
                  <c:v>43.255106965997811</c:v>
                </c:pt>
                <c:pt idx="122">
                  <c:v>48.621670111997304</c:v>
                </c:pt>
                <c:pt idx="123">
                  <c:v>44.149534156997731</c:v>
                </c:pt>
                <c:pt idx="124">
                  <c:v>47.727242920997391</c:v>
                </c:pt>
                <c:pt idx="125">
                  <c:v>52.19937887599697</c:v>
                </c:pt>
                <c:pt idx="126">
                  <c:v>56.67151483099655</c:v>
                </c:pt>
                <c:pt idx="127">
                  <c:v>52.19937887599697</c:v>
                </c:pt>
                <c:pt idx="128">
                  <c:v>58.460369212996383</c:v>
                </c:pt>
                <c:pt idx="129">
                  <c:v>54.882660448996717</c:v>
                </c:pt>
                <c:pt idx="130">
                  <c:v>59.354796403996296</c:v>
                </c:pt>
                <c:pt idx="260">
                  <c:v>32.521980673998826</c:v>
                </c:pt>
                <c:pt idx="261">
                  <c:v>43.255106965997811</c:v>
                </c:pt>
                <c:pt idx="262">
                  <c:v>33.416407864998739</c:v>
                </c:pt>
                <c:pt idx="263">
                  <c:v>42.360679774997898</c:v>
                </c:pt>
                <c:pt idx="264">
                  <c:v>59.354796403996296</c:v>
                </c:pt>
                <c:pt idx="265">
                  <c:v>60.249223594996216</c:v>
                </c:pt>
                <c:pt idx="266">
                  <c:v>78.137767414994528</c:v>
                </c:pt>
                <c:pt idx="268">
                  <c:v>58.460369212996383</c:v>
                </c:pt>
                <c:pt idx="269">
                  <c:v>62.932505167995963</c:v>
                </c:pt>
                <c:pt idx="270">
                  <c:v>75.454485841994781</c:v>
                </c:pt>
                <c:pt idx="271">
                  <c:v>70.087922695995289</c:v>
                </c:pt>
                <c:pt idx="272">
                  <c:v>84.398757751993941</c:v>
                </c:pt>
                <c:pt idx="273">
                  <c:v>127.3312629199899</c:v>
                </c:pt>
                <c:pt idx="285">
                  <c:v>43.255106965997811</c:v>
                </c:pt>
                <c:pt idx="286">
                  <c:v>61.14365078599613</c:v>
                </c:pt>
                <c:pt idx="287">
                  <c:v>53.988233257996804</c:v>
                </c:pt>
                <c:pt idx="288">
                  <c:v>76.348913032994702</c:v>
                </c:pt>
                <c:pt idx="289">
                  <c:v>70.982349886995195</c:v>
                </c:pt>
                <c:pt idx="290">
                  <c:v>87.976466515993607</c:v>
                </c:pt>
              </c:numCache>
            </c:numRef>
          </c:yVal>
          <c:smooth val="0"/>
          <c:extLst>
            <c:ext xmlns:c16="http://schemas.microsoft.com/office/drawing/2014/chart" uri="{C3380CC4-5D6E-409C-BE32-E72D297353CC}">
              <c16:uniqueId val="{00000001-260F-40F9-BE01-D6BA9865AADE}"/>
            </c:ext>
          </c:extLst>
        </c:ser>
        <c:ser>
          <c:idx val="2"/>
          <c:order val="2"/>
          <c:tx>
            <c:strRef>
              <c:f>'A:\74\[44T0_KIC.XLS]List1'!$H$1</c:f>
              <c:strCache>
                <c:ptCount val="1"/>
                <c:pt idx="0">
                  <c:v>B=25</c:v>
                </c:pt>
              </c:strCache>
            </c:strRef>
          </c:tx>
          <c:spPr>
            <a:ln w="33521">
              <a:noFill/>
            </a:ln>
          </c:spPr>
          <c:marker>
            <c:symbol val="triangle"/>
            <c:size val="8"/>
            <c:spPr>
              <a:solidFill>
                <a:srgbClr val="FF0000"/>
              </a:solidFill>
              <a:ln>
                <a:solidFill>
                  <a:srgbClr val="FF0000"/>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'A:\74\[44T0_KIC.XLS]List1'!$H$2:$H$1234</c:f>
              <c:numCache>
                <c:formatCode>General</c:formatCode>
                <c:ptCount val="1233"/>
                <c:pt idx="60">
                  <c:v>85</c:v>
                </c:pt>
                <c:pt idx="61">
                  <c:v>94</c:v>
                </c:pt>
                <c:pt idx="62">
                  <c:v>90</c:v>
                </c:pt>
                <c:pt idx="63">
                  <c:v>87</c:v>
                </c:pt>
                <c:pt idx="64">
                  <c:v>83</c:v>
                </c:pt>
                <c:pt idx="65">
                  <c:v>81</c:v>
                </c:pt>
                <c:pt idx="66">
                  <c:v>59</c:v>
                </c:pt>
                <c:pt idx="67">
                  <c:v>80</c:v>
                </c:pt>
                <c:pt idx="68">
                  <c:v>110</c:v>
                </c:pt>
                <c:pt idx="73">
                  <c:v>78</c:v>
                </c:pt>
                <c:pt idx="74">
                  <c:v>76</c:v>
                </c:pt>
                <c:pt idx="75">
                  <c:v>75</c:v>
                </c:pt>
                <c:pt idx="76">
                  <c:v>64</c:v>
                </c:pt>
                <c:pt idx="77">
                  <c:v>70</c:v>
                </c:pt>
                <c:pt idx="78">
                  <c:v>62</c:v>
                </c:pt>
                <c:pt idx="79">
                  <c:v>76</c:v>
                </c:pt>
                <c:pt idx="80">
                  <c:v>96</c:v>
                </c:pt>
                <c:pt idx="81">
                  <c:v>74</c:v>
                </c:pt>
                <c:pt idx="85">
                  <c:v>75</c:v>
                </c:pt>
                <c:pt idx="86">
                  <c:v>71</c:v>
                </c:pt>
                <c:pt idx="87">
                  <c:v>68</c:v>
                </c:pt>
                <c:pt idx="274">
                  <c:v>51</c:v>
                </c:pt>
                <c:pt idx="275">
                  <c:v>72</c:v>
                </c:pt>
                <c:pt idx="276">
                  <c:v>74</c:v>
                </c:pt>
                <c:pt idx="291">
                  <c:v>62</c:v>
                </c:pt>
                <c:pt idx="292">
                  <c:v>93</c:v>
                </c:pt>
                <c:pt idx="293">
                  <c:v>127</c:v>
                </c:pt>
                <c:pt idx="294">
                  <c:v>164</c:v>
                </c:pt>
                <c:pt idx="321">
                  <c:v>27</c:v>
                </c:pt>
                <c:pt idx="322">
                  <c:v>29</c:v>
                </c:pt>
                <c:pt idx="323">
                  <c:v>67</c:v>
                </c:pt>
                <c:pt idx="324">
                  <c:v>48</c:v>
                </c:pt>
                <c:pt idx="325">
                  <c:v>146</c:v>
                </c:pt>
                <c:pt idx="326">
                  <c:v>207</c:v>
                </c:pt>
                <c:pt idx="327">
                  <c:v>242</c:v>
                </c:pt>
                <c:pt idx="328">
                  <c:v>294</c:v>
                </c:pt>
                <c:pt idx="329">
                  <c:v>28</c:v>
                </c:pt>
                <c:pt idx="330">
                  <c:v>48</c:v>
                </c:pt>
                <c:pt idx="331">
                  <c:v>59</c:v>
                </c:pt>
                <c:pt idx="332">
                  <c:v>58</c:v>
                </c:pt>
                <c:pt idx="333">
                  <c:v>88</c:v>
                </c:pt>
                <c:pt idx="334">
                  <c:v>78</c:v>
                </c:pt>
                <c:pt idx="335">
                  <c:v>61</c:v>
                </c:pt>
                <c:pt idx="336">
                  <c:v>269</c:v>
                </c:pt>
                <c:pt idx="337">
                  <c:v>382</c:v>
                </c:pt>
                <c:pt idx="386">
                  <c:v>63</c:v>
                </c:pt>
                <c:pt idx="387">
                  <c:v>48</c:v>
                </c:pt>
                <c:pt idx="388">
                  <c:v>47</c:v>
                </c:pt>
                <c:pt idx="389">
                  <c:v>68</c:v>
                </c:pt>
                <c:pt idx="390">
                  <c:v>85</c:v>
                </c:pt>
                <c:pt idx="400">
                  <c:v>54</c:v>
                </c:pt>
                <c:pt idx="401">
                  <c:v>48</c:v>
                </c:pt>
                <c:pt idx="402">
                  <c:v>52</c:v>
                </c:pt>
                <c:pt idx="403">
                  <c:v>73</c:v>
                </c:pt>
                <c:pt idx="404">
                  <c:v>92</c:v>
                </c:pt>
                <c:pt idx="405">
                  <c:v>76</c:v>
                </c:pt>
                <c:pt idx="406">
                  <c:v>58</c:v>
                </c:pt>
                <c:pt idx="453">
                  <c:v>55</c:v>
                </c:pt>
                <c:pt idx="454">
                  <c:v>112</c:v>
                </c:pt>
                <c:pt idx="455">
                  <c:v>158</c:v>
                </c:pt>
                <c:pt idx="470">
                  <c:v>39</c:v>
                </c:pt>
                <c:pt idx="471">
                  <c:v>47</c:v>
                </c:pt>
                <c:pt idx="472">
                  <c:v>49</c:v>
                </c:pt>
                <c:pt idx="473">
                  <c:v>78</c:v>
                </c:pt>
                <c:pt idx="612">
                  <c:v>63</c:v>
                </c:pt>
                <c:pt idx="613">
                  <c:v>51</c:v>
                </c:pt>
                <c:pt idx="614">
                  <c:v>83</c:v>
                </c:pt>
                <c:pt idx="615">
                  <c:v>80</c:v>
                </c:pt>
                <c:pt idx="616">
                  <c:v>128</c:v>
                </c:pt>
                <c:pt idx="617">
                  <c:v>238</c:v>
                </c:pt>
                <c:pt idx="618">
                  <c:v>180</c:v>
                </c:pt>
                <c:pt idx="619">
                  <c:v>245</c:v>
                </c:pt>
                <c:pt idx="620">
                  <c:v>50</c:v>
                </c:pt>
                <c:pt idx="621">
                  <c:v>43</c:v>
                </c:pt>
                <c:pt idx="622">
                  <c:v>74</c:v>
                </c:pt>
                <c:pt idx="623">
                  <c:v>52</c:v>
                </c:pt>
                <c:pt idx="624">
                  <c:v>83</c:v>
                </c:pt>
                <c:pt idx="625">
                  <c:v>74</c:v>
                </c:pt>
                <c:pt idx="626">
                  <c:v>165</c:v>
                </c:pt>
                <c:pt idx="627">
                  <c:v>148</c:v>
                </c:pt>
                <c:pt idx="628">
                  <c:v>133</c:v>
                </c:pt>
                <c:pt idx="629">
                  <c:v>50</c:v>
                </c:pt>
                <c:pt idx="630">
                  <c:v>62</c:v>
                </c:pt>
                <c:pt idx="631">
                  <c:v>82</c:v>
                </c:pt>
                <c:pt idx="632">
                  <c:v>86</c:v>
                </c:pt>
                <c:pt idx="633">
                  <c:v>88</c:v>
                </c:pt>
                <c:pt idx="634">
                  <c:v>95</c:v>
                </c:pt>
                <c:pt idx="635">
                  <c:v>91</c:v>
                </c:pt>
                <c:pt idx="636">
                  <c:v>121</c:v>
                </c:pt>
                <c:pt idx="637">
                  <c:v>130</c:v>
                </c:pt>
                <c:pt idx="638">
                  <c:v>153</c:v>
                </c:pt>
                <c:pt idx="639">
                  <c:v>160</c:v>
                </c:pt>
                <c:pt idx="640">
                  <c:v>48</c:v>
                </c:pt>
                <c:pt idx="641">
                  <c:v>45</c:v>
                </c:pt>
                <c:pt idx="642">
                  <c:v>69</c:v>
                </c:pt>
                <c:pt idx="643">
                  <c:v>71</c:v>
                </c:pt>
                <c:pt idx="644">
                  <c:v>77</c:v>
                </c:pt>
                <c:pt idx="645">
                  <c:v>108</c:v>
                </c:pt>
                <c:pt idx="646">
                  <c:v>122</c:v>
                </c:pt>
                <c:pt idx="647">
                  <c:v>113</c:v>
                </c:pt>
                <c:pt idx="648">
                  <c:v>138</c:v>
                </c:pt>
                <c:pt idx="649">
                  <c:v>130</c:v>
                </c:pt>
                <c:pt idx="650">
                  <c:v>58</c:v>
                </c:pt>
                <c:pt idx="651">
                  <c:v>60</c:v>
                </c:pt>
                <c:pt idx="652">
                  <c:v>59</c:v>
                </c:pt>
                <c:pt idx="653">
                  <c:v>59</c:v>
                </c:pt>
                <c:pt idx="654">
                  <c:v>71</c:v>
                </c:pt>
                <c:pt idx="655">
                  <c:v>82</c:v>
                </c:pt>
                <c:pt idx="656">
                  <c:v>101</c:v>
                </c:pt>
                <c:pt idx="657">
                  <c:v>91</c:v>
                </c:pt>
                <c:pt idx="658">
                  <c:v>51</c:v>
                </c:pt>
                <c:pt idx="659">
                  <c:v>50</c:v>
                </c:pt>
                <c:pt idx="660">
                  <c:v>85</c:v>
                </c:pt>
                <c:pt idx="661">
                  <c:v>100</c:v>
                </c:pt>
                <c:pt idx="662">
                  <c:v>91</c:v>
                </c:pt>
                <c:pt idx="663">
                  <c:v>74</c:v>
                </c:pt>
                <c:pt idx="664">
                  <c:v>119</c:v>
                </c:pt>
                <c:pt idx="665">
                  <c:v>93</c:v>
                </c:pt>
                <c:pt idx="666">
                  <c:v>139</c:v>
                </c:pt>
                <c:pt idx="667">
                  <c:v>87</c:v>
                </c:pt>
                <c:pt idx="668">
                  <c:v>55</c:v>
                </c:pt>
                <c:pt idx="669">
                  <c:v>133</c:v>
                </c:pt>
                <c:pt idx="670">
                  <c:v>135</c:v>
                </c:pt>
                <c:pt idx="671">
                  <c:v>154</c:v>
                </c:pt>
                <c:pt idx="672">
                  <c:v>143</c:v>
                </c:pt>
                <c:pt idx="673">
                  <c:v>166</c:v>
                </c:pt>
                <c:pt idx="674">
                  <c:v>177</c:v>
                </c:pt>
                <c:pt idx="710">
                  <c:v>134</c:v>
                </c:pt>
                <c:pt idx="711">
                  <c:v>163</c:v>
                </c:pt>
                <c:pt idx="712">
                  <c:v>122</c:v>
                </c:pt>
                <c:pt idx="713">
                  <c:v>138</c:v>
                </c:pt>
                <c:pt idx="714">
                  <c:v>175</c:v>
                </c:pt>
                <c:pt idx="715">
                  <c:v>200</c:v>
                </c:pt>
                <c:pt idx="716">
                  <c:v>215</c:v>
                </c:pt>
                <c:pt idx="717">
                  <c:v>274</c:v>
                </c:pt>
                <c:pt idx="718">
                  <c:v>122</c:v>
                </c:pt>
                <c:pt idx="719">
                  <c:v>139</c:v>
                </c:pt>
                <c:pt idx="720">
                  <c:v>126</c:v>
                </c:pt>
                <c:pt idx="721">
                  <c:v>127</c:v>
                </c:pt>
                <c:pt idx="722">
                  <c:v>124</c:v>
                </c:pt>
                <c:pt idx="723">
                  <c:v>72</c:v>
                </c:pt>
                <c:pt idx="724">
                  <c:v>129</c:v>
                </c:pt>
                <c:pt idx="725">
                  <c:v>108</c:v>
                </c:pt>
                <c:pt idx="726">
                  <c:v>99</c:v>
                </c:pt>
                <c:pt idx="727">
                  <c:v>73</c:v>
                </c:pt>
                <c:pt idx="728">
                  <c:v>72</c:v>
                </c:pt>
                <c:pt idx="729">
                  <c:v>72</c:v>
                </c:pt>
                <c:pt idx="730">
                  <c:v>62</c:v>
                </c:pt>
                <c:pt idx="731">
                  <c:v>57</c:v>
                </c:pt>
                <c:pt idx="732">
                  <c:v>50</c:v>
                </c:pt>
                <c:pt idx="733">
                  <c:v>53</c:v>
                </c:pt>
                <c:pt idx="734">
                  <c:v>245</c:v>
                </c:pt>
                <c:pt idx="735">
                  <c:v>288</c:v>
                </c:pt>
                <c:pt idx="736">
                  <c:v>240</c:v>
                </c:pt>
                <c:pt idx="737">
                  <c:v>236</c:v>
                </c:pt>
                <c:pt idx="738">
                  <c:v>202</c:v>
                </c:pt>
                <c:pt idx="739">
                  <c:v>273</c:v>
                </c:pt>
                <c:pt idx="740">
                  <c:v>321</c:v>
                </c:pt>
                <c:pt idx="741">
                  <c:v>113</c:v>
                </c:pt>
                <c:pt idx="742">
                  <c:v>147</c:v>
                </c:pt>
                <c:pt idx="743">
                  <c:v>272</c:v>
                </c:pt>
                <c:pt idx="744">
                  <c:v>181</c:v>
                </c:pt>
                <c:pt idx="745">
                  <c:v>110</c:v>
                </c:pt>
                <c:pt idx="746">
                  <c:v>162</c:v>
                </c:pt>
                <c:pt idx="747">
                  <c:v>105</c:v>
                </c:pt>
                <c:pt idx="748">
                  <c:v>81</c:v>
                </c:pt>
                <c:pt idx="749">
                  <c:v>70</c:v>
                </c:pt>
                <c:pt idx="750">
                  <c:v>290</c:v>
                </c:pt>
                <c:pt idx="751">
                  <c:v>245</c:v>
                </c:pt>
                <c:pt idx="752">
                  <c:v>190</c:v>
                </c:pt>
                <c:pt idx="753">
                  <c:v>212</c:v>
                </c:pt>
                <c:pt idx="754">
                  <c:v>155</c:v>
                </c:pt>
                <c:pt idx="755">
                  <c:v>290</c:v>
                </c:pt>
                <c:pt idx="756">
                  <c:v>130</c:v>
                </c:pt>
                <c:pt idx="757">
                  <c:v>243</c:v>
                </c:pt>
                <c:pt idx="758">
                  <c:v>147</c:v>
                </c:pt>
                <c:pt idx="759">
                  <c:v>87</c:v>
                </c:pt>
                <c:pt idx="760">
                  <c:v>86</c:v>
                </c:pt>
                <c:pt idx="761">
                  <c:v>74</c:v>
                </c:pt>
                <c:pt idx="762">
                  <c:v>87</c:v>
                </c:pt>
                <c:pt idx="763">
                  <c:v>85</c:v>
                </c:pt>
                <c:pt idx="764">
                  <c:v>65</c:v>
                </c:pt>
                <c:pt idx="765">
                  <c:v>71</c:v>
                </c:pt>
                <c:pt idx="766">
                  <c:v>74</c:v>
                </c:pt>
                <c:pt idx="767">
                  <c:v>71</c:v>
                </c:pt>
                <c:pt idx="768">
                  <c:v>62</c:v>
                </c:pt>
                <c:pt idx="769">
                  <c:v>76</c:v>
                </c:pt>
                <c:pt idx="770">
                  <c:v>78</c:v>
                </c:pt>
                <c:pt idx="771">
                  <c:v>40</c:v>
                </c:pt>
                <c:pt idx="772">
                  <c:v>41</c:v>
                </c:pt>
                <c:pt idx="773">
                  <c:v>35</c:v>
                </c:pt>
                <c:pt idx="774">
                  <c:v>51</c:v>
                </c:pt>
                <c:pt idx="775">
                  <c:v>316</c:v>
                </c:pt>
                <c:pt idx="776">
                  <c:v>216</c:v>
                </c:pt>
                <c:pt idx="777">
                  <c:v>118</c:v>
                </c:pt>
                <c:pt idx="778">
                  <c:v>161</c:v>
                </c:pt>
                <c:pt idx="779">
                  <c:v>87</c:v>
                </c:pt>
                <c:pt idx="780">
                  <c:v>178</c:v>
                </c:pt>
                <c:pt idx="781">
                  <c:v>138</c:v>
                </c:pt>
                <c:pt idx="782">
                  <c:v>178</c:v>
                </c:pt>
                <c:pt idx="783">
                  <c:v>247</c:v>
                </c:pt>
                <c:pt idx="784">
                  <c:v>132</c:v>
                </c:pt>
                <c:pt idx="785">
                  <c:v>78</c:v>
                </c:pt>
                <c:pt idx="786">
                  <c:v>141</c:v>
                </c:pt>
                <c:pt idx="787">
                  <c:v>184</c:v>
                </c:pt>
                <c:pt idx="788">
                  <c:v>140</c:v>
                </c:pt>
                <c:pt idx="789">
                  <c:v>243</c:v>
                </c:pt>
                <c:pt idx="790">
                  <c:v>231</c:v>
                </c:pt>
                <c:pt idx="791">
                  <c:v>170</c:v>
                </c:pt>
                <c:pt idx="792">
                  <c:v>127</c:v>
                </c:pt>
                <c:pt idx="793">
                  <c:v>235</c:v>
                </c:pt>
                <c:pt idx="794">
                  <c:v>202</c:v>
                </c:pt>
                <c:pt idx="795">
                  <c:v>273.30111549557955</c:v>
                </c:pt>
                <c:pt idx="796">
                  <c:v>217.40838109045168</c:v>
                </c:pt>
                <c:pt idx="797">
                  <c:v>153.19119688030474</c:v>
                </c:pt>
                <c:pt idx="798">
                  <c:v>333.95067836071837</c:v>
                </c:pt>
                <c:pt idx="799">
                  <c:v>179.35375341036462</c:v>
                </c:pt>
                <c:pt idx="800">
                  <c:v>143.67753996028299</c:v>
                </c:pt>
                <c:pt idx="801">
                  <c:v>142.48833284528027</c:v>
                </c:pt>
                <c:pt idx="802">
                  <c:v>141.29912573027752</c:v>
                </c:pt>
                <c:pt idx="803">
                  <c:v>184.11058187037551</c:v>
                </c:pt>
                <c:pt idx="804">
                  <c:v>222.16520955046258</c:v>
                </c:pt>
                <c:pt idx="805">
                  <c:v>366.05927046579183</c:v>
                </c:pt>
                <c:pt idx="806">
                  <c:v>342.27512816573739</c:v>
                </c:pt>
                <c:pt idx="832">
                  <c:v>165</c:v>
                </c:pt>
                <c:pt idx="833">
                  <c:v>123</c:v>
                </c:pt>
                <c:pt idx="834">
                  <c:v>151</c:v>
                </c:pt>
                <c:pt idx="835">
                  <c:v>149</c:v>
                </c:pt>
                <c:pt idx="836">
                  <c:v>139</c:v>
                </c:pt>
                <c:pt idx="931">
                  <c:v>242</c:v>
                </c:pt>
                <c:pt idx="932">
                  <c:v>156</c:v>
                </c:pt>
                <c:pt idx="933">
                  <c:v>158</c:v>
                </c:pt>
                <c:pt idx="934">
                  <c:v>228</c:v>
                </c:pt>
                <c:pt idx="935">
                  <c:v>203</c:v>
                </c:pt>
                <c:pt idx="936">
                  <c:v>222</c:v>
                </c:pt>
                <c:pt idx="937">
                  <c:v>239</c:v>
                </c:pt>
                <c:pt idx="938">
                  <c:v>105</c:v>
                </c:pt>
                <c:pt idx="939">
                  <c:v>102</c:v>
                </c:pt>
                <c:pt idx="940">
                  <c:v>62</c:v>
                </c:pt>
                <c:pt idx="941">
                  <c:v>198</c:v>
                </c:pt>
                <c:pt idx="942">
                  <c:v>169</c:v>
                </c:pt>
                <c:pt idx="943">
                  <c:v>220</c:v>
                </c:pt>
                <c:pt idx="944">
                  <c:v>233</c:v>
                </c:pt>
                <c:pt idx="947">
                  <c:v>335.74452979154944</c:v>
                </c:pt>
                <c:pt idx="948">
                  <c:v>164.42573129266458</c:v>
                </c:pt>
                <c:pt idx="949">
                  <c:v>115.61979451100551</c:v>
                </c:pt>
                <c:pt idx="950">
                  <c:v>59.841581046252294</c:v>
                </c:pt>
                <c:pt idx="951">
                  <c:v>57.849501993939683</c:v>
                </c:pt>
                <c:pt idx="952">
                  <c:v>356.66135984083189</c:v>
                </c:pt>
                <c:pt idx="953">
                  <c:v>325.78413452998637</c:v>
                </c:pt>
                <c:pt idx="954">
                  <c:v>205.26335186507319</c:v>
                </c:pt>
                <c:pt idx="955">
                  <c:v>108.64751782791136</c:v>
                </c:pt>
                <c:pt idx="956">
                  <c:v>173.39008702807135</c:v>
                </c:pt>
                <c:pt idx="957">
                  <c:v>107.65147830175505</c:v>
                </c:pt>
                <c:pt idx="958">
                  <c:v>66.813857729346452</c:v>
                </c:pt>
                <c:pt idx="959">
                  <c:v>247.96303783167411</c:v>
                </c:pt>
                <c:pt idx="960">
                  <c:v>224.41313722922843</c:v>
                </c:pt>
                <c:pt idx="961">
                  <c:v>132.09752686764142</c:v>
                </c:pt>
                <c:pt idx="962">
                  <c:v>149.05345530140229</c:v>
                </c:pt>
                <c:pt idx="963">
                  <c:v>92.533693855532675</c:v>
                </c:pt>
                <c:pt idx="964">
                  <c:v>80.287745542260922</c:v>
                </c:pt>
                <c:pt idx="965">
                  <c:v>204</c:v>
                </c:pt>
                <c:pt idx="966">
                  <c:v>193</c:v>
                </c:pt>
                <c:pt idx="967">
                  <c:v>134</c:v>
                </c:pt>
                <c:pt idx="968">
                  <c:v>123</c:v>
                </c:pt>
                <c:pt idx="969">
                  <c:v>102</c:v>
                </c:pt>
                <c:pt idx="1034">
                  <c:v>245.30414081655672</c:v>
                </c:pt>
                <c:pt idx="1035">
                  <c:v>201.77721352352611</c:v>
                </c:pt>
                <c:pt idx="1036">
                  <c:v>138.13028780213807</c:v>
                </c:pt>
                <c:pt idx="1037">
                  <c:v>135.83939689197857</c:v>
                </c:pt>
                <c:pt idx="1038">
                  <c:v>96.296627703573137</c:v>
                </c:pt>
                <c:pt idx="1039">
                  <c:v>133.74771388705028</c:v>
                </c:pt>
                <c:pt idx="1040">
                  <c:v>84.642965247544353</c:v>
                </c:pt>
                <c:pt idx="1041">
                  <c:v>140.32157475968194</c:v>
                </c:pt>
                <c:pt idx="1042">
                  <c:v>111.0380126906865</c:v>
                </c:pt>
                <c:pt idx="1043">
                  <c:v>109.34474549622078</c:v>
                </c:pt>
                <c:pt idx="1044">
                  <c:v>84.144945484466206</c:v>
                </c:pt>
                <c:pt idx="1045">
                  <c:v>36.633860086810337</c:v>
                </c:pt>
                <c:pt idx="1046">
                  <c:v>54.662175510239493</c:v>
                </c:pt>
                <c:pt idx="1070">
                  <c:v>135.6</c:v>
                </c:pt>
                <c:pt idx="1071">
                  <c:v>93.5</c:v>
                </c:pt>
                <c:pt idx="1072">
                  <c:v>177.4</c:v>
                </c:pt>
                <c:pt idx="1073">
                  <c:v>127.4</c:v>
                </c:pt>
                <c:pt idx="1074">
                  <c:v>129</c:v>
                </c:pt>
                <c:pt idx="1075">
                  <c:v>122.1</c:v>
                </c:pt>
                <c:pt idx="1076">
                  <c:v>110.4</c:v>
                </c:pt>
                <c:pt idx="1077">
                  <c:v>96.3</c:v>
                </c:pt>
                <c:pt idx="1078">
                  <c:v>79</c:v>
                </c:pt>
                <c:pt idx="1079">
                  <c:v>129.5</c:v>
                </c:pt>
                <c:pt idx="1080">
                  <c:v>77.900000000000006</c:v>
                </c:pt>
                <c:pt idx="1081">
                  <c:v>94.9</c:v>
                </c:pt>
                <c:pt idx="1082">
                  <c:v>50.9</c:v>
                </c:pt>
                <c:pt idx="1083">
                  <c:v>68</c:v>
                </c:pt>
                <c:pt idx="1084">
                  <c:v>45.9</c:v>
                </c:pt>
                <c:pt idx="1107">
                  <c:v>40.5</c:v>
                </c:pt>
                <c:pt idx="1108">
                  <c:v>50.1</c:v>
                </c:pt>
                <c:pt idx="1109">
                  <c:v>68.2</c:v>
                </c:pt>
                <c:pt idx="1110">
                  <c:v>65.900000000000006</c:v>
                </c:pt>
                <c:pt idx="1111">
                  <c:v>88.6</c:v>
                </c:pt>
                <c:pt idx="1112">
                  <c:v>81</c:v>
                </c:pt>
                <c:pt idx="1113">
                  <c:v>108.1</c:v>
                </c:pt>
                <c:pt idx="1114">
                  <c:v>128.6</c:v>
                </c:pt>
                <c:pt idx="1115">
                  <c:v>82.2</c:v>
                </c:pt>
                <c:pt idx="1116">
                  <c:v>160.30000000000001</c:v>
                </c:pt>
                <c:pt idx="1117">
                  <c:v>148</c:v>
                </c:pt>
                <c:pt idx="1118">
                  <c:v>194.4</c:v>
                </c:pt>
                <c:pt idx="1119">
                  <c:v>142.80000000000001</c:v>
                </c:pt>
                <c:pt idx="1120">
                  <c:v>271.7</c:v>
                </c:pt>
                <c:pt idx="1143">
                  <c:v>51.7</c:v>
                </c:pt>
                <c:pt idx="1144">
                  <c:v>55.7</c:v>
                </c:pt>
                <c:pt idx="1145">
                  <c:v>61.4</c:v>
                </c:pt>
                <c:pt idx="1146">
                  <c:v>92.7</c:v>
                </c:pt>
                <c:pt idx="1147">
                  <c:v>67.3</c:v>
                </c:pt>
                <c:pt idx="1148">
                  <c:v>93.7</c:v>
                </c:pt>
                <c:pt idx="1149">
                  <c:v>98.5</c:v>
                </c:pt>
                <c:pt idx="1150">
                  <c:v>75.5</c:v>
                </c:pt>
                <c:pt idx="1151">
                  <c:v>86.9</c:v>
                </c:pt>
                <c:pt idx="1152">
                  <c:v>96.1</c:v>
                </c:pt>
                <c:pt idx="1153">
                  <c:v>89.1</c:v>
                </c:pt>
              </c:numCache>
            </c:numRef>
          </c:yVal>
          <c:smooth val="0"/>
          <c:extLst>
            <c:ext xmlns:c16="http://schemas.microsoft.com/office/drawing/2014/chart" uri="{C3380CC4-5D6E-409C-BE32-E72D297353CC}">
              <c16:uniqueId val="{00000002-260F-40F9-BE01-D6BA9865AADE}"/>
            </c:ext>
          </c:extLst>
        </c:ser>
        <c:ser>
          <c:idx val="3"/>
          <c:order val="3"/>
          <c:tx>
            <c:strRef>
              <c:f>'A:\74\[44T0_KIC.XLS]List1'!$I$1</c:f>
              <c:strCache>
                <c:ptCount val="1"/>
                <c:pt idx="0">
                  <c:v>B=30</c:v>
                </c:pt>
              </c:strCache>
            </c:strRef>
          </c:tx>
          <c:spPr>
            <a:ln w="33521">
              <a:noFill/>
            </a:ln>
          </c:spPr>
          <c:marker>
            <c:symbol val="circle"/>
            <c:size val="8"/>
            <c:spPr>
              <a:solidFill>
                <a:srgbClr val="00FF00"/>
              </a:solidFill>
              <a:ln>
                <a:solidFill>
                  <a:srgbClr val="00FF00"/>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'A:\74\[44T0_KIC.XLS]List1'!$I$2:$I$1234</c:f>
              <c:numCache>
                <c:formatCode>General</c:formatCode>
                <c:ptCount val="1233"/>
                <c:pt idx="143">
                  <c:v>51.399054181763169</c:v>
                </c:pt>
                <c:pt idx="144">
                  <c:v>69.191851551428954</c:v>
                </c:pt>
                <c:pt idx="145">
                  <c:v>104.77744629076055</c:v>
                </c:pt>
                <c:pt idx="146">
                  <c:v>112.1038922665053</c:v>
                </c:pt>
                <c:pt idx="147">
                  <c:v>98.497635454407927</c:v>
                </c:pt>
              </c:numCache>
            </c:numRef>
          </c:yVal>
          <c:smooth val="0"/>
          <c:extLst>
            <c:ext xmlns:c16="http://schemas.microsoft.com/office/drawing/2014/chart" uri="{C3380CC4-5D6E-409C-BE32-E72D297353CC}">
              <c16:uniqueId val="{00000003-260F-40F9-BE01-D6BA9865AADE}"/>
            </c:ext>
          </c:extLst>
        </c:ser>
        <c:ser>
          <c:idx val="4"/>
          <c:order val="4"/>
          <c:tx>
            <c:strRef>
              <c:f>'A:\74\[44T0_KIC.XLS]List1'!$J$1</c:f>
              <c:strCache>
                <c:ptCount val="1"/>
                <c:pt idx="0">
                  <c:v>B=37.5/40</c:v>
                </c:pt>
              </c:strCache>
            </c:strRef>
          </c:tx>
          <c:spPr>
            <a:ln w="33521">
              <a:noFill/>
            </a:ln>
          </c:spPr>
          <c:marker>
            <c:symbol val="square"/>
            <c:size val="8"/>
            <c:spPr>
              <a:solidFill>
                <a:srgbClr val="000080"/>
              </a:solidFill>
              <a:ln>
                <a:solidFill>
                  <a:srgbClr val="000080"/>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'A:\74\[44T0_KIC.XLS]List1'!$J$2:$J$1234</c:f>
              <c:numCache>
                <c:formatCode>General</c:formatCode>
                <c:ptCount val="1233"/>
                <c:pt idx="150">
                  <c:v>64.26727678801285</c:v>
                </c:pt>
                <c:pt idx="151">
                  <c:v>85.294233262318969</c:v>
                </c:pt>
                <c:pt idx="152">
                  <c:v>131.77487388973248</c:v>
                </c:pt>
                <c:pt idx="153">
                  <c:v>106.32118973662507</c:v>
                </c:pt>
                <c:pt idx="154">
                  <c:v>137.30828348823408</c:v>
                </c:pt>
                <c:pt idx="236">
                  <c:v>105.47588142893306</c:v>
                </c:pt>
                <c:pt idx="237">
                  <c:v>134.71763033883121</c:v>
                </c:pt>
                <c:pt idx="238">
                  <c:v>145.96445684263819</c:v>
                </c:pt>
                <c:pt idx="239">
                  <c:v>185.32834960596261</c:v>
                </c:pt>
                <c:pt idx="240">
                  <c:v>221.31819441814497</c:v>
                </c:pt>
                <c:pt idx="474">
                  <c:v>41.368970357233266</c:v>
                </c:pt>
                <c:pt idx="475">
                  <c:v>54.865162161801642</c:v>
                </c:pt>
                <c:pt idx="476">
                  <c:v>42.493653007613965</c:v>
                </c:pt>
                <c:pt idx="477">
                  <c:v>57.114527462563039</c:v>
                </c:pt>
                <c:pt idx="478">
                  <c:v>67.236671315989327</c:v>
                </c:pt>
                <c:pt idx="479">
                  <c:v>84.106911071699798</c:v>
                </c:pt>
                <c:pt idx="945">
                  <c:v>123.06101042284976</c:v>
                </c:pt>
                <c:pt idx="946">
                  <c:v>115.21941180371989</c:v>
                </c:pt>
              </c:numCache>
            </c:numRef>
          </c:yVal>
          <c:smooth val="0"/>
          <c:extLst>
            <c:ext xmlns:c16="http://schemas.microsoft.com/office/drawing/2014/chart" uri="{C3380CC4-5D6E-409C-BE32-E72D297353CC}">
              <c16:uniqueId val="{00000004-260F-40F9-BE01-D6BA9865AADE}"/>
            </c:ext>
          </c:extLst>
        </c:ser>
        <c:ser>
          <c:idx val="5"/>
          <c:order val="5"/>
          <c:tx>
            <c:strRef>
              <c:f>'A:\74\[44T0_KIC.XLS]List1'!$K$1</c:f>
              <c:strCache>
                <c:ptCount val="1"/>
                <c:pt idx="0">
                  <c:v>B=50</c:v>
                </c:pt>
              </c:strCache>
            </c:strRef>
          </c:tx>
          <c:spPr>
            <a:ln w="33521">
              <a:noFill/>
            </a:ln>
          </c:spPr>
          <c:marker>
            <c:symbol val="circle"/>
            <c:size val="8"/>
            <c:spPr>
              <a:solidFill>
                <a:srgbClr val="FFFFFF"/>
              </a:solidFill>
              <a:ln>
                <a:solidFill>
                  <a:srgbClr val="008000"/>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'A:\74\[44T0_KIC.XLS]List1'!$K$2:$K$1234</c:f>
              <c:numCache>
                <c:formatCode>General</c:formatCode>
                <c:ptCount val="1233"/>
                <c:pt idx="50">
                  <c:v>65.189870370103392</c:v>
                </c:pt>
                <c:pt idx="51">
                  <c:v>113.94736208521496</c:v>
                </c:pt>
                <c:pt idx="52">
                  <c:v>118.70419054522584</c:v>
                </c:pt>
                <c:pt idx="55">
                  <c:v>162.70485380032653</c:v>
                </c:pt>
                <c:pt idx="88">
                  <c:v>49.730177875068023</c:v>
                </c:pt>
                <c:pt idx="89">
                  <c:v>44.973349415057143</c:v>
                </c:pt>
                <c:pt idx="90">
                  <c:v>54.48700633507891</c:v>
                </c:pt>
                <c:pt idx="91">
                  <c:v>61.622249025095236</c:v>
                </c:pt>
                <c:pt idx="92">
                  <c:v>68.75749171511157</c:v>
                </c:pt>
                <c:pt idx="93">
                  <c:v>78.271148635133329</c:v>
                </c:pt>
                <c:pt idx="94">
                  <c:v>71.135905945117003</c:v>
                </c:pt>
                <c:pt idx="95">
                  <c:v>73.51432017512245</c:v>
                </c:pt>
                <c:pt idx="96">
                  <c:v>79.460355750136046</c:v>
                </c:pt>
                <c:pt idx="97">
                  <c:v>79.460355750136046</c:v>
                </c:pt>
                <c:pt idx="98">
                  <c:v>81.838769980141493</c:v>
                </c:pt>
                <c:pt idx="99">
                  <c:v>83.027977095144223</c:v>
                </c:pt>
                <c:pt idx="100">
                  <c:v>87.784805555155103</c:v>
                </c:pt>
                <c:pt idx="101">
                  <c:v>98.487669590179593</c:v>
                </c:pt>
                <c:pt idx="102">
                  <c:v>102.05529093518776</c:v>
                </c:pt>
                <c:pt idx="103">
                  <c:v>105.62291228019592</c:v>
                </c:pt>
                <c:pt idx="104">
                  <c:v>112.75815497021225</c:v>
                </c:pt>
                <c:pt idx="105">
                  <c:v>121.08260477523129</c:v>
                </c:pt>
                <c:pt idx="106">
                  <c:v>129.40705458025033</c:v>
                </c:pt>
                <c:pt idx="107">
                  <c:v>184.11058187037551</c:v>
                </c:pt>
                <c:pt idx="108">
                  <c:v>226.92203801047347</c:v>
                </c:pt>
                <c:pt idx="109">
                  <c:v>229.3004522404789</c:v>
                </c:pt>
                <c:pt idx="131">
                  <c:v>80.649562865138762</c:v>
                </c:pt>
                <c:pt idx="132">
                  <c:v>106.81211939519864</c:v>
                </c:pt>
                <c:pt idx="133">
                  <c:v>112.75815497021225</c:v>
                </c:pt>
                <c:pt idx="134">
                  <c:v>150.81278265029931</c:v>
                </c:pt>
                <c:pt idx="135">
                  <c:v>212.65155263044082</c:v>
                </c:pt>
                <c:pt idx="136">
                  <c:v>217.40838109045168</c:v>
                </c:pt>
                <c:pt idx="137">
                  <c:v>48.540970760065306</c:v>
                </c:pt>
                <c:pt idx="138">
                  <c:v>80.649562865138762</c:v>
                </c:pt>
                <c:pt idx="139">
                  <c:v>105.62291228019592</c:v>
                </c:pt>
                <c:pt idx="140">
                  <c:v>134.16388304026123</c:v>
                </c:pt>
                <c:pt idx="141">
                  <c:v>153.19119688030474</c:v>
                </c:pt>
                <c:pt idx="142">
                  <c:v>142.48833284528027</c:v>
                </c:pt>
                <c:pt idx="148">
                  <c:v>56.865420565084349</c:v>
                </c:pt>
                <c:pt idx="149">
                  <c:v>77.081941520130613</c:v>
                </c:pt>
                <c:pt idx="253">
                  <c:v>97.298462475176862</c:v>
                </c:pt>
                <c:pt idx="254">
                  <c:v>52.10859210507347</c:v>
                </c:pt>
                <c:pt idx="255">
                  <c:v>110.3797407402068</c:v>
                </c:pt>
                <c:pt idx="256">
                  <c:v>71.135905945117003</c:v>
                </c:pt>
                <c:pt idx="257">
                  <c:v>141.29912573027752</c:v>
                </c:pt>
                <c:pt idx="258">
                  <c:v>146.05595419028845</c:v>
                </c:pt>
                <c:pt idx="338">
                  <c:v>47.351763645062583</c:v>
                </c:pt>
                <c:pt idx="339">
                  <c:v>52.10859210507347</c:v>
                </c:pt>
                <c:pt idx="340">
                  <c:v>50.919384990070746</c:v>
                </c:pt>
                <c:pt idx="341">
                  <c:v>68.75749171511157</c:v>
                </c:pt>
                <c:pt idx="342">
                  <c:v>92.541634015165982</c:v>
                </c:pt>
                <c:pt idx="343">
                  <c:v>103.24449805019047</c:v>
                </c:pt>
                <c:pt idx="344">
                  <c:v>118.70419054522584</c:v>
                </c:pt>
                <c:pt idx="345">
                  <c:v>160.32643957032107</c:v>
                </c:pt>
                <c:pt idx="346">
                  <c:v>48.540970760065306</c:v>
                </c:pt>
                <c:pt idx="347">
                  <c:v>67.568284600108839</c:v>
                </c:pt>
                <c:pt idx="348">
                  <c:v>75.892734405127896</c:v>
                </c:pt>
                <c:pt idx="349">
                  <c:v>49.730177875068023</c:v>
                </c:pt>
                <c:pt idx="350">
                  <c:v>77.081941520130613</c:v>
                </c:pt>
                <c:pt idx="351">
                  <c:v>102.05529093518776</c:v>
                </c:pt>
                <c:pt idx="352">
                  <c:v>115.13656920021768</c:v>
                </c:pt>
                <c:pt idx="353">
                  <c:v>52.10859210507347</c:v>
                </c:pt>
                <c:pt idx="354">
                  <c:v>88.974012670157819</c:v>
                </c:pt>
                <c:pt idx="355">
                  <c:v>129.40705458025033</c:v>
                </c:pt>
                <c:pt idx="356">
                  <c:v>93.730841130168699</c:v>
                </c:pt>
                <c:pt idx="357">
                  <c:v>109.19053362520408</c:v>
                </c:pt>
                <c:pt idx="358">
                  <c:v>118.70419054522584</c:v>
                </c:pt>
                <c:pt idx="359">
                  <c:v>135.35309015526394</c:v>
                </c:pt>
                <c:pt idx="360">
                  <c:v>127.0286403502449</c:v>
                </c:pt>
                <c:pt idx="381">
                  <c:v>79.460355750136046</c:v>
                </c:pt>
                <c:pt idx="382">
                  <c:v>109.19053362520408</c:v>
                </c:pt>
                <c:pt idx="383">
                  <c:v>115.13656920021768</c:v>
                </c:pt>
                <c:pt idx="391">
                  <c:v>67.568284600108839</c:v>
                </c:pt>
                <c:pt idx="392">
                  <c:v>73.51432017512245</c:v>
                </c:pt>
                <c:pt idx="393">
                  <c:v>77.081941520130613</c:v>
                </c:pt>
                <c:pt idx="394">
                  <c:v>111.56894785520952</c:v>
                </c:pt>
                <c:pt idx="395">
                  <c:v>103.24449805019047</c:v>
                </c:pt>
                <c:pt idx="396">
                  <c:v>112.75815497021225</c:v>
                </c:pt>
                <c:pt idx="397">
                  <c:v>110.3797407402068</c:v>
                </c:pt>
                <c:pt idx="407">
                  <c:v>56.865420565084349</c:v>
                </c:pt>
                <c:pt idx="408">
                  <c:v>54.48700633507891</c:v>
                </c:pt>
                <c:pt idx="409">
                  <c:v>110.3797407402068</c:v>
                </c:pt>
                <c:pt idx="410">
                  <c:v>159.13723245531835</c:v>
                </c:pt>
                <c:pt idx="411">
                  <c:v>148.43436842029388</c:v>
                </c:pt>
                <c:pt idx="414">
                  <c:v>54.48700633507891</c:v>
                </c:pt>
                <c:pt idx="415">
                  <c:v>61.622249025095236</c:v>
                </c:pt>
                <c:pt idx="416">
                  <c:v>91.352426900163266</c:v>
                </c:pt>
                <c:pt idx="417">
                  <c:v>79.460355750136046</c:v>
                </c:pt>
                <c:pt idx="418">
                  <c:v>85.406391325149656</c:v>
                </c:pt>
                <c:pt idx="419">
                  <c:v>109.19053362520408</c:v>
                </c:pt>
                <c:pt idx="420">
                  <c:v>110.3797407402068</c:v>
                </c:pt>
                <c:pt idx="421">
                  <c:v>121.08260477523129</c:v>
                </c:pt>
                <c:pt idx="422">
                  <c:v>135.35309015526394</c:v>
                </c:pt>
                <c:pt idx="423">
                  <c:v>41.40572807004898</c:v>
                </c:pt>
                <c:pt idx="424">
                  <c:v>105.62291228019592</c:v>
                </c:pt>
                <c:pt idx="425">
                  <c:v>75.892734405127896</c:v>
                </c:pt>
                <c:pt idx="426">
                  <c:v>127.0286403502449</c:v>
                </c:pt>
                <c:pt idx="427">
                  <c:v>173.40771783535101</c:v>
                </c:pt>
                <c:pt idx="429">
                  <c:v>42.594935185051696</c:v>
                </c:pt>
                <c:pt idx="430">
                  <c:v>65.189870370103392</c:v>
                </c:pt>
                <c:pt idx="431">
                  <c:v>73.51432017512245</c:v>
                </c:pt>
                <c:pt idx="433">
                  <c:v>53.297799220076186</c:v>
                </c:pt>
                <c:pt idx="434">
                  <c:v>47.351763645062583</c:v>
                </c:pt>
                <c:pt idx="435">
                  <c:v>155.56961111031021</c:v>
                </c:pt>
                <c:pt idx="436">
                  <c:v>123.46101900523674</c:v>
                </c:pt>
                <c:pt idx="440">
                  <c:v>48.540970760065306</c:v>
                </c:pt>
                <c:pt idx="441">
                  <c:v>58.054627680087073</c:v>
                </c:pt>
                <c:pt idx="442">
                  <c:v>52.10859210507347</c:v>
                </c:pt>
                <c:pt idx="443">
                  <c:v>71.135905945117003</c:v>
                </c:pt>
                <c:pt idx="444">
                  <c:v>112.75815497021225</c:v>
                </c:pt>
                <c:pt idx="445">
                  <c:v>98.487669590179593</c:v>
                </c:pt>
                <c:pt idx="446">
                  <c:v>118.70419054522584</c:v>
                </c:pt>
                <c:pt idx="450">
                  <c:v>85.406391325149656</c:v>
                </c:pt>
                <c:pt idx="451">
                  <c:v>98.487669590179593</c:v>
                </c:pt>
                <c:pt idx="452">
                  <c:v>180.54296052536733</c:v>
                </c:pt>
                <c:pt idx="826">
                  <c:v>181.73216764037005</c:v>
                </c:pt>
                <c:pt idx="827">
                  <c:v>169.84009649034286</c:v>
                </c:pt>
                <c:pt idx="828">
                  <c:v>169.84009649034286</c:v>
                </c:pt>
                <c:pt idx="829">
                  <c:v>234.0572807004898</c:v>
                </c:pt>
                <c:pt idx="830">
                  <c:v>269.7334941505714</c:v>
                </c:pt>
                <c:pt idx="831">
                  <c:v>181.73216764037005</c:v>
                </c:pt>
              </c:numCache>
            </c:numRef>
          </c:yVal>
          <c:smooth val="0"/>
          <c:extLst>
            <c:ext xmlns:c16="http://schemas.microsoft.com/office/drawing/2014/chart" uri="{C3380CC4-5D6E-409C-BE32-E72D297353CC}">
              <c16:uniqueId val="{00000005-260F-40F9-BE01-D6BA9865AADE}"/>
            </c:ext>
          </c:extLst>
        </c:ser>
        <c:ser>
          <c:idx val="6"/>
          <c:order val="6"/>
          <c:tx>
            <c:strRef>
              <c:f>'A:\74\[44T0_KIC.XLS]List1'!$L$1</c:f>
              <c:strCache>
                <c:ptCount val="1"/>
                <c:pt idx="0">
                  <c:v>B=75</c:v>
                </c:pt>
              </c:strCache>
            </c:strRef>
          </c:tx>
          <c:spPr>
            <a:ln w="33521">
              <a:noFill/>
            </a:ln>
          </c:spPr>
          <c:marker>
            <c:symbol val="star"/>
            <c:size val="8"/>
            <c:spPr>
              <a:noFill/>
              <a:ln>
                <a:solidFill>
                  <a:srgbClr val="0000FF"/>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'A:\74\[44T0_KIC.XLS]List1'!$L$2:$L$1234</c:f>
              <c:numCache>
                <c:formatCode>General</c:formatCode>
                <c:ptCount val="1233"/>
                <c:pt idx="44">
                  <c:v>104.22873682895951</c:v>
                </c:pt>
                <c:pt idx="45">
                  <c:v>112.12518090667447</c:v>
                </c:pt>
                <c:pt idx="46">
                  <c:v>125.2859210361994</c:v>
                </c:pt>
                <c:pt idx="47">
                  <c:v>151.60740129524925</c:v>
                </c:pt>
                <c:pt idx="48">
                  <c:v>146.34310524343925</c:v>
                </c:pt>
                <c:pt idx="49">
                  <c:v>184.50925161906156</c:v>
                </c:pt>
                <c:pt idx="449">
                  <c:v>158.18777136001171</c:v>
                </c:pt>
                <c:pt idx="807">
                  <c:v>259.52547035735358</c:v>
                </c:pt>
                <c:pt idx="808">
                  <c:v>318.74880094021574</c:v>
                </c:pt>
                <c:pt idx="809">
                  <c:v>413.50612987279521</c:v>
                </c:pt>
                <c:pt idx="810">
                  <c:v>416.13827789870021</c:v>
                </c:pt>
                <c:pt idx="811">
                  <c:v>322.69702297907327</c:v>
                </c:pt>
                <c:pt idx="812">
                  <c:v>214.77895391696887</c:v>
                </c:pt>
                <c:pt idx="813">
                  <c:v>321.38094896612074</c:v>
                </c:pt>
                <c:pt idx="814">
                  <c:v>270.05406246097357</c:v>
                </c:pt>
                <c:pt idx="815">
                  <c:v>389.81679763965036</c:v>
                </c:pt>
                <c:pt idx="816">
                  <c:v>381.92035356193543</c:v>
                </c:pt>
              </c:numCache>
            </c:numRef>
          </c:yVal>
          <c:smooth val="0"/>
          <c:extLst>
            <c:ext xmlns:c16="http://schemas.microsoft.com/office/drawing/2014/chart" uri="{C3380CC4-5D6E-409C-BE32-E72D297353CC}">
              <c16:uniqueId val="{00000006-260F-40F9-BE01-D6BA9865AADE}"/>
            </c:ext>
          </c:extLst>
        </c:ser>
        <c:ser>
          <c:idx val="7"/>
          <c:order val="7"/>
          <c:tx>
            <c:strRef>
              <c:f>'A:\74\[44T0_KIC.XLS]List1'!$M$1</c:f>
              <c:strCache>
                <c:ptCount val="1"/>
                <c:pt idx="0">
                  <c:v>B=100</c:v>
                </c:pt>
              </c:strCache>
            </c:strRef>
          </c:tx>
          <c:spPr>
            <a:ln w="33521">
              <a:noFill/>
            </a:ln>
          </c:spPr>
          <c:marker>
            <c:symbol val="square"/>
            <c:size val="8"/>
            <c:spPr>
              <a:noFill/>
              <a:ln>
                <a:solidFill>
                  <a:srgbClr val="0000FF"/>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'A:\74\[44T0_KIC.XLS]List1'!$M$2:$M$1234</c:f>
              <c:numCache>
                <c:formatCode>General</c:formatCode>
                <c:ptCount val="1233"/>
                <c:pt idx="28">
                  <c:v>97.781745930520231</c:v>
                </c:pt>
                <c:pt idx="29">
                  <c:v>118.99494936611666</c:v>
                </c:pt>
                <c:pt idx="30">
                  <c:v>120.40916292848975</c:v>
                </c:pt>
                <c:pt idx="31">
                  <c:v>107.6812408671319</c:v>
                </c:pt>
                <c:pt idx="32">
                  <c:v>126.06601717798213</c:v>
                </c:pt>
                <c:pt idx="33">
                  <c:v>121.82337649086286</c:v>
                </c:pt>
                <c:pt idx="34">
                  <c:v>124.65180361560904</c:v>
                </c:pt>
                <c:pt idx="35">
                  <c:v>130.30865786510142</c:v>
                </c:pt>
                <c:pt idx="36">
                  <c:v>147.27922061357856</c:v>
                </c:pt>
                <c:pt idx="37">
                  <c:v>137.3797256769669</c:v>
                </c:pt>
                <c:pt idx="38">
                  <c:v>158.59292911256333</c:v>
                </c:pt>
                <c:pt idx="39">
                  <c:v>175.56349186104046</c:v>
                </c:pt>
                <c:pt idx="110">
                  <c:v>38.384776310850242</c:v>
                </c:pt>
                <c:pt idx="111">
                  <c:v>48.284271247461902</c:v>
                </c:pt>
                <c:pt idx="112">
                  <c:v>61.012193308819761</c:v>
                </c:pt>
                <c:pt idx="113">
                  <c:v>68.083261120685236</c:v>
                </c:pt>
                <c:pt idx="114">
                  <c:v>118.99494936611666</c:v>
                </c:pt>
                <c:pt idx="115">
                  <c:v>94.953318805774046</c:v>
                </c:pt>
                <c:pt idx="116">
                  <c:v>161.42135623730951</c:v>
                </c:pt>
                <c:pt idx="295">
                  <c:v>56.769552621700477</c:v>
                </c:pt>
                <c:pt idx="296">
                  <c:v>52.526911934581186</c:v>
                </c:pt>
                <c:pt idx="297">
                  <c:v>53.941125496954285</c:v>
                </c:pt>
                <c:pt idx="298">
                  <c:v>62.426406871192853</c:v>
                </c:pt>
                <c:pt idx="299">
                  <c:v>116.16652224137047</c:v>
                </c:pt>
                <c:pt idx="456">
                  <c:v>48.284271247461902</c:v>
                </c:pt>
                <c:pt idx="457">
                  <c:v>75.154328932550712</c:v>
                </c:pt>
                <c:pt idx="458">
                  <c:v>80.811183182043095</c:v>
                </c:pt>
                <c:pt idx="459">
                  <c:v>92.124891681027847</c:v>
                </c:pt>
                <c:pt idx="460">
                  <c:v>118.99494936611666</c:v>
                </c:pt>
                <c:pt idx="461">
                  <c:v>126.06601717798213</c:v>
                </c:pt>
                <c:pt idx="462">
                  <c:v>127.48023074035522</c:v>
                </c:pt>
                <c:pt idx="463">
                  <c:v>38.384776310850242</c:v>
                </c:pt>
                <c:pt idx="464">
                  <c:v>36.970562748477143</c:v>
                </c:pt>
                <c:pt idx="465">
                  <c:v>45.455844122715718</c:v>
                </c:pt>
                <c:pt idx="466">
                  <c:v>66.669047558312144</c:v>
                </c:pt>
                <c:pt idx="467">
                  <c:v>99.195959492893323</c:v>
                </c:pt>
                <c:pt idx="468">
                  <c:v>169.90663761154809</c:v>
                </c:pt>
                <c:pt idx="469">
                  <c:v>100.61017305526643</c:v>
                </c:pt>
                <c:pt idx="684">
                  <c:v>297.18585822512665</c:v>
                </c:pt>
                <c:pt idx="685">
                  <c:v>335.36962440920024</c:v>
                </c:pt>
                <c:pt idx="686">
                  <c:v>267.48737341529164</c:v>
                </c:pt>
                <c:pt idx="687">
                  <c:v>285.87214972614191</c:v>
                </c:pt>
                <c:pt idx="688">
                  <c:v>287.28636328851496</c:v>
                </c:pt>
                <c:pt idx="689">
                  <c:v>305.67113959936523</c:v>
                </c:pt>
                <c:pt idx="690">
                  <c:v>273.14422766478401</c:v>
                </c:pt>
                <c:pt idx="699">
                  <c:v>181.22034611053286</c:v>
                </c:pt>
                <c:pt idx="817">
                  <c:v>205.26197667087547</c:v>
                </c:pt>
                <c:pt idx="818">
                  <c:v>459.82041789803259</c:v>
                </c:pt>
                <c:pt idx="819">
                  <c:v>233.54624791833737</c:v>
                </c:pt>
                <c:pt idx="820">
                  <c:v>423.0508652763321</c:v>
                </c:pt>
                <c:pt idx="821">
                  <c:v>365.06810921903519</c:v>
                </c:pt>
                <c:pt idx="822">
                  <c:v>179.80613254815975</c:v>
                </c:pt>
                <c:pt idx="823">
                  <c:v>362.23968209428904</c:v>
                </c:pt>
                <c:pt idx="824">
                  <c:v>373.55339059327378</c:v>
                </c:pt>
                <c:pt idx="825">
                  <c:v>365.06810921903519</c:v>
                </c:pt>
              </c:numCache>
            </c:numRef>
          </c:yVal>
          <c:smooth val="0"/>
          <c:extLst>
            <c:ext xmlns:c16="http://schemas.microsoft.com/office/drawing/2014/chart" uri="{C3380CC4-5D6E-409C-BE32-E72D297353CC}">
              <c16:uniqueId val="{00000007-260F-40F9-BE01-D6BA9865AADE}"/>
            </c:ext>
          </c:extLst>
        </c:ser>
        <c:ser>
          <c:idx val="8"/>
          <c:order val="8"/>
          <c:tx>
            <c:strRef>
              <c:f>'A:\74\[44T0_KIC.XLS]List1'!$N$1</c:f>
              <c:strCache>
                <c:ptCount val="1"/>
                <c:pt idx="0">
                  <c:v>B=125</c:v>
                </c:pt>
              </c:strCache>
            </c:strRef>
          </c:tx>
          <c:spPr>
            <a:ln w="33521">
              <a:noFill/>
            </a:ln>
          </c:spPr>
          <c:marker>
            <c:symbol val="diamond"/>
            <c:size val="8"/>
            <c:spPr>
              <a:solidFill>
                <a:srgbClr val="000000"/>
              </a:solidFill>
              <a:ln>
                <a:solidFill>
                  <a:srgbClr val="000000"/>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'A:\74\[44T0_KIC.XLS]List1'!$N$2:$N$1234</c:f>
              <c:numCache>
                <c:formatCode>General</c:formatCode>
                <c:ptCount val="1233"/>
                <c:pt idx="428">
                  <c:v>133.64650737281278</c:v>
                </c:pt>
                <c:pt idx="432">
                  <c:v>187.47906349677669</c:v>
                </c:pt>
                <c:pt idx="438">
                  <c:v>169.53487812212205</c:v>
                </c:pt>
                <c:pt idx="439">
                  <c:v>127.66511224792788</c:v>
                </c:pt>
              </c:numCache>
            </c:numRef>
          </c:yVal>
          <c:smooth val="0"/>
          <c:extLst>
            <c:ext xmlns:c16="http://schemas.microsoft.com/office/drawing/2014/chart" uri="{C3380CC4-5D6E-409C-BE32-E72D297353CC}">
              <c16:uniqueId val="{00000008-260F-40F9-BE01-D6BA9865AADE}"/>
            </c:ext>
          </c:extLst>
        </c:ser>
        <c:ser>
          <c:idx val="9"/>
          <c:order val="9"/>
          <c:tx>
            <c:strRef>
              <c:f>'A:\74\[44T0_KIC.XLS]List1'!$O$1</c:f>
              <c:strCache>
                <c:ptCount val="1"/>
                <c:pt idx="0">
                  <c:v>B=150</c:v>
                </c:pt>
              </c:strCache>
            </c:strRef>
          </c:tx>
          <c:spPr>
            <a:ln w="33521">
              <a:noFill/>
            </a:ln>
          </c:spPr>
          <c:marker>
            <c:symbol val="triangle"/>
            <c:size val="8"/>
            <c:spPr>
              <a:solidFill>
                <a:srgbClr val="FFFFFF"/>
              </a:solidFill>
              <a:ln>
                <a:solidFill>
                  <a:srgbClr val="FF0000"/>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'A:\74\[44T0_KIC.XLS]List1'!$O$2:$O$1234</c:f>
              <c:numCache>
                <c:formatCode>General</c:formatCode>
                <c:ptCount val="1233"/>
                <c:pt idx="1">
                  <c:v>199.98472670842804</c:v>
                </c:pt>
                <c:pt idx="2">
                  <c:v>235.98167205011364</c:v>
                </c:pt>
                <c:pt idx="3">
                  <c:v>223.46099540952736</c:v>
                </c:pt>
                <c:pt idx="4">
                  <c:v>226.59116456967394</c:v>
                </c:pt>
                <c:pt idx="5">
                  <c:v>290.75963235267869</c:v>
                </c:pt>
                <c:pt idx="6">
                  <c:v>192.15930380806159</c:v>
                </c:pt>
                <c:pt idx="7">
                  <c:v>265.71827907150612</c:v>
                </c:pt>
                <c:pt idx="8">
                  <c:v>304.8453935733383</c:v>
                </c:pt>
                <c:pt idx="9">
                  <c:v>293.88980151282527</c:v>
                </c:pt>
                <c:pt idx="10">
                  <c:v>303.28030899326501</c:v>
                </c:pt>
                <c:pt idx="11">
                  <c:v>323.62640853421772</c:v>
                </c:pt>
                <c:pt idx="12">
                  <c:v>142.07659724571641</c:v>
                </c:pt>
                <c:pt idx="13">
                  <c:v>159.29252762652257</c:v>
                </c:pt>
                <c:pt idx="14">
                  <c:v>273.54370197187257</c:v>
                </c:pt>
                <c:pt idx="15">
                  <c:v>207.81014960879449</c:v>
                </c:pt>
                <c:pt idx="16">
                  <c:v>225.02607998960065</c:v>
                </c:pt>
                <c:pt idx="17">
                  <c:v>267.28336365157941</c:v>
                </c:pt>
                <c:pt idx="18">
                  <c:v>320.49623937407114</c:v>
                </c:pt>
                <c:pt idx="19">
                  <c:v>306.41047815341159</c:v>
                </c:pt>
                <c:pt idx="20">
                  <c:v>212.50540334901433</c:v>
                </c:pt>
                <c:pt idx="21">
                  <c:v>248.50234869069996</c:v>
                </c:pt>
                <c:pt idx="22">
                  <c:v>257.89285617113967</c:v>
                </c:pt>
                <c:pt idx="23">
                  <c:v>286.06437861245882</c:v>
                </c:pt>
                <c:pt idx="24">
                  <c:v>276.67387113201914</c:v>
                </c:pt>
                <c:pt idx="25">
                  <c:v>251.63251785084651</c:v>
                </c:pt>
                <c:pt idx="247">
                  <c:v>276.67387113201914</c:v>
                </c:pt>
                <c:pt idx="248">
                  <c:v>267.28336365157941</c:v>
                </c:pt>
                <c:pt idx="249">
                  <c:v>181.2037117475486</c:v>
                </c:pt>
                <c:pt idx="250">
                  <c:v>184.33388090769517</c:v>
                </c:pt>
                <c:pt idx="251">
                  <c:v>210.94031876894104</c:v>
                </c:pt>
                <c:pt idx="252">
                  <c:v>257.89285617113967</c:v>
                </c:pt>
                <c:pt idx="413">
                  <c:v>217</c:v>
                </c:pt>
                <c:pt idx="447">
                  <c:v>220.33082624938078</c:v>
                </c:pt>
                <c:pt idx="448">
                  <c:v>223.46099540952736</c:v>
                </c:pt>
                <c:pt idx="700">
                  <c:v>370.57894593641635</c:v>
                </c:pt>
                <c:pt idx="701">
                  <c:v>231.28641830989378</c:v>
                </c:pt>
              </c:numCache>
            </c:numRef>
          </c:yVal>
          <c:smooth val="0"/>
          <c:extLst>
            <c:ext xmlns:c16="http://schemas.microsoft.com/office/drawing/2014/chart" uri="{C3380CC4-5D6E-409C-BE32-E72D297353CC}">
              <c16:uniqueId val="{00000009-260F-40F9-BE01-D6BA9865AADE}"/>
            </c:ext>
          </c:extLst>
        </c:ser>
        <c:ser>
          <c:idx val="10"/>
          <c:order val="10"/>
          <c:tx>
            <c:strRef>
              <c:f>'A:\74\[44T0_KIC.XLS]List1'!$P$1</c:f>
              <c:strCache>
                <c:ptCount val="1"/>
                <c:pt idx="0">
                  <c:v>KCJ(mean)</c:v>
                </c:pt>
              </c:strCache>
            </c:strRef>
          </c:tx>
          <c:spPr>
            <a:ln w="67041">
              <a:solidFill>
                <a:srgbClr val="FF0000"/>
              </a:solidFill>
              <a:prstDash val="solid"/>
            </a:ln>
          </c:spPr>
          <c:marker>
            <c:symbol val="none"/>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'A:\74\[44T0_KIC.XLS]List1'!$P$2:$P$1234</c:f>
              <c:numCache>
                <c:formatCode>General</c:formatCode>
                <c:ptCount val="1233"/>
                <c:pt idx="1202">
                  <c:v>34.049102461238689</c:v>
                </c:pt>
                <c:pt idx="1203">
                  <c:v>34.896375522125872</c:v>
                </c:pt>
                <c:pt idx="1204">
                  <c:v>35.920940130109528</c:v>
                </c:pt>
                <c:pt idx="1205">
                  <c:v>37.159894470087622</c:v>
                </c:pt>
                <c:pt idx="1206">
                  <c:v>38.658099507221834</c:v>
                </c:pt>
                <c:pt idx="1207">
                  <c:v>40.469803345584452</c:v>
                </c:pt>
                <c:pt idx="1208">
                  <c:v>42.660605483198545</c:v>
                </c:pt>
                <c:pt idx="1209">
                  <c:v>45.309832086655035</c:v>
                </c:pt>
                <c:pt idx="1210">
                  <c:v>48.513408290987677</c:v>
                </c:pt>
                <c:pt idx="1211">
                  <c:v>52.387331527141278</c:v>
                </c:pt>
                <c:pt idx="1212">
                  <c:v>57.071871641815086</c:v>
                </c:pt>
                <c:pt idx="1213">
                  <c:v>62.736649890693649</c:v>
                </c:pt>
                <c:pt idx="1214">
                  <c:v>69.586780708967595</c:v>
                </c:pt>
                <c:pt idx="1215">
                  <c:v>77.870298644864903</c:v>
                </c:pt>
                <c:pt idx="1216">
                  <c:v>87.88713937603535</c:v>
                </c:pt>
                <c:pt idx="1217">
                  <c:v>100</c:v>
                </c:pt>
                <c:pt idx="1218">
                  <c:v>114.64747183600761</c:v>
                </c:pt>
                <c:pt idx="1219">
                  <c:v>132.35992126039571</c:v>
                </c:pt>
                <c:pt idx="1220">
                  <c:v>153.77869360036146</c:v>
                </c:pt>
                <c:pt idx="1221">
                  <c:v>179.6793354347773</c:v>
                </c:pt>
                <c:pt idx="1222">
                  <c:v>210.9996761521092</c:v>
                </c:pt>
                <c:pt idx="1223">
                  <c:v>248.87378556303088</c:v>
                </c:pt>
                <c:pt idx="1224">
                  <c:v>294.67303712981465</c:v>
                </c:pt>
                <c:pt idx="1225">
                  <c:v>350.05576365995114</c:v>
                </c:pt>
                <c:pt idx="1226">
                  <c:v>417.02730343368029</c:v>
                </c:pt>
                <c:pt idx="1227">
                  <c:v>498.01261095954879</c:v>
                </c:pt>
                <c:pt idx="1228">
                  <c:v>595.9440615013541</c:v>
                </c:pt>
                <c:pt idx="1229">
                  <c:v>714.36762866702327</c:v>
                </c:pt>
                <c:pt idx="1230">
                  <c:v>857.57127961524509</c:v>
                </c:pt>
                <c:pt idx="1231">
                  <c:v>1030.7402369074321</c:v>
                </c:pt>
                <c:pt idx="1232">
                  <c:v>1240.1447288397349</c:v>
                </c:pt>
              </c:numCache>
            </c:numRef>
          </c:yVal>
          <c:smooth val="1"/>
          <c:extLst>
            <c:ext xmlns:c16="http://schemas.microsoft.com/office/drawing/2014/chart" uri="{C3380CC4-5D6E-409C-BE32-E72D297353CC}">
              <c16:uniqueId val="{0000000A-260F-40F9-BE01-D6BA9865AADE}"/>
            </c:ext>
          </c:extLst>
        </c:ser>
        <c:ser>
          <c:idx val="11"/>
          <c:order val="11"/>
          <c:tx>
            <c:strRef>
              <c:f>'A:\74\[44T0_KIC.XLS]List1'!$Q$1</c:f>
              <c:strCache>
                <c:ptCount val="1"/>
                <c:pt idx="0">
                  <c:v>KCJ(5%)</c:v>
                </c:pt>
              </c:strCache>
            </c:strRef>
          </c:tx>
          <c:spPr>
            <a:ln w="44694">
              <a:solidFill>
                <a:srgbClr val="008000"/>
              </a:solidFill>
              <a:prstDash val="lgDash"/>
            </a:ln>
          </c:spPr>
          <c:marker>
            <c:symbol val="none"/>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'A:\74\[44T0_KIC.XLS]List1'!$Q$2:$Q$1234</c:f>
              <c:numCache>
                <c:formatCode>General</c:formatCode>
                <c:ptCount val="1233"/>
                <c:pt idx="1202">
                  <c:v>27.586515329068892</c:v>
                </c:pt>
                <c:pt idx="1203">
                  <c:v>28.044042781947972</c:v>
                </c:pt>
                <c:pt idx="1204">
                  <c:v>28.597307670259145</c:v>
                </c:pt>
                <c:pt idx="1205">
                  <c:v>29.266343013847315</c:v>
                </c:pt>
                <c:pt idx="1206">
                  <c:v>30.075373733899792</c:v>
                </c:pt>
                <c:pt idx="1207">
                  <c:v>31.053693806615605</c:v>
                </c:pt>
                <c:pt idx="1208">
                  <c:v>32.236726960927214</c:v>
                </c:pt>
                <c:pt idx="1209">
                  <c:v>33.667309326793713</c:v>
                </c:pt>
                <c:pt idx="1210">
                  <c:v>35.397240477133344</c:v>
                </c:pt>
                <c:pt idx="1211">
                  <c:v>37.489159024656288</c:v>
                </c:pt>
                <c:pt idx="1212">
                  <c:v>40.018810686580146</c:v>
                </c:pt>
                <c:pt idx="1213">
                  <c:v>43.077790940974566</c:v>
                </c:pt>
                <c:pt idx="1214">
                  <c:v>46.7768615828425</c:v>
                </c:pt>
                <c:pt idx="1215">
                  <c:v>51.249961268227047</c:v>
                </c:pt>
                <c:pt idx="1216">
                  <c:v>56.659055263059088</c:v>
                </c:pt>
                <c:pt idx="1217">
                  <c:v>63.2</c:v>
                </c:pt>
                <c:pt idx="1218">
                  <c:v>71.109634791444108</c:v>
                </c:pt>
                <c:pt idx="1219">
                  <c:v>80.674357480613679</c:v>
                </c:pt>
                <c:pt idx="1220">
                  <c:v>92.240494544195172</c:v>
                </c:pt>
                <c:pt idx="1221">
                  <c:v>106.22684113477973</c:v>
                </c:pt>
                <c:pt idx="1222">
                  <c:v>123.13982512213897</c:v>
                </c:pt>
                <c:pt idx="1223">
                  <c:v>143.59184420403665</c:v>
                </c:pt>
                <c:pt idx="1224">
                  <c:v>168.32344005009992</c:v>
                </c:pt>
                <c:pt idx="1225">
                  <c:v>198.2301123763736</c:v>
                </c:pt>
                <c:pt idx="1226">
                  <c:v>234.39474385418734</c:v>
                </c:pt>
                <c:pt idx="1227">
                  <c:v>278.12680991815631</c:v>
                </c:pt>
                <c:pt idx="1228">
                  <c:v>331.00979321073117</c:v>
                </c:pt>
                <c:pt idx="1229">
                  <c:v>394.95851948019254</c:v>
                </c:pt>
                <c:pt idx="1230">
                  <c:v>472.28849099223225</c:v>
                </c:pt>
                <c:pt idx="1231">
                  <c:v>565.79972793001332</c:v>
                </c:pt>
                <c:pt idx="1232">
                  <c:v>678.87815357345664</c:v>
                </c:pt>
              </c:numCache>
            </c:numRef>
          </c:yVal>
          <c:smooth val="1"/>
          <c:extLst>
            <c:ext xmlns:c16="http://schemas.microsoft.com/office/drawing/2014/chart" uri="{C3380CC4-5D6E-409C-BE32-E72D297353CC}">
              <c16:uniqueId val="{0000000B-260F-40F9-BE01-D6BA9865AADE}"/>
            </c:ext>
          </c:extLst>
        </c:ser>
        <c:ser>
          <c:idx val="12"/>
          <c:order val="12"/>
          <c:tx>
            <c:strRef>
              <c:f>'A:\74\[44T0_KIC.XLS]List1'!$R$1</c:f>
              <c:strCache>
                <c:ptCount val="1"/>
                <c:pt idx="0">
                  <c:v>KCJ(1%)</c:v>
                </c:pt>
              </c:strCache>
            </c:strRef>
          </c:tx>
          <c:spPr>
            <a:ln w="44694">
              <a:solidFill>
                <a:srgbClr val="000080"/>
              </a:solidFill>
              <a:prstDash val="sysDash"/>
            </a:ln>
          </c:spPr>
          <c:marker>
            <c:symbol val="none"/>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'A:\74\[44T0_KIC.XLS]List1'!$R$2:$R$1234</c:f>
              <c:numCache>
                <c:formatCode>General</c:formatCode>
                <c:ptCount val="1233"/>
                <c:pt idx="1202">
                  <c:v>24.917185861433541</c:v>
                </c:pt>
                <c:pt idx="1203">
                  <c:v>25.213731432744055</c:v>
                </c:pt>
                <c:pt idx="1204">
                  <c:v>25.572329045538336</c:v>
                </c:pt>
                <c:pt idx="1205">
                  <c:v>26.005963064530668</c:v>
                </c:pt>
                <c:pt idx="1206">
                  <c:v>26.530334827527643</c:v>
                </c:pt>
                <c:pt idx="1207">
                  <c:v>27.164431170954558</c:v>
                </c:pt>
                <c:pt idx="1208">
                  <c:v>27.931211919119491</c:v>
                </c:pt>
                <c:pt idx="1209">
                  <c:v>28.858441230329262</c:v>
                </c:pt>
                <c:pt idx="1210">
                  <c:v>29.979692901845688</c:v>
                </c:pt>
                <c:pt idx="1211">
                  <c:v>31.335566034499447</c:v>
                </c:pt>
                <c:pt idx="1212">
                  <c:v>32.975155074635282</c:v>
                </c:pt>
                <c:pt idx="1213">
                  <c:v>34.957827461742774</c:v>
                </c:pt>
                <c:pt idx="1214">
                  <c:v>37.355373248138662</c:v>
                </c:pt>
                <c:pt idx="1215">
                  <c:v>40.254604525702717</c:v>
                </c:pt>
                <c:pt idx="1216">
                  <c:v>43.760498781612377</c:v>
                </c:pt>
                <c:pt idx="1217">
                  <c:v>48</c:v>
                </c:pt>
                <c:pt idx="1218">
                  <c:v>53.12661514260266</c:v>
                </c:pt>
                <c:pt idx="1219">
                  <c:v>59.325972441138497</c:v>
                </c:pt>
                <c:pt idx="1220">
                  <c:v>66.82254276012651</c:v>
                </c:pt>
                <c:pt idx="1221">
                  <c:v>75.887767402172045</c:v>
                </c:pt>
                <c:pt idx="1222">
                  <c:v>86.849886653238229</c:v>
                </c:pt>
                <c:pt idx="1223">
                  <c:v>100.10582494706081</c:v>
                </c:pt>
                <c:pt idx="1224">
                  <c:v>116.13556299543514</c:v>
                </c:pt>
                <c:pt idx="1225">
                  <c:v>135.51951728098288</c:v>
                </c:pt>
                <c:pt idx="1226">
                  <c:v>158.9595562017881</c:v>
                </c:pt>
                <c:pt idx="1227">
                  <c:v>187.30441383584207</c:v>
                </c:pt>
                <c:pt idx="1228">
                  <c:v>221.58042152547395</c:v>
                </c:pt>
                <c:pt idx="1229">
                  <c:v>263.02867003345818</c:v>
                </c:pt>
                <c:pt idx="1230">
                  <c:v>313.14994786533578</c:v>
                </c:pt>
                <c:pt idx="1231">
                  <c:v>373.75908291760129</c:v>
                </c:pt>
                <c:pt idx="1232">
                  <c:v>447.05065509390715</c:v>
                </c:pt>
              </c:numCache>
            </c:numRef>
          </c:yVal>
          <c:smooth val="0"/>
          <c:extLst>
            <c:ext xmlns:c16="http://schemas.microsoft.com/office/drawing/2014/chart" uri="{C3380CC4-5D6E-409C-BE32-E72D297353CC}">
              <c16:uniqueId val="{0000000C-260F-40F9-BE01-D6BA9865AADE}"/>
            </c:ext>
          </c:extLst>
        </c:ser>
        <c:ser>
          <c:idx val="13"/>
          <c:order val="13"/>
          <c:tx>
            <c:strRef>
              <c:f>'A:\74\[44T0_KIC.XLS]List1'!$S$1</c:f>
              <c:strCache>
                <c:ptCount val="1"/>
                <c:pt idx="0">
                  <c:v>KCJ(95%)</c:v>
                </c:pt>
              </c:strCache>
            </c:strRef>
          </c:tx>
          <c:spPr>
            <a:ln w="44694">
              <a:solidFill>
                <a:srgbClr val="008000"/>
              </a:solidFill>
              <a:prstDash val="lgDashDot"/>
            </a:ln>
          </c:spPr>
          <c:marker>
            <c:symbol val="none"/>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'A:\74\[44T0_KIC.XLS]List1'!$S$2:$S$1234</c:f>
              <c:numCache>
                <c:formatCode>General</c:formatCode>
                <c:ptCount val="1233"/>
                <c:pt idx="1202">
                  <c:v>36.886292883700129</c:v>
                </c:pt>
                <c:pt idx="1203">
                  <c:v>37.943210850767827</c:v>
                </c:pt>
                <c:pt idx="1204">
                  <c:v>39.488725706307072</c:v>
                </c:pt>
                <c:pt idx="1205">
                  <c:v>41.748708262303779</c:v>
                </c:pt>
                <c:pt idx="1206">
                  <c:v>45.053445926327932</c:v>
                </c:pt>
                <c:pt idx="1207">
                  <c:v>49.885912884553306</c:v>
                </c:pt>
                <c:pt idx="1208">
                  <c:v>53.084484005469882</c:v>
                </c:pt>
                <c:pt idx="1209">
                  <c:v>56.95235484651635</c:v>
                </c:pt>
                <c:pt idx="1210">
                  <c:v>61.629576104842016</c:v>
                </c:pt>
                <c:pt idx="1211">
                  <c:v>67.285504029626267</c:v>
                </c:pt>
                <c:pt idx="1212">
                  <c:v>74.124932597050019</c:v>
                </c:pt>
                <c:pt idx="1213">
                  <c:v>82.395508840412731</c:v>
                </c:pt>
                <c:pt idx="1214">
                  <c:v>92.39669983509269</c:v>
                </c:pt>
                <c:pt idx="1215">
                  <c:v>104.49063602150278</c:v>
                </c:pt>
                <c:pt idx="1216">
                  <c:v>119.11522348901164</c:v>
                </c:pt>
                <c:pt idx="1217">
                  <c:v>136.80000000000001</c:v>
                </c:pt>
                <c:pt idx="1218">
                  <c:v>158.18530888057111</c:v>
                </c:pt>
                <c:pt idx="1219">
                  <c:v>184.04548504017774</c:v>
                </c:pt>
                <c:pt idx="1220">
                  <c:v>215.31689265652773</c:v>
                </c:pt>
                <c:pt idx="1221">
                  <c:v>253.13182973477484</c:v>
                </c:pt>
                <c:pt idx="1222">
                  <c:v>298.85952718207949</c:v>
                </c:pt>
                <c:pt idx="1223">
                  <c:v>354.15572692202511</c:v>
                </c:pt>
                <c:pt idx="1224">
                  <c:v>421.02263420952943</c:v>
                </c:pt>
                <c:pt idx="1225">
                  <c:v>501.88141494352868</c:v>
                </c:pt>
                <c:pt idx="1226">
                  <c:v>599.65986301317321</c:v>
                </c:pt>
                <c:pt idx="1227">
                  <c:v>717.89841200094133</c:v>
                </c:pt>
                <c:pt idx="1228">
                  <c:v>860.87832979197708</c:v>
                </c:pt>
                <c:pt idx="1229">
                  <c:v>1033.776737853854</c:v>
                </c:pt>
                <c:pt idx="1230">
                  <c:v>1242.8540682382577</c:v>
                </c:pt>
                <c:pt idx="1231">
                  <c:v>1495.6807458848509</c:v>
                </c:pt>
                <c:pt idx="1232">
                  <c:v>1801.4113041060127</c:v>
                </c:pt>
              </c:numCache>
            </c:numRef>
          </c:yVal>
          <c:smooth val="1"/>
          <c:extLst>
            <c:ext xmlns:c16="http://schemas.microsoft.com/office/drawing/2014/chart" uri="{C3380CC4-5D6E-409C-BE32-E72D297353CC}">
              <c16:uniqueId val="{0000000D-260F-40F9-BE01-D6BA9865AADE}"/>
            </c:ext>
          </c:extLst>
        </c:ser>
        <c:ser>
          <c:idx val="14"/>
          <c:order val="14"/>
          <c:tx>
            <c:strRef>
              <c:f>'A:\74\[44T0_KIC.XLS]List1'!$T$1</c:f>
              <c:strCache>
                <c:ptCount val="1"/>
                <c:pt idx="0">
                  <c:v>KCJ(99%)</c:v>
                </c:pt>
              </c:strCache>
            </c:strRef>
          </c:tx>
          <c:spPr>
            <a:ln w="44694">
              <a:solidFill>
                <a:srgbClr val="000080"/>
              </a:solidFill>
              <a:prstDash val="lgDashDotDot"/>
            </a:ln>
          </c:spPr>
          <c:marker>
            <c:symbol val="none"/>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'A:\74\[44T0_KIC.XLS]List1'!$T$2:$T$1234</c:f>
              <c:numCache>
                <c:formatCode>General</c:formatCode>
                <c:ptCount val="1233"/>
                <c:pt idx="1202">
                  <c:v>39.083824149387127</c:v>
                </c:pt>
                <c:pt idx="1203">
                  <c:v>40.27828623545679</c:v>
                </c:pt>
                <c:pt idx="1204">
                  <c:v>42.024929736579914</c:v>
                </c:pt>
                <c:pt idx="1205">
                  <c:v>44.57901961150769</c:v>
                </c:pt>
                <c:pt idx="1206">
                  <c:v>48.313825875644582</c:v>
                </c:pt>
                <c:pt idx="1207">
                  <c:v>53.775175520214347</c:v>
                </c:pt>
                <c:pt idx="1208">
                  <c:v>57.389999047277598</c:v>
                </c:pt>
                <c:pt idx="1209">
                  <c:v>61.761222942980808</c:v>
                </c:pt>
                <c:pt idx="1210">
                  <c:v>67.047123680129673</c:v>
                </c:pt>
                <c:pt idx="1211">
                  <c:v>73.439097019783105</c:v>
                </c:pt>
                <c:pt idx="1212">
                  <c:v>81.16858820899489</c:v>
                </c:pt>
                <c:pt idx="1213">
                  <c:v>90.515472319644516</c:v>
                </c:pt>
                <c:pt idx="1214">
                  <c:v>101.81818816979653</c:v>
                </c:pt>
                <c:pt idx="1215">
                  <c:v>115.4859927640271</c:v>
                </c:pt>
                <c:pt idx="1216">
                  <c:v>132.01377997045836</c:v>
                </c:pt>
                <c:pt idx="1217">
                  <c:v>152</c:v>
                </c:pt>
                <c:pt idx="1218">
                  <c:v>176.16832852941255</c:v>
                </c:pt>
                <c:pt idx="1219">
                  <c:v>205.39387007965291</c:v>
                </c:pt>
                <c:pt idx="1220">
                  <c:v>240.73484444059639</c:v>
                </c:pt>
                <c:pt idx="1221">
                  <c:v>283.47090346738253</c:v>
                </c:pt>
                <c:pt idx="1222">
                  <c:v>335.14946565098023</c:v>
                </c:pt>
                <c:pt idx="1223">
                  <c:v>397.64174617900096</c:v>
                </c:pt>
                <c:pt idx="1224">
                  <c:v>473.21051126419422</c:v>
                </c:pt>
                <c:pt idx="1225">
                  <c:v>564.5920100389194</c:v>
                </c:pt>
                <c:pt idx="1226">
                  <c:v>675.09505066557244</c:v>
                </c:pt>
                <c:pt idx="1227">
                  <c:v>808.72080808325552</c:v>
                </c:pt>
                <c:pt idx="1228">
                  <c:v>970.30770147723433</c:v>
                </c:pt>
                <c:pt idx="1229">
                  <c:v>1165.7065873005884</c:v>
                </c:pt>
                <c:pt idx="1230">
                  <c:v>1401.9926113651543</c:v>
                </c:pt>
                <c:pt idx="1231">
                  <c:v>1687.7213908972631</c:v>
                </c:pt>
                <c:pt idx="1232">
                  <c:v>2033.2388025855623</c:v>
                </c:pt>
              </c:numCache>
            </c:numRef>
          </c:yVal>
          <c:smooth val="1"/>
          <c:extLst>
            <c:ext xmlns:c16="http://schemas.microsoft.com/office/drawing/2014/chart" uri="{C3380CC4-5D6E-409C-BE32-E72D297353CC}">
              <c16:uniqueId val="{0000000E-260F-40F9-BE01-D6BA9865AADE}"/>
            </c:ext>
          </c:extLst>
        </c:ser>
        <c:ser>
          <c:idx val="15"/>
          <c:order val="15"/>
          <c:tx>
            <c:strRef>
              <c:f>'A:\74\[44T0_KIC.XLS]List1'!$U$1</c:f>
              <c:strCache>
                <c:ptCount val="1"/>
              </c:strCache>
            </c:strRef>
          </c:tx>
          <c:spPr>
            <a:ln w="33521">
              <a:noFill/>
            </a:ln>
          </c:spPr>
          <c:marker>
            <c:symbol val="plus"/>
            <c:size val="8"/>
            <c:spPr>
              <a:noFill/>
              <a:ln>
                <a:solidFill>
                  <a:srgbClr val="E3E3E3"/>
                </a:solidFill>
                <a:prstDash val="solid"/>
              </a:ln>
            </c:spPr>
          </c:marker>
          <c:xVal>
            <c:numRef>
              <c:f>'A:\74\[44T0_KIC.XLS]List1'!$E$2:$E$1234</c:f>
              <c:numCache>
                <c:formatCode>General</c:formatCode>
                <c:ptCount val="1233"/>
                <c:pt idx="1">
                  <c:v>26</c:v>
                </c:pt>
                <c:pt idx="2">
                  <c:v>66</c:v>
                </c:pt>
                <c:pt idx="3">
                  <c:v>66</c:v>
                </c:pt>
                <c:pt idx="4">
                  <c:v>66</c:v>
                </c:pt>
                <c:pt idx="5">
                  <c:v>106</c:v>
                </c:pt>
                <c:pt idx="6">
                  <c:v>46</c:v>
                </c:pt>
                <c:pt idx="7">
                  <c:v>66</c:v>
                </c:pt>
                <c:pt idx="8">
                  <c:v>86</c:v>
                </c:pt>
                <c:pt idx="9">
                  <c:v>86</c:v>
                </c:pt>
                <c:pt idx="10">
                  <c:v>106</c:v>
                </c:pt>
                <c:pt idx="11">
                  <c:v>106</c:v>
                </c:pt>
                <c:pt idx="12">
                  <c:v>26</c:v>
                </c:pt>
                <c:pt idx="13">
                  <c:v>66</c:v>
                </c:pt>
                <c:pt idx="14">
                  <c:v>106</c:v>
                </c:pt>
                <c:pt idx="15">
                  <c:v>36</c:v>
                </c:pt>
                <c:pt idx="16">
                  <c:v>56</c:v>
                </c:pt>
                <c:pt idx="17">
                  <c:v>106</c:v>
                </c:pt>
                <c:pt idx="18">
                  <c:v>106</c:v>
                </c:pt>
                <c:pt idx="19">
                  <c:v>106</c:v>
                </c:pt>
                <c:pt idx="20">
                  <c:v>56</c:v>
                </c:pt>
                <c:pt idx="21">
                  <c:v>66</c:v>
                </c:pt>
                <c:pt idx="22">
                  <c:v>76</c:v>
                </c:pt>
                <c:pt idx="23">
                  <c:v>106</c:v>
                </c:pt>
                <c:pt idx="24">
                  <c:v>106</c:v>
                </c:pt>
                <c:pt idx="25">
                  <c:v>106</c:v>
                </c:pt>
                <c:pt idx="26">
                  <c:v>126</c:v>
                </c:pt>
                <c:pt idx="27">
                  <c:v>126</c:v>
                </c:pt>
                <c:pt idx="28">
                  <c:v>-54</c:v>
                </c:pt>
                <c:pt idx="29">
                  <c:v>-14</c:v>
                </c:pt>
                <c:pt idx="30">
                  <c:v>-4</c:v>
                </c:pt>
                <c:pt idx="31">
                  <c:v>-4</c:v>
                </c:pt>
                <c:pt idx="32">
                  <c:v>6</c:v>
                </c:pt>
                <c:pt idx="33">
                  <c:v>6</c:v>
                </c:pt>
                <c:pt idx="34">
                  <c:v>16</c:v>
                </c:pt>
                <c:pt idx="35">
                  <c:v>36</c:v>
                </c:pt>
                <c:pt idx="36">
                  <c:v>36</c:v>
                </c:pt>
                <c:pt idx="37">
                  <c:v>56</c:v>
                </c:pt>
                <c:pt idx="38">
                  <c:v>66</c:v>
                </c:pt>
                <c:pt idx="39">
                  <c:v>66</c:v>
                </c:pt>
                <c:pt idx="40">
                  <c:v>106</c:v>
                </c:pt>
                <c:pt idx="41">
                  <c:v>106</c:v>
                </c:pt>
                <c:pt idx="42">
                  <c:v>106</c:v>
                </c:pt>
                <c:pt idx="43">
                  <c:v>106</c:v>
                </c:pt>
                <c:pt idx="44">
                  <c:v>-34</c:v>
                </c:pt>
                <c:pt idx="45">
                  <c:v>-14</c:v>
                </c:pt>
                <c:pt idx="46">
                  <c:v>26</c:v>
                </c:pt>
                <c:pt idx="47">
                  <c:v>26</c:v>
                </c:pt>
                <c:pt idx="48">
                  <c:v>46</c:v>
                </c:pt>
                <c:pt idx="49">
                  <c:v>66</c:v>
                </c:pt>
                <c:pt idx="50">
                  <c:v>-54</c:v>
                </c:pt>
                <c:pt idx="51">
                  <c:v>-14</c:v>
                </c:pt>
                <c:pt idx="52">
                  <c:v>26</c:v>
                </c:pt>
                <c:pt idx="53">
                  <c:v>86</c:v>
                </c:pt>
                <c:pt idx="54">
                  <c:v>106</c:v>
                </c:pt>
                <c:pt idx="55">
                  <c:v>56</c:v>
                </c:pt>
                <c:pt idx="56">
                  <c:v>106</c:v>
                </c:pt>
                <c:pt idx="57">
                  <c:v>106</c:v>
                </c:pt>
                <c:pt idx="58">
                  <c:v>106</c:v>
                </c:pt>
                <c:pt idx="59">
                  <c:v>106</c:v>
                </c:pt>
                <c:pt idx="60">
                  <c:v>-54</c:v>
                </c:pt>
                <c:pt idx="61">
                  <c:v>-34</c:v>
                </c:pt>
                <c:pt idx="62">
                  <c:v>-14</c:v>
                </c:pt>
                <c:pt idx="63">
                  <c:v>-14</c:v>
                </c:pt>
                <c:pt idx="64">
                  <c:v>6</c:v>
                </c:pt>
                <c:pt idx="65">
                  <c:v>26</c:v>
                </c:pt>
                <c:pt idx="66">
                  <c:v>-110</c:v>
                </c:pt>
                <c:pt idx="67">
                  <c:v>-4</c:v>
                </c:pt>
                <c:pt idx="68">
                  <c:v>26</c:v>
                </c:pt>
                <c:pt idx="69">
                  <c:v>66</c:v>
                </c:pt>
                <c:pt idx="70">
                  <c:v>66</c:v>
                </c:pt>
                <c:pt idx="71">
                  <c:v>66</c:v>
                </c:pt>
                <c:pt idx="72">
                  <c:v>66</c:v>
                </c:pt>
                <c:pt idx="73">
                  <c:v>-54</c:v>
                </c:pt>
                <c:pt idx="74">
                  <c:v>-34</c:v>
                </c:pt>
                <c:pt idx="75">
                  <c:v>-14</c:v>
                </c:pt>
                <c:pt idx="76">
                  <c:v>-14</c:v>
                </c:pt>
                <c:pt idx="77">
                  <c:v>6</c:v>
                </c:pt>
                <c:pt idx="78">
                  <c:v>26</c:v>
                </c:pt>
                <c:pt idx="79">
                  <c:v>-54</c:v>
                </c:pt>
                <c:pt idx="80">
                  <c:v>-14</c:v>
                </c:pt>
                <c:pt idx="81">
                  <c:v>26</c:v>
                </c:pt>
                <c:pt idx="82">
                  <c:v>66</c:v>
                </c:pt>
                <c:pt idx="83">
                  <c:v>66</c:v>
                </c:pt>
                <c:pt idx="84">
                  <c:v>66</c:v>
                </c:pt>
                <c:pt idx="85">
                  <c:v>-54</c:v>
                </c:pt>
                <c:pt idx="86">
                  <c:v>-14</c:v>
                </c:pt>
                <c:pt idx="87">
                  <c:v>26</c:v>
                </c:pt>
                <c:pt idx="88">
                  <c:v>-129</c:v>
                </c:pt>
                <c:pt idx="89">
                  <c:v>-119</c:v>
                </c:pt>
                <c:pt idx="90">
                  <c:v>-99</c:v>
                </c:pt>
                <c:pt idx="91">
                  <c:v>-49</c:v>
                </c:pt>
                <c:pt idx="92">
                  <c:v>-29</c:v>
                </c:pt>
                <c:pt idx="93">
                  <c:v>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21</c:v>
                </c:pt>
                <c:pt idx="108">
                  <c:v>31</c:v>
                </c:pt>
                <c:pt idx="109">
                  <c:v>71</c:v>
                </c:pt>
                <c:pt idx="110">
                  <c:v>-85</c:v>
                </c:pt>
                <c:pt idx="111">
                  <c:v>-45</c:v>
                </c:pt>
                <c:pt idx="112">
                  <c:v>-15</c:v>
                </c:pt>
                <c:pt idx="113">
                  <c:v>5</c:v>
                </c:pt>
                <c:pt idx="114">
                  <c:v>25</c:v>
                </c:pt>
                <c:pt idx="115">
                  <c:v>45</c:v>
                </c:pt>
                <c:pt idx="116">
                  <c:v>75</c:v>
                </c:pt>
                <c:pt idx="117">
                  <c:v>-131</c:v>
                </c:pt>
                <c:pt idx="118">
                  <c:v>261</c:v>
                </c:pt>
                <c:pt idx="119">
                  <c:v>-131</c:v>
                </c:pt>
                <c:pt idx="120">
                  <c:v>-115</c:v>
                </c:pt>
                <c:pt idx="121">
                  <c:v>-105</c:v>
                </c:pt>
                <c:pt idx="122">
                  <c:v>-105</c:v>
                </c:pt>
                <c:pt idx="123">
                  <c:v>-95</c:v>
                </c:pt>
                <c:pt idx="124">
                  <c:v>-85</c:v>
                </c:pt>
                <c:pt idx="125">
                  <c:v>-85</c:v>
                </c:pt>
                <c:pt idx="126">
                  <c:v>-85</c:v>
                </c:pt>
                <c:pt idx="127">
                  <c:v>-75</c:v>
                </c:pt>
                <c:pt idx="128">
                  <c:v>-75</c:v>
                </c:pt>
                <c:pt idx="129">
                  <c:v>-65</c:v>
                </c:pt>
                <c:pt idx="130">
                  <c:v>-65</c:v>
                </c:pt>
                <c:pt idx="131">
                  <c:v>-48</c:v>
                </c:pt>
                <c:pt idx="132">
                  <c:v>-8</c:v>
                </c:pt>
                <c:pt idx="133">
                  <c:v>12</c:v>
                </c:pt>
                <c:pt idx="134">
                  <c:v>52</c:v>
                </c:pt>
                <c:pt idx="135">
                  <c:v>72</c:v>
                </c:pt>
                <c:pt idx="136">
                  <c:v>102</c:v>
                </c:pt>
                <c:pt idx="137">
                  <c:v>-84</c:v>
                </c:pt>
                <c:pt idx="138">
                  <c:v>-34</c:v>
                </c:pt>
                <c:pt idx="139">
                  <c:v>-14</c:v>
                </c:pt>
                <c:pt idx="140">
                  <c:v>21</c:v>
                </c:pt>
                <c:pt idx="141">
                  <c:v>46</c:v>
                </c:pt>
                <c:pt idx="142">
                  <c:v>56</c:v>
                </c:pt>
                <c:pt idx="143">
                  <c:v>-101</c:v>
                </c:pt>
                <c:pt idx="144">
                  <c:v>-51</c:v>
                </c:pt>
                <c:pt idx="145">
                  <c:v>4</c:v>
                </c:pt>
                <c:pt idx="146">
                  <c:v>4</c:v>
                </c:pt>
                <c:pt idx="147">
                  <c:v>4</c:v>
                </c:pt>
                <c:pt idx="148">
                  <c:v>8</c:v>
                </c:pt>
                <c:pt idx="149">
                  <c:v>8</c:v>
                </c:pt>
                <c:pt idx="150">
                  <c:v>-62</c:v>
                </c:pt>
                <c:pt idx="151">
                  <c:v>-32</c:v>
                </c:pt>
                <c:pt idx="152">
                  <c:v>8</c:v>
                </c:pt>
                <c:pt idx="153">
                  <c:v>8</c:v>
                </c:pt>
                <c:pt idx="154">
                  <c:v>28</c:v>
                </c:pt>
                <c:pt idx="155">
                  <c:v>-166</c:v>
                </c:pt>
                <c:pt idx="156">
                  <c:v>-166</c:v>
                </c:pt>
                <c:pt idx="157">
                  <c:v>-166</c:v>
                </c:pt>
                <c:pt idx="158">
                  <c:v>-120</c:v>
                </c:pt>
                <c:pt idx="159">
                  <c:v>-90</c:v>
                </c:pt>
                <c:pt idx="160">
                  <c:v>-80</c:v>
                </c:pt>
                <c:pt idx="161">
                  <c:v>-70</c:v>
                </c:pt>
                <c:pt idx="162">
                  <c:v>-70</c:v>
                </c:pt>
                <c:pt idx="163">
                  <c:v>-30</c:v>
                </c:pt>
                <c:pt idx="164">
                  <c:v>-30</c:v>
                </c:pt>
                <c:pt idx="165">
                  <c:v>-30</c:v>
                </c:pt>
                <c:pt idx="166">
                  <c:v>-20</c:v>
                </c:pt>
                <c:pt idx="167">
                  <c:v>10</c:v>
                </c:pt>
                <c:pt idx="168">
                  <c:v>10</c:v>
                </c:pt>
                <c:pt idx="169">
                  <c:v>10</c:v>
                </c:pt>
                <c:pt idx="170">
                  <c:v>10</c:v>
                </c:pt>
                <c:pt idx="171">
                  <c:v>50</c:v>
                </c:pt>
                <c:pt idx="172">
                  <c:v>50</c:v>
                </c:pt>
                <c:pt idx="173">
                  <c:v>50</c:v>
                </c:pt>
                <c:pt idx="174">
                  <c:v>50</c:v>
                </c:pt>
                <c:pt idx="175">
                  <c:v>-169</c:v>
                </c:pt>
                <c:pt idx="176">
                  <c:v>-169</c:v>
                </c:pt>
                <c:pt idx="177">
                  <c:v>-169</c:v>
                </c:pt>
                <c:pt idx="178">
                  <c:v>-133</c:v>
                </c:pt>
                <c:pt idx="179">
                  <c:v>-83</c:v>
                </c:pt>
                <c:pt idx="180">
                  <c:v>-73</c:v>
                </c:pt>
                <c:pt idx="181">
                  <c:v>-73</c:v>
                </c:pt>
                <c:pt idx="182">
                  <c:v>-38</c:v>
                </c:pt>
                <c:pt idx="183">
                  <c:v>-33</c:v>
                </c:pt>
                <c:pt idx="184">
                  <c:v>-33</c:v>
                </c:pt>
                <c:pt idx="185">
                  <c:v>-33</c:v>
                </c:pt>
                <c:pt idx="186">
                  <c:v>7</c:v>
                </c:pt>
                <c:pt idx="187">
                  <c:v>7</c:v>
                </c:pt>
                <c:pt idx="188">
                  <c:v>7</c:v>
                </c:pt>
                <c:pt idx="189">
                  <c:v>7</c:v>
                </c:pt>
                <c:pt idx="190">
                  <c:v>47</c:v>
                </c:pt>
                <c:pt idx="191">
                  <c:v>47</c:v>
                </c:pt>
                <c:pt idx="192">
                  <c:v>47</c:v>
                </c:pt>
                <c:pt idx="193">
                  <c:v>47</c:v>
                </c:pt>
                <c:pt idx="194">
                  <c:v>-155</c:v>
                </c:pt>
                <c:pt idx="195">
                  <c:v>-155</c:v>
                </c:pt>
                <c:pt idx="196">
                  <c:v>-99</c:v>
                </c:pt>
                <c:pt idx="197">
                  <c:v>-99</c:v>
                </c:pt>
                <c:pt idx="198">
                  <c:v>-59</c:v>
                </c:pt>
                <c:pt idx="199">
                  <c:v>-59</c:v>
                </c:pt>
                <c:pt idx="200">
                  <c:v>-59</c:v>
                </c:pt>
                <c:pt idx="201">
                  <c:v>-59</c:v>
                </c:pt>
                <c:pt idx="202">
                  <c:v>-19</c:v>
                </c:pt>
                <c:pt idx="203">
                  <c:v>-19</c:v>
                </c:pt>
                <c:pt idx="204">
                  <c:v>-19</c:v>
                </c:pt>
                <c:pt idx="205">
                  <c:v>-19</c:v>
                </c:pt>
                <c:pt idx="206">
                  <c:v>-19</c:v>
                </c:pt>
                <c:pt idx="207">
                  <c:v>-19</c:v>
                </c:pt>
                <c:pt idx="208">
                  <c:v>-19</c:v>
                </c:pt>
                <c:pt idx="209">
                  <c:v>1</c:v>
                </c:pt>
                <c:pt idx="210">
                  <c:v>1</c:v>
                </c:pt>
                <c:pt idx="211">
                  <c:v>1</c:v>
                </c:pt>
                <c:pt idx="212">
                  <c:v>1</c:v>
                </c:pt>
                <c:pt idx="213">
                  <c:v>21</c:v>
                </c:pt>
                <c:pt idx="214">
                  <c:v>21</c:v>
                </c:pt>
                <c:pt idx="215">
                  <c:v>21</c:v>
                </c:pt>
                <c:pt idx="216">
                  <c:v>21</c:v>
                </c:pt>
                <c:pt idx="217">
                  <c:v>21</c:v>
                </c:pt>
                <c:pt idx="218">
                  <c:v>21</c:v>
                </c:pt>
                <c:pt idx="219">
                  <c:v>21</c:v>
                </c:pt>
                <c:pt idx="220">
                  <c:v>21</c:v>
                </c:pt>
                <c:pt idx="221">
                  <c:v>21</c:v>
                </c:pt>
                <c:pt idx="222">
                  <c:v>61</c:v>
                </c:pt>
                <c:pt idx="223">
                  <c:v>61</c:v>
                </c:pt>
                <c:pt idx="224">
                  <c:v>61</c:v>
                </c:pt>
                <c:pt idx="225">
                  <c:v>61</c:v>
                </c:pt>
                <c:pt idx="226">
                  <c:v>61</c:v>
                </c:pt>
                <c:pt idx="227">
                  <c:v>61</c:v>
                </c:pt>
                <c:pt idx="228">
                  <c:v>61</c:v>
                </c:pt>
                <c:pt idx="229">
                  <c:v>61</c:v>
                </c:pt>
                <c:pt idx="230">
                  <c:v>61</c:v>
                </c:pt>
                <c:pt idx="231">
                  <c:v>61</c:v>
                </c:pt>
                <c:pt idx="232">
                  <c:v>0</c:v>
                </c:pt>
                <c:pt idx="233">
                  <c:v>60</c:v>
                </c:pt>
                <c:pt idx="234">
                  <c:v>120</c:v>
                </c:pt>
                <c:pt idx="235">
                  <c:v>140</c:v>
                </c:pt>
                <c:pt idx="236">
                  <c:v>-20</c:v>
                </c:pt>
                <c:pt idx="237">
                  <c:v>0</c:v>
                </c:pt>
                <c:pt idx="238">
                  <c:v>20</c:v>
                </c:pt>
                <c:pt idx="239">
                  <c:v>20</c:v>
                </c:pt>
                <c:pt idx="240">
                  <c:v>30</c:v>
                </c:pt>
                <c:pt idx="241">
                  <c:v>0</c:v>
                </c:pt>
                <c:pt idx="242">
                  <c:v>10</c:v>
                </c:pt>
                <c:pt idx="243">
                  <c:v>20</c:v>
                </c:pt>
                <c:pt idx="244">
                  <c:v>90</c:v>
                </c:pt>
                <c:pt idx="245">
                  <c:v>150</c:v>
                </c:pt>
                <c:pt idx="246">
                  <c:v>150</c:v>
                </c:pt>
                <c:pt idx="247">
                  <c:v>95</c:v>
                </c:pt>
                <c:pt idx="248">
                  <c:v>95</c:v>
                </c:pt>
                <c:pt idx="249">
                  <c:v>75</c:v>
                </c:pt>
                <c:pt idx="250">
                  <c:v>75</c:v>
                </c:pt>
                <c:pt idx="251">
                  <c:v>85</c:v>
                </c:pt>
                <c:pt idx="252">
                  <c:v>95</c:v>
                </c:pt>
                <c:pt idx="253">
                  <c:v>-45</c:v>
                </c:pt>
                <c:pt idx="254">
                  <c:v>-25</c:v>
                </c:pt>
                <c:pt idx="255">
                  <c:v>-15</c:v>
                </c:pt>
                <c:pt idx="256">
                  <c:v>5</c:v>
                </c:pt>
                <c:pt idx="257">
                  <c:v>25</c:v>
                </c:pt>
                <c:pt idx="258">
                  <c:v>35</c:v>
                </c:pt>
                <c:pt idx="259">
                  <c:v>71</c:v>
                </c:pt>
                <c:pt idx="260">
                  <c:v>-105</c:v>
                </c:pt>
                <c:pt idx="261">
                  <c:v>-105</c:v>
                </c:pt>
                <c:pt idx="262">
                  <c:v>-89</c:v>
                </c:pt>
                <c:pt idx="263">
                  <c:v>-69</c:v>
                </c:pt>
                <c:pt idx="264">
                  <c:v>-59</c:v>
                </c:pt>
                <c:pt idx="265">
                  <c:v>-49</c:v>
                </c:pt>
                <c:pt idx="266">
                  <c:v>-49</c:v>
                </c:pt>
                <c:pt idx="267">
                  <c:v>102</c:v>
                </c:pt>
                <c:pt idx="268">
                  <c:v>-74</c:v>
                </c:pt>
                <c:pt idx="269">
                  <c:v>-38</c:v>
                </c:pt>
                <c:pt idx="270">
                  <c:v>-28</c:v>
                </c:pt>
                <c:pt idx="271">
                  <c:v>-18</c:v>
                </c:pt>
                <c:pt idx="272">
                  <c:v>-18</c:v>
                </c:pt>
                <c:pt idx="273">
                  <c:v>2</c:v>
                </c:pt>
                <c:pt idx="274">
                  <c:v>-36</c:v>
                </c:pt>
                <c:pt idx="275">
                  <c:v>24</c:v>
                </c:pt>
                <c:pt idx="276">
                  <c:v>44</c:v>
                </c:pt>
                <c:pt idx="277">
                  <c:v>64</c:v>
                </c:pt>
                <c:pt idx="278">
                  <c:v>64</c:v>
                </c:pt>
                <c:pt idx="279">
                  <c:v>74</c:v>
                </c:pt>
                <c:pt idx="280">
                  <c:v>84</c:v>
                </c:pt>
                <c:pt idx="281">
                  <c:v>84</c:v>
                </c:pt>
                <c:pt idx="282">
                  <c:v>104</c:v>
                </c:pt>
                <c:pt idx="283">
                  <c:v>104</c:v>
                </c:pt>
                <c:pt idx="284">
                  <c:v>104</c:v>
                </c:pt>
                <c:pt idx="285">
                  <c:v>-112</c:v>
                </c:pt>
                <c:pt idx="286">
                  <c:v>-76</c:v>
                </c:pt>
                <c:pt idx="287">
                  <c:v>-66</c:v>
                </c:pt>
                <c:pt idx="288">
                  <c:v>-56</c:v>
                </c:pt>
                <c:pt idx="289">
                  <c:v>-56</c:v>
                </c:pt>
                <c:pt idx="290">
                  <c:v>-46</c:v>
                </c:pt>
                <c:pt idx="291">
                  <c:v>-63</c:v>
                </c:pt>
                <c:pt idx="292">
                  <c:v>-23</c:v>
                </c:pt>
                <c:pt idx="293">
                  <c:v>37</c:v>
                </c:pt>
                <c:pt idx="294">
                  <c:v>67</c:v>
                </c:pt>
                <c:pt idx="295">
                  <c:v>-110</c:v>
                </c:pt>
                <c:pt idx="296">
                  <c:v>-70</c:v>
                </c:pt>
                <c:pt idx="297">
                  <c:v>-30</c:v>
                </c:pt>
                <c:pt idx="298">
                  <c:v>10</c:v>
                </c:pt>
                <c:pt idx="299">
                  <c:v>40</c:v>
                </c:pt>
                <c:pt idx="300">
                  <c:v>90</c:v>
                </c:pt>
                <c:pt idx="301">
                  <c:v>90</c:v>
                </c:pt>
                <c:pt idx="302">
                  <c:v>-198</c:v>
                </c:pt>
                <c:pt idx="303">
                  <c:v>-162</c:v>
                </c:pt>
                <c:pt idx="304">
                  <c:v>-102</c:v>
                </c:pt>
                <c:pt idx="305">
                  <c:v>-102</c:v>
                </c:pt>
                <c:pt idx="306">
                  <c:v>-102</c:v>
                </c:pt>
                <c:pt idx="307">
                  <c:v>-82</c:v>
                </c:pt>
                <c:pt idx="308">
                  <c:v>-62</c:v>
                </c:pt>
                <c:pt idx="309">
                  <c:v>-62</c:v>
                </c:pt>
                <c:pt idx="310">
                  <c:v>-62</c:v>
                </c:pt>
                <c:pt idx="311">
                  <c:v>-47</c:v>
                </c:pt>
                <c:pt idx="312">
                  <c:v>-22</c:v>
                </c:pt>
                <c:pt idx="313">
                  <c:v>-22</c:v>
                </c:pt>
                <c:pt idx="314">
                  <c:v>-22</c:v>
                </c:pt>
                <c:pt idx="315">
                  <c:v>-2</c:v>
                </c:pt>
                <c:pt idx="316">
                  <c:v>-2</c:v>
                </c:pt>
                <c:pt idx="317">
                  <c:v>18</c:v>
                </c:pt>
                <c:pt idx="318">
                  <c:v>18</c:v>
                </c:pt>
                <c:pt idx="319">
                  <c:v>18</c:v>
                </c:pt>
                <c:pt idx="320">
                  <c:v>18</c:v>
                </c:pt>
                <c:pt idx="321">
                  <c:v>-169</c:v>
                </c:pt>
                <c:pt idx="322">
                  <c:v>-103</c:v>
                </c:pt>
                <c:pt idx="323">
                  <c:v>-13</c:v>
                </c:pt>
                <c:pt idx="324">
                  <c:v>-13</c:v>
                </c:pt>
                <c:pt idx="325">
                  <c:v>7</c:v>
                </c:pt>
                <c:pt idx="326">
                  <c:v>27</c:v>
                </c:pt>
                <c:pt idx="327">
                  <c:v>47</c:v>
                </c:pt>
                <c:pt idx="328">
                  <c:v>47</c:v>
                </c:pt>
                <c:pt idx="329">
                  <c:v>-169</c:v>
                </c:pt>
                <c:pt idx="330">
                  <c:v>-53</c:v>
                </c:pt>
                <c:pt idx="331">
                  <c:v>7</c:v>
                </c:pt>
                <c:pt idx="332">
                  <c:v>7</c:v>
                </c:pt>
                <c:pt idx="333">
                  <c:v>27</c:v>
                </c:pt>
                <c:pt idx="334">
                  <c:v>27</c:v>
                </c:pt>
                <c:pt idx="335">
                  <c:v>27</c:v>
                </c:pt>
                <c:pt idx="336">
                  <c:v>47</c:v>
                </c:pt>
                <c:pt idx="337">
                  <c:v>97</c:v>
                </c:pt>
                <c:pt idx="338">
                  <c:v>-124</c:v>
                </c:pt>
                <c:pt idx="339">
                  <c:v>-84</c:v>
                </c:pt>
                <c:pt idx="340">
                  <c:v>-44</c:v>
                </c:pt>
                <c:pt idx="341">
                  <c:v>-24</c:v>
                </c:pt>
                <c:pt idx="342">
                  <c:v>-14</c:v>
                </c:pt>
                <c:pt idx="343">
                  <c:v>-4</c:v>
                </c:pt>
                <c:pt idx="344">
                  <c:v>16</c:v>
                </c:pt>
                <c:pt idx="345">
                  <c:v>56</c:v>
                </c:pt>
                <c:pt idx="346">
                  <c:v>-69</c:v>
                </c:pt>
                <c:pt idx="347">
                  <c:v>-69</c:v>
                </c:pt>
                <c:pt idx="348">
                  <c:v>-69</c:v>
                </c:pt>
                <c:pt idx="349">
                  <c:v>-29</c:v>
                </c:pt>
                <c:pt idx="350">
                  <c:v>-29</c:v>
                </c:pt>
                <c:pt idx="351">
                  <c:v>-29</c:v>
                </c:pt>
                <c:pt idx="352">
                  <c:v>-29</c:v>
                </c:pt>
                <c:pt idx="353">
                  <c:v>-19</c:v>
                </c:pt>
                <c:pt idx="354">
                  <c:v>11</c:v>
                </c:pt>
                <c:pt idx="355">
                  <c:v>11</c:v>
                </c:pt>
                <c:pt idx="356">
                  <c:v>31</c:v>
                </c:pt>
                <c:pt idx="357">
                  <c:v>31</c:v>
                </c:pt>
                <c:pt idx="358">
                  <c:v>51</c:v>
                </c:pt>
                <c:pt idx="359">
                  <c:v>51</c:v>
                </c:pt>
                <c:pt idx="360">
                  <c:v>61</c:v>
                </c:pt>
                <c:pt idx="361">
                  <c:v>-165</c:v>
                </c:pt>
                <c:pt idx="362">
                  <c:v>-165</c:v>
                </c:pt>
                <c:pt idx="363">
                  <c:v>-165</c:v>
                </c:pt>
                <c:pt idx="364">
                  <c:v>-69</c:v>
                </c:pt>
                <c:pt idx="365">
                  <c:v>-69</c:v>
                </c:pt>
                <c:pt idx="366">
                  <c:v>-69</c:v>
                </c:pt>
                <c:pt idx="367">
                  <c:v>-29</c:v>
                </c:pt>
                <c:pt idx="368">
                  <c:v>-29</c:v>
                </c:pt>
                <c:pt idx="369">
                  <c:v>-29</c:v>
                </c:pt>
                <c:pt idx="370">
                  <c:v>11</c:v>
                </c:pt>
                <c:pt idx="371">
                  <c:v>11</c:v>
                </c:pt>
                <c:pt idx="372">
                  <c:v>11</c:v>
                </c:pt>
                <c:pt idx="373">
                  <c:v>11</c:v>
                </c:pt>
                <c:pt idx="374">
                  <c:v>51</c:v>
                </c:pt>
                <c:pt idx="375">
                  <c:v>51</c:v>
                </c:pt>
                <c:pt idx="376">
                  <c:v>51</c:v>
                </c:pt>
                <c:pt idx="377">
                  <c:v>76</c:v>
                </c:pt>
                <c:pt idx="378">
                  <c:v>76</c:v>
                </c:pt>
                <c:pt idx="379">
                  <c:v>81</c:v>
                </c:pt>
                <c:pt idx="380">
                  <c:v>91</c:v>
                </c:pt>
                <c:pt idx="381">
                  <c:v>38</c:v>
                </c:pt>
                <c:pt idx="382">
                  <c:v>48</c:v>
                </c:pt>
                <c:pt idx="383">
                  <c:v>53</c:v>
                </c:pt>
                <c:pt idx="384">
                  <c:v>98</c:v>
                </c:pt>
                <c:pt idx="385">
                  <c:v>98</c:v>
                </c:pt>
                <c:pt idx="386">
                  <c:v>-102</c:v>
                </c:pt>
                <c:pt idx="387">
                  <c:v>-82</c:v>
                </c:pt>
                <c:pt idx="388">
                  <c:v>-72</c:v>
                </c:pt>
                <c:pt idx="389">
                  <c:v>-12</c:v>
                </c:pt>
                <c:pt idx="390">
                  <c:v>-12</c:v>
                </c:pt>
                <c:pt idx="391">
                  <c:v>13</c:v>
                </c:pt>
                <c:pt idx="392">
                  <c:v>13</c:v>
                </c:pt>
                <c:pt idx="393">
                  <c:v>13</c:v>
                </c:pt>
                <c:pt idx="394">
                  <c:v>23</c:v>
                </c:pt>
                <c:pt idx="395">
                  <c:v>33</c:v>
                </c:pt>
                <c:pt idx="396">
                  <c:v>43</c:v>
                </c:pt>
                <c:pt idx="397">
                  <c:v>43</c:v>
                </c:pt>
                <c:pt idx="398">
                  <c:v>73</c:v>
                </c:pt>
                <c:pt idx="399">
                  <c:v>73</c:v>
                </c:pt>
                <c:pt idx="400">
                  <c:v>-127</c:v>
                </c:pt>
                <c:pt idx="401">
                  <c:v>-107</c:v>
                </c:pt>
                <c:pt idx="402">
                  <c:v>-87</c:v>
                </c:pt>
                <c:pt idx="403">
                  <c:v>-37</c:v>
                </c:pt>
                <c:pt idx="404">
                  <c:v>-37</c:v>
                </c:pt>
                <c:pt idx="405">
                  <c:v>-7</c:v>
                </c:pt>
                <c:pt idx="406">
                  <c:v>-7</c:v>
                </c:pt>
                <c:pt idx="407">
                  <c:v>-90</c:v>
                </c:pt>
                <c:pt idx="408">
                  <c:v>-40</c:v>
                </c:pt>
                <c:pt idx="409">
                  <c:v>0</c:v>
                </c:pt>
                <c:pt idx="410">
                  <c:v>20</c:v>
                </c:pt>
                <c:pt idx="411">
                  <c:v>30</c:v>
                </c:pt>
                <c:pt idx="412">
                  <c:v>80</c:v>
                </c:pt>
                <c:pt idx="413">
                  <c:v>80</c:v>
                </c:pt>
                <c:pt idx="414">
                  <c:v>-73</c:v>
                </c:pt>
                <c:pt idx="415">
                  <c:v>-63</c:v>
                </c:pt>
                <c:pt idx="416">
                  <c:v>-13</c:v>
                </c:pt>
                <c:pt idx="417">
                  <c:v>7</c:v>
                </c:pt>
                <c:pt idx="418">
                  <c:v>7</c:v>
                </c:pt>
                <c:pt idx="419">
                  <c:v>7</c:v>
                </c:pt>
                <c:pt idx="420">
                  <c:v>7</c:v>
                </c:pt>
                <c:pt idx="421">
                  <c:v>7</c:v>
                </c:pt>
                <c:pt idx="422">
                  <c:v>7</c:v>
                </c:pt>
                <c:pt idx="423">
                  <c:v>-117</c:v>
                </c:pt>
                <c:pt idx="424">
                  <c:v>-27</c:v>
                </c:pt>
                <c:pt idx="425">
                  <c:v>13</c:v>
                </c:pt>
                <c:pt idx="426">
                  <c:v>53</c:v>
                </c:pt>
                <c:pt idx="427">
                  <c:v>63</c:v>
                </c:pt>
                <c:pt idx="428">
                  <c:v>73</c:v>
                </c:pt>
                <c:pt idx="429">
                  <c:v>-123</c:v>
                </c:pt>
                <c:pt idx="430">
                  <c:v>-53</c:v>
                </c:pt>
                <c:pt idx="431">
                  <c:v>-13</c:v>
                </c:pt>
                <c:pt idx="432">
                  <c:v>47</c:v>
                </c:pt>
                <c:pt idx="433">
                  <c:v>-110</c:v>
                </c:pt>
                <c:pt idx="434">
                  <c:v>-30</c:v>
                </c:pt>
                <c:pt idx="435">
                  <c:v>10</c:v>
                </c:pt>
                <c:pt idx="436">
                  <c:v>50</c:v>
                </c:pt>
                <c:pt idx="437">
                  <c:v>70</c:v>
                </c:pt>
                <c:pt idx="438">
                  <c:v>70</c:v>
                </c:pt>
                <c:pt idx="439">
                  <c:v>70</c:v>
                </c:pt>
                <c:pt idx="440">
                  <c:v>-128</c:v>
                </c:pt>
                <c:pt idx="441">
                  <c:v>-88</c:v>
                </c:pt>
                <c:pt idx="442">
                  <c:v>-48</c:v>
                </c:pt>
                <c:pt idx="443">
                  <c:v>-28</c:v>
                </c:pt>
                <c:pt idx="444">
                  <c:v>-8</c:v>
                </c:pt>
                <c:pt idx="445">
                  <c:v>12</c:v>
                </c:pt>
                <c:pt idx="446">
                  <c:v>22</c:v>
                </c:pt>
                <c:pt idx="447">
                  <c:v>32</c:v>
                </c:pt>
                <c:pt idx="448">
                  <c:v>52</c:v>
                </c:pt>
                <c:pt idx="449">
                  <c:v>32</c:v>
                </c:pt>
                <c:pt idx="450">
                  <c:v>-8</c:v>
                </c:pt>
                <c:pt idx="451">
                  <c:v>32</c:v>
                </c:pt>
                <c:pt idx="452">
                  <c:v>62</c:v>
                </c:pt>
                <c:pt idx="453">
                  <c:v>-8</c:v>
                </c:pt>
                <c:pt idx="454">
                  <c:v>32</c:v>
                </c:pt>
                <c:pt idx="455">
                  <c:v>62</c:v>
                </c:pt>
                <c:pt idx="456">
                  <c:v>-94</c:v>
                </c:pt>
                <c:pt idx="457">
                  <c:v>-34</c:v>
                </c:pt>
                <c:pt idx="458">
                  <c:v>-24</c:v>
                </c:pt>
                <c:pt idx="459">
                  <c:v>-14</c:v>
                </c:pt>
                <c:pt idx="460">
                  <c:v>6</c:v>
                </c:pt>
                <c:pt idx="461">
                  <c:v>16</c:v>
                </c:pt>
                <c:pt idx="462">
                  <c:v>26</c:v>
                </c:pt>
                <c:pt idx="463">
                  <c:v>-111</c:v>
                </c:pt>
                <c:pt idx="464">
                  <c:v>-91</c:v>
                </c:pt>
                <c:pt idx="465">
                  <c:v>-51</c:v>
                </c:pt>
                <c:pt idx="466">
                  <c:v>-11</c:v>
                </c:pt>
                <c:pt idx="467">
                  <c:v>9</c:v>
                </c:pt>
                <c:pt idx="468">
                  <c:v>9</c:v>
                </c:pt>
                <c:pt idx="469">
                  <c:v>29</c:v>
                </c:pt>
                <c:pt idx="470">
                  <c:v>-130</c:v>
                </c:pt>
                <c:pt idx="471">
                  <c:v>-100</c:v>
                </c:pt>
                <c:pt idx="472">
                  <c:v>-60</c:v>
                </c:pt>
                <c:pt idx="473">
                  <c:v>-20</c:v>
                </c:pt>
                <c:pt idx="474">
                  <c:v>-105</c:v>
                </c:pt>
                <c:pt idx="475">
                  <c:v>-105</c:v>
                </c:pt>
                <c:pt idx="476">
                  <c:v>-65</c:v>
                </c:pt>
                <c:pt idx="477">
                  <c:v>-25</c:v>
                </c:pt>
                <c:pt idx="478">
                  <c:v>-5</c:v>
                </c:pt>
                <c:pt idx="479">
                  <c:v>15</c:v>
                </c:pt>
                <c:pt idx="480">
                  <c:v>-65</c:v>
                </c:pt>
                <c:pt idx="481">
                  <c:v>-65</c:v>
                </c:pt>
                <c:pt idx="482">
                  <c:v>-45</c:v>
                </c:pt>
                <c:pt idx="483">
                  <c:v>-45</c:v>
                </c:pt>
                <c:pt idx="484">
                  <c:v>-25</c:v>
                </c:pt>
                <c:pt idx="485">
                  <c:v>-25</c:v>
                </c:pt>
                <c:pt idx="486">
                  <c:v>-5</c:v>
                </c:pt>
                <c:pt idx="487">
                  <c:v>-5</c:v>
                </c:pt>
                <c:pt idx="488">
                  <c:v>15</c:v>
                </c:pt>
                <c:pt idx="489">
                  <c:v>15</c:v>
                </c:pt>
                <c:pt idx="490">
                  <c:v>35</c:v>
                </c:pt>
                <c:pt idx="491">
                  <c:v>35</c:v>
                </c:pt>
                <c:pt idx="492">
                  <c:v>55</c:v>
                </c:pt>
                <c:pt idx="493">
                  <c:v>-62</c:v>
                </c:pt>
                <c:pt idx="494">
                  <c:v>-62</c:v>
                </c:pt>
                <c:pt idx="495">
                  <c:v>-42</c:v>
                </c:pt>
                <c:pt idx="496">
                  <c:v>-42</c:v>
                </c:pt>
                <c:pt idx="497">
                  <c:v>-22</c:v>
                </c:pt>
                <c:pt idx="498">
                  <c:v>-22</c:v>
                </c:pt>
                <c:pt idx="499">
                  <c:v>-2</c:v>
                </c:pt>
                <c:pt idx="500">
                  <c:v>-2</c:v>
                </c:pt>
                <c:pt idx="501">
                  <c:v>-2</c:v>
                </c:pt>
                <c:pt idx="502">
                  <c:v>18</c:v>
                </c:pt>
                <c:pt idx="503">
                  <c:v>-46</c:v>
                </c:pt>
                <c:pt idx="504">
                  <c:v>-26</c:v>
                </c:pt>
                <c:pt idx="505">
                  <c:v>-26</c:v>
                </c:pt>
                <c:pt idx="506">
                  <c:v>-6</c:v>
                </c:pt>
                <c:pt idx="507">
                  <c:v>-6</c:v>
                </c:pt>
                <c:pt idx="508">
                  <c:v>14</c:v>
                </c:pt>
                <c:pt idx="509">
                  <c:v>14</c:v>
                </c:pt>
                <c:pt idx="510">
                  <c:v>14</c:v>
                </c:pt>
                <c:pt idx="511">
                  <c:v>34</c:v>
                </c:pt>
                <c:pt idx="512">
                  <c:v>34</c:v>
                </c:pt>
                <c:pt idx="513">
                  <c:v>54</c:v>
                </c:pt>
                <c:pt idx="514">
                  <c:v>-70</c:v>
                </c:pt>
                <c:pt idx="515">
                  <c:v>-70</c:v>
                </c:pt>
                <c:pt idx="516">
                  <c:v>-50</c:v>
                </c:pt>
                <c:pt idx="517">
                  <c:v>-50</c:v>
                </c:pt>
                <c:pt idx="518">
                  <c:v>-50</c:v>
                </c:pt>
                <c:pt idx="519">
                  <c:v>-30</c:v>
                </c:pt>
                <c:pt idx="520">
                  <c:v>-30</c:v>
                </c:pt>
                <c:pt idx="521">
                  <c:v>-10</c:v>
                </c:pt>
                <c:pt idx="522">
                  <c:v>-10</c:v>
                </c:pt>
                <c:pt idx="523">
                  <c:v>-10</c:v>
                </c:pt>
                <c:pt idx="524">
                  <c:v>10</c:v>
                </c:pt>
                <c:pt idx="525">
                  <c:v>10</c:v>
                </c:pt>
                <c:pt idx="526">
                  <c:v>-57</c:v>
                </c:pt>
                <c:pt idx="527">
                  <c:v>-37</c:v>
                </c:pt>
                <c:pt idx="528">
                  <c:v>-37</c:v>
                </c:pt>
                <c:pt idx="529">
                  <c:v>-17</c:v>
                </c:pt>
                <c:pt idx="530">
                  <c:v>-17</c:v>
                </c:pt>
                <c:pt idx="531">
                  <c:v>3</c:v>
                </c:pt>
                <c:pt idx="532">
                  <c:v>3</c:v>
                </c:pt>
                <c:pt idx="533">
                  <c:v>3</c:v>
                </c:pt>
                <c:pt idx="534">
                  <c:v>23</c:v>
                </c:pt>
                <c:pt idx="535">
                  <c:v>23</c:v>
                </c:pt>
                <c:pt idx="536">
                  <c:v>-85</c:v>
                </c:pt>
                <c:pt idx="537">
                  <c:v>-65</c:v>
                </c:pt>
                <c:pt idx="538">
                  <c:v>-65</c:v>
                </c:pt>
                <c:pt idx="539">
                  <c:v>-45</c:v>
                </c:pt>
                <c:pt idx="540">
                  <c:v>-45</c:v>
                </c:pt>
                <c:pt idx="541">
                  <c:v>-45</c:v>
                </c:pt>
                <c:pt idx="542">
                  <c:v>-25</c:v>
                </c:pt>
                <c:pt idx="543">
                  <c:v>-25</c:v>
                </c:pt>
                <c:pt idx="544">
                  <c:v>-25</c:v>
                </c:pt>
                <c:pt idx="545">
                  <c:v>9</c:v>
                </c:pt>
                <c:pt idx="546">
                  <c:v>-71</c:v>
                </c:pt>
                <c:pt idx="547">
                  <c:v>-51</c:v>
                </c:pt>
                <c:pt idx="548">
                  <c:v>-51</c:v>
                </c:pt>
                <c:pt idx="549">
                  <c:v>-31</c:v>
                </c:pt>
                <c:pt idx="550">
                  <c:v>-31</c:v>
                </c:pt>
                <c:pt idx="551">
                  <c:v>-11</c:v>
                </c:pt>
                <c:pt idx="552">
                  <c:v>-11</c:v>
                </c:pt>
                <c:pt idx="553">
                  <c:v>9</c:v>
                </c:pt>
                <c:pt idx="554">
                  <c:v>9</c:v>
                </c:pt>
                <c:pt idx="555">
                  <c:v>9</c:v>
                </c:pt>
                <c:pt idx="556">
                  <c:v>29</c:v>
                </c:pt>
                <c:pt idx="557">
                  <c:v>-51</c:v>
                </c:pt>
                <c:pt idx="558">
                  <c:v>-51</c:v>
                </c:pt>
                <c:pt idx="559">
                  <c:v>-31</c:v>
                </c:pt>
                <c:pt idx="560">
                  <c:v>-31</c:v>
                </c:pt>
                <c:pt idx="561">
                  <c:v>-31</c:v>
                </c:pt>
                <c:pt idx="562">
                  <c:v>-11</c:v>
                </c:pt>
                <c:pt idx="563">
                  <c:v>-11</c:v>
                </c:pt>
                <c:pt idx="564">
                  <c:v>9</c:v>
                </c:pt>
                <c:pt idx="565">
                  <c:v>9</c:v>
                </c:pt>
                <c:pt idx="566">
                  <c:v>9</c:v>
                </c:pt>
                <c:pt idx="567">
                  <c:v>29</c:v>
                </c:pt>
                <c:pt idx="568">
                  <c:v>-49</c:v>
                </c:pt>
                <c:pt idx="569">
                  <c:v>-29</c:v>
                </c:pt>
                <c:pt idx="570">
                  <c:v>-29</c:v>
                </c:pt>
                <c:pt idx="571">
                  <c:v>-9</c:v>
                </c:pt>
                <c:pt idx="572">
                  <c:v>-9</c:v>
                </c:pt>
                <c:pt idx="573">
                  <c:v>11</c:v>
                </c:pt>
                <c:pt idx="574">
                  <c:v>11</c:v>
                </c:pt>
                <c:pt idx="575">
                  <c:v>31</c:v>
                </c:pt>
                <c:pt idx="576">
                  <c:v>31</c:v>
                </c:pt>
                <c:pt idx="577">
                  <c:v>51</c:v>
                </c:pt>
                <c:pt idx="578">
                  <c:v>51</c:v>
                </c:pt>
                <c:pt idx="579">
                  <c:v>-65</c:v>
                </c:pt>
                <c:pt idx="580">
                  <c:v>-45</c:v>
                </c:pt>
                <c:pt idx="581">
                  <c:v>-45</c:v>
                </c:pt>
                <c:pt idx="582">
                  <c:v>-25</c:v>
                </c:pt>
                <c:pt idx="583">
                  <c:v>-25</c:v>
                </c:pt>
                <c:pt idx="584">
                  <c:v>-25</c:v>
                </c:pt>
                <c:pt idx="585">
                  <c:v>-5</c:v>
                </c:pt>
                <c:pt idx="586">
                  <c:v>-5</c:v>
                </c:pt>
                <c:pt idx="587">
                  <c:v>15</c:v>
                </c:pt>
                <c:pt idx="588">
                  <c:v>15</c:v>
                </c:pt>
                <c:pt idx="589">
                  <c:v>35</c:v>
                </c:pt>
                <c:pt idx="590">
                  <c:v>-41</c:v>
                </c:pt>
                <c:pt idx="591">
                  <c:v>-21</c:v>
                </c:pt>
                <c:pt idx="592">
                  <c:v>-21</c:v>
                </c:pt>
                <c:pt idx="593">
                  <c:v>-1</c:v>
                </c:pt>
                <c:pt idx="594">
                  <c:v>-1</c:v>
                </c:pt>
                <c:pt idx="595">
                  <c:v>-1</c:v>
                </c:pt>
                <c:pt idx="596">
                  <c:v>19</c:v>
                </c:pt>
                <c:pt idx="597">
                  <c:v>19</c:v>
                </c:pt>
                <c:pt idx="598">
                  <c:v>39</c:v>
                </c:pt>
                <c:pt idx="599">
                  <c:v>39</c:v>
                </c:pt>
                <c:pt idx="600">
                  <c:v>-75</c:v>
                </c:pt>
                <c:pt idx="601">
                  <c:v>-55</c:v>
                </c:pt>
                <c:pt idx="602">
                  <c:v>-55</c:v>
                </c:pt>
                <c:pt idx="603">
                  <c:v>-35</c:v>
                </c:pt>
                <c:pt idx="604">
                  <c:v>-35</c:v>
                </c:pt>
                <c:pt idx="605">
                  <c:v>-35</c:v>
                </c:pt>
                <c:pt idx="606">
                  <c:v>-15</c:v>
                </c:pt>
                <c:pt idx="607">
                  <c:v>-15</c:v>
                </c:pt>
                <c:pt idx="608">
                  <c:v>-15</c:v>
                </c:pt>
                <c:pt idx="609">
                  <c:v>5</c:v>
                </c:pt>
                <c:pt idx="610">
                  <c:v>5</c:v>
                </c:pt>
                <c:pt idx="611">
                  <c:v>5</c:v>
                </c:pt>
                <c:pt idx="612">
                  <c:v>-32</c:v>
                </c:pt>
                <c:pt idx="613">
                  <c:v>-32</c:v>
                </c:pt>
                <c:pt idx="614">
                  <c:v>-2</c:v>
                </c:pt>
                <c:pt idx="615">
                  <c:v>-2</c:v>
                </c:pt>
                <c:pt idx="616">
                  <c:v>28</c:v>
                </c:pt>
                <c:pt idx="617">
                  <c:v>28</c:v>
                </c:pt>
                <c:pt idx="618">
                  <c:v>58</c:v>
                </c:pt>
                <c:pt idx="619">
                  <c:v>58</c:v>
                </c:pt>
                <c:pt idx="620">
                  <c:v>-77</c:v>
                </c:pt>
                <c:pt idx="621">
                  <c:v>-77</c:v>
                </c:pt>
                <c:pt idx="622">
                  <c:v>-47</c:v>
                </c:pt>
                <c:pt idx="623">
                  <c:v>-47</c:v>
                </c:pt>
                <c:pt idx="624">
                  <c:v>-17</c:v>
                </c:pt>
                <c:pt idx="625">
                  <c:v>-17</c:v>
                </c:pt>
                <c:pt idx="626">
                  <c:v>13</c:v>
                </c:pt>
                <c:pt idx="627">
                  <c:v>43</c:v>
                </c:pt>
                <c:pt idx="628">
                  <c:v>43</c:v>
                </c:pt>
                <c:pt idx="629">
                  <c:v>-68</c:v>
                </c:pt>
                <c:pt idx="630">
                  <c:v>-68</c:v>
                </c:pt>
                <c:pt idx="631">
                  <c:v>-38</c:v>
                </c:pt>
                <c:pt idx="632">
                  <c:v>-38</c:v>
                </c:pt>
                <c:pt idx="633">
                  <c:v>-8</c:v>
                </c:pt>
                <c:pt idx="634">
                  <c:v>-8</c:v>
                </c:pt>
                <c:pt idx="635">
                  <c:v>22</c:v>
                </c:pt>
                <c:pt idx="636">
                  <c:v>22</c:v>
                </c:pt>
                <c:pt idx="637">
                  <c:v>52</c:v>
                </c:pt>
                <c:pt idx="638">
                  <c:v>52</c:v>
                </c:pt>
                <c:pt idx="639">
                  <c:v>52</c:v>
                </c:pt>
                <c:pt idx="640">
                  <c:v>-123</c:v>
                </c:pt>
                <c:pt idx="641">
                  <c:v>-123</c:v>
                </c:pt>
                <c:pt idx="642">
                  <c:v>-27</c:v>
                </c:pt>
                <c:pt idx="643">
                  <c:v>-27</c:v>
                </c:pt>
                <c:pt idx="644">
                  <c:v>-7</c:v>
                </c:pt>
                <c:pt idx="645">
                  <c:v>-7</c:v>
                </c:pt>
                <c:pt idx="646">
                  <c:v>13</c:v>
                </c:pt>
                <c:pt idx="647">
                  <c:v>13</c:v>
                </c:pt>
                <c:pt idx="648">
                  <c:v>28</c:v>
                </c:pt>
                <c:pt idx="649">
                  <c:v>28</c:v>
                </c:pt>
                <c:pt idx="650">
                  <c:v>-74</c:v>
                </c:pt>
                <c:pt idx="651">
                  <c:v>-74</c:v>
                </c:pt>
                <c:pt idx="652">
                  <c:v>-74</c:v>
                </c:pt>
                <c:pt idx="653">
                  <c:v>6</c:v>
                </c:pt>
                <c:pt idx="654">
                  <c:v>6</c:v>
                </c:pt>
                <c:pt idx="655">
                  <c:v>6</c:v>
                </c:pt>
                <c:pt idx="656">
                  <c:v>6</c:v>
                </c:pt>
                <c:pt idx="657">
                  <c:v>6</c:v>
                </c:pt>
                <c:pt idx="658">
                  <c:v>-89</c:v>
                </c:pt>
                <c:pt idx="659">
                  <c:v>-89</c:v>
                </c:pt>
                <c:pt idx="660">
                  <c:v>-9</c:v>
                </c:pt>
                <c:pt idx="661">
                  <c:v>-9</c:v>
                </c:pt>
                <c:pt idx="662">
                  <c:v>-9</c:v>
                </c:pt>
                <c:pt idx="663">
                  <c:v>-9</c:v>
                </c:pt>
                <c:pt idx="664">
                  <c:v>-9</c:v>
                </c:pt>
                <c:pt idx="665">
                  <c:v>41</c:v>
                </c:pt>
                <c:pt idx="666">
                  <c:v>41</c:v>
                </c:pt>
                <c:pt idx="667">
                  <c:v>-45</c:v>
                </c:pt>
                <c:pt idx="668">
                  <c:v>-45</c:v>
                </c:pt>
                <c:pt idx="669">
                  <c:v>35</c:v>
                </c:pt>
                <c:pt idx="670">
                  <c:v>35</c:v>
                </c:pt>
                <c:pt idx="671">
                  <c:v>35</c:v>
                </c:pt>
                <c:pt idx="672">
                  <c:v>35</c:v>
                </c:pt>
                <c:pt idx="673">
                  <c:v>35</c:v>
                </c:pt>
                <c:pt idx="674">
                  <c:v>35</c:v>
                </c:pt>
                <c:pt idx="675">
                  <c:v>98</c:v>
                </c:pt>
                <c:pt idx="676">
                  <c:v>98</c:v>
                </c:pt>
                <c:pt idx="677">
                  <c:v>78</c:v>
                </c:pt>
                <c:pt idx="678">
                  <c:v>58</c:v>
                </c:pt>
                <c:pt idx="679">
                  <c:v>58</c:v>
                </c:pt>
                <c:pt idx="680">
                  <c:v>28</c:v>
                </c:pt>
                <c:pt idx="681">
                  <c:v>-2</c:v>
                </c:pt>
                <c:pt idx="682">
                  <c:v>-32</c:v>
                </c:pt>
                <c:pt idx="683">
                  <c:v>-32</c:v>
                </c:pt>
                <c:pt idx="684">
                  <c:v>58</c:v>
                </c:pt>
                <c:pt idx="685">
                  <c:v>58</c:v>
                </c:pt>
                <c:pt idx="686">
                  <c:v>58</c:v>
                </c:pt>
                <c:pt idx="687">
                  <c:v>98</c:v>
                </c:pt>
                <c:pt idx="688">
                  <c:v>98</c:v>
                </c:pt>
                <c:pt idx="689">
                  <c:v>98</c:v>
                </c:pt>
                <c:pt idx="690">
                  <c:v>98</c:v>
                </c:pt>
                <c:pt idx="691">
                  <c:v>138</c:v>
                </c:pt>
                <c:pt idx="692">
                  <c:v>138</c:v>
                </c:pt>
                <c:pt idx="693">
                  <c:v>138</c:v>
                </c:pt>
                <c:pt idx="694">
                  <c:v>138</c:v>
                </c:pt>
                <c:pt idx="695">
                  <c:v>138</c:v>
                </c:pt>
                <c:pt idx="696">
                  <c:v>138</c:v>
                </c:pt>
                <c:pt idx="697">
                  <c:v>138</c:v>
                </c:pt>
                <c:pt idx="698">
                  <c:v>138</c:v>
                </c:pt>
                <c:pt idx="699">
                  <c:v>8</c:v>
                </c:pt>
                <c:pt idx="700">
                  <c:v>58</c:v>
                </c:pt>
                <c:pt idx="701">
                  <c:v>58</c:v>
                </c:pt>
                <c:pt idx="702">
                  <c:v>138</c:v>
                </c:pt>
                <c:pt idx="703">
                  <c:v>138</c:v>
                </c:pt>
                <c:pt idx="704">
                  <c:v>238</c:v>
                </c:pt>
                <c:pt idx="705">
                  <c:v>238</c:v>
                </c:pt>
                <c:pt idx="706">
                  <c:v>238</c:v>
                </c:pt>
                <c:pt idx="707">
                  <c:v>238</c:v>
                </c:pt>
                <c:pt idx="708">
                  <c:v>238</c:v>
                </c:pt>
                <c:pt idx="709">
                  <c:v>238</c:v>
                </c:pt>
                <c:pt idx="710">
                  <c:v>57</c:v>
                </c:pt>
                <c:pt idx="711">
                  <c:v>57</c:v>
                </c:pt>
                <c:pt idx="712">
                  <c:v>57</c:v>
                </c:pt>
                <c:pt idx="713">
                  <c:v>57</c:v>
                </c:pt>
                <c:pt idx="714">
                  <c:v>37</c:v>
                </c:pt>
                <c:pt idx="715">
                  <c:v>37</c:v>
                </c:pt>
                <c:pt idx="716">
                  <c:v>37</c:v>
                </c:pt>
                <c:pt idx="717">
                  <c:v>37</c:v>
                </c:pt>
                <c:pt idx="718">
                  <c:v>17</c:v>
                </c:pt>
                <c:pt idx="719">
                  <c:v>17</c:v>
                </c:pt>
                <c:pt idx="720">
                  <c:v>17</c:v>
                </c:pt>
                <c:pt idx="721">
                  <c:v>17</c:v>
                </c:pt>
                <c:pt idx="722">
                  <c:v>-3</c:v>
                </c:pt>
                <c:pt idx="723">
                  <c:v>-3</c:v>
                </c:pt>
                <c:pt idx="724">
                  <c:v>-3</c:v>
                </c:pt>
                <c:pt idx="725">
                  <c:v>-3</c:v>
                </c:pt>
                <c:pt idx="726">
                  <c:v>-23</c:v>
                </c:pt>
                <c:pt idx="727">
                  <c:v>-23</c:v>
                </c:pt>
                <c:pt idx="728">
                  <c:v>-23</c:v>
                </c:pt>
                <c:pt idx="729">
                  <c:v>-23</c:v>
                </c:pt>
                <c:pt idx="730">
                  <c:v>-23</c:v>
                </c:pt>
                <c:pt idx="731">
                  <c:v>-43</c:v>
                </c:pt>
                <c:pt idx="732">
                  <c:v>-43</c:v>
                </c:pt>
                <c:pt idx="733">
                  <c:v>-43</c:v>
                </c:pt>
                <c:pt idx="734">
                  <c:v>95</c:v>
                </c:pt>
                <c:pt idx="735">
                  <c:v>95</c:v>
                </c:pt>
                <c:pt idx="736">
                  <c:v>75</c:v>
                </c:pt>
                <c:pt idx="737">
                  <c:v>75</c:v>
                </c:pt>
                <c:pt idx="738">
                  <c:v>75</c:v>
                </c:pt>
                <c:pt idx="739">
                  <c:v>55</c:v>
                </c:pt>
                <c:pt idx="740">
                  <c:v>55</c:v>
                </c:pt>
                <c:pt idx="741">
                  <c:v>55</c:v>
                </c:pt>
                <c:pt idx="742">
                  <c:v>55</c:v>
                </c:pt>
                <c:pt idx="743">
                  <c:v>35</c:v>
                </c:pt>
                <c:pt idx="744">
                  <c:v>35</c:v>
                </c:pt>
                <c:pt idx="745">
                  <c:v>35</c:v>
                </c:pt>
                <c:pt idx="746">
                  <c:v>35</c:v>
                </c:pt>
                <c:pt idx="747">
                  <c:v>-15</c:v>
                </c:pt>
                <c:pt idx="748">
                  <c:v>-15</c:v>
                </c:pt>
                <c:pt idx="749">
                  <c:v>-15</c:v>
                </c:pt>
                <c:pt idx="750">
                  <c:v>90</c:v>
                </c:pt>
                <c:pt idx="751">
                  <c:v>90</c:v>
                </c:pt>
                <c:pt idx="752">
                  <c:v>90</c:v>
                </c:pt>
                <c:pt idx="753">
                  <c:v>90</c:v>
                </c:pt>
                <c:pt idx="754">
                  <c:v>90</c:v>
                </c:pt>
                <c:pt idx="755">
                  <c:v>30</c:v>
                </c:pt>
                <c:pt idx="756">
                  <c:v>30</c:v>
                </c:pt>
                <c:pt idx="757">
                  <c:v>30</c:v>
                </c:pt>
                <c:pt idx="758">
                  <c:v>30</c:v>
                </c:pt>
                <c:pt idx="759">
                  <c:v>10</c:v>
                </c:pt>
                <c:pt idx="760">
                  <c:v>10</c:v>
                </c:pt>
                <c:pt idx="761">
                  <c:v>10</c:v>
                </c:pt>
                <c:pt idx="762">
                  <c:v>10</c:v>
                </c:pt>
                <c:pt idx="763">
                  <c:v>-10</c:v>
                </c:pt>
                <c:pt idx="764">
                  <c:v>-10</c:v>
                </c:pt>
                <c:pt idx="765">
                  <c:v>-10</c:v>
                </c:pt>
                <c:pt idx="766">
                  <c:v>-10</c:v>
                </c:pt>
                <c:pt idx="767">
                  <c:v>-30</c:v>
                </c:pt>
                <c:pt idx="768">
                  <c:v>-30</c:v>
                </c:pt>
                <c:pt idx="769">
                  <c:v>-30</c:v>
                </c:pt>
                <c:pt idx="770">
                  <c:v>-30</c:v>
                </c:pt>
                <c:pt idx="771">
                  <c:v>-80</c:v>
                </c:pt>
                <c:pt idx="772">
                  <c:v>-80</c:v>
                </c:pt>
                <c:pt idx="773">
                  <c:v>-80</c:v>
                </c:pt>
                <c:pt idx="774">
                  <c:v>-80</c:v>
                </c:pt>
                <c:pt idx="775">
                  <c:v>63</c:v>
                </c:pt>
                <c:pt idx="776">
                  <c:v>43</c:v>
                </c:pt>
                <c:pt idx="777">
                  <c:v>23</c:v>
                </c:pt>
                <c:pt idx="778">
                  <c:v>3</c:v>
                </c:pt>
                <c:pt idx="779">
                  <c:v>3</c:v>
                </c:pt>
                <c:pt idx="780">
                  <c:v>23</c:v>
                </c:pt>
                <c:pt idx="781">
                  <c:v>43</c:v>
                </c:pt>
                <c:pt idx="782">
                  <c:v>63</c:v>
                </c:pt>
                <c:pt idx="783">
                  <c:v>63</c:v>
                </c:pt>
                <c:pt idx="784">
                  <c:v>23</c:v>
                </c:pt>
                <c:pt idx="785">
                  <c:v>3</c:v>
                </c:pt>
                <c:pt idx="786">
                  <c:v>3</c:v>
                </c:pt>
                <c:pt idx="787">
                  <c:v>23</c:v>
                </c:pt>
                <c:pt idx="788">
                  <c:v>43</c:v>
                </c:pt>
                <c:pt idx="789">
                  <c:v>43</c:v>
                </c:pt>
                <c:pt idx="790">
                  <c:v>43</c:v>
                </c:pt>
                <c:pt idx="791">
                  <c:v>23</c:v>
                </c:pt>
                <c:pt idx="792">
                  <c:v>63</c:v>
                </c:pt>
                <c:pt idx="793">
                  <c:v>63</c:v>
                </c:pt>
                <c:pt idx="794">
                  <c:v>63</c:v>
                </c:pt>
                <c:pt idx="795">
                  <c:v>83</c:v>
                </c:pt>
                <c:pt idx="796">
                  <c:v>44</c:v>
                </c:pt>
                <c:pt idx="797">
                  <c:v>23</c:v>
                </c:pt>
                <c:pt idx="798">
                  <c:v>83</c:v>
                </c:pt>
                <c:pt idx="799">
                  <c:v>3</c:v>
                </c:pt>
                <c:pt idx="800">
                  <c:v>23</c:v>
                </c:pt>
                <c:pt idx="801">
                  <c:v>3</c:v>
                </c:pt>
                <c:pt idx="802">
                  <c:v>43</c:v>
                </c:pt>
                <c:pt idx="803">
                  <c:v>43</c:v>
                </c:pt>
                <c:pt idx="804">
                  <c:v>63</c:v>
                </c:pt>
                <c:pt idx="805">
                  <c:v>63</c:v>
                </c:pt>
                <c:pt idx="806">
                  <c:v>63</c:v>
                </c:pt>
                <c:pt idx="807">
                  <c:v>60</c:v>
                </c:pt>
                <c:pt idx="808">
                  <c:v>81</c:v>
                </c:pt>
                <c:pt idx="809">
                  <c:v>105</c:v>
                </c:pt>
                <c:pt idx="810">
                  <c:v>105</c:v>
                </c:pt>
                <c:pt idx="811">
                  <c:v>63</c:v>
                </c:pt>
                <c:pt idx="812">
                  <c:v>43</c:v>
                </c:pt>
                <c:pt idx="813">
                  <c:v>85</c:v>
                </c:pt>
                <c:pt idx="814">
                  <c:v>104</c:v>
                </c:pt>
                <c:pt idx="815">
                  <c:v>105</c:v>
                </c:pt>
                <c:pt idx="816">
                  <c:v>105</c:v>
                </c:pt>
                <c:pt idx="817">
                  <c:v>83</c:v>
                </c:pt>
                <c:pt idx="818">
                  <c:v>133</c:v>
                </c:pt>
                <c:pt idx="819">
                  <c:v>113</c:v>
                </c:pt>
                <c:pt idx="820">
                  <c:v>133</c:v>
                </c:pt>
                <c:pt idx="821">
                  <c:v>133</c:v>
                </c:pt>
                <c:pt idx="822">
                  <c:v>63</c:v>
                </c:pt>
                <c:pt idx="823">
                  <c:v>133</c:v>
                </c:pt>
                <c:pt idx="824">
                  <c:v>133</c:v>
                </c:pt>
                <c:pt idx="825">
                  <c:v>133</c:v>
                </c:pt>
                <c:pt idx="826">
                  <c:v>39</c:v>
                </c:pt>
                <c:pt idx="827">
                  <c:v>39</c:v>
                </c:pt>
                <c:pt idx="828">
                  <c:v>39</c:v>
                </c:pt>
                <c:pt idx="829">
                  <c:v>39</c:v>
                </c:pt>
                <c:pt idx="830">
                  <c:v>39</c:v>
                </c:pt>
                <c:pt idx="831">
                  <c:v>39</c:v>
                </c:pt>
                <c:pt idx="832">
                  <c:v>39</c:v>
                </c:pt>
                <c:pt idx="833">
                  <c:v>39</c:v>
                </c:pt>
                <c:pt idx="834">
                  <c:v>39</c:v>
                </c:pt>
                <c:pt idx="835">
                  <c:v>39</c:v>
                </c:pt>
                <c:pt idx="836">
                  <c:v>39</c:v>
                </c:pt>
                <c:pt idx="837">
                  <c:v>3</c:v>
                </c:pt>
                <c:pt idx="838">
                  <c:v>3</c:v>
                </c:pt>
                <c:pt idx="839">
                  <c:v>3</c:v>
                </c:pt>
                <c:pt idx="840">
                  <c:v>23</c:v>
                </c:pt>
                <c:pt idx="841">
                  <c:v>23</c:v>
                </c:pt>
                <c:pt idx="842">
                  <c:v>43</c:v>
                </c:pt>
                <c:pt idx="843">
                  <c:v>43</c:v>
                </c:pt>
                <c:pt idx="844">
                  <c:v>43</c:v>
                </c:pt>
                <c:pt idx="845">
                  <c:v>63</c:v>
                </c:pt>
                <c:pt idx="846">
                  <c:v>-45</c:v>
                </c:pt>
                <c:pt idx="847">
                  <c:v>-25</c:v>
                </c:pt>
                <c:pt idx="848">
                  <c:v>-25</c:v>
                </c:pt>
                <c:pt idx="849">
                  <c:v>-5</c:v>
                </c:pt>
                <c:pt idx="850">
                  <c:v>-5</c:v>
                </c:pt>
                <c:pt idx="851">
                  <c:v>15</c:v>
                </c:pt>
                <c:pt idx="852">
                  <c:v>15</c:v>
                </c:pt>
                <c:pt idx="853">
                  <c:v>35</c:v>
                </c:pt>
                <c:pt idx="854">
                  <c:v>35</c:v>
                </c:pt>
                <c:pt idx="855">
                  <c:v>35</c:v>
                </c:pt>
                <c:pt idx="856">
                  <c:v>-36</c:v>
                </c:pt>
                <c:pt idx="857">
                  <c:v>-16</c:v>
                </c:pt>
                <c:pt idx="858">
                  <c:v>-16</c:v>
                </c:pt>
                <c:pt idx="859">
                  <c:v>4</c:v>
                </c:pt>
                <c:pt idx="860">
                  <c:v>4</c:v>
                </c:pt>
                <c:pt idx="861">
                  <c:v>24</c:v>
                </c:pt>
                <c:pt idx="862">
                  <c:v>24</c:v>
                </c:pt>
                <c:pt idx="863">
                  <c:v>44</c:v>
                </c:pt>
                <c:pt idx="864">
                  <c:v>44</c:v>
                </c:pt>
                <c:pt idx="865">
                  <c:v>-98</c:v>
                </c:pt>
                <c:pt idx="866">
                  <c:v>-98</c:v>
                </c:pt>
                <c:pt idx="867">
                  <c:v>-98</c:v>
                </c:pt>
                <c:pt idx="868">
                  <c:v>-78</c:v>
                </c:pt>
                <c:pt idx="869">
                  <c:v>-78</c:v>
                </c:pt>
                <c:pt idx="870">
                  <c:v>-78</c:v>
                </c:pt>
                <c:pt idx="871">
                  <c:v>-58</c:v>
                </c:pt>
                <c:pt idx="872">
                  <c:v>-58</c:v>
                </c:pt>
                <c:pt idx="873">
                  <c:v>-58</c:v>
                </c:pt>
                <c:pt idx="874">
                  <c:v>-38</c:v>
                </c:pt>
                <c:pt idx="875">
                  <c:v>-49</c:v>
                </c:pt>
                <c:pt idx="876">
                  <c:v>-49</c:v>
                </c:pt>
                <c:pt idx="877">
                  <c:v>-49</c:v>
                </c:pt>
                <c:pt idx="878">
                  <c:v>-29</c:v>
                </c:pt>
                <c:pt idx="879">
                  <c:v>-29</c:v>
                </c:pt>
                <c:pt idx="880">
                  <c:v>-29</c:v>
                </c:pt>
                <c:pt idx="881">
                  <c:v>-9</c:v>
                </c:pt>
                <c:pt idx="882">
                  <c:v>-9</c:v>
                </c:pt>
                <c:pt idx="883">
                  <c:v>-9</c:v>
                </c:pt>
                <c:pt idx="884">
                  <c:v>11</c:v>
                </c:pt>
                <c:pt idx="885">
                  <c:v>11</c:v>
                </c:pt>
                <c:pt idx="886">
                  <c:v>11</c:v>
                </c:pt>
                <c:pt idx="887">
                  <c:v>31</c:v>
                </c:pt>
                <c:pt idx="888">
                  <c:v>31</c:v>
                </c:pt>
                <c:pt idx="889">
                  <c:v>31</c:v>
                </c:pt>
                <c:pt idx="890">
                  <c:v>-5</c:v>
                </c:pt>
                <c:pt idx="891">
                  <c:v>-5</c:v>
                </c:pt>
                <c:pt idx="892">
                  <c:v>-25</c:v>
                </c:pt>
                <c:pt idx="893">
                  <c:v>-25</c:v>
                </c:pt>
                <c:pt idx="894">
                  <c:v>-25</c:v>
                </c:pt>
                <c:pt idx="895">
                  <c:v>-45</c:v>
                </c:pt>
                <c:pt idx="896">
                  <c:v>-65</c:v>
                </c:pt>
                <c:pt idx="897">
                  <c:v>-65</c:v>
                </c:pt>
                <c:pt idx="898">
                  <c:v>-65</c:v>
                </c:pt>
                <c:pt idx="899">
                  <c:v>-55</c:v>
                </c:pt>
                <c:pt idx="900">
                  <c:v>-55</c:v>
                </c:pt>
                <c:pt idx="901">
                  <c:v>-55</c:v>
                </c:pt>
                <c:pt idx="902">
                  <c:v>-35</c:v>
                </c:pt>
                <c:pt idx="903">
                  <c:v>-35</c:v>
                </c:pt>
                <c:pt idx="904">
                  <c:v>-35</c:v>
                </c:pt>
                <c:pt idx="905">
                  <c:v>-15</c:v>
                </c:pt>
                <c:pt idx="906">
                  <c:v>-15</c:v>
                </c:pt>
                <c:pt idx="907">
                  <c:v>-15</c:v>
                </c:pt>
                <c:pt idx="908">
                  <c:v>5</c:v>
                </c:pt>
                <c:pt idx="909">
                  <c:v>5</c:v>
                </c:pt>
                <c:pt idx="910">
                  <c:v>5</c:v>
                </c:pt>
                <c:pt idx="911">
                  <c:v>-44</c:v>
                </c:pt>
                <c:pt idx="912">
                  <c:v>-44</c:v>
                </c:pt>
                <c:pt idx="913">
                  <c:v>-24</c:v>
                </c:pt>
                <c:pt idx="914">
                  <c:v>-24</c:v>
                </c:pt>
                <c:pt idx="915">
                  <c:v>-4</c:v>
                </c:pt>
                <c:pt idx="916">
                  <c:v>-4</c:v>
                </c:pt>
                <c:pt idx="917">
                  <c:v>16</c:v>
                </c:pt>
                <c:pt idx="918">
                  <c:v>16</c:v>
                </c:pt>
                <c:pt idx="919">
                  <c:v>36</c:v>
                </c:pt>
                <c:pt idx="920">
                  <c:v>36</c:v>
                </c:pt>
                <c:pt idx="921">
                  <c:v>-68</c:v>
                </c:pt>
                <c:pt idx="922">
                  <c:v>-48</c:v>
                </c:pt>
                <c:pt idx="923">
                  <c:v>-28</c:v>
                </c:pt>
                <c:pt idx="924">
                  <c:v>-28</c:v>
                </c:pt>
                <c:pt idx="925">
                  <c:v>-8</c:v>
                </c:pt>
                <c:pt idx="926">
                  <c:v>-8</c:v>
                </c:pt>
                <c:pt idx="927">
                  <c:v>12</c:v>
                </c:pt>
                <c:pt idx="928">
                  <c:v>12</c:v>
                </c:pt>
                <c:pt idx="929">
                  <c:v>12</c:v>
                </c:pt>
                <c:pt idx="930">
                  <c:v>32</c:v>
                </c:pt>
                <c:pt idx="931">
                  <c:v>53</c:v>
                </c:pt>
                <c:pt idx="932">
                  <c:v>33</c:v>
                </c:pt>
                <c:pt idx="933">
                  <c:v>63</c:v>
                </c:pt>
                <c:pt idx="934">
                  <c:v>73</c:v>
                </c:pt>
                <c:pt idx="935">
                  <c:v>53</c:v>
                </c:pt>
                <c:pt idx="936">
                  <c:v>53</c:v>
                </c:pt>
                <c:pt idx="937">
                  <c:v>23</c:v>
                </c:pt>
                <c:pt idx="938">
                  <c:v>23</c:v>
                </c:pt>
                <c:pt idx="939">
                  <c:v>13</c:v>
                </c:pt>
                <c:pt idx="940">
                  <c:v>13</c:v>
                </c:pt>
                <c:pt idx="941">
                  <c:v>33</c:v>
                </c:pt>
                <c:pt idx="942">
                  <c:v>43</c:v>
                </c:pt>
                <c:pt idx="943">
                  <c:v>63</c:v>
                </c:pt>
                <c:pt idx="944">
                  <c:v>63</c:v>
                </c:pt>
                <c:pt idx="945">
                  <c:v>35</c:v>
                </c:pt>
                <c:pt idx="946">
                  <c:v>13</c:v>
                </c:pt>
                <c:pt idx="947">
                  <c:v>112</c:v>
                </c:pt>
                <c:pt idx="948">
                  <c:v>67</c:v>
                </c:pt>
                <c:pt idx="949">
                  <c:v>32</c:v>
                </c:pt>
                <c:pt idx="950">
                  <c:v>11</c:v>
                </c:pt>
                <c:pt idx="951">
                  <c:v>-7</c:v>
                </c:pt>
                <c:pt idx="952">
                  <c:v>112</c:v>
                </c:pt>
                <c:pt idx="953">
                  <c:v>67</c:v>
                </c:pt>
                <c:pt idx="954">
                  <c:v>32</c:v>
                </c:pt>
                <c:pt idx="955">
                  <c:v>13</c:v>
                </c:pt>
                <c:pt idx="956">
                  <c:v>3</c:v>
                </c:pt>
                <c:pt idx="957">
                  <c:v>-8</c:v>
                </c:pt>
                <c:pt idx="958">
                  <c:v>-17</c:v>
                </c:pt>
                <c:pt idx="959">
                  <c:v>94</c:v>
                </c:pt>
                <c:pt idx="960">
                  <c:v>47</c:v>
                </c:pt>
                <c:pt idx="961">
                  <c:v>13</c:v>
                </c:pt>
                <c:pt idx="962">
                  <c:v>13</c:v>
                </c:pt>
                <c:pt idx="963">
                  <c:v>-5</c:v>
                </c:pt>
                <c:pt idx="964">
                  <c:v>-25</c:v>
                </c:pt>
                <c:pt idx="965">
                  <c:v>101</c:v>
                </c:pt>
                <c:pt idx="966">
                  <c:v>56</c:v>
                </c:pt>
                <c:pt idx="967">
                  <c:v>21</c:v>
                </c:pt>
                <c:pt idx="968">
                  <c:v>2</c:v>
                </c:pt>
                <c:pt idx="969">
                  <c:v>-19</c:v>
                </c:pt>
                <c:pt idx="970">
                  <c:v>23</c:v>
                </c:pt>
                <c:pt idx="971">
                  <c:v>72</c:v>
                </c:pt>
                <c:pt idx="972">
                  <c:v>43</c:v>
                </c:pt>
                <c:pt idx="973">
                  <c:v>12</c:v>
                </c:pt>
                <c:pt idx="974">
                  <c:v>23</c:v>
                </c:pt>
                <c:pt idx="975">
                  <c:v>52</c:v>
                </c:pt>
                <c:pt idx="976">
                  <c:v>64</c:v>
                </c:pt>
                <c:pt idx="977">
                  <c:v>-6</c:v>
                </c:pt>
                <c:pt idx="978">
                  <c:v>38</c:v>
                </c:pt>
                <c:pt idx="979">
                  <c:v>-6</c:v>
                </c:pt>
                <c:pt idx="980">
                  <c:v>36</c:v>
                </c:pt>
                <c:pt idx="981">
                  <c:v>-26</c:v>
                </c:pt>
                <c:pt idx="982">
                  <c:v>11</c:v>
                </c:pt>
                <c:pt idx="983">
                  <c:v>-25</c:v>
                </c:pt>
                <c:pt idx="984">
                  <c:v>23</c:v>
                </c:pt>
                <c:pt idx="985">
                  <c:v>46</c:v>
                </c:pt>
                <c:pt idx="986">
                  <c:v>28</c:v>
                </c:pt>
                <c:pt idx="987">
                  <c:v>80</c:v>
                </c:pt>
                <c:pt idx="988">
                  <c:v>28</c:v>
                </c:pt>
                <c:pt idx="989">
                  <c:v>11</c:v>
                </c:pt>
                <c:pt idx="990">
                  <c:v>18</c:v>
                </c:pt>
                <c:pt idx="991">
                  <c:v>6</c:v>
                </c:pt>
                <c:pt idx="992">
                  <c:v>-44</c:v>
                </c:pt>
                <c:pt idx="993">
                  <c:v>-2</c:v>
                </c:pt>
                <c:pt idx="994">
                  <c:v>-51</c:v>
                </c:pt>
                <c:pt idx="995">
                  <c:v>-23</c:v>
                </c:pt>
                <c:pt idx="996">
                  <c:v>17</c:v>
                </c:pt>
                <c:pt idx="997">
                  <c:v>-71</c:v>
                </c:pt>
                <c:pt idx="998">
                  <c:v>-3</c:v>
                </c:pt>
                <c:pt idx="999">
                  <c:v>15</c:v>
                </c:pt>
                <c:pt idx="1000">
                  <c:v>-1</c:v>
                </c:pt>
                <c:pt idx="1001">
                  <c:v>-24</c:v>
                </c:pt>
                <c:pt idx="1002">
                  <c:v>9</c:v>
                </c:pt>
                <c:pt idx="1003">
                  <c:v>-42</c:v>
                </c:pt>
                <c:pt idx="1004">
                  <c:v>37</c:v>
                </c:pt>
                <c:pt idx="1005">
                  <c:v>5</c:v>
                </c:pt>
                <c:pt idx="1006">
                  <c:v>35</c:v>
                </c:pt>
                <c:pt idx="1007">
                  <c:v>4</c:v>
                </c:pt>
                <c:pt idx="1008">
                  <c:v>137</c:v>
                </c:pt>
                <c:pt idx="1009">
                  <c:v>-2</c:v>
                </c:pt>
                <c:pt idx="1010">
                  <c:v>19</c:v>
                </c:pt>
                <c:pt idx="1011">
                  <c:v>5</c:v>
                </c:pt>
                <c:pt idx="1012">
                  <c:v>37</c:v>
                </c:pt>
                <c:pt idx="1013">
                  <c:v>14</c:v>
                </c:pt>
                <c:pt idx="1014">
                  <c:v>-13</c:v>
                </c:pt>
                <c:pt idx="1015">
                  <c:v>17</c:v>
                </c:pt>
                <c:pt idx="1016">
                  <c:v>-3</c:v>
                </c:pt>
                <c:pt idx="1017">
                  <c:v>16</c:v>
                </c:pt>
                <c:pt idx="1018">
                  <c:v>-1</c:v>
                </c:pt>
                <c:pt idx="1019">
                  <c:v>21</c:v>
                </c:pt>
                <c:pt idx="1020">
                  <c:v>10</c:v>
                </c:pt>
                <c:pt idx="1021">
                  <c:v>-6</c:v>
                </c:pt>
                <c:pt idx="1022">
                  <c:v>26</c:v>
                </c:pt>
                <c:pt idx="1023">
                  <c:v>15</c:v>
                </c:pt>
                <c:pt idx="1024">
                  <c:v>-7</c:v>
                </c:pt>
                <c:pt idx="1025">
                  <c:v>3</c:v>
                </c:pt>
                <c:pt idx="1026">
                  <c:v>13</c:v>
                </c:pt>
                <c:pt idx="1027">
                  <c:v>2</c:v>
                </c:pt>
                <c:pt idx="1028">
                  <c:v>24</c:v>
                </c:pt>
                <c:pt idx="1029">
                  <c:v>0</c:v>
                </c:pt>
                <c:pt idx="1030">
                  <c:v>-17</c:v>
                </c:pt>
                <c:pt idx="1031">
                  <c:v>6</c:v>
                </c:pt>
                <c:pt idx="1032">
                  <c:v>-2</c:v>
                </c:pt>
                <c:pt idx="1033">
                  <c:v>8</c:v>
                </c:pt>
                <c:pt idx="1034">
                  <c:v>108</c:v>
                </c:pt>
                <c:pt idx="1035">
                  <c:v>88</c:v>
                </c:pt>
                <c:pt idx="1036">
                  <c:v>68</c:v>
                </c:pt>
                <c:pt idx="1037">
                  <c:v>48</c:v>
                </c:pt>
                <c:pt idx="1038">
                  <c:v>48</c:v>
                </c:pt>
                <c:pt idx="1039">
                  <c:v>28</c:v>
                </c:pt>
                <c:pt idx="1040">
                  <c:v>28</c:v>
                </c:pt>
                <c:pt idx="1041">
                  <c:v>28</c:v>
                </c:pt>
                <c:pt idx="1042">
                  <c:v>28</c:v>
                </c:pt>
                <c:pt idx="1043">
                  <c:v>8</c:v>
                </c:pt>
                <c:pt idx="1044">
                  <c:v>8</c:v>
                </c:pt>
                <c:pt idx="1045">
                  <c:v>-12</c:v>
                </c:pt>
                <c:pt idx="1046">
                  <c:v>-12</c:v>
                </c:pt>
                <c:pt idx="1047">
                  <c:v>-72</c:v>
                </c:pt>
                <c:pt idx="1048">
                  <c:v>-52</c:v>
                </c:pt>
                <c:pt idx="1049">
                  <c:v>-52</c:v>
                </c:pt>
                <c:pt idx="1050">
                  <c:v>-32</c:v>
                </c:pt>
                <c:pt idx="1051">
                  <c:v>-32</c:v>
                </c:pt>
                <c:pt idx="1052">
                  <c:v>-12</c:v>
                </c:pt>
                <c:pt idx="1053">
                  <c:v>-12</c:v>
                </c:pt>
                <c:pt idx="1054">
                  <c:v>8</c:v>
                </c:pt>
                <c:pt idx="1055">
                  <c:v>8</c:v>
                </c:pt>
                <c:pt idx="1056">
                  <c:v>28</c:v>
                </c:pt>
                <c:pt idx="1057">
                  <c:v>28</c:v>
                </c:pt>
                <c:pt idx="1058">
                  <c:v>28</c:v>
                </c:pt>
                <c:pt idx="1059">
                  <c:v>48</c:v>
                </c:pt>
                <c:pt idx="1060">
                  <c:v>-12</c:v>
                </c:pt>
                <c:pt idx="1061">
                  <c:v>-12</c:v>
                </c:pt>
                <c:pt idx="1062">
                  <c:v>-2</c:v>
                </c:pt>
                <c:pt idx="1063">
                  <c:v>-2</c:v>
                </c:pt>
                <c:pt idx="1064">
                  <c:v>-2</c:v>
                </c:pt>
                <c:pt idx="1065">
                  <c:v>-2</c:v>
                </c:pt>
                <c:pt idx="1066">
                  <c:v>-2</c:v>
                </c:pt>
                <c:pt idx="1067">
                  <c:v>-2</c:v>
                </c:pt>
                <c:pt idx="1068">
                  <c:v>-2</c:v>
                </c:pt>
                <c:pt idx="1069">
                  <c:v>-2</c:v>
                </c:pt>
                <c:pt idx="1070">
                  <c:v>85</c:v>
                </c:pt>
                <c:pt idx="1071">
                  <c:v>65</c:v>
                </c:pt>
                <c:pt idx="1072">
                  <c:v>65</c:v>
                </c:pt>
                <c:pt idx="1073">
                  <c:v>65</c:v>
                </c:pt>
                <c:pt idx="1074">
                  <c:v>45</c:v>
                </c:pt>
                <c:pt idx="1075">
                  <c:v>45</c:v>
                </c:pt>
                <c:pt idx="1076">
                  <c:v>19</c:v>
                </c:pt>
                <c:pt idx="1077">
                  <c:v>19</c:v>
                </c:pt>
                <c:pt idx="1078">
                  <c:v>5</c:v>
                </c:pt>
                <c:pt idx="1079">
                  <c:v>5</c:v>
                </c:pt>
                <c:pt idx="1080">
                  <c:v>-15</c:v>
                </c:pt>
                <c:pt idx="1081">
                  <c:v>-15</c:v>
                </c:pt>
                <c:pt idx="1082">
                  <c:v>-35</c:v>
                </c:pt>
                <c:pt idx="1083">
                  <c:v>-35</c:v>
                </c:pt>
                <c:pt idx="1084">
                  <c:v>-55</c:v>
                </c:pt>
                <c:pt idx="1085">
                  <c:v>-75</c:v>
                </c:pt>
                <c:pt idx="1086">
                  <c:v>-35</c:v>
                </c:pt>
                <c:pt idx="1087">
                  <c:v>-35</c:v>
                </c:pt>
                <c:pt idx="1088">
                  <c:v>-15</c:v>
                </c:pt>
                <c:pt idx="1089">
                  <c:v>-15</c:v>
                </c:pt>
                <c:pt idx="1090">
                  <c:v>19</c:v>
                </c:pt>
                <c:pt idx="1091">
                  <c:v>19</c:v>
                </c:pt>
                <c:pt idx="1092">
                  <c:v>45</c:v>
                </c:pt>
                <c:pt idx="1093">
                  <c:v>45</c:v>
                </c:pt>
                <c:pt idx="1094">
                  <c:v>65</c:v>
                </c:pt>
                <c:pt idx="1095">
                  <c:v>65</c:v>
                </c:pt>
                <c:pt idx="1096">
                  <c:v>85</c:v>
                </c:pt>
                <c:pt idx="1097">
                  <c:v>-26</c:v>
                </c:pt>
                <c:pt idx="1098">
                  <c:v>-26</c:v>
                </c:pt>
                <c:pt idx="1099">
                  <c:v>-26</c:v>
                </c:pt>
                <c:pt idx="1100">
                  <c:v>-26</c:v>
                </c:pt>
                <c:pt idx="1101">
                  <c:v>-26</c:v>
                </c:pt>
                <c:pt idx="1102">
                  <c:v>-26</c:v>
                </c:pt>
                <c:pt idx="1103">
                  <c:v>-15</c:v>
                </c:pt>
                <c:pt idx="1104">
                  <c:v>-15</c:v>
                </c:pt>
                <c:pt idx="1105">
                  <c:v>-15</c:v>
                </c:pt>
                <c:pt idx="1106">
                  <c:v>-15</c:v>
                </c:pt>
                <c:pt idx="1107">
                  <c:v>-70</c:v>
                </c:pt>
                <c:pt idx="1108">
                  <c:v>-50</c:v>
                </c:pt>
                <c:pt idx="1109">
                  <c:v>-30</c:v>
                </c:pt>
                <c:pt idx="1110">
                  <c:v>-30</c:v>
                </c:pt>
                <c:pt idx="1111">
                  <c:v>-10</c:v>
                </c:pt>
                <c:pt idx="1112">
                  <c:v>-10</c:v>
                </c:pt>
                <c:pt idx="1113">
                  <c:v>10</c:v>
                </c:pt>
                <c:pt idx="1114">
                  <c:v>10</c:v>
                </c:pt>
                <c:pt idx="1115">
                  <c:v>10</c:v>
                </c:pt>
                <c:pt idx="1116">
                  <c:v>24</c:v>
                </c:pt>
                <c:pt idx="1117">
                  <c:v>24</c:v>
                </c:pt>
                <c:pt idx="1118">
                  <c:v>40</c:v>
                </c:pt>
                <c:pt idx="1119">
                  <c:v>40</c:v>
                </c:pt>
                <c:pt idx="1120">
                  <c:v>50</c:v>
                </c:pt>
                <c:pt idx="1121">
                  <c:v>-110</c:v>
                </c:pt>
                <c:pt idx="1122">
                  <c:v>-90</c:v>
                </c:pt>
                <c:pt idx="1123">
                  <c:v>-70</c:v>
                </c:pt>
                <c:pt idx="1124">
                  <c:v>-50</c:v>
                </c:pt>
                <c:pt idx="1125">
                  <c:v>-50</c:v>
                </c:pt>
                <c:pt idx="1126">
                  <c:v>-50</c:v>
                </c:pt>
                <c:pt idx="1127">
                  <c:v>-30</c:v>
                </c:pt>
                <c:pt idx="1128">
                  <c:v>-30</c:v>
                </c:pt>
                <c:pt idx="1129">
                  <c:v>-10</c:v>
                </c:pt>
                <c:pt idx="1130">
                  <c:v>-10</c:v>
                </c:pt>
                <c:pt idx="1131">
                  <c:v>10</c:v>
                </c:pt>
                <c:pt idx="1132">
                  <c:v>15</c:v>
                </c:pt>
                <c:pt idx="1133">
                  <c:v>0</c:v>
                </c:pt>
                <c:pt idx="1134">
                  <c:v>0</c:v>
                </c:pt>
                <c:pt idx="1135">
                  <c:v>0</c:v>
                </c:pt>
                <c:pt idx="1136">
                  <c:v>0</c:v>
                </c:pt>
                <c:pt idx="1137">
                  <c:v>0</c:v>
                </c:pt>
                <c:pt idx="1138">
                  <c:v>0</c:v>
                </c:pt>
                <c:pt idx="1139">
                  <c:v>0</c:v>
                </c:pt>
                <c:pt idx="1140">
                  <c:v>0</c:v>
                </c:pt>
                <c:pt idx="1141">
                  <c:v>0</c:v>
                </c:pt>
                <c:pt idx="1142">
                  <c:v>0</c:v>
                </c:pt>
                <c:pt idx="1143">
                  <c:v>-143</c:v>
                </c:pt>
                <c:pt idx="1144">
                  <c:v>-103</c:v>
                </c:pt>
                <c:pt idx="1145">
                  <c:v>-83</c:v>
                </c:pt>
                <c:pt idx="1146">
                  <c:v>-49</c:v>
                </c:pt>
                <c:pt idx="1147">
                  <c:v>-49</c:v>
                </c:pt>
                <c:pt idx="1148">
                  <c:v>-23</c:v>
                </c:pt>
                <c:pt idx="1149">
                  <c:v>-23</c:v>
                </c:pt>
                <c:pt idx="1150">
                  <c:v>-3</c:v>
                </c:pt>
                <c:pt idx="1151">
                  <c:v>-3</c:v>
                </c:pt>
                <c:pt idx="1152">
                  <c:v>17</c:v>
                </c:pt>
                <c:pt idx="1153">
                  <c:v>37</c:v>
                </c:pt>
                <c:pt idx="1154">
                  <c:v>-83</c:v>
                </c:pt>
                <c:pt idx="1155">
                  <c:v>-49</c:v>
                </c:pt>
                <c:pt idx="1156">
                  <c:v>-23</c:v>
                </c:pt>
                <c:pt idx="1157">
                  <c:v>-23</c:v>
                </c:pt>
                <c:pt idx="1158">
                  <c:v>-3</c:v>
                </c:pt>
                <c:pt idx="1159">
                  <c:v>-3</c:v>
                </c:pt>
                <c:pt idx="1160">
                  <c:v>17</c:v>
                </c:pt>
                <c:pt idx="1161">
                  <c:v>17</c:v>
                </c:pt>
                <c:pt idx="1162">
                  <c:v>17</c:v>
                </c:pt>
                <c:pt idx="1163">
                  <c:v>37</c:v>
                </c:pt>
                <c:pt idx="1164">
                  <c:v>17</c:v>
                </c:pt>
                <c:pt idx="1165">
                  <c:v>17</c:v>
                </c:pt>
                <c:pt idx="1166">
                  <c:v>17</c:v>
                </c:pt>
                <c:pt idx="1167">
                  <c:v>27</c:v>
                </c:pt>
                <c:pt idx="1168">
                  <c:v>27</c:v>
                </c:pt>
                <c:pt idx="1169">
                  <c:v>27</c:v>
                </c:pt>
                <c:pt idx="1170">
                  <c:v>27</c:v>
                </c:pt>
                <c:pt idx="1171">
                  <c:v>27</c:v>
                </c:pt>
                <c:pt idx="1172">
                  <c:v>27</c:v>
                </c:pt>
                <c:pt idx="1173">
                  <c:v>27</c:v>
                </c:pt>
                <c:pt idx="1174">
                  <c:v>-32</c:v>
                </c:pt>
                <c:pt idx="1175">
                  <c:v>-32</c:v>
                </c:pt>
                <c:pt idx="1176">
                  <c:v>-32</c:v>
                </c:pt>
                <c:pt idx="1177">
                  <c:v>-32</c:v>
                </c:pt>
                <c:pt idx="1178">
                  <c:v>-32</c:v>
                </c:pt>
                <c:pt idx="1179">
                  <c:v>-32</c:v>
                </c:pt>
                <c:pt idx="1180">
                  <c:v>-32</c:v>
                </c:pt>
                <c:pt idx="1181">
                  <c:v>-17</c:v>
                </c:pt>
                <c:pt idx="1182">
                  <c:v>-17</c:v>
                </c:pt>
                <c:pt idx="1183">
                  <c:v>-17</c:v>
                </c:pt>
                <c:pt idx="1184">
                  <c:v>-17</c:v>
                </c:pt>
                <c:pt idx="1185">
                  <c:v>-17</c:v>
                </c:pt>
                <c:pt idx="1186">
                  <c:v>-17</c:v>
                </c:pt>
                <c:pt idx="1187">
                  <c:v>-17</c:v>
                </c:pt>
                <c:pt idx="1188">
                  <c:v>11</c:v>
                </c:pt>
                <c:pt idx="1189">
                  <c:v>-14</c:v>
                </c:pt>
                <c:pt idx="1190">
                  <c:v>-39</c:v>
                </c:pt>
                <c:pt idx="1191">
                  <c:v>-1</c:v>
                </c:pt>
                <c:pt idx="1192">
                  <c:v>10</c:v>
                </c:pt>
                <c:pt idx="1193">
                  <c:v>-25</c:v>
                </c:pt>
                <c:pt idx="1194">
                  <c:v>36</c:v>
                </c:pt>
                <c:pt idx="1195">
                  <c:v>-14</c:v>
                </c:pt>
                <c:pt idx="1196">
                  <c:v>-1</c:v>
                </c:pt>
                <c:pt idx="1197">
                  <c:v>-39</c:v>
                </c:pt>
                <c:pt idx="1198">
                  <c:v>-14</c:v>
                </c:pt>
                <c:pt idx="1199">
                  <c:v>-25</c:v>
                </c:pt>
                <c:pt idx="1200">
                  <c:v>-39</c:v>
                </c:pt>
                <c:pt idx="1201">
                  <c:v>10</c:v>
                </c:pt>
                <c:pt idx="1202">
                  <c:v>-200</c:v>
                </c:pt>
                <c:pt idx="1203">
                  <c:v>-180</c:v>
                </c:pt>
                <c:pt idx="1204">
                  <c:v>-160</c:v>
                </c:pt>
                <c:pt idx="1205">
                  <c:v>-140</c:v>
                </c:pt>
                <c:pt idx="1206">
                  <c:v>-120</c:v>
                </c:pt>
                <c:pt idx="1207">
                  <c:v>-100</c:v>
                </c:pt>
                <c:pt idx="1208">
                  <c:v>-90</c:v>
                </c:pt>
                <c:pt idx="1209">
                  <c:v>-80</c:v>
                </c:pt>
                <c:pt idx="1210">
                  <c:v>-70</c:v>
                </c:pt>
                <c:pt idx="1211">
                  <c:v>-60</c:v>
                </c:pt>
                <c:pt idx="1212">
                  <c:v>-50</c:v>
                </c:pt>
                <c:pt idx="1213">
                  <c:v>-40</c:v>
                </c:pt>
                <c:pt idx="1214">
                  <c:v>-30</c:v>
                </c:pt>
                <c:pt idx="1215">
                  <c:v>-20</c:v>
                </c:pt>
                <c:pt idx="1216">
                  <c:v>-10</c:v>
                </c:pt>
                <c:pt idx="1217">
                  <c:v>0</c:v>
                </c:pt>
                <c:pt idx="1218">
                  <c:v>10</c:v>
                </c:pt>
                <c:pt idx="1219">
                  <c:v>20</c:v>
                </c:pt>
                <c:pt idx="1220">
                  <c:v>30</c:v>
                </c:pt>
                <c:pt idx="1221">
                  <c:v>40</c:v>
                </c:pt>
                <c:pt idx="1222">
                  <c:v>50</c:v>
                </c:pt>
                <c:pt idx="1223">
                  <c:v>60</c:v>
                </c:pt>
                <c:pt idx="1224">
                  <c:v>70</c:v>
                </c:pt>
                <c:pt idx="1225">
                  <c:v>80</c:v>
                </c:pt>
                <c:pt idx="1226">
                  <c:v>90</c:v>
                </c:pt>
                <c:pt idx="1227">
                  <c:v>100</c:v>
                </c:pt>
                <c:pt idx="1228">
                  <c:v>110</c:v>
                </c:pt>
                <c:pt idx="1229">
                  <c:v>120</c:v>
                </c:pt>
                <c:pt idx="1230">
                  <c:v>130</c:v>
                </c:pt>
                <c:pt idx="1231">
                  <c:v>140</c:v>
                </c:pt>
                <c:pt idx="1232">
                  <c:v>150</c:v>
                </c:pt>
              </c:numCache>
            </c:numRef>
          </c:xVal>
          <c:yVal>
            <c:numRef>
              <c:f>'A:\74\[44T0_KIC.XLS]List1'!$U$2:$U$1234</c:f>
              <c:numCache>
                <c:formatCode>General</c:formatCode>
                <c:ptCount val="1233"/>
              </c:numCache>
            </c:numRef>
          </c:yVal>
          <c:smooth val="0"/>
          <c:extLst>
            <c:ext xmlns:c16="http://schemas.microsoft.com/office/drawing/2014/chart" uri="{C3380CC4-5D6E-409C-BE32-E72D297353CC}">
              <c16:uniqueId val="{0000000F-260F-40F9-BE01-D6BA9865AADE}"/>
            </c:ext>
          </c:extLst>
        </c:ser>
        <c:dLbls>
          <c:showLegendKey val="0"/>
          <c:showVal val="0"/>
          <c:showCatName val="0"/>
          <c:showSerName val="0"/>
          <c:showPercent val="0"/>
          <c:showBubbleSize val="0"/>
        </c:dLbls>
        <c:axId val="314733048"/>
        <c:axId val="1"/>
      </c:scatterChart>
      <c:valAx>
        <c:axId val="314733048"/>
        <c:scaling>
          <c:orientation val="minMax"/>
          <c:max val="200"/>
          <c:min val="-200"/>
        </c:scaling>
        <c:delete val="0"/>
        <c:axPos val="b"/>
        <c:majorGridlines>
          <c:spPr>
            <a:ln w="5587">
              <a:solidFill>
                <a:srgbClr val="000000"/>
              </a:solidFill>
              <a:prstDash val="solid"/>
            </a:ln>
          </c:spPr>
        </c:majorGridlines>
        <c:title>
          <c:tx>
            <c:rich>
              <a:bodyPr/>
              <a:lstStyle/>
              <a:p>
                <a:pPr>
                  <a:defRPr sz="1408" b="1" i="0" u="none" strike="noStrike" baseline="0">
                    <a:solidFill>
                      <a:srgbClr val="000000"/>
                    </a:solidFill>
                    <a:latin typeface="Arial CE"/>
                    <a:ea typeface="Arial CE"/>
                    <a:cs typeface="Arial CE"/>
                  </a:defRPr>
                </a:pPr>
                <a:r>
                  <a:rPr lang="cs-CZ"/>
                  <a:t>T - T0, °C</a:t>
                </a:r>
              </a:p>
            </c:rich>
          </c:tx>
          <c:layout>
            <c:manualLayout>
              <c:xMode val="edge"/>
              <c:yMode val="edge"/>
              <c:x val="0.38095238095238093"/>
              <c:y val="0.90355329949238583"/>
            </c:manualLayout>
          </c:layout>
          <c:overlay val="0"/>
          <c:spPr>
            <a:noFill/>
            <a:ln w="44694">
              <a:noFill/>
            </a:ln>
          </c:spPr>
        </c:title>
        <c:numFmt formatCode="General" sourceLinked="1"/>
        <c:majorTickMark val="out"/>
        <c:minorTickMark val="none"/>
        <c:tickLblPos val="nextTo"/>
        <c:spPr>
          <a:ln w="5587">
            <a:solidFill>
              <a:srgbClr val="000000"/>
            </a:solidFill>
            <a:prstDash val="solid"/>
          </a:ln>
        </c:spPr>
        <c:txPr>
          <a:bodyPr rot="0" vert="horz"/>
          <a:lstStyle/>
          <a:p>
            <a:pPr>
              <a:defRPr sz="1408" b="0" i="0" u="none" strike="noStrike" baseline="0">
                <a:solidFill>
                  <a:srgbClr val="000000"/>
                </a:solidFill>
                <a:latin typeface="Arial CE"/>
                <a:ea typeface="Arial CE"/>
                <a:cs typeface="Arial CE"/>
              </a:defRPr>
            </a:pPr>
            <a:endParaRPr lang="cs-CZ"/>
          </a:p>
        </c:txPr>
        <c:crossAx val="1"/>
        <c:crosses val="autoZero"/>
        <c:crossBetween val="midCat"/>
        <c:majorUnit val="50"/>
      </c:valAx>
      <c:valAx>
        <c:axId val="1"/>
        <c:scaling>
          <c:orientation val="minMax"/>
          <c:max val="500"/>
        </c:scaling>
        <c:delete val="0"/>
        <c:axPos val="l"/>
        <c:majorGridlines>
          <c:spPr>
            <a:ln w="5587">
              <a:solidFill>
                <a:srgbClr val="000000"/>
              </a:solidFill>
              <a:prstDash val="solid"/>
            </a:ln>
          </c:spPr>
        </c:majorGridlines>
        <c:title>
          <c:tx>
            <c:rich>
              <a:bodyPr/>
              <a:lstStyle/>
              <a:p>
                <a:pPr>
                  <a:defRPr sz="1408" b="1" i="0" u="none" strike="noStrike" baseline="0">
                    <a:solidFill>
                      <a:srgbClr val="000000"/>
                    </a:solidFill>
                    <a:latin typeface="Arial CE"/>
                    <a:ea typeface="Arial CE"/>
                    <a:cs typeface="Arial CE"/>
                  </a:defRPr>
                </a:pPr>
                <a:r>
                  <a:rPr lang="cs-CZ"/>
                  <a:t>KCJ, MPa.m0.5</a:t>
                </a:r>
              </a:p>
            </c:rich>
          </c:tx>
          <c:layout>
            <c:manualLayout>
              <c:xMode val="edge"/>
              <c:yMode val="edge"/>
              <c:x val="0"/>
              <c:y val="0.36548223350253806"/>
            </c:manualLayout>
          </c:layout>
          <c:overlay val="0"/>
          <c:spPr>
            <a:noFill/>
            <a:ln w="44694">
              <a:noFill/>
            </a:ln>
          </c:spPr>
        </c:title>
        <c:numFmt formatCode="General" sourceLinked="1"/>
        <c:majorTickMark val="out"/>
        <c:minorTickMark val="none"/>
        <c:tickLblPos val="nextTo"/>
        <c:spPr>
          <a:ln w="5587">
            <a:solidFill>
              <a:srgbClr val="000000"/>
            </a:solidFill>
            <a:prstDash val="solid"/>
          </a:ln>
        </c:spPr>
        <c:txPr>
          <a:bodyPr rot="0" vert="horz"/>
          <a:lstStyle/>
          <a:p>
            <a:pPr>
              <a:defRPr sz="1408" b="0" i="0" u="none" strike="noStrike" baseline="0">
                <a:solidFill>
                  <a:srgbClr val="000000"/>
                </a:solidFill>
                <a:latin typeface="Arial CE"/>
                <a:ea typeface="Arial CE"/>
                <a:cs typeface="Arial CE"/>
              </a:defRPr>
            </a:pPr>
            <a:endParaRPr lang="cs-CZ"/>
          </a:p>
        </c:txPr>
        <c:crossAx val="314733048"/>
        <c:crossesAt val="-200"/>
        <c:crossBetween val="midCat"/>
        <c:majorUnit val="100"/>
      </c:valAx>
      <c:spPr>
        <a:noFill/>
        <a:ln w="22347">
          <a:solidFill>
            <a:srgbClr val="808080"/>
          </a:solidFill>
          <a:prstDash val="solid"/>
        </a:ln>
      </c:spPr>
    </c:plotArea>
    <c:legend>
      <c:legendPos val="r"/>
      <c:layout>
        <c:manualLayout>
          <c:xMode val="edge"/>
          <c:yMode val="edge"/>
          <c:x val="0.81305114638447973"/>
          <c:y val="9.8984771573604066E-2"/>
          <c:w val="0.18342151675485008"/>
          <c:h val="0.7741116751269036"/>
        </c:manualLayout>
      </c:layout>
      <c:overlay val="0"/>
      <c:spPr>
        <a:solidFill>
          <a:srgbClr val="FFFFFF"/>
        </a:solidFill>
        <a:ln w="5587">
          <a:solidFill>
            <a:srgbClr val="000000"/>
          </a:solidFill>
          <a:prstDash val="solid"/>
        </a:ln>
      </c:spPr>
      <c:txPr>
        <a:bodyPr/>
        <a:lstStyle/>
        <a:p>
          <a:pPr>
            <a:defRPr sz="1293" b="0" i="0" u="none" strike="noStrike" baseline="0">
              <a:solidFill>
                <a:srgbClr val="000000"/>
              </a:solidFill>
              <a:latin typeface="Arial CE"/>
              <a:ea typeface="Arial CE"/>
              <a:cs typeface="Arial CE"/>
            </a:defRPr>
          </a:pPr>
          <a:endParaRPr lang="cs-CZ"/>
        </a:p>
      </c:txPr>
    </c:legend>
    <c:plotVisOnly val="1"/>
    <c:dispBlanksAs val="gap"/>
    <c:showDLblsOverMax val="0"/>
  </c:chart>
  <c:spPr>
    <a:noFill/>
    <a:ln w="5587">
      <a:noFill/>
      <a:prstDash val="solid"/>
    </a:ln>
  </c:spPr>
  <c:txPr>
    <a:bodyPr/>
    <a:lstStyle/>
    <a:p>
      <a:pPr>
        <a:defRPr sz="1408"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CE"/>
                <a:ea typeface="Arial CE"/>
                <a:cs typeface="Arial CE"/>
              </a:defRPr>
            </a:pPr>
            <a:r>
              <a:rPr lang="cs-CZ" sz="2000"/>
              <a:t>Probability of fracture, T = T</a:t>
            </a:r>
            <a:r>
              <a:rPr lang="cs-CZ" sz="2000" baseline="-25000"/>
              <a:t>0</a:t>
            </a:r>
          </a:p>
        </c:rich>
      </c:tx>
      <c:layout>
        <c:manualLayout>
          <c:xMode val="edge"/>
          <c:yMode val="edge"/>
          <c:x val="0.30149133413945994"/>
          <c:y val="1.8465909090909092E-2"/>
        </c:manualLayout>
      </c:layout>
      <c:overlay val="0"/>
      <c:spPr>
        <a:noFill/>
        <a:ln w="25400">
          <a:noFill/>
        </a:ln>
      </c:spPr>
    </c:title>
    <c:autoTitleDeleted val="0"/>
    <c:plotArea>
      <c:layout>
        <c:manualLayout>
          <c:layoutTarget val="inner"/>
          <c:xMode val="edge"/>
          <c:yMode val="edge"/>
          <c:x val="5.7034271324350225E-2"/>
          <c:y val="7.246617845674444E-2"/>
          <c:w val="0.91172914147521167"/>
          <c:h val="0.83380681818181834"/>
        </c:manualLayout>
      </c:layout>
      <c:scatterChart>
        <c:scatterStyle val="smoothMarker"/>
        <c:varyColors val="0"/>
        <c:ser>
          <c:idx val="0"/>
          <c:order val="0"/>
          <c:tx>
            <c:v>výchozí stav</c:v>
          </c:tx>
          <c:spPr>
            <a:ln w="12700">
              <a:solidFill>
                <a:srgbClr val="000080"/>
              </a:solidFill>
              <a:prstDash val="solid"/>
            </a:ln>
          </c:spPr>
          <c:marker>
            <c:symbol val="none"/>
          </c:marker>
          <c:xVal>
            <c:numRef>
              <c:f>test!$C$2:$C$402</c:f>
              <c:numCache>
                <c:formatCode>General</c:formatCode>
                <c:ptCount val="401"/>
                <c:pt idx="0">
                  <c:v>20</c:v>
                </c:pt>
                <c:pt idx="1">
                  <c:v>22</c:v>
                </c:pt>
                <c:pt idx="2">
                  <c:v>24</c:v>
                </c:pt>
                <c:pt idx="3">
                  <c:v>26</c:v>
                </c:pt>
                <c:pt idx="4">
                  <c:v>28</c:v>
                </c:pt>
                <c:pt idx="5">
                  <c:v>30</c:v>
                </c:pt>
                <c:pt idx="6">
                  <c:v>32</c:v>
                </c:pt>
                <c:pt idx="7">
                  <c:v>34</c:v>
                </c:pt>
                <c:pt idx="8">
                  <c:v>36</c:v>
                </c:pt>
                <c:pt idx="9">
                  <c:v>38</c:v>
                </c:pt>
                <c:pt idx="10">
                  <c:v>40</c:v>
                </c:pt>
                <c:pt idx="11">
                  <c:v>42</c:v>
                </c:pt>
                <c:pt idx="12">
                  <c:v>44</c:v>
                </c:pt>
                <c:pt idx="13">
                  <c:v>46</c:v>
                </c:pt>
                <c:pt idx="14">
                  <c:v>48</c:v>
                </c:pt>
                <c:pt idx="15">
                  <c:v>50</c:v>
                </c:pt>
                <c:pt idx="16">
                  <c:v>52</c:v>
                </c:pt>
                <c:pt idx="17">
                  <c:v>54</c:v>
                </c:pt>
                <c:pt idx="18">
                  <c:v>56</c:v>
                </c:pt>
                <c:pt idx="19">
                  <c:v>58</c:v>
                </c:pt>
                <c:pt idx="20">
                  <c:v>60</c:v>
                </c:pt>
                <c:pt idx="21">
                  <c:v>62</c:v>
                </c:pt>
                <c:pt idx="22">
                  <c:v>64</c:v>
                </c:pt>
                <c:pt idx="23">
                  <c:v>66</c:v>
                </c:pt>
                <c:pt idx="24">
                  <c:v>68</c:v>
                </c:pt>
                <c:pt idx="25">
                  <c:v>70</c:v>
                </c:pt>
                <c:pt idx="26">
                  <c:v>72</c:v>
                </c:pt>
                <c:pt idx="27">
                  <c:v>74</c:v>
                </c:pt>
                <c:pt idx="28">
                  <c:v>76</c:v>
                </c:pt>
                <c:pt idx="29">
                  <c:v>78</c:v>
                </c:pt>
                <c:pt idx="30">
                  <c:v>80</c:v>
                </c:pt>
                <c:pt idx="31">
                  <c:v>82</c:v>
                </c:pt>
                <c:pt idx="32">
                  <c:v>84</c:v>
                </c:pt>
                <c:pt idx="33">
                  <c:v>86</c:v>
                </c:pt>
                <c:pt idx="34">
                  <c:v>88</c:v>
                </c:pt>
                <c:pt idx="35">
                  <c:v>90</c:v>
                </c:pt>
                <c:pt idx="36">
                  <c:v>92</c:v>
                </c:pt>
                <c:pt idx="37">
                  <c:v>94</c:v>
                </c:pt>
                <c:pt idx="38">
                  <c:v>96</c:v>
                </c:pt>
                <c:pt idx="39">
                  <c:v>98</c:v>
                </c:pt>
                <c:pt idx="40">
                  <c:v>100</c:v>
                </c:pt>
                <c:pt idx="41">
                  <c:v>102</c:v>
                </c:pt>
                <c:pt idx="42">
                  <c:v>104</c:v>
                </c:pt>
                <c:pt idx="43">
                  <c:v>106</c:v>
                </c:pt>
                <c:pt idx="44">
                  <c:v>108</c:v>
                </c:pt>
                <c:pt idx="45">
                  <c:v>110</c:v>
                </c:pt>
                <c:pt idx="46">
                  <c:v>112</c:v>
                </c:pt>
                <c:pt idx="47">
                  <c:v>114</c:v>
                </c:pt>
                <c:pt idx="48">
                  <c:v>116</c:v>
                </c:pt>
                <c:pt idx="49">
                  <c:v>118</c:v>
                </c:pt>
                <c:pt idx="50">
                  <c:v>120</c:v>
                </c:pt>
                <c:pt idx="51">
                  <c:v>122</c:v>
                </c:pt>
                <c:pt idx="52">
                  <c:v>124</c:v>
                </c:pt>
                <c:pt idx="53">
                  <c:v>126</c:v>
                </c:pt>
                <c:pt idx="54">
                  <c:v>128</c:v>
                </c:pt>
                <c:pt idx="55">
                  <c:v>130</c:v>
                </c:pt>
                <c:pt idx="56">
                  <c:v>132</c:v>
                </c:pt>
                <c:pt idx="57">
                  <c:v>134</c:v>
                </c:pt>
                <c:pt idx="58">
                  <c:v>136</c:v>
                </c:pt>
                <c:pt idx="59">
                  <c:v>138</c:v>
                </c:pt>
                <c:pt idx="60">
                  <c:v>140</c:v>
                </c:pt>
                <c:pt idx="61">
                  <c:v>142</c:v>
                </c:pt>
                <c:pt idx="62">
                  <c:v>144</c:v>
                </c:pt>
                <c:pt idx="63">
                  <c:v>146</c:v>
                </c:pt>
                <c:pt idx="64">
                  <c:v>148</c:v>
                </c:pt>
                <c:pt idx="65">
                  <c:v>150</c:v>
                </c:pt>
                <c:pt idx="66">
                  <c:v>152</c:v>
                </c:pt>
                <c:pt idx="67">
                  <c:v>154</c:v>
                </c:pt>
                <c:pt idx="68">
                  <c:v>156</c:v>
                </c:pt>
                <c:pt idx="69">
                  <c:v>158</c:v>
                </c:pt>
                <c:pt idx="70">
                  <c:v>160</c:v>
                </c:pt>
                <c:pt idx="71">
                  <c:v>162</c:v>
                </c:pt>
                <c:pt idx="72">
                  <c:v>164</c:v>
                </c:pt>
                <c:pt idx="73">
                  <c:v>166</c:v>
                </c:pt>
                <c:pt idx="74">
                  <c:v>168</c:v>
                </c:pt>
                <c:pt idx="75">
                  <c:v>170</c:v>
                </c:pt>
                <c:pt idx="76">
                  <c:v>172</c:v>
                </c:pt>
                <c:pt idx="77">
                  <c:v>174</c:v>
                </c:pt>
                <c:pt idx="78">
                  <c:v>176</c:v>
                </c:pt>
                <c:pt idx="79">
                  <c:v>178</c:v>
                </c:pt>
                <c:pt idx="80">
                  <c:v>180</c:v>
                </c:pt>
                <c:pt idx="81">
                  <c:v>182</c:v>
                </c:pt>
                <c:pt idx="82">
                  <c:v>184</c:v>
                </c:pt>
                <c:pt idx="83">
                  <c:v>186</c:v>
                </c:pt>
                <c:pt idx="84">
                  <c:v>188</c:v>
                </c:pt>
                <c:pt idx="85">
                  <c:v>190</c:v>
                </c:pt>
                <c:pt idx="86">
                  <c:v>192</c:v>
                </c:pt>
                <c:pt idx="87">
                  <c:v>194</c:v>
                </c:pt>
                <c:pt idx="88">
                  <c:v>196</c:v>
                </c:pt>
                <c:pt idx="89">
                  <c:v>198</c:v>
                </c:pt>
                <c:pt idx="90">
                  <c:v>200</c:v>
                </c:pt>
                <c:pt idx="91">
                  <c:v>202</c:v>
                </c:pt>
                <c:pt idx="92">
                  <c:v>204</c:v>
                </c:pt>
                <c:pt idx="93">
                  <c:v>206</c:v>
                </c:pt>
                <c:pt idx="94">
                  <c:v>208</c:v>
                </c:pt>
                <c:pt idx="95">
                  <c:v>210</c:v>
                </c:pt>
                <c:pt idx="96">
                  <c:v>212</c:v>
                </c:pt>
                <c:pt idx="97">
                  <c:v>214</c:v>
                </c:pt>
                <c:pt idx="98">
                  <c:v>216</c:v>
                </c:pt>
                <c:pt idx="99">
                  <c:v>218</c:v>
                </c:pt>
                <c:pt idx="100">
                  <c:v>220</c:v>
                </c:pt>
                <c:pt idx="101">
                  <c:v>222</c:v>
                </c:pt>
                <c:pt idx="102">
                  <c:v>224</c:v>
                </c:pt>
                <c:pt idx="103">
                  <c:v>226</c:v>
                </c:pt>
                <c:pt idx="104">
                  <c:v>228</c:v>
                </c:pt>
                <c:pt idx="105">
                  <c:v>230</c:v>
                </c:pt>
              </c:numCache>
            </c:numRef>
          </c:xVal>
          <c:yVal>
            <c:numRef>
              <c:f>test!$D$2:$D$402</c:f>
              <c:numCache>
                <c:formatCode>General</c:formatCode>
                <c:ptCount val="401"/>
                <c:pt idx="0">
                  <c:v>0</c:v>
                </c:pt>
                <c:pt idx="1">
                  <c:v>2.7078015074621952E-7</c:v>
                </c:pt>
                <c:pt idx="2">
                  <c:v>4.3324736129779512E-6</c:v>
                </c:pt>
                <c:pt idx="3">
                  <c:v>2.1932954647363455E-5</c:v>
                </c:pt>
                <c:pt idx="4">
                  <c:v>6.9317325413376137E-5</c:v>
                </c:pt>
                <c:pt idx="5">
                  <c:v>1.6922329723712001E-4</c:v>
                </c:pt>
                <c:pt idx="6">
                  <c:v>3.5086955372509737E-4</c:v>
                </c:pt>
                <c:pt idx="7">
                  <c:v>6.4993193259221859E-4</c:v>
                </c:pt>
                <c:pt idx="8">
                  <c:v>1.1085008060949255E-3</c:v>
                </c:pt>
                <c:pt idx="9">
                  <c:v>1.7750116096755259E-3</c:v>
                </c:pt>
                <c:pt idx="10">
                  <c:v>2.7041390851241256E-3</c:v>
                </c:pt>
                <c:pt idx="11">
                  <c:v>3.9566444970450254E-3</c:v>
                </c:pt>
                <c:pt idx="12">
                  <c:v>5.5991638881931509E-3</c:v>
                </c:pt>
                <c:pt idx="13">
                  <c:v>7.7039244096654977E-3</c:v>
                </c:pt>
                <c:pt idx="14">
                  <c:v>1.0348374956886121E-2</c:v>
                </c:pt>
                <c:pt idx="15">
                  <c:v>1.3614716834491336E-2</c:v>
                </c:pt>
                <c:pt idx="16">
                  <c:v>1.7589320046694563E-2</c:v>
                </c:pt>
                <c:pt idx="17">
                  <c:v>2.2362011158745147E-2</c:v>
                </c:pt>
                <c:pt idx="18">
                  <c:v>2.8025219601896641E-2</c:v>
                </c:pt>
                <c:pt idx="19">
                  <c:v>3.4672970905417336E-2</c:v>
                </c:pt>
                <c:pt idx="20">
                  <c:v>4.2399717740670653E-2</c:v>
                </c:pt>
                <c:pt idx="21">
                  <c:v>5.1299002953022817E-2</c:v>
                </c:pt>
                <c:pt idx="22">
                  <c:v>6.1461953020843021E-2</c:v>
                </c:pt>
                <c:pt idx="23">
                  <c:v>7.2975605675290378E-2</c:v>
                </c:pt>
                <c:pt idx="24">
                  <c:v>8.5921081761326068E-2</c:v>
                </c:pt>
                <c:pt idx="25">
                  <c:v>0.10037161879139277</c:v>
                </c:pt>
                <c:pt idx="26">
                  <c:v>0.1163904919477813</c:v>
                </c:pt>
                <c:pt idx="27">
                  <c:v>0.13402885736160808</c:v>
                </c:pt>
                <c:pt idx="28">
                  <c:v>0.15332356208223621</c:v>
                </c:pt>
                <c:pt idx="29">
                  <c:v>0.17429497490180459</c:v>
                </c:pt>
                <c:pt idx="30">
                  <c:v>0.19694490166634832</c:v>
                </c:pt>
                <c:pt idx="31">
                  <c:v>0.22125465734117314</c:v>
                </c:pt>
                <c:pt idx="32">
                  <c:v>0.24718337426986747</c:v>
                </c:pt>
                <c:pt idx="33">
                  <c:v>0.27466663107298889</c:v>
                </c:pt>
                <c:pt idx="34">
                  <c:v>0.30361548873833955</c:v>
                </c:pt>
                <c:pt idx="35">
                  <c:v>0.33391601893263245</c:v>
                </c:pt>
                <c:pt idx="36">
                  <c:v>0.3654294037506694</c:v>
                </c:pt>
                <c:pt idx="37">
                  <c:v>0.39799267547795814</c:v>
                </c:pt>
                <c:pt idx="38">
                  <c:v>0.43142014914121823</c:v>
                </c:pt>
                <c:pt idx="39">
                  <c:v>0.46550557959717026</c:v>
                </c:pt>
                <c:pt idx="40">
                  <c:v>0.50002504894367539</c:v>
                </c:pt>
                <c:pt idx="41">
                  <c:v>0.53474055980574031</c:v>
                </c:pt>
                <c:pt idx="42">
                  <c:v>0.56940427665886073</c:v>
                </c:pt>
                <c:pt idx="43">
                  <c:v>0.60376332234173091</c:v>
                </c:pt>
                <c:pt idx="44">
                  <c:v>0.63756500221150159</c:v>
                </c:pt>
                <c:pt idx="45">
                  <c:v>0.67056229625059072</c:v>
                </c:pt>
                <c:pt idx="46">
                  <c:v>0.70251943226934166</c:v>
                </c:pt>
                <c:pt idx="47">
                  <c:v>0.7332173335961738</c:v>
                </c:pt>
                <c:pt idx="48">
                  <c:v>0.7624587245384955</c:v>
                </c:pt>
                <c:pt idx="49">
                  <c:v>0.7900726782370554</c:v>
                </c:pt>
                <c:pt idx="50">
                  <c:v>0.81591840547243977</c:v>
                </c:pt>
                <c:pt idx="51">
                  <c:v>0.83988810981025808</c:v>
                </c:pt>
                <c:pt idx="52">
                  <c:v>0.8619087734892098</c:v>
                </c:pt>
                <c:pt idx="53">
                  <c:v>0.88194278790177882</c:v>
                </c:pt>
                <c:pt idx="54">
                  <c:v>0.89998739960821061</c:v>
                </c:pt>
                <c:pt idx="55">
                  <c:v>0.91607300390924962</c:v>
                </c:pt>
                <c:pt idx="56">
                  <c:v>0.93026037882452262</c:v>
                </c:pt>
                <c:pt idx="57">
                  <c:v>0.94263700837495001</c:v>
                </c:pt>
                <c:pt idx="58">
                  <c:v>0.95331269101300131</c:v>
                </c:pt>
                <c:pt idx="59">
                  <c:v>0.96241466315507063</c:v>
                </c:pt>
                <c:pt idx="60">
                  <c:v>0.97008248632698046</c:v>
                </c:pt>
                <c:pt idx="61">
                  <c:v>0.97646294804301315</c:v>
                </c:pt>
                <c:pt idx="62">
                  <c:v>0.9817052113135919</c:v>
                </c:pt>
                <c:pt idx="63">
                  <c:v>0.98595641725160188</c:v>
                </c:pt>
                <c:pt idx="64">
                  <c:v>0.98935790261938672</c:v>
                </c:pt>
                <c:pt idx="65">
                  <c:v>0.99204214336556829</c:v>
                </c:pt>
                <c:pt idx="66">
                  <c:v>0.99413048087708067</c:v>
                </c:pt>
                <c:pt idx="67">
                  <c:v>0.99573163453612279</c:v>
                </c:pt>
                <c:pt idx="68">
                  <c:v>0.99694095651902737</c:v>
                </c:pt>
                <c:pt idx="69">
                  <c:v>0.99784034603569149</c:v>
                </c:pt>
                <c:pt idx="70">
                  <c:v>0.99849871264019674</c:v>
                </c:pt>
                <c:pt idx="71">
                  <c:v>0.99897286277837394</c:v>
                </c:pt>
                <c:pt idx="72">
                  <c:v>0.99930868001311457</c:v>
                </c:pt>
                <c:pt idx="73">
                  <c:v>0.99954247591020562</c:v>
                </c:pt>
                <c:pt idx="74">
                  <c:v>0.99970240309897307</c:v>
                </c:pt>
                <c:pt idx="75">
                  <c:v>0.99980984183152188</c:v>
                </c:pt>
                <c:pt idx="76">
                  <c:v>0.99988069368169852</c:v>
                </c:pt>
                <c:pt idx="77">
                  <c:v>0.99992653834797718</c:v>
                </c:pt>
                <c:pt idx="78">
                  <c:v>0.99995562985833186</c:v>
                </c:pt>
                <c:pt idx="79">
                  <c:v>0.99997372546218866</c:v>
                </c:pt>
                <c:pt idx="80">
                  <c:v>0.99998475343727267</c:v>
                </c:pt>
                <c:pt idx="81">
                  <c:v>0.99999133483141067</c:v>
                </c:pt>
                <c:pt idx="82">
                  <c:v>0.99999517915574843</c:v>
                </c:pt>
                <c:pt idx="83">
                  <c:v>0.99999737590124738</c:v>
                </c:pt>
                <c:pt idx="84">
                  <c:v>0.999998603260569</c:v>
                </c:pt>
                <c:pt idx="85">
                  <c:v>0.99999927340385253</c:v>
                </c:pt>
                <c:pt idx="86">
                  <c:v>0.99999963078887688</c:v>
                </c:pt>
                <c:pt idx="87">
                  <c:v>0.99999981684484829</c:v>
                </c:pt>
                <c:pt idx="88">
                  <c:v>0.99999991134932553</c:v>
                </c:pt>
                <c:pt idx="89">
                  <c:v>0.9999999581576049</c:v>
                </c:pt>
                <c:pt idx="90">
                  <c:v>0.99999998075256613</c:v>
                </c:pt>
                <c:pt idx="91">
                  <c:v>0.99999999137620654</c:v>
                </c:pt>
                <c:pt idx="92">
                  <c:v>0.99999999623870328</c:v>
                </c:pt>
                <c:pt idx="93">
                  <c:v>0.99999999840400178</c:v>
                </c:pt>
                <c:pt idx="94">
                  <c:v>0.9999999993415517</c:v>
                </c:pt>
                <c:pt idx="95">
                  <c:v>0.99999999973603781</c:v>
                </c:pt>
                <c:pt idx="96">
                  <c:v>0.99999999989723964</c:v>
                </c:pt>
                <c:pt idx="97">
                  <c:v>0.99999999996117572</c:v>
                </c:pt>
                <c:pt idx="98">
                  <c:v>0.99999999998577338</c:v>
                </c:pt>
                <c:pt idx="99">
                  <c:v>0.99999999999494693</c:v>
                </c:pt>
                <c:pt idx="100">
                  <c:v>0.9999999999982615</c:v>
                </c:pt>
                <c:pt idx="101">
                  <c:v>0.99999999999942102</c:v>
                </c:pt>
                <c:pt idx="102">
                  <c:v>0.99999999999981359</c:v>
                </c:pt>
                <c:pt idx="103">
                  <c:v>0.99999999999994182</c:v>
                </c:pt>
                <c:pt idx="104">
                  <c:v>0.99999999999998268</c:v>
                </c:pt>
                <c:pt idx="105">
                  <c:v>0.99999999999999489</c:v>
                </c:pt>
              </c:numCache>
            </c:numRef>
          </c:yVal>
          <c:smooth val="1"/>
          <c:extLst>
            <c:ext xmlns:c16="http://schemas.microsoft.com/office/drawing/2014/chart" uri="{C3380CC4-5D6E-409C-BE32-E72D297353CC}">
              <c16:uniqueId val="{00000000-42FC-4D65-8E32-C4FF4E46CD12}"/>
            </c:ext>
          </c:extLst>
        </c:ser>
        <c:dLbls>
          <c:showLegendKey val="0"/>
          <c:showVal val="0"/>
          <c:showCatName val="0"/>
          <c:showSerName val="0"/>
          <c:showPercent val="0"/>
          <c:showBubbleSize val="0"/>
        </c:dLbls>
        <c:axId val="126794752"/>
        <c:axId val="126833792"/>
      </c:scatterChart>
      <c:valAx>
        <c:axId val="126794752"/>
        <c:scaling>
          <c:orientation val="minMax"/>
          <c:max val="200"/>
        </c:scaling>
        <c:delete val="0"/>
        <c:axPos val="b"/>
        <c:majorGridlines>
          <c:spPr>
            <a:ln w="3175">
              <a:solidFill>
                <a:srgbClr val="000000"/>
              </a:solidFill>
              <a:prstDash val="solid"/>
            </a:ln>
          </c:spPr>
        </c:majorGridlines>
        <c:title>
          <c:tx>
            <c:rich>
              <a:bodyPr/>
              <a:lstStyle/>
              <a:p>
                <a:pPr>
                  <a:defRPr sz="1100" b="0" i="0" u="none" strike="noStrike" baseline="0">
                    <a:solidFill>
                      <a:srgbClr val="000000"/>
                    </a:solidFill>
                    <a:latin typeface="Calibri"/>
                    <a:ea typeface="Calibri"/>
                    <a:cs typeface="Calibri"/>
                  </a:defRPr>
                </a:pPr>
                <a:r>
                  <a:rPr lang="cs-CZ" sz="1200" b="1" i="0" u="none" strike="noStrike" baseline="0">
                    <a:solidFill>
                      <a:srgbClr val="000000"/>
                    </a:solidFill>
                    <a:latin typeface="Arial CE"/>
                    <a:cs typeface="Arial CE"/>
                  </a:rPr>
                  <a:t>K</a:t>
                </a:r>
                <a:r>
                  <a:rPr lang="cs-CZ" sz="1200" b="1" i="0" u="none" strike="noStrike" baseline="-25000">
                    <a:solidFill>
                      <a:srgbClr val="000000"/>
                    </a:solidFill>
                    <a:latin typeface="Arial CE"/>
                    <a:cs typeface="Arial CE"/>
                  </a:rPr>
                  <a:t>I</a:t>
                </a:r>
                <a:r>
                  <a:rPr lang="cs-CZ" sz="1200" b="1" i="0" u="none" strike="noStrike" baseline="0">
                    <a:solidFill>
                      <a:srgbClr val="000000"/>
                    </a:solidFill>
                    <a:latin typeface="Arial CE"/>
                    <a:cs typeface="Arial CE"/>
                  </a:rPr>
                  <a:t> [MPa.m</a:t>
                </a:r>
                <a:r>
                  <a:rPr lang="cs-CZ" sz="1200" b="1" i="0" u="none" strike="noStrike" baseline="30000">
                    <a:solidFill>
                      <a:srgbClr val="000000"/>
                    </a:solidFill>
                    <a:latin typeface="Arial CE"/>
                    <a:cs typeface="Arial CE"/>
                  </a:rPr>
                  <a:t>1/2</a:t>
                </a:r>
                <a:r>
                  <a:rPr lang="cs-CZ" sz="1200" b="1" i="0" u="none" strike="noStrike" baseline="0">
                    <a:solidFill>
                      <a:srgbClr val="000000"/>
                    </a:solidFill>
                    <a:latin typeface="Arial CE"/>
                    <a:cs typeface="Arial CE"/>
                  </a:rPr>
                  <a:t>]</a:t>
                </a:r>
              </a:p>
            </c:rich>
          </c:tx>
          <c:layout>
            <c:manualLayout>
              <c:xMode val="edge"/>
              <c:yMode val="edge"/>
              <c:x val="0.85731559854897232"/>
              <c:y val="0.9446022727272727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cs-CZ"/>
          </a:p>
        </c:txPr>
        <c:crossAx val="126833792"/>
        <c:crosses val="autoZero"/>
        <c:crossBetween val="midCat"/>
        <c:majorUnit val="10"/>
      </c:valAx>
      <c:valAx>
        <c:axId val="126833792"/>
        <c:scaling>
          <c:orientation val="minMax"/>
          <c:max val="1"/>
          <c:min val="0"/>
        </c:scaling>
        <c:delete val="0"/>
        <c:axPos val="l"/>
        <c:majorGridlines>
          <c:spPr>
            <a:ln w="3175">
              <a:solidFill>
                <a:srgbClr val="000000"/>
              </a:solidFill>
              <a:prstDash val="solid"/>
            </a:ln>
          </c:spPr>
        </c:majorGridlines>
        <c:title>
          <c:tx>
            <c:rich>
              <a:bodyPr rot="0" vert="horz"/>
              <a:lstStyle/>
              <a:p>
                <a:pPr algn="ctr">
                  <a:defRPr sz="1100" b="0" i="0" u="none" strike="noStrike" baseline="0">
                    <a:solidFill>
                      <a:srgbClr val="000000"/>
                    </a:solidFill>
                    <a:latin typeface="Calibri"/>
                    <a:ea typeface="Calibri"/>
                    <a:cs typeface="Calibri"/>
                  </a:defRPr>
                </a:pPr>
                <a:r>
                  <a:rPr lang="cs-CZ" sz="1200" b="1" i="0" u="none" strike="noStrike" baseline="0">
                    <a:solidFill>
                      <a:srgbClr val="000000"/>
                    </a:solidFill>
                    <a:latin typeface="Arial CE"/>
                    <a:cs typeface="Arial CE"/>
                  </a:rPr>
                  <a:t>P</a:t>
                </a:r>
                <a:r>
                  <a:rPr lang="cs-CZ" sz="1200" b="1" i="0" u="none" strike="noStrike" baseline="-25000">
                    <a:solidFill>
                      <a:srgbClr val="000000"/>
                    </a:solidFill>
                    <a:latin typeface="Arial CE"/>
                    <a:cs typeface="Arial CE"/>
                  </a:rPr>
                  <a:t>f</a:t>
                </a:r>
              </a:p>
            </c:rich>
          </c:tx>
          <c:layout>
            <c:manualLayout>
              <c:xMode val="edge"/>
              <c:yMode val="edge"/>
              <c:x val="1.0882708585247886E-2"/>
              <c:y val="1.8465909090909092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cs-CZ"/>
          </a:p>
        </c:txPr>
        <c:crossAx val="126794752"/>
        <c:crosses val="autoZero"/>
        <c:crossBetween val="midCat"/>
      </c:valAx>
      <c:spPr>
        <a:noFill/>
        <a:ln w="3175">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CE"/>
          <a:ea typeface="Arial CE"/>
          <a:cs typeface="Arial CE"/>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defTabSz="455613">
              <a:spcBef>
                <a:spcPct val="0"/>
              </a:spcBef>
              <a:buSzTx/>
              <a:buFontTx/>
              <a:buNone/>
              <a:defRPr sz="1200">
                <a:latin typeface="Calibri" pitchFamily="34" charset="0"/>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017" fontAlgn="auto">
              <a:spcBef>
                <a:spcPts val="0"/>
              </a:spcBef>
              <a:spcAft>
                <a:spcPts val="0"/>
              </a:spcAft>
              <a:buSzTx/>
              <a:buFontTx/>
              <a:buNone/>
              <a:defRPr sz="1200">
                <a:latin typeface="+mn-lt"/>
                <a:cs typeface="+mn-cs"/>
              </a:defRPr>
            </a:lvl1pPr>
          </a:lstStyle>
          <a:p>
            <a:pPr>
              <a:defRPr/>
            </a:pPr>
            <a:fld id="{E143B490-6AF5-47AA-ADD0-9F2B35E8115D}" type="datetimeFigureOut">
              <a:rPr lang="cs-CZ"/>
              <a:pPr>
                <a:defRPr/>
              </a:pPr>
              <a:t>18.10.2019</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defTabSz="455613">
              <a:spcBef>
                <a:spcPct val="0"/>
              </a:spcBef>
              <a:buSzTx/>
              <a:buFontTx/>
              <a:buNone/>
              <a:defRPr sz="1200">
                <a:latin typeface="Calibri" pitchFamily="34"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017" fontAlgn="auto">
              <a:spcBef>
                <a:spcPts val="0"/>
              </a:spcBef>
              <a:spcAft>
                <a:spcPts val="0"/>
              </a:spcAft>
              <a:buSzTx/>
              <a:buFontTx/>
              <a:buNone/>
              <a:defRPr sz="1200">
                <a:latin typeface="+mn-lt"/>
                <a:cs typeface="+mn-cs"/>
              </a:defRPr>
            </a:lvl1pPr>
          </a:lstStyle>
          <a:p>
            <a:pPr>
              <a:defRPr/>
            </a:pPr>
            <a:fld id="{3C09DAA6-14D2-4638-B50A-5C75644A25BD}" type="slidenum">
              <a:rPr lang="cs-CZ"/>
              <a:pPr>
                <a:defRPr/>
              </a:pPr>
              <a:t>‹#›</a:t>
            </a:fld>
            <a:endParaRPr lang="cs-CZ"/>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spcBef>
                <a:spcPct val="0"/>
              </a:spcBef>
              <a:buSzTx/>
              <a:buFontTx/>
              <a:buNone/>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82000">
              <a:spcBef>
                <a:spcPct val="0"/>
              </a:spcBef>
              <a:buSzTx/>
              <a:buFontTx/>
              <a:buNone/>
              <a:defRPr sz="1200"/>
            </a:lvl1pPr>
          </a:lstStyle>
          <a:p>
            <a:pPr>
              <a:defRPr/>
            </a:pPr>
            <a:fld id="{DC766A74-856B-46E9-A855-F84CEFA66123}" type="datetimeFigureOut">
              <a:rPr lang="cs-CZ"/>
              <a:pPr>
                <a:defRPr/>
              </a:pPr>
              <a:t>18.10.2019</a:t>
            </a:fld>
            <a:endParaRPr lang="cs-CZ"/>
          </a:p>
        </p:txBody>
      </p:sp>
      <p:sp>
        <p:nvSpPr>
          <p:cNvPr id="4" name="Zástupný symbol pro obrázek snímku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spcBef>
                <a:spcPct val="0"/>
              </a:spcBef>
              <a:buSzTx/>
              <a:buFontTx/>
              <a:buNone/>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82000">
              <a:spcBef>
                <a:spcPct val="0"/>
              </a:spcBef>
              <a:buSzTx/>
              <a:buFontTx/>
              <a:buNone/>
              <a:defRPr sz="1200"/>
            </a:lvl1pPr>
          </a:lstStyle>
          <a:p>
            <a:pPr>
              <a:defRPr/>
            </a:pPr>
            <a:fld id="{ACC33250-8329-49E8-8041-373E4B16C42D}" type="slidenum">
              <a:rPr lang="cs-CZ"/>
              <a:pPr>
                <a:defRPr/>
              </a:pPr>
              <a:t>‹#›</a:t>
            </a:fld>
            <a:endParaRPr lang="cs-CZ"/>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141F2D-A5BC-4D1D-A911-C377F3647494}"/>
              </a:ext>
            </a:extLst>
          </p:cNvPr>
          <p:cNvSpPr>
            <a:spLocks noGrp="1" noChangeArrowheads="1"/>
          </p:cNvSpPr>
          <p:nvPr>
            <p:ph type="sldNum" sz="quarter" idx="5"/>
          </p:nvPr>
        </p:nvSpPr>
        <p:spPr>
          <a:ln/>
        </p:spPr>
        <p:txBody>
          <a:bodyPr/>
          <a:lstStyle/>
          <a:p>
            <a:fld id="{A3676E84-2B68-4778-A6D7-A2EA11058D10}" type="slidenum">
              <a:rPr lang="cs-CZ" altLang="cs-CZ"/>
              <a:pPr/>
              <a:t>2</a:t>
            </a:fld>
            <a:endParaRPr lang="cs-CZ" altLang="cs-CZ"/>
          </a:p>
        </p:txBody>
      </p:sp>
      <p:sp>
        <p:nvSpPr>
          <p:cNvPr id="214018" name="Rectangle 2">
            <a:extLst>
              <a:ext uri="{FF2B5EF4-FFF2-40B4-BE49-F238E27FC236}">
                <a16:creationId xmlns:a16="http://schemas.microsoft.com/office/drawing/2014/main" id="{4E128968-7A9A-46E2-85A5-E0E1DB7D3070}"/>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B76B43FE-361D-44B3-9394-491C749C2E3B}"/>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a:defRPr/>
            </a:pPr>
            <a:fld id="{ACC33250-8329-49E8-8041-373E4B16C42D}" type="slidenum">
              <a:rPr lang="cs-CZ" smtClean="0"/>
              <a:pPr>
                <a:defRPr/>
              </a:pPr>
              <a:t>18</a:t>
            </a:fld>
            <a:endParaRPr lang="cs-CZ"/>
          </a:p>
        </p:txBody>
      </p:sp>
    </p:spTree>
    <p:extLst>
      <p:ext uri="{BB962C8B-B14F-4D97-AF65-F5344CB8AC3E}">
        <p14:creationId xmlns:p14="http://schemas.microsoft.com/office/powerpoint/2010/main" val="98944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[PLACEHOLDER TEXT]</a:t>
            </a:r>
          </a:p>
        </p:txBody>
      </p:sp>
      <p:sp>
        <p:nvSpPr>
          <p:cNvPr id="2" name="Zástupný symbol pro číslo snímku 1">
            <a:extLst>
              <a:ext uri="{FF2B5EF4-FFF2-40B4-BE49-F238E27FC236}">
                <a16:creationId xmlns:a16="http://schemas.microsoft.com/office/drawing/2014/main" id="{898F1C2C-B7C0-49C1-9DBA-7D3849C1432A}"/>
              </a:ext>
            </a:extLst>
          </p:cNvPr>
          <p:cNvSpPr>
            <a:spLocks noGrp="1"/>
          </p:cNvSpPr>
          <p:nvPr>
            <p:ph type="sldNum" sz="quarter" idx="5"/>
          </p:nvPr>
        </p:nvSpPr>
        <p:spPr/>
        <p:txBody>
          <a:bodyPr/>
          <a:lstStyle/>
          <a:p>
            <a:pPr>
              <a:defRPr/>
            </a:pPr>
            <a:fld id="{ACC33250-8329-49E8-8041-373E4B16C42D}" type="slidenum">
              <a:rPr lang="cs-CZ" smtClean="0"/>
              <a:pPr>
                <a:defRPr/>
              </a:pPr>
              <a:t>32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34988" y="303213"/>
            <a:ext cx="9620250" cy="1260475"/>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a:xfrm>
            <a:off x="520700" y="1404938"/>
            <a:ext cx="9620250" cy="5184775"/>
          </a:xfrm>
          <a:prstGeom prst="rect">
            <a:avLst/>
          </a:prstGeom>
        </p:spPr>
        <p:txBody>
          <a:bodyPr>
            <a:normAutofit/>
          </a:bodyPr>
          <a:lstStyle>
            <a:lvl1pPr>
              <a:buSzPct val="100000"/>
              <a:buFontTx/>
              <a:buBlip>
                <a:blip r:embed="rId2"/>
              </a:buBlip>
              <a:defRPr/>
            </a:lvl1pPr>
            <a:lvl2pPr>
              <a:buSzPct val="100000"/>
              <a:buFontTx/>
              <a:buBlip>
                <a:blip r:embed="rId3"/>
              </a:buBlip>
              <a:defRPr/>
            </a:lvl2pPr>
            <a:lvl3pPr>
              <a:buSzPct val="100000"/>
              <a:buFontTx/>
              <a:buBlip>
                <a:blip r:embed="rId4"/>
              </a:buBlip>
              <a:defRPr/>
            </a:lvl3pPr>
            <a:lvl4pPr>
              <a:buSzPct val="100000"/>
              <a:buFontTx/>
              <a:buBlip>
                <a:blip r:embed="rId2"/>
              </a:buBlip>
              <a:defRPr/>
            </a:lvl4pPr>
            <a:lvl5pPr>
              <a:buSzPct val="100000"/>
              <a:buFontTx/>
              <a:buBlip>
                <a:blip r:embed="rId3"/>
              </a:buBlip>
              <a:defRPr/>
            </a:lvl5pPr>
            <a:lvl6pPr>
              <a:buSzPct val="100000"/>
              <a:buFontTx/>
              <a:buBlip>
                <a:blip r:embed="rId2"/>
              </a:buBlip>
              <a:defRPr sz="1400" baseline="0"/>
            </a:lvl6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a:p>
            <a:pPr lvl="5"/>
            <a:r>
              <a:rPr lang="cs-CZ" dirty="0"/>
              <a:t>Šestá úroveň		</a:t>
            </a:r>
          </a:p>
        </p:txBody>
      </p:sp>
      <p:sp>
        <p:nvSpPr>
          <p:cNvPr id="4" name="Zástupný symbol pro číslo snímku 12"/>
          <p:cNvSpPr>
            <a:spLocks noGrp="1"/>
          </p:cNvSpPr>
          <p:nvPr>
            <p:ph type="sldNum" sz="quarter" idx="10"/>
          </p:nvPr>
        </p:nvSpPr>
        <p:spPr>
          <a:xfrm>
            <a:off x="701675" y="6804967"/>
            <a:ext cx="322957" cy="521347"/>
          </a:xfrm>
          <a:ln/>
        </p:spPr>
        <p:txBody>
          <a:bodyPr/>
          <a:lstStyle>
            <a:lvl1pPr>
              <a:defRPr/>
            </a:lvl1pPr>
          </a:lstStyle>
          <a:p>
            <a:pPr>
              <a:defRPr/>
            </a:pPr>
            <a:fld id="{5D0F0B53-4DC0-432D-AFC8-EDE177B8531F}"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8" name="Zástupný symbol pro obsah 2"/>
          <p:cNvSpPr>
            <a:spLocks noGrp="1"/>
          </p:cNvSpPr>
          <p:nvPr>
            <p:ph idx="11"/>
          </p:nvPr>
        </p:nvSpPr>
        <p:spPr>
          <a:xfrm>
            <a:off x="520700" y="1404938"/>
            <a:ext cx="4752404" cy="5184775"/>
          </a:xfrm>
          <a:prstGeom prst="rect">
            <a:avLst/>
          </a:prstGeom>
        </p:spPr>
        <p:txBody>
          <a:bodyPr>
            <a:normAutofit/>
          </a:bodyPr>
          <a:lstStyle>
            <a:lvl1pPr>
              <a:buSzPct val="100000"/>
              <a:buFontTx/>
              <a:buBlip>
                <a:blip r:embed="rId2"/>
              </a:buBlip>
              <a:defRPr/>
            </a:lvl1pPr>
            <a:lvl2pPr>
              <a:buSzPct val="100000"/>
              <a:buFontTx/>
              <a:buBlip>
                <a:blip r:embed="rId3"/>
              </a:buBlip>
              <a:defRPr/>
            </a:lvl2pPr>
            <a:lvl3pPr>
              <a:buSzPct val="100000"/>
              <a:buFontTx/>
              <a:buBlip>
                <a:blip r:embed="rId4"/>
              </a:buBlip>
              <a:defRPr/>
            </a:lvl3pPr>
            <a:lvl4pPr>
              <a:buSzPct val="100000"/>
              <a:buFontTx/>
              <a:buBlip>
                <a:blip r:embed="rId2"/>
              </a:buBlip>
              <a:defRPr/>
            </a:lvl4pPr>
            <a:lvl5pPr>
              <a:buSzPct val="100000"/>
              <a:buFontTx/>
              <a:buBlip>
                <a:blip r:embed="rId3"/>
              </a:buBlip>
              <a:defRPr/>
            </a:lvl5pPr>
            <a:lvl6pPr>
              <a:buSzPct val="100000"/>
              <a:buFontTx/>
              <a:buBlip>
                <a:blip r:embed="rId2"/>
              </a:buBlip>
              <a:defRPr sz="1400" baseline="0"/>
            </a:lvl6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a:p>
            <a:pPr lvl="5"/>
            <a:r>
              <a:rPr lang="cs-CZ" dirty="0"/>
              <a:t>Šestá úroveň		</a:t>
            </a:r>
          </a:p>
        </p:txBody>
      </p:sp>
      <p:sp>
        <p:nvSpPr>
          <p:cNvPr id="2" name="Nadpis 1"/>
          <p:cNvSpPr>
            <a:spLocks noGrp="1"/>
          </p:cNvSpPr>
          <p:nvPr>
            <p:ph type="title"/>
          </p:nvPr>
        </p:nvSpPr>
        <p:spPr/>
        <p:txBody>
          <a:bodyPr/>
          <a:lstStyle/>
          <a:p>
            <a:r>
              <a:rPr lang="cs-CZ"/>
              <a:t>Klepnutím lze upravit styl předlohy nadpisů.</a:t>
            </a:r>
          </a:p>
        </p:txBody>
      </p:sp>
      <p:sp>
        <p:nvSpPr>
          <p:cNvPr id="9" name="Zástupný symbol pro obsah 2"/>
          <p:cNvSpPr>
            <a:spLocks noGrp="1"/>
          </p:cNvSpPr>
          <p:nvPr>
            <p:ph idx="12"/>
          </p:nvPr>
        </p:nvSpPr>
        <p:spPr>
          <a:xfrm>
            <a:off x="5417244" y="1404367"/>
            <a:ext cx="4752404" cy="5184775"/>
          </a:xfrm>
          <a:prstGeom prst="rect">
            <a:avLst/>
          </a:prstGeom>
        </p:spPr>
        <p:txBody>
          <a:bodyPr>
            <a:normAutofit/>
          </a:bodyPr>
          <a:lstStyle>
            <a:lvl1pPr>
              <a:buSzPct val="100000"/>
              <a:buFontTx/>
              <a:buBlip>
                <a:blip r:embed="rId2"/>
              </a:buBlip>
              <a:defRPr/>
            </a:lvl1pPr>
            <a:lvl2pPr>
              <a:buSzPct val="100000"/>
              <a:buFontTx/>
              <a:buBlip>
                <a:blip r:embed="rId3"/>
              </a:buBlip>
              <a:defRPr/>
            </a:lvl2pPr>
            <a:lvl3pPr>
              <a:buSzPct val="100000"/>
              <a:buFontTx/>
              <a:buBlip>
                <a:blip r:embed="rId4"/>
              </a:buBlip>
              <a:defRPr/>
            </a:lvl3pPr>
            <a:lvl4pPr>
              <a:buSzPct val="100000"/>
              <a:buFontTx/>
              <a:buBlip>
                <a:blip r:embed="rId2"/>
              </a:buBlip>
              <a:defRPr/>
            </a:lvl4pPr>
            <a:lvl5pPr>
              <a:buSzPct val="100000"/>
              <a:buFontTx/>
              <a:buBlip>
                <a:blip r:embed="rId3"/>
              </a:buBlip>
              <a:defRPr/>
            </a:lvl5pPr>
            <a:lvl6pPr>
              <a:buSzPct val="100000"/>
              <a:buFontTx/>
              <a:buBlip>
                <a:blip r:embed="rId2"/>
              </a:buBlip>
              <a:defRPr sz="1400" baseline="0"/>
            </a:lvl6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a:p>
            <a:pPr lvl="5"/>
            <a:r>
              <a:rPr lang="cs-CZ" dirty="0"/>
              <a:t>Šestá úroveň		</a:t>
            </a:r>
          </a:p>
        </p:txBody>
      </p:sp>
      <p:sp>
        <p:nvSpPr>
          <p:cNvPr id="5" name="Zástupný symbol pro číslo snímku 12"/>
          <p:cNvSpPr>
            <a:spLocks noGrp="1"/>
          </p:cNvSpPr>
          <p:nvPr>
            <p:ph type="sldNum" sz="quarter" idx="13"/>
          </p:nvPr>
        </p:nvSpPr>
        <p:spPr>
          <a:ln/>
        </p:spPr>
        <p:txBody>
          <a:bodyPr/>
          <a:lstStyle>
            <a:lvl1pPr>
              <a:defRPr/>
            </a:lvl1pPr>
          </a:lstStyle>
          <a:p>
            <a:pPr>
              <a:defRPr/>
            </a:pPr>
            <a:fld id="{270B76E6-C38E-4D3D-830C-33B6D5F29C34}"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endParaRPr lang="cs-CZ" dirty="0"/>
          </a:p>
        </p:txBody>
      </p:sp>
    </p:spTree>
    <p:extLst>
      <p:ext uri="{BB962C8B-B14F-4D97-AF65-F5344CB8AC3E}">
        <p14:creationId xmlns:p14="http://schemas.microsoft.com/office/powerpoint/2010/main" val="235334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7F66C-20E6-4E5D-BDEC-B1A73EA49CBA}"/>
              </a:ext>
            </a:extLst>
          </p:cNvPr>
          <p:cNvSpPr>
            <a:spLocks noGrp="1"/>
          </p:cNvSpPr>
          <p:nvPr>
            <p:ph type="title"/>
          </p:nvPr>
        </p:nvSpPr>
        <p:spPr>
          <a:xfrm>
            <a:off x="1192371" y="84014"/>
            <a:ext cx="9086691" cy="1092182"/>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A59A6D5-A423-44DF-9A09-4AF35B086421}"/>
              </a:ext>
            </a:extLst>
          </p:cNvPr>
          <p:cNvSpPr>
            <a:spLocks noGrp="1"/>
          </p:cNvSpPr>
          <p:nvPr>
            <p:ph type="body" sz="half" idx="1"/>
          </p:nvPr>
        </p:nvSpPr>
        <p:spPr>
          <a:xfrm>
            <a:off x="1192371" y="1428239"/>
            <a:ext cx="4543346" cy="562894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396C4E77-D620-4080-84F4-11C56C9C22A5}"/>
              </a:ext>
            </a:extLst>
          </p:cNvPr>
          <p:cNvSpPr>
            <a:spLocks noGrp="1"/>
          </p:cNvSpPr>
          <p:nvPr>
            <p:ph sz="half" idx="2"/>
          </p:nvPr>
        </p:nvSpPr>
        <p:spPr>
          <a:xfrm>
            <a:off x="5900182" y="1428239"/>
            <a:ext cx="4543346" cy="562894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784B085-8260-4924-8D08-29AE67EEE956}"/>
              </a:ext>
            </a:extLst>
          </p:cNvPr>
          <p:cNvSpPr>
            <a:spLocks noGrp="1"/>
          </p:cNvSpPr>
          <p:nvPr>
            <p:ph type="dt" sz="half" idx="10"/>
          </p:nvPr>
        </p:nvSpPr>
        <p:spPr>
          <a:xfrm>
            <a:off x="1151255" y="7141193"/>
            <a:ext cx="1151255" cy="336056"/>
          </a:xfrm>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19CD8BA7-A15E-4535-9D7A-D865C8B27BB6}"/>
              </a:ext>
            </a:extLst>
          </p:cNvPr>
          <p:cNvSpPr>
            <a:spLocks noGrp="1"/>
          </p:cNvSpPr>
          <p:nvPr>
            <p:ph type="sldNum" sz="quarter" idx="11"/>
          </p:nvPr>
        </p:nvSpPr>
        <p:spPr>
          <a:xfrm>
            <a:off x="9682877" y="7141193"/>
            <a:ext cx="842883" cy="336056"/>
          </a:xfrm>
        </p:spPr>
        <p:txBody>
          <a:bodyPr/>
          <a:lstStyle>
            <a:lvl1pPr>
              <a:defRPr/>
            </a:lvl1pPr>
          </a:lstStyle>
          <a:p>
            <a:fld id="{E7506E1D-C9A7-44DE-9005-E89CCA765756}" type="slidenum">
              <a:rPr lang="cs-CZ" altLang="cs-CZ"/>
              <a:pPr/>
              <a:t>‹#›</a:t>
            </a:fld>
            <a:endParaRPr lang="cs-CZ" altLang="cs-CZ"/>
          </a:p>
        </p:txBody>
      </p:sp>
    </p:spTree>
    <p:extLst>
      <p:ext uri="{BB962C8B-B14F-4D97-AF65-F5344CB8AC3E}">
        <p14:creationId xmlns:p14="http://schemas.microsoft.com/office/powerpoint/2010/main" val="273965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002DF-C31C-4E9C-8FCF-0863BFCA4805}"/>
              </a:ext>
            </a:extLst>
          </p:cNvPr>
          <p:cNvSpPr>
            <a:spLocks noGrp="1"/>
          </p:cNvSpPr>
          <p:nvPr>
            <p:ph type="title"/>
          </p:nvPr>
        </p:nvSpPr>
        <p:spPr>
          <a:xfrm>
            <a:off x="1192371" y="84014"/>
            <a:ext cx="9086691" cy="1092182"/>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916A2E1B-64A5-44D9-8871-54BF4DA1AC83}"/>
              </a:ext>
            </a:extLst>
          </p:cNvPr>
          <p:cNvSpPr>
            <a:spLocks noGrp="1"/>
          </p:cNvSpPr>
          <p:nvPr>
            <p:ph type="tbl" idx="1"/>
          </p:nvPr>
        </p:nvSpPr>
        <p:spPr>
          <a:xfrm>
            <a:off x="1192371" y="1428239"/>
            <a:ext cx="9251156" cy="5628940"/>
          </a:xfrm>
        </p:spPr>
        <p:txBody>
          <a:bodyPr/>
          <a:lstStyle/>
          <a:p>
            <a:endParaRPr lang="cs-CZ"/>
          </a:p>
        </p:txBody>
      </p:sp>
      <p:sp>
        <p:nvSpPr>
          <p:cNvPr id="4" name="Zástupný symbol pro datum 3">
            <a:extLst>
              <a:ext uri="{FF2B5EF4-FFF2-40B4-BE49-F238E27FC236}">
                <a16:creationId xmlns:a16="http://schemas.microsoft.com/office/drawing/2014/main" id="{8B4FAB62-26FC-454A-982B-6923B6B509AE}"/>
              </a:ext>
            </a:extLst>
          </p:cNvPr>
          <p:cNvSpPr>
            <a:spLocks noGrp="1"/>
          </p:cNvSpPr>
          <p:nvPr>
            <p:ph type="dt" sz="half" idx="10"/>
          </p:nvPr>
        </p:nvSpPr>
        <p:spPr>
          <a:xfrm>
            <a:off x="1151255" y="7141193"/>
            <a:ext cx="1151255" cy="336056"/>
          </a:xfrm>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1063FA27-DD8E-438E-800D-92FF7DAC616B}"/>
              </a:ext>
            </a:extLst>
          </p:cNvPr>
          <p:cNvSpPr>
            <a:spLocks noGrp="1"/>
          </p:cNvSpPr>
          <p:nvPr>
            <p:ph type="sldNum" sz="quarter" idx="11"/>
          </p:nvPr>
        </p:nvSpPr>
        <p:spPr>
          <a:xfrm>
            <a:off x="9682877" y="7141193"/>
            <a:ext cx="842883" cy="336056"/>
          </a:xfrm>
        </p:spPr>
        <p:txBody>
          <a:bodyPr/>
          <a:lstStyle>
            <a:lvl1pPr>
              <a:defRPr/>
            </a:lvl1pPr>
          </a:lstStyle>
          <a:p>
            <a:fld id="{5DFF0D86-A1C7-4D0F-A9C0-190024067A95}" type="slidenum">
              <a:rPr lang="cs-CZ" altLang="cs-CZ"/>
              <a:pPr/>
              <a:t>‹#›</a:t>
            </a:fld>
            <a:endParaRPr lang="cs-CZ" altLang="cs-CZ"/>
          </a:p>
        </p:txBody>
      </p:sp>
    </p:spTree>
    <p:extLst>
      <p:ext uri="{BB962C8B-B14F-4D97-AF65-F5344CB8AC3E}">
        <p14:creationId xmlns:p14="http://schemas.microsoft.com/office/powerpoint/2010/main" val="322301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15.png"/><Relationship Id="rId5" Type="http://schemas.openxmlformats.org/officeDocument/2006/relationships/slideLayout" Target="../slideLayouts/slideLayout6.xml"/><Relationship Id="rId10" Type="http://schemas.openxmlformats.org/officeDocument/2006/relationships/image" Target="../media/image14.png"/><Relationship Id="rId4" Type="http://schemas.openxmlformats.org/officeDocument/2006/relationships/slideLayout" Target="../slideLayouts/slideLayout5.xml"/><Relationship Id="rId9" Type="http://schemas.openxmlformats.org/officeDocument/2006/relationships/image" Target="../media/image13.png"/><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Zástupný symbol pro text 2"/>
          <p:cNvSpPr>
            <a:spLocks noGrp="1"/>
          </p:cNvSpPr>
          <p:nvPr>
            <p:ph type="body" idx="1"/>
          </p:nvPr>
        </p:nvSpPr>
        <p:spPr bwMode="auto">
          <a:xfrm>
            <a:off x="5705475" y="3708400"/>
            <a:ext cx="4319588" cy="2376488"/>
          </a:xfrm>
          <a:prstGeom prst="rect">
            <a:avLst/>
          </a:prstGeom>
          <a:noFill/>
          <a:ln w="9525">
            <a:noFill/>
            <a:miter lim="800000"/>
            <a:headEnd/>
            <a:tailEnd/>
          </a:ln>
        </p:spPr>
        <p:txBody>
          <a:bodyPr vert="horz" wrap="square" lIns="58380" tIns="29190" rIns="58380" bIns="29190" numCol="1" anchor="t" anchorCtr="0" compatLnSpc="1">
            <a:prstTxWarp prst="textNoShape">
              <a:avLst/>
            </a:prstTxWarp>
          </a:bodyPr>
          <a:lstStyle/>
          <a:p>
            <a:pPr lvl="0"/>
            <a:r>
              <a:rPr lang="cs-CZ"/>
              <a:t>ÚJV Řež, a.s.</a:t>
            </a:r>
            <a:br>
              <a:rPr lang="cs-CZ"/>
            </a:br>
            <a:r>
              <a:rPr lang="cs-CZ"/>
              <a:t>Název prezentace</a:t>
            </a:r>
            <a:br>
              <a:rPr lang="cs-CZ"/>
            </a:br>
            <a:r>
              <a:rPr lang="en-US"/>
              <a:t>m</a:t>
            </a:r>
            <a:r>
              <a:rPr lang="cs-CZ"/>
              <a:t>ůže být více řádků</a:t>
            </a:r>
            <a:br>
              <a:rPr lang="cs-CZ"/>
            </a:br>
            <a:r>
              <a:rPr lang="cs-CZ"/>
              <a:t>Jméno Příjmení</a:t>
            </a:r>
            <a:br>
              <a:rPr lang="cs-CZ"/>
            </a:br>
            <a:r>
              <a:rPr lang="cs-CZ"/>
              <a:t>00.00.2012</a:t>
            </a:r>
          </a:p>
          <a:p>
            <a:pPr lvl="0"/>
            <a:endParaRPr lang="cs-CZ"/>
          </a:p>
        </p:txBody>
      </p:sp>
      <p:pic>
        <p:nvPicPr>
          <p:cNvPr id="1027" name="Picture 15" descr="LogoUVJ"/>
          <p:cNvPicPr>
            <a:picLocks noChangeAspect="1" noChangeArrowheads="1"/>
          </p:cNvPicPr>
          <p:nvPr/>
        </p:nvPicPr>
        <p:blipFill>
          <a:blip r:embed="rId3" cstate="print"/>
          <a:srcRect/>
          <a:stretch>
            <a:fillRect/>
          </a:stretch>
        </p:blipFill>
        <p:spPr bwMode="auto">
          <a:xfrm>
            <a:off x="8589963" y="539750"/>
            <a:ext cx="1389062" cy="1657350"/>
          </a:xfrm>
          <a:prstGeom prst="rect">
            <a:avLst/>
          </a:prstGeom>
          <a:noFill/>
          <a:ln w="9525">
            <a:noFill/>
            <a:miter lim="800000"/>
            <a:headEnd/>
            <a:tailEnd/>
          </a:ln>
        </p:spPr>
      </p:pic>
      <p:pic>
        <p:nvPicPr>
          <p:cNvPr id="1028" name="Picture 19" descr="1"/>
          <p:cNvPicPr>
            <a:picLocks noChangeAspect="1" noChangeArrowheads="1"/>
          </p:cNvPicPr>
          <p:nvPr/>
        </p:nvPicPr>
        <p:blipFill>
          <a:blip r:embed="rId4" cstate="print"/>
          <a:srcRect/>
          <a:stretch>
            <a:fillRect/>
          </a:stretch>
        </p:blipFill>
        <p:spPr bwMode="auto">
          <a:xfrm>
            <a:off x="1096963" y="396875"/>
            <a:ext cx="1266825" cy="1260475"/>
          </a:xfrm>
          <a:prstGeom prst="rect">
            <a:avLst/>
          </a:prstGeom>
          <a:noFill/>
          <a:ln w="9525">
            <a:noFill/>
            <a:miter lim="800000"/>
            <a:headEnd/>
            <a:tailEnd/>
          </a:ln>
        </p:spPr>
      </p:pic>
      <p:pic>
        <p:nvPicPr>
          <p:cNvPr id="1029" name="Picture 21" descr="2"/>
          <p:cNvPicPr>
            <a:picLocks noChangeAspect="1" noChangeArrowheads="1"/>
          </p:cNvPicPr>
          <p:nvPr/>
        </p:nvPicPr>
        <p:blipFill>
          <a:blip r:embed="rId5" cstate="print"/>
          <a:srcRect/>
          <a:stretch>
            <a:fillRect/>
          </a:stretch>
        </p:blipFill>
        <p:spPr bwMode="auto">
          <a:xfrm>
            <a:off x="2465388" y="396875"/>
            <a:ext cx="1263650" cy="1260475"/>
          </a:xfrm>
          <a:prstGeom prst="rect">
            <a:avLst/>
          </a:prstGeom>
          <a:noFill/>
          <a:ln w="9525">
            <a:noFill/>
            <a:miter lim="800000"/>
            <a:headEnd/>
            <a:tailEnd/>
          </a:ln>
        </p:spPr>
      </p:pic>
      <p:pic>
        <p:nvPicPr>
          <p:cNvPr id="1030" name="Picture 38" descr="10"/>
          <p:cNvPicPr>
            <a:picLocks noChangeAspect="1" noChangeArrowheads="1"/>
          </p:cNvPicPr>
          <p:nvPr/>
        </p:nvPicPr>
        <p:blipFill>
          <a:blip r:embed="rId6" cstate="print"/>
          <a:srcRect/>
          <a:stretch>
            <a:fillRect/>
          </a:stretch>
        </p:blipFill>
        <p:spPr bwMode="auto">
          <a:xfrm>
            <a:off x="2465388" y="5903913"/>
            <a:ext cx="1266825" cy="1260475"/>
          </a:xfrm>
          <a:prstGeom prst="rect">
            <a:avLst/>
          </a:prstGeom>
          <a:noFill/>
          <a:ln w="9525">
            <a:noFill/>
            <a:miter lim="800000"/>
            <a:headEnd/>
            <a:tailEnd/>
          </a:ln>
        </p:spPr>
      </p:pic>
      <p:pic>
        <p:nvPicPr>
          <p:cNvPr id="1031" name="Picture 40" descr="9"/>
          <p:cNvPicPr>
            <a:picLocks noChangeAspect="1" noChangeArrowheads="1"/>
          </p:cNvPicPr>
          <p:nvPr/>
        </p:nvPicPr>
        <p:blipFill>
          <a:blip r:embed="rId7" cstate="print"/>
          <a:srcRect/>
          <a:stretch>
            <a:fillRect/>
          </a:stretch>
        </p:blipFill>
        <p:spPr bwMode="auto">
          <a:xfrm>
            <a:off x="1089025" y="5907088"/>
            <a:ext cx="1266825" cy="1257300"/>
          </a:xfrm>
          <a:prstGeom prst="rect">
            <a:avLst/>
          </a:prstGeom>
          <a:noFill/>
          <a:ln w="9525">
            <a:noFill/>
            <a:miter lim="800000"/>
            <a:headEnd/>
            <a:tailEnd/>
          </a:ln>
        </p:spPr>
      </p:pic>
      <p:pic>
        <p:nvPicPr>
          <p:cNvPr id="1032" name="Picture 41" descr="8"/>
          <p:cNvPicPr>
            <a:picLocks noChangeAspect="1" noChangeArrowheads="1"/>
          </p:cNvPicPr>
          <p:nvPr/>
        </p:nvPicPr>
        <p:blipFill>
          <a:blip r:embed="rId8" cstate="print"/>
          <a:srcRect/>
          <a:stretch>
            <a:fillRect/>
          </a:stretch>
        </p:blipFill>
        <p:spPr bwMode="auto">
          <a:xfrm>
            <a:off x="2465388" y="4537075"/>
            <a:ext cx="1266825" cy="1260475"/>
          </a:xfrm>
          <a:prstGeom prst="rect">
            <a:avLst/>
          </a:prstGeom>
          <a:noFill/>
          <a:ln w="9525">
            <a:noFill/>
            <a:miter lim="800000"/>
            <a:headEnd/>
            <a:tailEnd/>
          </a:ln>
        </p:spPr>
      </p:pic>
      <p:pic>
        <p:nvPicPr>
          <p:cNvPr id="1033" name="Picture 42" descr="7"/>
          <p:cNvPicPr>
            <a:picLocks noChangeAspect="1" noChangeArrowheads="1"/>
          </p:cNvPicPr>
          <p:nvPr/>
        </p:nvPicPr>
        <p:blipFill>
          <a:blip r:embed="rId9" cstate="print"/>
          <a:srcRect/>
          <a:stretch>
            <a:fillRect/>
          </a:stretch>
        </p:blipFill>
        <p:spPr bwMode="auto">
          <a:xfrm>
            <a:off x="1081088" y="4537075"/>
            <a:ext cx="1266825" cy="1260475"/>
          </a:xfrm>
          <a:prstGeom prst="rect">
            <a:avLst/>
          </a:prstGeom>
          <a:noFill/>
          <a:ln w="9525">
            <a:noFill/>
            <a:miter lim="800000"/>
            <a:headEnd/>
            <a:tailEnd/>
          </a:ln>
        </p:spPr>
      </p:pic>
      <p:pic>
        <p:nvPicPr>
          <p:cNvPr id="1034" name="Picture 43" descr="6"/>
          <p:cNvPicPr>
            <a:picLocks noChangeAspect="1" noChangeArrowheads="1"/>
          </p:cNvPicPr>
          <p:nvPr/>
        </p:nvPicPr>
        <p:blipFill>
          <a:blip r:embed="rId10" cstate="print"/>
          <a:srcRect/>
          <a:stretch>
            <a:fillRect/>
          </a:stretch>
        </p:blipFill>
        <p:spPr bwMode="auto">
          <a:xfrm>
            <a:off x="2465388" y="3165475"/>
            <a:ext cx="1266825" cy="1260475"/>
          </a:xfrm>
          <a:prstGeom prst="rect">
            <a:avLst/>
          </a:prstGeom>
          <a:noFill/>
          <a:ln w="9525">
            <a:noFill/>
            <a:miter lim="800000"/>
            <a:headEnd/>
            <a:tailEnd/>
          </a:ln>
        </p:spPr>
      </p:pic>
      <p:pic>
        <p:nvPicPr>
          <p:cNvPr id="1035" name="Picture 44" descr="5"/>
          <p:cNvPicPr>
            <a:picLocks noChangeAspect="1" noChangeArrowheads="1"/>
          </p:cNvPicPr>
          <p:nvPr/>
        </p:nvPicPr>
        <p:blipFill>
          <a:blip r:embed="rId11" cstate="print"/>
          <a:srcRect/>
          <a:stretch>
            <a:fillRect/>
          </a:stretch>
        </p:blipFill>
        <p:spPr bwMode="auto">
          <a:xfrm>
            <a:off x="1079500" y="3165475"/>
            <a:ext cx="1270000" cy="1260475"/>
          </a:xfrm>
          <a:prstGeom prst="rect">
            <a:avLst/>
          </a:prstGeom>
          <a:noFill/>
          <a:ln w="9525">
            <a:noFill/>
            <a:miter lim="800000"/>
            <a:headEnd/>
            <a:tailEnd/>
          </a:ln>
        </p:spPr>
      </p:pic>
      <p:pic>
        <p:nvPicPr>
          <p:cNvPr id="1036" name="Picture 45" descr="4"/>
          <p:cNvPicPr>
            <a:picLocks noChangeAspect="1" noChangeArrowheads="1"/>
          </p:cNvPicPr>
          <p:nvPr/>
        </p:nvPicPr>
        <p:blipFill>
          <a:blip r:embed="rId12" cstate="print"/>
          <a:srcRect/>
          <a:stretch>
            <a:fillRect/>
          </a:stretch>
        </p:blipFill>
        <p:spPr bwMode="auto">
          <a:xfrm>
            <a:off x="2466975" y="1792288"/>
            <a:ext cx="1266825" cy="1260475"/>
          </a:xfrm>
          <a:prstGeom prst="rect">
            <a:avLst/>
          </a:prstGeom>
          <a:noFill/>
          <a:ln w="9525">
            <a:noFill/>
            <a:miter lim="800000"/>
            <a:headEnd/>
            <a:tailEnd/>
          </a:ln>
        </p:spPr>
      </p:pic>
      <p:pic>
        <p:nvPicPr>
          <p:cNvPr id="1037" name="Picture 46" descr="3"/>
          <p:cNvPicPr>
            <a:picLocks noChangeAspect="1" noChangeArrowheads="1"/>
          </p:cNvPicPr>
          <p:nvPr/>
        </p:nvPicPr>
        <p:blipFill>
          <a:blip r:embed="rId13" cstate="print"/>
          <a:srcRect/>
          <a:stretch>
            <a:fillRect/>
          </a:stretch>
        </p:blipFill>
        <p:spPr bwMode="auto">
          <a:xfrm>
            <a:off x="1085850" y="1801813"/>
            <a:ext cx="1266825" cy="1257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581025" rtl="0" eaLnBrk="1" fontAlgn="base" hangingPunct="1">
        <a:spcBef>
          <a:spcPct val="0"/>
        </a:spcBef>
        <a:spcAft>
          <a:spcPct val="0"/>
        </a:spcAft>
        <a:defRPr sz="2800">
          <a:solidFill>
            <a:schemeClr val="tx1"/>
          </a:solidFill>
          <a:latin typeface="+mj-lt"/>
          <a:ea typeface="+mj-ea"/>
          <a:cs typeface="+mj-cs"/>
        </a:defRPr>
      </a:lvl1pPr>
      <a:lvl2pPr algn="ctr" defTabSz="581025" rtl="0" eaLnBrk="1" fontAlgn="base" hangingPunct="1">
        <a:spcBef>
          <a:spcPct val="0"/>
        </a:spcBef>
        <a:spcAft>
          <a:spcPct val="0"/>
        </a:spcAft>
        <a:defRPr sz="2800">
          <a:solidFill>
            <a:schemeClr val="tx1"/>
          </a:solidFill>
          <a:latin typeface="Arial" charset="0"/>
        </a:defRPr>
      </a:lvl2pPr>
      <a:lvl3pPr algn="ctr" defTabSz="581025" rtl="0" eaLnBrk="1" fontAlgn="base" hangingPunct="1">
        <a:spcBef>
          <a:spcPct val="0"/>
        </a:spcBef>
        <a:spcAft>
          <a:spcPct val="0"/>
        </a:spcAft>
        <a:defRPr sz="2800">
          <a:solidFill>
            <a:schemeClr val="tx1"/>
          </a:solidFill>
          <a:latin typeface="Arial" charset="0"/>
        </a:defRPr>
      </a:lvl3pPr>
      <a:lvl4pPr algn="ctr" defTabSz="581025" rtl="0" eaLnBrk="1" fontAlgn="base" hangingPunct="1">
        <a:spcBef>
          <a:spcPct val="0"/>
        </a:spcBef>
        <a:spcAft>
          <a:spcPct val="0"/>
        </a:spcAft>
        <a:defRPr sz="2800">
          <a:solidFill>
            <a:schemeClr val="tx1"/>
          </a:solidFill>
          <a:latin typeface="Arial" charset="0"/>
        </a:defRPr>
      </a:lvl4pPr>
      <a:lvl5pPr algn="ctr" defTabSz="581025" rtl="0" eaLnBrk="1" fontAlgn="base" hangingPunct="1">
        <a:spcBef>
          <a:spcPct val="0"/>
        </a:spcBef>
        <a:spcAft>
          <a:spcPct val="0"/>
        </a:spcAft>
        <a:defRPr sz="2800">
          <a:solidFill>
            <a:schemeClr val="tx1"/>
          </a:solidFill>
          <a:latin typeface="Arial" charset="0"/>
        </a:defRPr>
      </a:lvl5pPr>
      <a:lvl6pPr marL="457200" algn="ctr" defTabSz="581025" rtl="0" eaLnBrk="1" fontAlgn="base" hangingPunct="1">
        <a:spcBef>
          <a:spcPct val="0"/>
        </a:spcBef>
        <a:spcAft>
          <a:spcPct val="0"/>
        </a:spcAft>
        <a:defRPr sz="2800">
          <a:solidFill>
            <a:schemeClr val="tx1"/>
          </a:solidFill>
          <a:latin typeface="Arial" charset="0"/>
        </a:defRPr>
      </a:lvl6pPr>
      <a:lvl7pPr marL="914400" algn="ctr" defTabSz="581025" rtl="0" eaLnBrk="1" fontAlgn="base" hangingPunct="1">
        <a:spcBef>
          <a:spcPct val="0"/>
        </a:spcBef>
        <a:spcAft>
          <a:spcPct val="0"/>
        </a:spcAft>
        <a:defRPr sz="2800">
          <a:solidFill>
            <a:schemeClr val="tx1"/>
          </a:solidFill>
          <a:latin typeface="Arial" charset="0"/>
        </a:defRPr>
      </a:lvl7pPr>
      <a:lvl8pPr marL="1371600" algn="ctr" defTabSz="581025" rtl="0" eaLnBrk="1" fontAlgn="base" hangingPunct="1">
        <a:spcBef>
          <a:spcPct val="0"/>
        </a:spcBef>
        <a:spcAft>
          <a:spcPct val="0"/>
        </a:spcAft>
        <a:defRPr sz="2800">
          <a:solidFill>
            <a:schemeClr val="tx1"/>
          </a:solidFill>
          <a:latin typeface="Arial" charset="0"/>
        </a:defRPr>
      </a:lvl8pPr>
      <a:lvl9pPr marL="1828800" algn="ctr" defTabSz="581025" rtl="0" eaLnBrk="1" fontAlgn="base" hangingPunct="1">
        <a:spcBef>
          <a:spcPct val="0"/>
        </a:spcBef>
        <a:spcAft>
          <a:spcPct val="0"/>
        </a:spcAft>
        <a:defRPr sz="2800">
          <a:solidFill>
            <a:schemeClr val="tx1"/>
          </a:solidFill>
          <a:latin typeface="Arial" charset="0"/>
        </a:defRPr>
      </a:lvl9pPr>
    </p:titleStyle>
    <p:bodyStyle>
      <a:lvl1pPr marL="215900" indent="-215900" algn="r" defTabSz="581025" rtl="0" eaLnBrk="1" fontAlgn="base" hangingPunct="1">
        <a:spcBef>
          <a:spcPct val="20000"/>
        </a:spcBef>
        <a:spcAft>
          <a:spcPct val="0"/>
        </a:spcAft>
        <a:buFont typeface="Arial" charset="0"/>
        <a:defRPr sz="2000">
          <a:solidFill>
            <a:schemeClr val="tx2"/>
          </a:solidFill>
          <a:latin typeface="+mn-lt"/>
          <a:ea typeface="+mn-ea"/>
          <a:cs typeface="+mn-cs"/>
        </a:defRPr>
      </a:lvl1pPr>
      <a:lvl2pPr marL="471488" indent="-179388" algn="l" defTabSz="581025" rtl="0" eaLnBrk="1" fontAlgn="base" hangingPunct="1">
        <a:spcBef>
          <a:spcPct val="20000"/>
        </a:spcBef>
        <a:spcAft>
          <a:spcPct val="0"/>
        </a:spcAft>
        <a:buClr>
          <a:schemeClr val="bg2"/>
        </a:buClr>
        <a:buFont typeface="Wingdings" pitchFamily="2" charset="2"/>
        <a:buChar char="§"/>
        <a:defRPr>
          <a:solidFill>
            <a:schemeClr val="tx1"/>
          </a:solidFill>
          <a:latin typeface="+mn-lt"/>
        </a:defRPr>
      </a:lvl2pPr>
      <a:lvl3pPr marL="727075" indent="-142875" algn="l" defTabSz="581025" rtl="0" eaLnBrk="1" fontAlgn="base" hangingPunct="1">
        <a:spcBef>
          <a:spcPct val="20000"/>
        </a:spcBef>
        <a:spcAft>
          <a:spcPct val="0"/>
        </a:spcAft>
        <a:buClr>
          <a:srgbClr val="42BAD2"/>
        </a:buClr>
        <a:buFont typeface="Wingdings" pitchFamily="2" charset="2"/>
        <a:buChar char="§"/>
        <a:defRPr sz="1500">
          <a:solidFill>
            <a:schemeClr val="tx1"/>
          </a:solidFill>
          <a:latin typeface="+mn-lt"/>
        </a:defRPr>
      </a:lvl3pPr>
      <a:lvl4pPr marL="1019175" indent="-142875" algn="l" defTabSz="581025" rtl="0" eaLnBrk="1" fontAlgn="base" hangingPunct="1">
        <a:spcBef>
          <a:spcPct val="20000"/>
        </a:spcBef>
        <a:spcAft>
          <a:spcPct val="0"/>
        </a:spcAft>
        <a:buClr>
          <a:srgbClr val="CCD3E9"/>
        </a:buClr>
        <a:buFont typeface="Wingdings" pitchFamily="2" charset="2"/>
        <a:buChar char="§"/>
        <a:defRPr sz="1300">
          <a:solidFill>
            <a:schemeClr val="tx1"/>
          </a:solidFill>
          <a:latin typeface="+mn-lt"/>
        </a:defRPr>
      </a:lvl4pPr>
      <a:lvl5pPr marL="1311275" indent="-142875" algn="l" defTabSz="581025" rtl="0" eaLnBrk="1" fontAlgn="base" hangingPunct="1">
        <a:spcBef>
          <a:spcPct val="20000"/>
        </a:spcBef>
        <a:spcAft>
          <a:spcPct val="0"/>
        </a:spcAft>
        <a:buClr>
          <a:srgbClr val="E9F5F8"/>
        </a:buClr>
        <a:buFont typeface="Wingdings" pitchFamily="2" charset="2"/>
        <a:buChar char="§"/>
        <a:defRPr sz="1300">
          <a:solidFill>
            <a:schemeClr val="tx1"/>
          </a:solidFill>
          <a:latin typeface="+mn-lt"/>
        </a:defRPr>
      </a:lvl5pPr>
      <a:lvl6pPr marL="1768475" indent="-142875" algn="l" defTabSz="581025" rtl="0" eaLnBrk="1" fontAlgn="base" hangingPunct="1">
        <a:spcBef>
          <a:spcPct val="20000"/>
        </a:spcBef>
        <a:spcAft>
          <a:spcPct val="0"/>
        </a:spcAft>
        <a:buClr>
          <a:srgbClr val="E9F5F8"/>
        </a:buClr>
        <a:buFont typeface="Wingdings" pitchFamily="2" charset="2"/>
        <a:buChar char="§"/>
        <a:defRPr sz="1300">
          <a:solidFill>
            <a:schemeClr val="tx1"/>
          </a:solidFill>
          <a:latin typeface="+mn-lt"/>
        </a:defRPr>
      </a:lvl6pPr>
      <a:lvl7pPr marL="2225675" indent="-142875" algn="l" defTabSz="581025" rtl="0" eaLnBrk="1" fontAlgn="base" hangingPunct="1">
        <a:spcBef>
          <a:spcPct val="20000"/>
        </a:spcBef>
        <a:spcAft>
          <a:spcPct val="0"/>
        </a:spcAft>
        <a:buClr>
          <a:srgbClr val="E9F5F8"/>
        </a:buClr>
        <a:buFont typeface="Wingdings" pitchFamily="2" charset="2"/>
        <a:buChar char="§"/>
        <a:defRPr sz="1300">
          <a:solidFill>
            <a:schemeClr val="tx1"/>
          </a:solidFill>
          <a:latin typeface="+mn-lt"/>
        </a:defRPr>
      </a:lvl7pPr>
      <a:lvl8pPr marL="2682875" indent="-142875" algn="l" defTabSz="581025" rtl="0" eaLnBrk="1" fontAlgn="base" hangingPunct="1">
        <a:spcBef>
          <a:spcPct val="20000"/>
        </a:spcBef>
        <a:spcAft>
          <a:spcPct val="0"/>
        </a:spcAft>
        <a:buClr>
          <a:srgbClr val="E9F5F8"/>
        </a:buClr>
        <a:buFont typeface="Wingdings" pitchFamily="2" charset="2"/>
        <a:buChar char="§"/>
        <a:defRPr sz="1300">
          <a:solidFill>
            <a:schemeClr val="tx1"/>
          </a:solidFill>
          <a:latin typeface="+mn-lt"/>
        </a:defRPr>
      </a:lvl8pPr>
      <a:lvl9pPr marL="3140075" indent="-142875" algn="l" defTabSz="581025" rtl="0" eaLnBrk="1" fontAlgn="base" hangingPunct="1">
        <a:spcBef>
          <a:spcPct val="20000"/>
        </a:spcBef>
        <a:spcAft>
          <a:spcPct val="0"/>
        </a:spcAft>
        <a:buClr>
          <a:srgbClr val="E9F5F8"/>
        </a:buClr>
        <a:buFont typeface="Wingdings" pitchFamily="2" charset="2"/>
        <a:buChar char="§"/>
        <a:defRPr sz="13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5" name="Picture 5" descr="Line"/>
          <p:cNvPicPr>
            <a:picLocks noChangeAspect="1" noChangeArrowheads="1"/>
          </p:cNvPicPr>
          <p:nvPr/>
        </p:nvPicPr>
        <p:blipFill>
          <a:blip r:embed="rId7" cstate="print"/>
          <a:srcRect/>
          <a:stretch>
            <a:fillRect/>
          </a:stretch>
        </p:blipFill>
        <p:spPr bwMode="auto">
          <a:xfrm>
            <a:off x="520700" y="1106488"/>
            <a:ext cx="9666288" cy="82550"/>
          </a:xfrm>
          <a:prstGeom prst="rect">
            <a:avLst/>
          </a:prstGeom>
          <a:noFill/>
          <a:ln w="9525">
            <a:noFill/>
            <a:miter lim="800000"/>
            <a:headEnd/>
            <a:tailEnd/>
          </a:ln>
        </p:spPr>
      </p:pic>
      <p:sp>
        <p:nvSpPr>
          <p:cNvPr id="963596" name="Text Box 12"/>
          <p:cNvSpPr txBox="1">
            <a:spLocks noChangeArrowheads="1"/>
          </p:cNvSpPr>
          <p:nvPr/>
        </p:nvSpPr>
        <p:spPr bwMode="auto">
          <a:xfrm>
            <a:off x="1312863" y="1763713"/>
            <a:ext cx="2303462" cy="331787"/>
          </a:xfrm>
          <a:prstGeom prst="rect">
            <a:avLst/>
          </a:prstGeom>
          <a:noFill/>
          <a:ln w="9525" algn="ctr">
            <a:noFill/>
            <a:miter lim="800000"/>
            <a:headEnd/>
            <a:tailEnd/>
          </a:ln>
          <a:effectLst/>
        </p:spPr>
        <p:txBody>
          <a:bodyPr lIns="58380" tIns="29190" rIns="58380" bIns="29190">
            <a:spAutoFit/>
          </a:bodyPr>
          <a:lstStyle/>
          <a:p>
            <a:pPr>
              <a:spcBef>
                <a:spcPct val="50000"/>
              </a:spcBef>
              <a:buSzPct val="50000"/>
              <a:buFont typeface="Arial" charset="0"/>
              <a:buChar char="•"/>
              <a:defRPr/>
            </a:pPr>
            <a:endParaRPr lang="cs-CZ"/>
          </a:p>
        </p:txBody>
      </p:sp>
      <p:pic>
        <p:nvPicPr>
          <p:cNvPr id="3077" name="Picture 18" descr="LogoUVJ"/>
          <p:cNvPicPr>
            <a:picLocks noChangeAspect="1" noChangeArrowheads="1"/>
          </p:cNvPicPr>
          <p:nvPr/>
        </p:nvPicPr>
        <p:blipFill>
          <a:blip r:embed="rId8" cstate="print"/>
          <a:srcRect/>
          <a:stretch>
            <a:fillRect/>
          </a:stretch>
        </p:blipFill>
        <p:spPr bwMode="auto">
          <a:xfrm>
            <a:off x="9045575" y="107950"/>
            <a:ext cx="784225" cy="935038"/>
          </a:xfrm>
          <a:prstGeom prst="rect">
            <a:avLst/>
          </a:prstGeom>
          <a:noFill/>
          <a:ln w="9525">
            <a:noFill/>
            <a:miter lim="800000"/>
            <a:headEnd/>
            <a:tailEnd/>
          </a:ln>
        </p:spPr>
      </p:pic>
      <p:sp>
        <p:nvSpPr>
          <p:cNvPr id="3078" name="Zástupný symbol pro nadpis 1"/>
          <p:cNvSpPr>
            <a:spLocks noGrp="1"/>
          </p:cNvSpPr>
          <p:nvPr>
            <p:ph type="title"/>
          </p:nvPr>
        </p:nvSpPr>
        <p:spPr bwMode="auto">
          <a:xfrm>
            <a:off x="520700" y="180975"/>
            <a:ext cx="8421688" cy="792163"/>
          </a:xfrm>
          <a:prstGeom prst="rect">
            <a:avLst/>
          </a:prstGeom>
          <a:noFill/>
          <a:ln w="9525">
            <a:noFill/>
            <a:miter lim="800000"/>
            <a:headEnd/>
            <a:tailEnd/>
          </a:ln>
        </p:spPr>
        <p:txBody>
          <a:bodyPr vert="horz" wrap="square" lIns="58380" tIns="29190" rIns="58380" bIns="29190" numCol="1" anchor="ctr" anchorCtr="0" compatLnSpc="1">
            <a:prstTxWarp prst="textNoShape">
              <a:avLst/>
            </a:prstTxWarp>
          </a:bodyPr>
          <a:lstStyle/>
          <a:p>
            <a:pPr lvl="0"/>
            <a:endParaRPr lang="cs-CZ" dirty="0"/>
          </a:p>
        </p:txBody>
      </p:sp>
      <p:pic>
        <p:nvPicPr>
          <p:cNvPr id="3074" name="Picture 16" descr="Pozadi_zapati"/>
          <p:cNvPicPr>
            <a:picLocks noChangeAspect="1" noChangeArrowheads="1"/>
          </p:cNvPicPr>
          <p:nvPr/>
        </p:nvPicPr>
        <p:blipFill>
          <a:blip r:embed="rId9" cstate="print"/>
          <a:srcRect/>
          <a:stretch>
            <a:fillRect/>
          </a:stretch>
        </p:blipFill>
        <p:spPr bwMode="auto">
          <a:xfrm>
            <a:off x="520700" y="6767513"/>
            <a:ext cx="471488" cy="471487"/>
          </a:xfrm>
          <a:prstGeom prst="rect">
            <a:avLst/>
          </a:prstGeom>
          <a:noFill/>
          <a:ln w="9525">
            <a:noFill/>
            <a:miter lim="800000"/>
            <a:headEnd/>
            <a:tailEnd/>
          </a:ln>
        </p:spPr>
      </p:pic>
      <p:sp>
        <p:nvSpPr>
          <p:cNvPr id="14" name="Zástupný symbol pro číslo snímku 12"/>
          <p:cNvSpPr>
            <a:spLocks noGrp="1"/>
          </p:cNvSpPr>
          <p:nvPr>
            <p:ph type="sldNum" sz="quarter" idx="4"/>
          </p:nvPr>
        </p:nvSpPr>
        <p:spPr bwMode="auto">
          <a:xfrm>
            <a:off x="701675" y="6876975"/>
            <a:ext cx="322957" cy="449339"/>
          </a:xfrm>
          <a:prstGeom prst="rect">
            <a:avLst/>
          </a:prstGeom>
          <a:noFill/>
          <a:ln w="9525">
            <a:noFill/>
            <a:miter lim="800000"/>
            <a:headEnd/>
            <a:tailEnd/>
          </a:ln>
        </p:spPr>
        <p:txBody>
          <a:bodyPr vert="horz" wrap="square" lIns="58380" tIns="29190" rIns="58380" bIns="29190" numCol="1" anchor="ctr" anchorCtr="0" compatLnSpc="1">
            <a:prstTxWarp prst="textNoShape">
              <a:avLst/>
            </a:prstTxWarp>
          </a:bodyPr>
          <a:lstStyle>
            <a:lvl1pPr algn="ctr">
              <a:spcBef>
                <a:spcPct val="0"/>
              </a:spcBef>
              <a:buSzTx/>
              <a:buFontTx/>
              <a:buNone/>
              <a:defRPr sz="1000">
                <a:solidFill>
                  <a:schemeClr val="bg1"/>
                </a:solidFill>
              </a:defRPr>
            </a:lvl1pPr>
          </a:lstStyle>
          <a:p>
            <a:pPr>
              <a:defRPr/>
            </a:pPr>
            <a:fld id="{67943A5C-9A39-4271-9B11-0AED6CD7437F}"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5" r:id="rId3"/>
    <p:sldLayoutId id="2147483757" r:id="rId4"/>
    <p:sldLayoutId id="2147483758" r:id="rId5"/>
  </p:sldLayoutIdLst>
  <p:hf hdr="0" ftr="0" dt="0"/>
  <p:txStyles>
    <p:titleStyle>
      <a:lvl1pPr algn="l" defTabSz="581025" rtl="0" eaLnBrk="0" fontAlgn="base" hangingPunct="0">
        <a:spcBef>
          <a:spcPct val="0"/>
        </a:spcBef>
        <a:spcAft>
          <a:spcPct val="0"/>
        </a:spcAft>
        <a:defRPr sz="2800" b="1">
          <a:solidFill>
            <a:schemeClr val="tx2"/>
          </a:solidFill>
          <a:latin typeface="+mj-lt"/>
          <a:ea typeface="+mj-ea"/>
          <a:cs typeface="+mj-cs"/>
        </a:defRPr>
      </a:lvl1pPr>
      <a:lvl2pPr algn="l" defTabSz="581025" rtl="0" eaLnBrk="0" fontAlgn="base" hangingPunct="0">
        <a:spcBef>
          <a:spcPct val="0"/>
        </a:spcBef>
        <a:spcAft>
          <a:spcPct val="0"/>
        </a:spcAft>
        <a:defRPr sz="2800" b="1">
          <a:solidFill>
            <a:schemeClr val="tx2"/>
          </a:solidFill>
          <a:latin typeface="Arial" charset="0"/>
          <a:cs typeface="Arial" charset="0"/>
        </a:defRPr>
      </a:lvl2pPr>
      <a:lvl3pPr algn="l" defTabSz="581025" rtl="0" eaLnBrk="0" fontAlgn="base" hangingPunct="0">
        <a:spcBef>
          <a:spcPct val="0"/>
        </a:spcBef>
        <a:spcAft>
          <a:spcPct val="0"/>
        </a:spcAft>
        <a:defRPr sz="2800" b="1">
          <a:solidFill>
            <a:schemeClr val="tx2"/>
          </a:solidFill>
          <a:latin typeface="Arial" charset="0"/>
          <a:cs typeface="Arial" charset="0"/>
        </a:defRPr>
      </a:lvl3pPr>
      <a:lvl4pPr algn="l" defTabSz="581025" rtl="0" eaLnBrk="0" fontAlgn="base" hangingPunct="0">
        <a:spcBef>
          <a:spcPct val="0"/>
        </a:spcBef>
        <a:spcAft>
          <a:spcPct val="0"/>
        </a:spcAft>
        <a:defRPr sz="2800" b="1">
          <a:solidFill>
            <a:schemeClr val="tx2"/>
          </a:solidFill>
          <a:latin typeface="Arial" charset="0"/>
          <a:cs typeface="Arial" charset="0"/>
        </a:defRPr>
      </a:lvl4pPr>
      <a:lvl5pPr algn="l" defTabSz="581025" rtl="0" eaLnBrk="0" fontAlgn="base" hangingPunct="0">
        <a:spcBef>
          <a:spcPct val="0"/>
        </a:spcBef>
        <a:spcAft>
          <a:spcPct val="0"/>
        </a:spcAft>
        <a:defRPr sz="2800" b="1">
          <a:solidFill>
            <a:schemeClr val="tx2"/>
          </a:solidFill>
          <a:latin typeface="Arial" charset="0"/>
          <a:cs typeface="Arial" charset="0"/>
        </a:defRPr>
      </a:lvl5pPr>
      <a:lvl6pPr marL="457200" algn="l" defTabSz="581025" rtl="0" fontAlgn="base">
        <a:spcBef>
          <a:spcPct val="0"/>
        </a:spcBef>
        <a:spcAft>
          <a:spcPct val="0"/>
        </a:spcAft>
        <a:defRPr sz="2800" b="1">
          <a:solidFill>
            <a:schemeClr val="tx2"/>
          </a:solidFill>
          <a:latin typeface="Arial" charset="0"/>
          <a:cs typeface="Arial" charset="0"/>
        </a:defRPr>
      </a:lvl6pPr>
      <a:lvl7pPr marL="914400" algn="l" defTabSz="581025" rtl="0" fontAlgn="base">
        <a:spcBef>
          <a:spcPct val="0"/>
        </a:spcBef>
        <a:spcAft>
          <a:spcPct val="0"/>
        </a:spcAft>
        <a:defRPr sz="2800" b="1">
          <a:solidFill>
            <a:schemeClr val="tx2"/>
          </a:solidFill>
          <a:latin typeface="Arial" charset="0"/>
          <a:cs typeface="Arial" charset="0"/>
        </a:defRPr>
      </a:lvl7pPr>
      <a:lvl8pPr marL="1371600" algn="l" defTabSz="581025" rtl="0" fontAlgn="base">
        <a:spcBef>
          <a:spcPct val="0"/>
        </a:spcBef>
        <a:spcAft>
          <a:spcPct val="0"/>
        </a:spcAft>
        <a:defRPr sz="2800" b="1">
          <a:solidFill>
            <a:schemeClr val="tx2"/>
          </a:solidFill>
          <a:latin typeface="Arial" charset="0"/>
          <a:cs typeface="Arial" charset="0"/>
        </a:defRPr>
      </a:lvl8pPr>
      <a:lvl9pPr marL="1828800" algn="l" defTabSz="581025" rtl="0" fontAlgn="base">
        <a:spcBef>
          <a:spcPct val="0"/>
        </a:spcBef>
        <a:spcAft>
          <a:spcPct val="0"/>
        </a:spcAft>
        <a:defRPr sz="2800" b="1">
          <a:solidFill>
            <a:schemeClr val="tx2"/>
          </a:solidFill>
          <a:latin typeface="Arial" charset="0"/>
          <a:cs typeface="Arial" charset="0"/>
        </a:defRPr>
      </a:lvl9pPr>
    </p:titleStyle>
    <p:bodyStyle>
      <a:lvl1pPr marL="215900" indent="-215900" algn="l" defTabSz="581025" rtl="0" eaLnBrk="0" fontAlgn="base" hangingPunct="0">
        <a:spcBef>
          <a:spcPct val="20000"/>
        </a:spcBef>
        <a:spcAft>
          <a:spcPct val="0"/>
        </a:spcAft>
        <a:buSzPct val="50000"/>
        <a:buFont typeface="Arial" charset="0"/>
        <a:buBlip>
          <a:blip r:embed="rId10"/>
        </a:buBlip>
        <a:defRPr sz="2400" b="1">
          <a:solidFill>
            <a:schemeClr val="tx2"/>
          </a:solidFill>
          <a:latin typeface="+mn-lt"/>
          <a:ea typeface="+mn-ea"/>
          <a:cs typeface="+mn-cs"/>
        </a:defRPr>
      </a:lvl1pPr>
      <a:lvl2pPr marL="471488" indent="-179388" algn="l" defTabSz="581025" rtl="0" eaLnBrk="0" fontAlgn="base" hangingPunct="0">
        <a:spcBef>
          <a:spcPct val="20000"/>
        </a:spcBef>
        <a:spcAft>
          <a:spcPct val="0"/>
        </a:spcAft>
        <a:buClr>
          <a:schemeClr val="bg2"/>
        </a:buClr>
        <a:buSzPct val="50000"/>
        <a:buFont typeface="Wingdings" pitchFamily="2" charset="2"/>
        <a:buBlip>
          <a:blip r:embed="rId11"/>
        </a:buBlip>
        <a:defRPr sz="2200">
          <a:solidFill>
            <a:schemeClr val="tx1"/>
          </a:solidFill>
          <a:latin typeface="+mn-lt"/>
          <a:cs typeface="+mn-cs"/>
        </a:defRPr>
      </a:lvl2pPr>
      <a:lvl3pPr marL="727075" indent="-142875" algn="l" defTabSz="581025" rtl="0" eaLnBrk="0" fontAlgn="base" hangingPunct="0">
        <a:spcBef>
          <a:spcPct val="20000"/>
        </a:spcBef>
        <a:spcAft>
          <a:spcPct val="0"/>
        </a:spcAft>
        <a:buClr>
          <a:srgbClr val="42BAD2"/>
        </a:buClr>
        <a:buSzPct val="50000"/>
        <a:buFont typeface="Wingdings" pitchFamily="2" charset="2"/>
        <a:buBlip>
          <a:blip r:embed="rId12"/>
        </a:buBlip>
        <a:defRPr sz="2000">
          <a:solidFill>
            <a:schemeClr val="tx1"/>
          </a:solidFill>
          <a:latin typeface="+mn-lt"/>
          <a:cs typeface="+mn-cs"/>
        </a:defRPr>
      </a:lvl3pPr>
      <a:lvl4pPr marL="1019175" indent="-142875" algn="l" defTabSz="581025" rtl="0" eaLnBrk="0" fontAlgn="base" hangingPunct="0">
        <a:spcBef>
          <a:spcPct val="20000"/>
        </a:spcBef>
        <a:spcAft>
          <a:spcPct val="0"/>
        </a:spcAft>
        <a:buClr>
          <a:srgbClr val="CCD3E9"/>
        </a:buClr>
        <a:buSzPct val="50000"/>
        <a:buFont typeface="Wingdings" pitchFamily="2" charset="2"/>
        <a:buBlip>
          <a:blip r:embed="rId13"/>
        </a:buBlip>
        <a:defRPr>
          <a:solidFill>
            <a:schemeClr val="tx1"/>
          </a:solidFill>
          <a:latin typeface="+mn-lt"/>
          <a:cs typeface="+mn-cs"/>
        </a:defRPr>
      </a:lvl4pPr>
      <a:lvl5pPr marL="1311275" indent="-142875" algn="l" defTabSz="581025" rtl="0" eaLnBrk="0" fontAlgn="base" hangingPunct="0">
        <a:spcBef>
          <a:spcPct val="20000"/>
        </a:spcBef>
        <a:spcAft>
          <a:spcPct val="0"/>
        </a:spcAft>
        <a:buClr>
          <a:srgbClr val="E9F5F8"/>
        </a:buClr>
        <a:buSzPct val="50000"/>
        <a:buFont typeface="Wingdings" pitchFamily="2" charset="2"/>
        <a:buBlip>
          <a:blip r:embed="rId14"/>
        </a:buBlip>
        <a:defRPr sz="1600">
          <a:solidFill>
            <a:schemeClr val="tx1"/>
          </a:solidFill>
          <a:latin typeface="+mn-lt"/>
          <a:cs typeface="+mn-cs"/>
        </a:defRPr>
      </a:lvl5pPr>
      <a:lvl6pPr marL="1768475" indent="-142875" algn="l" defTabSz="581025" rtl="0" fontAlgn="base">
        <a:spcBef>
          <a:spcPct val="20000"/>
        </a:spcBef>
        <a:spcAft>
          <a:spcPct val="0"/>
        </a:spcAft>
        <a:buClr>
          <a:srgbClr val="E9F5F8"/>
        </a:buClr>
        <a:buSzPct val="50000"/>
        <a:buFont typeface="Wingdings" pitchFamily="2" charset="2"/>
        <a:buBlip>
          <a:blip r:embed="rId14"/>
        </a:buBlip>
        <a:defRPr>
          <a:solidFill>
            <a:schemeClr val="tx1"/>
          </a:solidFill>
          <a:latin typeface="+mn-lt"/>
          <a:cs typeface="+mn-cs"/>
        </a:defRPr>
      </a:lvl6pPr>
      <a:lvl7pPr marL="2225675" indent="-142875" algn="l" defTabSz="581025" rtl="0" fontAlgn="base">
        <a:spcBef>
          <a:spcPct val="20000"/>
        </a:spcBef>
        <a:spcAft>
          <a:spcPct val="0"/>
        </a:spcAft>
        <a:buClr>
          <a:srgbClr val="E9F5F8"/>
        </a:buClr>
        <a:buSzPct val="50000"/>
        <a:buFont typeface="Wingdings" pitchFamily="2" charset="2"/>
        <a:buBlip>
          <a:blip r:embed="rId14"/>
        </a:buBlip>
        <a:defRPr>
          <a:solidFill>
            <a:schemeClr val="tx1"/>
          </a:solidFill>
          <a:latin typeface="+mn-lt"/>
          <a:cs typeface="+mn-cs"/>
        </a:defRPr>
      </a:lvl7pPr>
      <a:lvl8pPr marL="2682875" indent="-142875" algn="l" defTabSz="581025" rtl="0" fontAlgn="base">
        <a:spcBef>
          <a:spcPct val="20000"/>
        </a:spcBef>
        <a:spcAft>
          <a:spcPct val="0"/>
        </a:spcAft>
        <a:buClr>
          <a:srgbClr val="E9F5F8"/>
        </a:buClr>
        <a:buSzPct val="50000"/>
        <a:buFont typeface="Wingdings" pitchFamily="2" charset="2"/>
        <a:buBlip>
          <a:blip r:embed="rId14"/>
        </a:buBlip>
        <a:defRPr>
          <a:solidFill>
            <a:schemeClr val="tx1"/>
          </a:solidFill>
          <a:latin typeface="+mn-lt"/>
          <a:cs typeface="+mn-cs"/>
        </a:defRPr>
      </a:lvl8pPr>
      <a:lvl9pPr marL="3140075" indent="-142875" algn="l" defTabSz="581025" rtl="0" fontAlgn="base">
        <a:spcBef>
          <a:spcPct val="20000"/>
        </a:spcBef>
        <a:spcAft>
          <a:spcPct val="0"/>
        </a:spcAft>
        <a:buClr>
          <a:srgbClr val="E9F5F8"/>
        </a:buClr>
        <a:buSzPct val="50000"/>
        <a:buFont typeface="Wingdings" pitchFamily="2" charset="2"/>
        <a:buBlip>
          <a:blip r:embed="rId14"/>
        </a:buBlip>
        <a:defRPr>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
          <p:cNvSpPr txBox="1">
            <a:spLocks/>
          </p:cNvSpPr>
          <p:nvPr/>
        </p:nvSpPr>
        <p:spPr bwMode="auto">
          <a:xfrm>
            <a:off x="3688928" y="2196455"/>
            <a:ext cx="6480720" cy="5040560"/>
          </a:xfrm>
          <a:prstGeom prst="rect">
            <a:avLst/>
          </a:prstGeom>
          <a:noFill/>
          <a:ln w="9525">
            <a:noFill/>
            <a:miter lim="800000"/>
            <a:headEnd/>
            <a:tailEnd/>
          </a:ln>
        </p:spPr>
        <p:txBody>
          <a:bodyPr vert="horz" wrap="square" lIns="58380" tIns="29190" rIns="58380" bIns="29190" numCol="1" anchor="t" anchorCtr="0" compatLnSpc="1">
            <a:prstTxWarp prst="textNoShape">
              <a:avLst/>
            </a:prstTxWarp>
          </a:bodyPr>
          <a:lstStyle/>
          <a:p>
            <a:pPr marL="215900" lvl="0" indent="-215900">
              <a:spcBef>
                <a:spcPct val="20000"/>
              </a:spcBef>
            </a:pPr>
            <a:r>
              <a:rPr kumimoji="0" lang="en-GB" sz="2400" b="1" i="0" u="none" strike="noStrike" kern="0" cap="none" spc="0" normalizeH="0" baseline="0" noProof="0" dirty="0">
                <a:ln>
                  <a:noFill/>
                </a:ln>
                <a:solidFill>
                  <a:schemeClr val="tx2"/>
                </a:solidFill>
                <a:effectLst/>
                <a:uLnTx/>
                <a:uFillTx/>
                <a:latin typeface="+mn-lt"/>
                <a:ea typeface="+mn-ea"/>
                <a:cs typeface="+mn-cs"/>
              </a:rPr>
              <a:t>	</a:t>
            </a:r>
            <a:r>
              <a:rPr lang="en-US" sz="3200" b="1" dirty="0">
                <a:solidFill>
                  <a:schemeClr val="tx2"/>
                </a:solidFill>
                <a:ea typeface="SimSun" pitchFamily="2" charset="-122"/>
                <a:cs typeface="Times New Roman" pitchFamily="18" charset="0"/>
              </a:rPr>
              <a:t>Probabilistic Assessment of VVER-440 reactor pressure vessel subjected to pressurized thermal shocks </a:t>
            </a:r>
            <a:endParaRPr lang="en-GB" altLang="zh-CN" sz="3200" b="1" dirty="0">
              <a:solidFill>
                <a:schemeClr val="tx2"/>
              </a:solidFill>
              <a:ea typeface="SimSun" pitchFamily="2" charset="-122"/>
              <a:cs typeface="Times New Roman" pitchFamily="18" charset="0"/>
            </a:endParaRPr>
          </a:p>
          <a:p>
            <a:pPr marL="215900" marR="0" lvl="0" indent="-215900" algn="r" defTabSz="581025" rtl="0" eaLnBrk="1" fontAlgn="base" latinLnBrk="0" hangingPunct="1">
              <a:lnSpc>
                <a:spcPct val="100000"/>
              </a:lnSpc>
              <a:spcBef>
                <a:spcPct val="20000"/>
              </a:spcBef>
              <a:spcAft>
                <a:spcPct val="0"/>
              </a:spcAft>
              <a:buClrTx/>
              <a:buSzTx/>
              <a:buFont typeface="Arial" charset="0"/>
              <a:buNone/>
              <a:tabLst/>
              <a:defRPr/>
            </a:pPr>
            <a:endParaRPr kumimoji="0" lang="en-GB" sz="2000" b="1" i="0" u="none" strike="noStrike" kern="0" cap="none" spc="0" normalizeH="0" baseline="0" noProof="0" dirty="0">
              <a:ln>
                <a:noFill/>
              </a:ln>
              <a:solidFill>
                <a:schemeClr val="accent1"/>
              </a:solidFill>
              <a:effectLst/>
              <a:uLnTx/>
              <a:uFillTx/>
              <a:latin typeface="+mn-lt"/>
              <a:ea typeface="+mn-ea"/>
              <a:cs typeface="+mn-cs"/>
            </a:endParaRPr>
          </a:p>
          <a:p>
            <a:pPr marL="215900" marR="0" lvl="0" indent="-215900" algn="r" defTabSz="581025" rtl="0" eaLnBrk="1" fontAlgn="base" latinLnBrk="0" hangingPunct="1">
              <a:lnSpc>
                <a:spcPct val="100000"/>
              </a:lnSpc>
              <a:spcBef>
                <a:spcPct val="20000"/>
              </a:spcBef>
              <a:spcAft>
                <a:spcPct val="0"/>
              </a:spcAft>
              <a:buClrTx/>
              <a:buSzTx/>
              <a:buFont typeface="Arial" charset="0"/>
              <a:buNone/>
              <a:tabLst/>
              <a:defRPr/>
            </a:pPr>
            <a:r>
              <a:rPr kumimoji="0" lang="en-GB" sz="2000" b="1" i="0" u="sng" strike="noStrike" kern="0" cap="none" spc="0" normalizeH="0" baseline="0" noProof="0" dirty="0">
                <a:ln>
                  <a:noFill/>
                </a:ln>
                <a:solidFill>
                  <a:schemeClr val="accent1"/>
                </a:solidFill>
                <a:effectLst/>
                <a:uLnTx/>
                <a:uFillTx/>
                <a:latin typeface="+mn-lt"/>
                <a:ea typeface="+mn-ea"/>
                <a:cs typeface="+mn-cs"/>
              </a:rPr>
              <a:t>Vladislav Pištora</a:t>
            </a:r>
            <a:r>
              <a:rPr kumimoji="0" lang="cs-CZ" sz="2000" b="1" i="0" strike="noStrike" kern="0" cap="none" spc="0" normalizeH="0" baseline="0" noProof="0" dirty="0">
                <a:ln>
                  <a:noFill/>
                </a:ln>
                <a:solidFill>
                  <a:schemeClr val="accent1"/>
                </a:solidFill>
                <a:effectLst/>
                <a:uLnTx/>
                <a:uFillTx/>
                <a:latin typeface="+mn-lt"/>
                <a:ea typeface="+mn-ea"/>
                <a:cs typeface="+mn-cs"/>
              </a:rPr>
              <a:t>, Katarína Šišková, Miroslav Pošta</a:t>
            </a:r>
            <a:endParaRPr kumimoji="0" lang="en-GB" sz="2000" b="1" i="0" strike="noStrike" kern="0" cap="none" spc="0" normalizeH="0" baseline="0" noProof="0" dirty="0">
              <a:ln>
                <a:noFill/>
              </a:ln>
              <a:solidFill>
                <a:schemeClr val="accent1"/>
              </a:solidFill>
              <a:effectLst/>
              <a:uLnTx/>
              <a:uFillTx/>
              <a:latin typeface="+mn-lt"/>
              <a:ea typeface="+mn-ea"/>
              <a:cs typeface="+mn-cs"/>
            </a:endParaRPr>
          </a:p>
          <a:p>
            <a:pPr marL="215900" marR="0" lvl="0" indent="-215900" algn="r" defTabSz="581025" rtl="0" eaLnBrk="1" fontAlgn="base" latinLnBrk="0" hangingPunct="1">
              <a:lnSpc>
                <a:spcPct val="100000"/>
              </a:lnSpc>
              <a:spcBef>
                <a:spcPct val="20000"/>
              </a:spcBef>
              <a:spcAft>
                <a:spcPct val="0"/>
              </a:spcAft>
              <a:buClrTx/>
              <a:buSzTx/>
              <a:buFont typeface="Arial" charset="0"/>
              <a:buNone/>
              <a:tabLst/>
              <a:defRPr/>
            </a:pPr>
            <a:r>
              <a:rPr kumimoji="0" lang="en-GB" sz="2000" b="1" i="0" u="none" strike="noStrike" kern="0" cap="none" spc="0" normalizeH="0" baseline="0" noProof="0" dirty="0">
                <a:ln>
                  <a:noFill/>
                </a:ln>
                <a:solidFill>
                  <a:schemeClr val="accent1"/>
                </a:solidFill>
                <a:effectLst/>
                <a:uLnTx/>
                <a:uFillTx/>
                <a:latin typeface="+mn-lt"/>
                <a:ea typeface="+mn-ea"/>
                <a:cs typeface="+mn-cs"/>
              </a:rPr>
              <a:t>ÚJV </a:t>
            </a:r>
            <a:r>
              <a:rPr kumimoji="0" lang="en-GB" sz="2000" b="1" i="0" u="none" strike="noStrike" kern="0" cap="none" spc="0" normalizeH="0" baseline="0" noProof="0" dirty="0" err="1">
                <a:ln>
                  <a:noFill/>
                </a:ln>
                <a:solidFill>
                  <a:schemeClr val="accent1"/>
                </a:solidFill>
                <a:effectLst/>
                <a:uLnTx/>
                <a:uFillTx/>
                <a:latin typeface="+mn-lt"/>
                <a:ea typeface="+mn-ea"/>
                <a:cs typeface="+mn-cs"/>
              </a:rPr>
              <a:t>Řež</a:t>
            </a:r>
            <a:r>
              <a:rPr kumimoji="0" lang="en-GB" sz="2000" b="1" i="0" u="none" strike="noStrike" kern="0" cap="none" spc="0" normalizeH="0" baseline="0" noProof="0" dirty="0">
                <a:ln>
                  <a:noFill/>
                </a:ln>
                <a:solidFill>
                  <a:schemeClr val="accent1"/>
                </a:solidFill>
                <a:effectLst/>
                <a:uLnTx/>
                <a:uFillTx/>
                <a:latin typeface="+mn-lt"/>
                <a:ea typeface="+mn-ea"/>
                <a:cs typeface="+mn-cs"/>
              </a:rPr>
              <a:t>, a. s.</a:t>
            </a:r>
          </a:p>
          <a:p>
            <a:pPr marL="215900" marR="0" lvl="0" indent="-215900" algn="r" defTabSz="581025" rtl="0" eaLnBrk="1" fontAlgn="base" latinLnBrk="0" hangingPunct="1">
              <a:lnSpc>
                <a:spcPct val="100000"/>
              </a:lnSpc>
              <a:spcBef>
                <a:spcPct val="20000"/>
              </a:spcBef>
              <a:spcAft>
                <a:spcPct val="0"/>
              </a:spcAft>
              <a:buClrTx/>
              <a:buSzTx/>
              <a:buFont typeface="Arial" charset="0"/>
              <a:buNone/>
              <a:tabLst/>
              <a:defRPr/>
            </a:pPr>
            <a:endParaRPr kumimoji="0" lang="cs-CZ" sz="2000" b="0" i="0" u="none" strike="noStrike" kern="0" cap="none" spc="0" normalizeH="0" baseline="0" noProof="0" dirty="0">
              <a:ln>
                <a:noFill/>
              </a:ln>
              <a:solidFill>
                <a:schemeClr val="tx2"/>
              </a:solidFill>
              <a:effectLst/>
              <a:uLnTx/>
              <a:uFillTx/>
              <a:latin typeface="+mn-lt"/>
              <a:ea typeface="+mn-ea"/>
              <a:cs typeface="+mn-cs"/>
            </a:endParaRPr>
          </a:p>
          <a:p>
            <a:pPr marL="215900" marR="0" lvl="0" indent="-215900" algn="r" defTabSz="581025" rtl="0" eaLnBrk="1" fontAlgn="base" latinLnBrk="0" hangingPunct="1">
              <a:lnSpc>
                <a:spcPct val="100000"/>
              </a:lnSpc>
              <a:spcBef>
                <a:spcPct val="20000"/>
              </a:spcBef>
              <a:spcAft>
                <a:spcPct val="0"/>
              </a:spcAft>
              <a:buClrTx/>
              <a:buSzTx/>
              <a:buFont typeface="Arial" charset="0"/>
              <a:buNone/>
              <a:tabLst/>
              <a:defRPr/>
            </a:pPr>
            <a:endParaRPr kumimoji="0" lang="en-GB" sz="2000" b="0" i="0" u="none" strike="noStrike" kern="0" cap="none" spc="0" normalizeH="0" baseline="0" noProof="0" dirty="0">
              <a:ln>
                <a:noFill/>
              </a:ln>
              <a:solidFill>
                <a:schemeClr val="tx2"/>
              </a:solidFill>
              <a:effectLst/>
              <a:uLnTx/>
              <a:uFillTx/>
              <a:latin typeface="+mn-lt"/>
              <a:ea typeface="+mn-ea"/>
              <a:cs typeface="+mn-cs"/>
            </a:endParaRPr>
          </a:p>
          <a:p>
            <a:pPr marL="215900" lvl="0" indent="-215900">
              <a:spcBef>
                <a:spcPct val="20000"/>
              </a:spcBef>
              <a:defRPr/>
            </a:pPr>
            <a:r>
              <a:rPr kumimoji="0" lang="en-GB" sz="1800" b="1" i="0" u="none" strike="noStrike" kern="0" cap="none" spc="0" normalizeH="0" baseline="0" noProof="0" dirty="0">
                <a:ln>
                  <a:noFill/>
                </a:ln>
                <a:solidFill>
                  <a:schemeClr val="tx2"/>
                </a:solidFill>
                <a:effectLst/>
                <a:uLnTx/>
                <a:uFillTx/>
                <a:latin typeface="+mn-lt"/>
                <a:ea typeface="+mn-ea"/>
                <a:cs typeface="+mn-cs"/>
              </a:rPr>
              <a:t>	</a:t>
            </a:r>
            <a:r>
              <a:rPr lang="en-US" b="1" kern="0" dirty="0">
                <a:solidFill>
                  <a:schemeClr val="tx2"/>
                </a:solidFill>
              </a:rPr>
              <a:t>3rd International Seminar </a:t>
            </a:r>
            <a:br>
              <a:rPr lang="cs-CZ" b="1" kern="0" dirty="0">
                <a:solidFill>
                  <a:schemeClr val="tx2"/>
                </a:solidFill>
              </a:rPr>
            </a:br>
            <a:r>
              <a:rPr lang="en-US" b="1" kern="0" dirty="0">
                <a:solidFill>
                  <a:schemeClr val="tx2"/>
                </a:solidFill>
              </a:rPr>
              <a:t>on Probabilistic Methodologies for Nuclear Applications (</a:t>
            </a:r>
            <a:r>
              <a:rPr lang="en-US" b="1" kern="0" dirty="0" err="1">
                <a:solidFill>
                  <a:schemeClr val="tx2"/>
                </a:solidFill>
              </a:rPr>
              <a:t>ISPMNA</a:t>
            </a:r>
            <a:r>
              <a:rPr lang="en-US" b="1" kern="0" dirty="0">
                <a:solidFill>
                  <a:schemeClr val="tx2"/>
                </a:solidFill>
              </a:rPr>
              <a:t>)</a:t>
            </a:r>
            <a:endParaRPr lang="cs-CZ" b="1" kern="0" dirty="0">
              <a:solidFill>
                <a:schemeClr val="tx2"/>
              </a:solidFill>
            </a:endParaRPr>
          </a:p>
          <a:p>
            <a:pPr marL="215900" lvl="0" indent="-215900">
              <a:spcBef>
                <a:spcPct val="20000"/>
              </a:spcBef>
              <a:defRPr/>
            </a:pPr>
            <a:r>
              <a:rPr lang="cs-CZ" b="1" kern="0" dirty="0">
                <a:solidFill>
                  <a:schemeClr val="tx2"/>
                </a:solidFill>
              </a:rPr>
              <a:t>	</a:t>
            </a:r>
            <a:r>
              <a:rPr lang="en-GB" b="1" kern="0" dirty="0">
                <a:solidFill>
                  <a:schemeClr val="tx2"/>
                </a:solidFill>
              </a:rPr>
              <a:t>October 22-24,2019, Rockville, MD</a:t>
            </a:r>
            <a:r>
              <a:rPr lang="cs-CZ" b="1" kern="0" dirty="0">
                <a:solidFill>
                  <a:schemeClr val="tx2"/>
                </a:solidFill>
              </a:rPr>
              <a:t>, USA</a:t>
            </a:r>
            <a:endParaRPr kumimoji="0" lang="en-GB" sz="1800" b="1"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DD530DA-C827-4673-A464-73EA2AB7153D}"/>
              </a:ext>
            </a:extLst>
          </p:cNvPr>
          <p:cNvSpPr>
            <a:spLocks noGrp="1" noChangeArrowheads="1"/>
          </p:cNvSpPr>
          <p:nvPr>
            <p:ph type="title"/>
          </p:nvPr>
        </p:nvSpPr>
        <p:spPr>
          <a:xfrm>
            <a:off x="520700" y="180975"/>
            <a:ext cx="8640836" cy="792163"/>
          </a:xfrm>
        </p:spPr>
        <p:txBody>
          <a:bodyPr/>
          <a:lstStyle/>
          <a:p>
            <a:pPr>
              <a:lnSpc>
                <a:spcPct val="90000"/>
              </a:lnSpc>
            </a:pPr>
            <a:r>
              <a:rPr lang="en-GB" sz="2600" dirty="0">
                <a:solidFill>
                  <a:schemeClr val="accent1"/>
                </a:solidFill>
                <a:ea typeface="SimSun" pitchFamily="2" charset="-122"/>
                <a:cs typeface="Times New Roman" pitchFamily="18" charset="0"/>
              </a:rPr>
              <a:t>Applicable standard for VVER – VERLIFE / NTD ASI</a:t>
            </a:r>
          </a:p>
        </p:txBody>
      </p:sp>
      <p:sp>
        <p:nvSpPr>
          <p:cNvPr id="154630" name="Content Placeholder 8">
            <a:extLst>
              <a:ext uri="{FF2B5EF4-FFF2-40B4-BE49-F238E27FC236}">
                <a16:creationId xmlns:a16="http://schemas.microsoft.com/office/drawing/2014/main" id="{169B5A3E-BD26-4978-A08E-D31C95DB57B5}"/>
              </a:ext>
            </a:extLst>
          </p:cNvPr>
          <p:cNvSpPr>
            <a:spLocks/>
          </p:cNvSpPr>
          <p:nvPr/>
        </p:nvSpPr>
        <p:spPr bwMode="auto">
          <a:xfrm>
            <a:off x="88529" y="1448998"/>
            <a:ext cx="10445798" cy="575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algn="l">
              <a:spcBef>
                <a:spcPct val="20000"/>
              </a:spcBef>
              <a:buFont typeface="Wingdings" panose="05000000000000000000" pitchFamily="2" charset="2"/>
              <a:buChar char="q"/>
              <a:defRPr b="1">
                <a:solidFill>
                  <a:schemeClr val="accent2"/>
                </a:solidFill>
                <a:latin typeface="Arial" panose="020B0604020202020204" pitchFamily="34" charset="0"/>
              </a:defRPr>
            </a:lvl1pPr>
            <a:lvl2pPr marL="682625" indent="-285750" algn="l">
              <a:spcBef>
                <a:spcPct val="20000"/>
              </a:spcBef>
              <a:buChar char="–"/>
              <a:defRPr sz="1600" b="1">
                <a:solidFill>
                  <a:srgbClr val="CC0000"/>
                </a:solidFill>
                <a:latin typeface="Arial" panose="020B0604020202020204" pitchFamily="34" charset="0"/>
              </a:defRPr>
            </a:lvl2pPr>
            <a:lvl3pPr marL="1081088" indent="-284163" algn="l">
              <a:spcBef>
                <a:spcPct val="20000"/>
              </a:spcBef>
              <a:buFont typeface="Wingdings" panose="05000000000000000000" pitchFamily="2" charset="2"/>
              <a:buChar char="§"/>
              <a:defRPr sz="1400" b="1">
                <a:solidFill>
                  <a:srgbClr val="008000"/>
                </a:solidFill>
                <a:latin typeface="Arial" panose="020B0604020202020204" pitchFamily="34" charset="0"/>
              </a:defRPr>
            </a:lvl3pPr>
            <a:lvl4pPr marL="1600200" indent="-228600" algn="l">
              <a:spcBef>
                <a:spcPct val="20000"/>
              </a:spcBef>
              <a:buChar char="–"/>
              <a:defRPr sz="1200" b="1">
                <a:solidFill>
                  <a:schemeClr val="tx1"/>
                </a:solidFill>
                <a:latin typeface="Arial" panose="020B0604020202020204" pitchFamily="34" charset="0"/>
              </a:defRPr>
            </a:lvl4pPr>
            <a:lvl5pPr marL="2057400" indent="-228600" algn="l">
              <a:spcBef>
                <a:spcPct val="20000"/>
              </a:spcBef>
              <a:buFont typeface="Wingdings" panose="05000000000000000000" pitchFamily="2" charset="2"/>
              <a:buChar char="ü"/>
              <a:defRPr sz="1200" b="1">
                <a:solidFill>
                  <a:srgbClr val="99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9pPr>
          </a:lstStyle>
          <a:p>
            <a:pPr lvl="1"/>
            <a:endParaRPr lang="en-GB" altLang="cs-CZ" sz="2158" b="0" dirty="0">
              <a:solidFill>
                <a:schemeClr val="accent1"/>
              </a:solidFill>
            </a:endParaRPr>
          </a:p>
        </p:txBody>
      </p:sp>
      <p:sp>
        <p:nvSpPr>
          <p:cNvPr id="2" name="Zástupný symbol pro číslo snímku 1">
            <a:extLst>
              <a:ext uri="{FF2B5EF4-FFF2-40B4-BE49-F238E27FC236}">
                <a16:creationId xmlns:a16="http://schemas.microsoft.com/office/drawing/2014/main" id="{F953151D-3CA7-4B32-A292-E7D328449B6A}"/>
              </a:ext>
            </a:extLst>
          </p:cNvPr>
          <p:cNvSpPr>
            <a:spLocks noGrp="1"/>
          </p:cNvSpPr>
          <p:nvPr>
            <p:ph type="sldNum" sz="quarter" idx="10"/>
          </p:nvPr>
        </p:nvSpPr>
        <p:spPr/>
        <p:txBody>
          <a:bodyPr/>
          <a:lstStyle/>
          <a:p>
            <a:pPr>
              <a:defRPr/>
            </a:pPr>
            <a:fld id="{5D0F0B53-4DC0-432D-AFC8-EDE177B8531F}" type="slidenum">
              <a:rPr lang="cs-CZ" smtClean="0"/>
              <a:pPr>
                <a:defRPr/>
              </a:pPr>
              <a:t>9</a:t>
            </a:fld>
            <a:endParaRPr lang="cs-CZ" dirty="0"/>
          </a:p>
        </p:txBody>
      </p:sp>
      <p:sp>
        <p:nvSpPr>
          <p:cNvPr id="3" name="Obdélník 2">
            <a:extLst>
              <a:ext uri="{FF2B5EF4-FFF2-40B4-BE49-F238E27FC236}">
                <a16:creationId xmlns:a16="http://schemas.microsoft.com/office/drawing/2014/main" id="{F10D3A02-CE7B-4224-9E74-4A63A34F0106}"/>
              </a:ext>
            </a:extLst>
          </p:cNvPr>
          <p:cNvSpPr/>
          <p:nvPr/>
        </p:nvSpPr>
        <p:spPr>
          <a:xfrm>
            <a:off x="520701" y="1448998"/>
            <a:ext cx="9648948" cy="4524315"/>
          </a:xfrm>
          <a:prstGeom prst="rect">
            <a:avLst/>
          </a:prstGeom>
        </p:spPr>
        <p:txBody>
          <a:bodyPr wrap="square">
            <a:spAutoFit/>
          </a:bodyPr>
          <a:lstStyle/>
          <a:p>
            <a:r>
              <a:rPr lang="en-GB" sz="2400" b="1" dirty="0">
                <a:solidFill>
                  <a:schemeClr val="accent1"/>
                </a:solidFill>
              </a:rPr>
              <a:t>Generally, the </a:t>
            </a:r>
            <a:r>
              <a:rPr lang="cs-CZ" sz="2400" b="1" dirty="0">
                <a:solidFill>
                  <a:schemeClr val="accent1"/>
                </a:solidFill>
              </a:rPr>
              <a:t>VERLIFE </a:t>
            </a:r>
            <a:r>
              <a:rPr lang="en-GB" sz="2400" b="1" dirty="0">
                <a:solidFill>
                  <a:schemeClr val="accent1"/>
                </a:solidFill>
              </a:rPr>
              <a:t>procedure </a:t>
            </a:r>
            <a:r>
              <a:rPr lang="en-GB" sz="2400" b="1" dirty="0">
                <a:solidFill>
                  <a:srgbClr val="FF0000"/>
                </a:solidFill>
              </a:rPr>
              <a:t>follows the approach </a:t>
            </a:r>
            <a:r>
              <a:rPr lang="en-GB" sz="2400" b="1" dirty="0">
                <a:solidFill>
                  <a:schemeClr val="accent1"/>
                </a:solidFill>
              </a:rPr>
              <a:t>developed in the </a:t>
            </a:r>
            <a:r>
              <a:rPr lang="en-GB" sz="2400" b="1" dirty="0">
                <a:solidFill>
                  <a:srgbClr val="FF0000"/>
                </a:solidFill>
              </a:rPr>
              <a:t>USA</a:t>
            </a:r>
            <a:r>
              <a:rPr lang="en-GB" sz="2400" b="1" dirty="0">
                <a:solidFill>
                  <a:schemeClr val="accent1"/>
                </a:solidFill>
              </a:rPr>
              <a:t>, namely as described in </a:t>
            </a:r>
            <a:r>
              <a:rPr lang="en-GB" sz="2400" b="1" dirty="0">
                <a:solidFill>
                  <a:srgbClr val="FF0000"/>
                </a:solidFill>
              </a:rPr>
              <a:t>NUREG-1806</a:t>
            </a:r>
            <a:r>
              <a:rPr lang="en-GB" sz="2400" b="1" dirty="0">
                <a:solidFill>
                  <a:schemeClr val="accent1"/>
                </a:solidFill>
              </a:rPr>
              <a:t>.</a:t>
            </a:r>
            <a:endParaRPr lang="cs-CZ" sz="2400" b="1" dirty="0">
              <a:solidFill>
                <a:schemeClr val="accent1"/>
              </a:solidFill>
            </a:endParaRPr>
          </a:p>
          <a:p>
            <a:endParaRPr lang="en-GB" sz="2400" b="1" dirty="0">
              <a:solidFill>
                <a:schemeClr val="accent1"/>
              </a:solidFill>
            </a:endParaRPr>
          </a:p>
          <a:p>
            <a:r>
              <a:rPr lang="en-GB" sz="2400" b="1" dirty="0">
                <a:solidFill>
                  <a:srgbClr val="FF0000"/>
                </a:solidFill>
              </a:rPr>
              <a:t>Main differences:</a:t>
            </a:r>
          </a:p>
          <a:p>
            <a:pPr marL="342900" indent="-342900">
              <a:buFont typeface="Wingdings" panose="05000000000000000000" pitchFamily="2" charset="2"/>
              <a:buChar char="§"/>
            </a:pPr>
            <a:r>
              <a:rPr lang="en-GB" sz="2400" b="1" i="1" dirty="0">
                <a:solidFill>
                  <a:schemeClr val="accent1"/>
                </a:solidFill>
              </a:rPr>
              <a:t>RT</a:t>
            </a:r>
            <a:r>
              <a:rPr lang="en-GB" sz="2400" b="1" i="1" baseline="-25000" dirty="0">
                <a:solidFill>
                  <a:schemeClr val="accent1"/>
                </a:solidFill>
              </a:rPr>
              <a:t>NDT</a:t>
            </a:r>
            <a:r>
              <a:rPr lang="en-GB" sz="2400" b="1" dirty="0">
                <a:solidFill>
                  <a:schemeClr val="accent1"/>
                </a:solidFill>
              </a:rPr>
              <a:t> is not applicable to VVERs. </a:t>
            </a:r>
            <a:r>
              <a:rPr lang="cs-CZ" sz="2400" b="1" dirty="0">
                <a:solidFill>
                  <a:schemeClr val="accent1"/>
                </a:solidFill>
              </a:rPr>
              <a:t>The whole</a:t>
            </a:r>
            <a:r>
              <a:rPr lang="en-GB" sz="2400" b="1" dirty="0">
                <a:solidFill>
                  <a:schemeClr val="accent1"/>
                </a:solidFill>
              </a:rPr>
              <a:t> fracture mechanical assessment is based directly on Master curve approach with transition temperature </a:t>
            </a:r>
            <a:r>
              <a:rPr lang="en-GB" sz="2400" b="1" i="1" dirty="0">
                <a:solidFill>
                  <a:schemeClr val="accent1"/>
                </a:solidFill>
              </a:rPr>
              <a:t>T</a:t>
            </a:r>
            <a:r>
              <a:rPr lang="en-GB" sz="2400" b="1" i="1" baseline="-25000" dirty="0">
                <a:solidFill>
                  <a:schemeClr val="accent1"/>
                </a:solidFill>
              </a:rPr>
              <a:t>0</a:t>
            </a:r>
            <a:r>
              <a:rPr lang="en-GB" sz="2400" b="1" dirty="0">
                <a:solidFill>
                  <a:schemeClr val="accent1"/>
                </a:solidFill>
              </a:rPr>
              <a:t>. </a:t>
            </a:r>
            <a:r>
              <a:rPr lang="cs-CZ" sz="2400" dirty="0">
                <a:solidFill>
                  <a:schemeClr val="accent1"/>
                </a:solidFill>
              </a:rPr>
              <a:t>(</a:t>
            </a:r>
            <a:r>
              <a:rPr lang="cs-CZ" sz="2400" dirty="0" err="1">
                <a:solidFill>
                  <a:schemeClr val="accent1"/>
                </a:solidFill>
              </a:rPr>
              <a:t>For</a:t>
            </a:r>
            <a:r>
              <a:rPr lang="en-GB" sz="2400" dirty="0">
                <a:solidFill>
                  <a:schemeClr val="accent1"/>
                </a:solidFill>
              </a:rPr>
              <a:t> some VVERs, fracture toughness specimens for establishing </a:t>
            </a:r>
            <a:r>
              <a:rPr lang="en-GB" sz="2400" i="1" dirty="0">
                <a:solidFill>
                  <a:schemeClr val="accent1"/>
                </a:solidFill>
              </a:rPr>
              <a:t>T</a:t>
            </a:r>
            <a:r>
              <a:rPr lang="en-GB" sz="2400" i="1" baseline="-25000" dirty="0">
                <a:solidFill>
                  <a:schemeClr val="accent1"/>
                </a:solidFill>
              </a:rPr>
              <a:t>0 </a:t>
            </a:r>
            <a:r>
              <a:rPr lang="en-GB" sz="2400" dirty="0">
                <a:solidFill>
                  <a:schemeClr val="accent1"/>
                </a:solidFill>
              </a:rPr>
              <a:t>are included in surveillance programme.</a:t>
            </a:r>
            <a:r>
              <a:rPr lang="cs-CZ" sz="2400" dirty="0">
                <a:solidFill>
                  <a:schemeClr val="accent1"/>
                </a:solidFill>
              </a:rPr>
              <a:t>)</a:t>
            </a:r>
            <a:endParaRPr lang="en-GB" sz="2400" dirty="0">
              <a:solidFill>
                <a:schemeClr val="accent1"/>
              </a:solidFill>
            </a:endParaRPr>
          </a:p>
          <a:p>
            <a:pPr marL="342900" indent="-342900">
              <a:buFont typeface="Wingdings" panose="05000000000000000000" pitchFamily="2" charset="2"/>
              <a:buChar char="§"/>
            </a:pPr>
            <a:r>
              <a:rPr lang="en-GB" sz="2400" b="1" dirty="0">
                <a:solidFill>
                  <a:schemeClr val="accent1"/>
                </a:solidFill>
              </a:rPr>
              <a:t>No axial welds in VVER </a:t>
            </a:r>
            <a:r>
              <a:rPr lang="en-GB" sz="2400" b="1" dirty="0" err="1">
                <a:solidFill>
                  <a:schemeClr val="accent1"/>
                </a:solidFill>
              </a:rPr>
              <a:t>RPVs</a:t>
            </a:r>
            <a:r>
              <a:rPr lang="en-GB" sz="2400" b="1" dirty="0">
                <a:solidFill>
                  <a:schemeClr val="accent1"/>
                </a:solidFill>
              </a:rPr>
              <a:t>.</a:t>
            </a:r>
          </a:p>
          <a:p>
            <a:pPr marL="342900" indent="-342900">
              <a:buFont typeface="Wingdings" panose="05000000000000000000" pitchFamily="2" charset="2"/>
              <a:buChar char="§"/>
            </a:pPr>
            <a:r>
              <a:rPr lang="en-GB" sz="2400" b="1" dirty="0">
                <a:solidFill>
                  <a:schemeClr val="accent1"/>
                </a:solidFill>
              </a:rPr>
              <a:t>Underclad cracks considered.</a:t>
            </a:r>
          </a:p>
          <a:p>
            <a:endParaRPr lang="en-GB" sz="2400" b="1" dirty="0">
              <a:solidFill>
                <a:schemeClr val="accent1"/>
              </a:solidFill>
            </a:endParaRPr>
          </a:p>
        </p:txBody>
      </p:sp>
    </p:spTree>
    <p:extLst>
      <p:ext uri="{BB962C8B-B14F-4D97-AF65-F5344CB8AC3E}">
        <p14:creationId xmlns:p14="http://schemas.microsoft.com/office/powerpoint/2010/main" val="33994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DA13497-AC11-4245-BD29-223D99B8F806}"/>
              </a:ext>
            </a:extLst>
          </p:cNvPr>
          <p:cNvSpPr>
            <a:spLocks noGrp="1" noChangeArrowheads="1"/>
          </p:cNvSpPr>
          <p:nvPr>
            <p:ph type="title"/>
          </p:nvPr>
        </p:nvSpPr>
        <p:spPr/>
        <p:txBody>
          <a:bodyPr/>
          <a:lstStyle/>
          <a:p>
            <a:r>
              <a:rPr lang="en-GB" altLang="cs-CZ" dirty="0">
                <a:solidFill>
                  <a:schemeClr val="accent1"/>
                </a:solidFill>
              </a:rPr>
              <a:t>Stages of probabilistic assessment</a:t>
            </a:r>
          </a:p>
        </p:txBody>
      </p:sp>
      <p:sp>
        <p:nvSpPr>
          <p:cNvPr id="160774" name="Rectangle 6">
            <a:extLst>
              <a:ext uri="{FF2B5EF4-FFF2-40B4-BE49-F238E27FC236}">
                <a16:creationId xmlns:a16="http://schemas.microsoft.com/office/drawing/2014/main" id="{F3C3A12B-C386-419A-AD3C-B9428B8DB144}"/>
              </a:ext>
            </a:extLst>
          </p:cNvPr>
          <p:cNvSpPr>
            <a:spLocks noGrp="1" noChangeArrowheads="1"/>
          </p:cNvSpPr>
          <p:nvPr>
            <p:ph type="body" idx="1"/>
          </p:nvPr>
        </p:nvSpPr>
        <p:spPr>
          <a:xfrm>
            <a:off x="5593" y="1260669"/>
            <a:ext cx="9804015" cy="5571252"/>
          </a:xfrm>
          <a:noFill/>
          <a:ln/>
        </p:spPr>
        <p:txBody>
          <a:bodyPr>
            <a:normAutofit lnSpcReduction="10000"/>
          </a:bodyPr>
          <a:lstStyle/>
          <a:p>
            <a:pPr marL="620189" lvl="1" indent="-210728">
              <a:lnSpc>
                <a:spcPct val="90000"/>
              </a:lnSpc>
              <a:buNone/>
            </a:pPr>
            <a:r>
              <a:rPr lang="en-GB" altLang="cs-CZ" sz="2158" b="1" dirty="0">
                <a:solidFill>
                  <a:schemeClr val="accent1"/>
                </a:solidFill>
              </a:rPr>
              <a:t>1) </a:t>
            </a:r>
            <a:r>
              <a:rPr lang="en-GB" altLang="cs-CZ" sz="2158" b="1" u="sng" dirty="0">
                <a:solidFill>
                  <a:schemeClr val="accent1"/>
                </a:solidFill>
              </a:rPr>
              <a:t>PSA</a:t>
            </a:r>
            <a:r>
              <a:rPr lang="en-GB" altLang="cs-CZ" sz="2158" b="1" dirty="0">
                <a:solidFill>
                  <a:schemeClr val="accent1"/>
                </a:solidFill>
              </a:rPr>
              <a:t> (Probabilistic Safety Assessment)</a:t>
            </a:r>
            <a:r>
              <a:rPr lang="en-GB" altLang="cs-CZ" b="1" dirty="0">
                <a:solidFill>
                  <a:schemeClr val="accent1"/>
                </a:solidFill>
              </a:rPr>
              <a:t> – PTS-specific PSA for probabilistic RPV integrity assessment</a:t>
            </a:r>
          </a:p>
          <a:p>
            <a:pPr marL="620189" lvl="1" indent="-210728">
              <a:lnSpc>
                <a:spcPct val="90000"/>
              </a:lnSpc>
            </a:pPr>
            <a:r>
              <a:rPr lang="en-GB" altLang="cs-CZ" dirty="0">
                <a:solidFill>
                  <a:schemeClr val="accent1"/>
                </a:solidFill>
              </a:rPr>
              <a:t>Development of </a:t>
            </a:r>
            <a:r>
              <a:rPr lang="en-GB" altLang="cs-CZ" dirty="0">
                <a:solidFill>
                  <a:srgbClr val="FF0000"/>
                </a:solidFill>
              </a:rPr>
              <a:t>event trees </a:t>
            </a:r>
            <a:r>
              <a:rPr lang="en-GB" altLang="cs-CZ" dirty="0">
                <a:solidFill>
                  <a:schemeClr val="accent1"/>
                </a:solidFill>
              </a:rPr>
              <a:t>for all possible PTS transients.</a:t>
            </a:r>
          </a:p>
          <a:p>
            <a:pPr marL="620189" lvl="1" indent="-210728">
              <a:lnSpc>
                <a:spcPct val="90000"/>
              </a:lnSpc>
            </a:pPr>
            <a:r>
              <a:rPr lang="en-GB" altLang="cs-CZ" dirty="0">
                <a:solidFill>
                  <a:schemeClr val="accent1"/>
                </a:solidFill>
              </a:rPr>
              <a:t>Grouping of the events into </a:t>
            </a:r>
            <a:r>
              <a:rPr lang="en-GB" altLang="cs-CZ" dirty="0">
                <a:solidFill>
                  <a:srgbClr val="FF0000"/>
                </a:solidFill>
              </a:rPr>
              <a:t>groups</a:t>
            </a:r>
            <a:r>
              <a:rPr lang="en-GB" altLang="cs-CZ" dirty="0">
                <a:solidFill>
                  <a:schemeClr val="accent1"/>
                </a:solidFill>
              </a:rPr>
              <a:t> („bins“) with similar course.</a:t>
            </a:r>
          </a:p>
          <a:p>
            <a:pPr marL="620189" lvl="1" indent="-210728">
              <a:lnSpc>
                <a:spcPct val="90000"/>
              </a:lnSpc>
            </a:pPr>
            <a:r>
              <a:rPr lang="en-GB" altLang="cs-CZ" dirty="0">
                <a:solidFill>
                  <a:schemeClr val="accent1"/>
                </a:solidFill>
              </a:rPr>
              <a:t>Selection of a </a:t>
            </a:r>
            <a:r>
              <a:rPr lang="en-GB" altLang="cs-CZ" dirty="0">
                <a:solidFill>
                  <a:srgbClr val="FF0000"/>
                </a:solidFill>
              </a:rPr>
              <a:t>representative transient </a:t>
            </a:r>
            <a:r>
              <a:rPr lang="en-GB" altLang="cs-CZ" dirty="0">
                <a:solidFill>
                  <a:schemeClr val="accent1"/>
                </a:solidFill>
              </a:rPr>
              <a:t>in each group (transient with the most adverse course form the RPV integrity point of view in the group). </a:t>
            </a:r>
          </a:p>
          <a:p>
            <a:pPr marL="620189" lvl="1" indent="-210728">
              <a:lnSpc>
                <a:spcPct val="90000"/>
              </a:lnSpc>
            </a:pPr>
            <a:r>
              <a:rPr lang="en-GB" altLang="cs-CZ" dirty="0">
                <a:solidFill>
                  <a:schemeClr val="accent1"/>
                </a:solidFill>
              </a:rPr>
              <a:t>Determination of the </a:t>
            </a:r>
            <a:r>
              <a:rPr lang="en-GB" altLang="cs-CZ" dirty="0">
                <a:solidFill>
                  <a:srgbClr val="FF0000"/>
                </a:solidFill>
              </a:rPr>
              <a:t>frequency of occurrence </a:t>
            </a:r>
            <a:r>
              <a:rPr lang="en-GB" altLang="cs-CZ" dirty="0">
                <a:solidFill>
                  <a:schemeClr val="accent1"/>
                </a:solidFill>
              </a:rPr>
              <a:t>of individual events in the group and (as the sum) the frequency of occurrence of the group. </a:t>
            </a:r>
          </a:p>
          <a:p>
            <a:pPr marL="620189" lvl="1" indent="-210728">
              <a:lnSpc>
                <a:spcPct val="90000"/>
              </a:lnSpc>
            </a:pPr>
            <a:endParaRPr lang="en-GB" altLang="cs-CZ" dirty="0">
              <a:solidFill>
                <a:schemeClr val="accent1"/>
              </a:solidFill>
            </a:endParaRPr>
          </a:p>
          <a:p>
            <a:pPr marL="620189" lvl="1" indent="-210728">
              <a:lnSpc>
                <a:spcPct val="90000"/>
              </a:lnSpc>
              <a:buNone/>
            </a:pPr>
            <a:r>
              <a:rPr lang="en-GB" altLang="cs-CZ" sz="2158" b="1" dirty="0">
                <a:solidFill>
                  <a:schemeClr val="accent1"/>
                </a:solidFill>
              </a:rPr>
              <a:t>2) Determination of </a:t>
            </a:r>
            <a:r>
              <a:rPr lang="en-GB" altLang="cs-CZ" sz="2158" b="1" u="sng" dirty="0">
                <a:solidFill>
                  <a:schemeClr val="accent1"/>
                </a:solidFill>
              </a:rPr>
              <a:t>conditional probability of fast fracture initiation</a:t>
            </a:r>
            <a:r>
              <a:rPr lang="en-GB" altLang="cs-CZ" sz="2158" b="1" dirty="0">
                <a:solidFill>
                  <a:schemeClr val="accent1"/>
                </a:solidFill>
              </a:rPr>
              <a:t> for all selected representative PTS transients. </a:t>
            </a:r>
          </a:p>
          <a:p>
            <a:pPr marL="620189" lvl="1" indent="-210728">
              <a:lnSpc>
                <a:spcPct val="90000"/>
              </a:lnSpc>
            </a:pPr>
            <a:r>
              <a:rPr lang="en-GB" altLang="cs-CZ" dirty="0">
                <a:solidFill>
                  <a:schemeClr val="accent1"/>
                </a:solidFill>
              </a:rPr>
              <a:t>If crack arrest is taken into account, conditional probability of </a:t>
            </a:r>
            <a:r>
              <a:rPr lang="en-GB" altLang="cs-CZ" u="sng" dirty="0">
                <a:solidFill>
                  <a:schemeClr val="accent1"/>
                </a:solidFill>
              </a:rPr>
              <a:t>RPV failure</a:t>
            </a:r>
            <a:r>
              <a:rPr lang="en-GB" altLang="cs-CZ" dirty="0">
                <a:solidFill>
                  <a:schemeClr val="accent1"/>
                </a:solidFill>
              </a:rPr>
              <a:t> is determined. </a:t>
            </a:r>
          </a:p>
          <a:p>
            <a:pPr marL="620189" lvl="1" indent="-210728">
              <a:lnSpc>
                <a:spcPct val="90000"/>
              </a:lnSpc>
            </a:pPr>
            <a:r>
              <a:rPr lang="en-GB" altLang="cs-CZ" dirty="0">
                <a:solidFill>
                  <a:schemeClr val="accent1"/>
                </a:solidFill>
              </a:rPr>
              <a:t>Monte Carlo method is recommended: individual values of parameters are repeatedly randomly sampled from given statistical distributions – random </a:t>
            </a:r>
            <a:r>
              <a:rPr lang="en-GB" altLang="cs-CZ" dirty="0" err="1">
                <a:solidFill>
                  <a:schemeClr val="accent1"/>
                </a:solidFill>
              </a:rPr>
              <a:t>RPVs</a:t>
            </a:r>
            <a:r>
              <a:rPr lang="en-GB" altLang="cs-CZ" dirty="0">
                <a:solidFill>
                  <a:schemeClr val="accent1"/>
                </a:solidFill>
              </a:rPr>
              <a:t> and random flaws in them are generated. For the whole set of randomly sampled parameters, the „deterministic“ assessment of RPV integrity is performed.</a:t>
            </a:r>
          </a:p>
          <a:p>
            <a:pPr marL="620189" lvl="1" indent="-210728">
              <a:lnSpc>
                <a:spcPct val="90000"/>
              </a:lnSpc>
            </a:pPr>
            <a:endParaRPr lang="en-GB" altLang="cs-CZ" dirty="0">
              <a:solidFill>
                <a:schemeClr val="accent1"/>
              </a:solidFill>
            </a:endParaRPr>
          </a:p>
        </p:txBody>
      </p:sp>
      <p:sp>
        <p:nvSpPr>
          <p:cNvPr id="2" name="Zástupný symbol pro číslo snímku 1">
            <a:extLst>
              <a:ext uri="{FF2B5EF4-FFF2-40B4-BE49-F238E27FC236}">
                <a16:creationId xmlns:a16="http://schemas.microsoft.com/office/drawing/2014/main" id="{3C29D371-239D-4ECF-9AC1-4C26A7CC2546}"/>
              </a:ext>
            </a:extLst>
          </p:cNvPr>
          <p:cNvSpPr>
            <a:spLocks noGrp="1"/>
          </p:cNvSpPr>
          <p:nvPr>
            <p:ph type="sldNum" sz="quarter" idx="10"/>
          </p:nvPr>
        </p:nvSpPr>
        <p:spPr/>
        <p:txBody>
          <a:bodyPr/>
          <a:lstStyle/>
          <a:p>
            <a:pPr>
              <a:defRPr/>
            </a:pPr>
            <a:fld id="{5D0F0B53-4DC0-432D-AFC8-EDE177B8531F}" type="slidenum">
              <a:rPr lang="cs-CZ" smtClean="0"/>
              <a:pPr>
                <a:defRPr/>
              </a:pPr>
              <a:t>10</a:t>
            </a:fld>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F2F942C-D6BC-4C02-9163-B7366BDE6DB7}"/>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Probabilistic evaluation</a:t>
            </a:r>
            <a:r>
              <a:rPr lang="en-GB" altLang="cs-CZ" dirty="0">
                <a:solidFill>
                  <a:schemeClr val="accent1"/>
                </a:solidFill>
              </a:rPr>
              <a:t> (simplified scheme)</a:t>
            </a:r>
          </a:p>
        </p:txBody>
      </p:sp>
      <p:sp>
        <p:nvSpPr>
          <p:cNvPr id="2" name="Zástupný symbol pro číslo snímku 1">
            <a:extLst>
              <a:ext uri="{FF2B5EF4-FFF2-40B4-BE49-F238E27FC236}">
                <a16:creationId xmlns:a16="http://schemas.microsoft.com/office/drawing/2014/main" id="{1467E334-963E-4F73-8B90-AA77D9E984FA}"/>
              </a:ext>
            </a:extLst>
          </p:cNvPr>
          <p:cNvSpPr>
            <a:spLocks noGrp="1"/>
          </p:cNvSpPr>
          <p:nvPr>
            <p:ph type="sldNum" sz="quarter" idx="10"/>
          </p:nvPr>
        </p:nvSpPr>
        <p:spPr/>
        <p:txBody>
          <a:bodyPr/>
          <a:lstStyle/>
          <a:p>
            <a:pPr>
              <a:defRPr/>
            </a:pPr>
            <a:fld id="{5D0F0B53-4DC0-432D-AFC8-EDE177B8531F}" type="slidenum">
              <a:rPr lang="cs-CZ" smtClean="0"/>
              <a:pPr>
                <a:defRPr/>
              </a:pPr>
              <a:t>11</a:t>
            </a:fld>
            <a:endParaRPr lang="cs-CZ" dirty="0"/>
          </a:p>
        </p:txBody>
      </p:sp>
      <p:pic>
        <p:nvPicPr>
          <p:cNvPr id="11" name="Obrázek 10">
            <a:extLst>
              <a:ext uri="{FF2B5EF4-FFF2-40B4-BE49-F238E27FC236}">
                <a16:creationId xmlns:a16="http://schemas.microsoft.com/office/drawing/2014/main" id="{5D132088-3C42-4BFD-B92A-089AF2AD442F}"/>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09428" y="1245439"/>
            <a:ext cx="9379122" cy="61348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EDC2E18-9146-4158-88FC-BA9829566649}"/>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Deterministic part of the assessment</a:t>
            </a:r>
            <a:endParaRPr lang="en-GB" altLang="cs-CZ" dirty="0">
              <a:solidFill>
                <a:schemeClr val="accent1"/>
              </a:solidFill>
            </a:endParaRPr>
          </a:p>
        </p:txBody>
      </p:sp>
      <p:sp>
        <p:nvSpPr>
          <p:cNvPr id="163844" name="Rectangle 4">
            <a:extLst>
              <a:ext uri="{FF2B5EF4-FFF2-40B4-BE49-F238E27FC236}">
                <a16:creationId xmlns:a16="http://schemas.microsoft.com/office/drawing/2014/main" id="{72D95829-651F-4861-B9CB-23E18C0A6205}"/>
              </a:ext>
            </a:extLst>
          </p:cNvPr>
          <p:cNvSpPr>
            <a:spLocks noGrp="1" noChangeArrowheads="1"/>
          </p:cNvSpPr>
          <p:nvPr>
            <p:ph type="body" idx="1"/>
          </p:nvPr>
        </p:nvSpPr>
        <p:spPr>
          <a:xfrm>
            <a:off x="520700" y="1332359"/>
            <a:ext cx="8552180" cy="4440555"/>
          </a:xfrm>
          <a:noFill/>
          <a:ln/>
        </p:spPr>
        <p:txBody>
          <a:bodyPr>
            <a:normAutofit lnSpcReduction="10000"/>
          </a:bodyPr>
          <a:lstStyle/>
          <a:p>
            <a:r>
              <a:rPr lang="en-GB" altLang="cs-CZ" dirty="0">
                <a:solidFill>
                  <a:schemeClr val="accent1"/>
                </a:solidFill>
              </a:rPr>
              <a:t>Thermal hydraulic analyses </a:t>
            </a:r>
          </a:p>
          <a:p>
            <a:pPr lvl="1"/>
            <a:r>
              <a:rPr lang="en-GB" altLang="cs-CZ" dirty="0">
                <a:solidFill>
                  <a:schemeClr val="accent1"/>
                </a:solidFill>
              </a:rPr>
              <a:t>system thermal hydraulic analyses</a:t>
            </a:r>
          </a:p>
          <a:p>
            <a:pPr lvl="1"/>
            <a:r>
              <a:rPr lang="en-GB" altLang="cs-CZ" dirty="0">
                <a:solidFill>
                  <a:schemeClr val="accent1"/>
                </a:solidFill>
              </a:rPr>
              <a:t>detailed mixing analyses </a:t>
            </a:r>
          </a:p>
          <a:p>
            <a:pPr lvl="1"/>
            <a:r>
              <a:rPr lang="en-GB" altLang="cs-CZ" dirty="0">
                <a:solidFill>
                  <a:schemeClr val="accent1"/>
                </a:solidFill>
              </a:rPr>
              <a:t>as a simplified approach, it is possible to perform the system thermal hydraulic analyses only, i.e. not taking into account cold plumes </a:t>
            </a:r>
          </a:p>
          <a:p>
            <a:r>
              <a:rPr lang="en-GB" altLang="cs-CZ" dirty="0">
                <a:solidFill>
                  <a:schemeClr val="accent1"/>
                </a:solidFill>
              </a:rPr>
              <a:t>Calculations of temperature and stress fields </a:t>
            </a:r>
            <a:endParaRPr lang="cs-CZ" altLang="cs-CZ" dirty="0">
              <a:solidFill>
                <a:schemeClr val="accent1"/>
              </a:solidFill>
            </a:endParaRPr>
          </a:p>
          <a:p>
            <a:pPr>
              <a:buFont typeface="Wingdings" panose="05000000000000000000" pitchFamily="2" charset="2"/>
              <a:buNone/>
            </a:pPr>
            <a:r>
              <a:rPr lang="cs-CZ" altLang="cs-CZ" dirty="0">
                <a:solidFill>
                  <a:schemeClr val="accent1"/>
                </a:solidFill>
              </a:rPr>
              <a:t>	</a:t>
            </a:r>
            <a:r>
              <a:rPr lang="en-GB" altLang="cs-CZ" sz="2200" b="0" dirty="0">
                <a:solidFill>
                  <a:schemeClr val="accent1"/>
                </a:solidFill>
              </a:rPr>
              <a:t>FEM calculations with using one-dimensional axisymmetric elements may be performed</a:t>
            </a:r>
          </a:p>
          <a:p>
            <a:r>
              <a:rPr lang="en-GB" altLang="cs-CZ" dirty="0">
                <a:solidFill>
                  <a:schemeClr val="accent1"/>
                </a:solidFill>
              </a:rPr>
              <a:t>Calculations of stress intensity factor K</a:t>
            </a:r>
            <a:r>
              <a:rPr lang="en-GB" altLang="cs-CZ" baseline="-25000" dirty="0">
                <a:solidFill>
                  <a:schemeClr val="accent1"/>
                </a:solidFill>
              </a:rPr>
              <a:t>I</a:t>
            </a:r>
            <a:r>
              <a:rPr lang="en-GB" altLang="cs-CZ" dirty="0">
                <a:solidFill>
                  <a:schemeClr val="accent1"/>
                </a:solidFill>
              </a:rPr>
              <a:t> </a:t>
            </a:r>
            <a:endParaRPr lang="cs-CZ" altLang="cs-CZ" dirty="0">
              <a:solidFill>
                <a:schemeClr val="accent1"/>
              </a:solidFill>
            </a:endParaRPr>
          </a:p>
          <a:p>
            <a:pPr>
              <a:buFont typeface="Wingdings" panose="05000000000000000000" pitchFamily="2" charset="2"/>
              <a:buNone/>
            </a:pPr>
            <a:r>
              <a:rPr lang="cs-CZ" altLang="cs-CZ" sz="2200" dirty="0">
                <a:solidFill>
                  <a:schemeClr val="accent1"/>
                </a:solidFill>
              </a:rPr>
              <a:t>	</a:t>
            </a:r>
            <a:r>
              <a:rPr lang="en-GB" altLang="cs-CZ" sz="2200" b="0" dirty="0">
                <a:solidFill>
                  <a:schemeClr val="accent1"/>
                </a:solidFill>
              </a:rPr>
              <a:t>It is sufficient to use analytical methods based on stresses calculated on models without crack</a:t>
            </a:r>
          </a:p>
          <a:p>
            <a:endParaRPr lang="en-GB" altLang="cs-CZ" sz="1943" dirty="0">
              <a:solidFill>
                <a:schemeClr val="accent1"/>
              </a:solidFill>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E27AAB3D-629E-4A0B-8463-C01C702D1731}"/>
              </a:ext>
            </a:extLst>
          </p:cNvPr>
          <p:cNvSpPr>
            <a:spLocks noGrp="1"/>
          </p:cNvSpPr>
          <p:nvPr>
            <p:ph type="sldNum" sz="quarter" idx="10"/>
          </p:nvPr>
        </p:nvSpPr>
        <p:spPr/>
        <p:txBody>
          <a:bodyPr/>
          <a:lstStyle/>
          <a:p>
            <a:pPr>
              <a:defRPr/>
            </a:pPr>
            <a:fld id="{5D0F0B53-4DC0-432D-AFC8-EDE177B8531F}" type="slidenum">
              <a:rPr lang="cs-CZ" smtClean="0"/>
              <a:pPr>
                <a:defRPr/>
              </a:pPr>
              <a:t>12</a:t>
            </a:fld>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A8E9D039-AC6E-4DF0-9BE7-5C13F9B59270}"/>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Establishing the conditional probabilities of fast fracture initiation, </a:t>
            </a:r>
            <a:r>
              <a:rPr lang="en-GB" altLang="cs-CZ" i="1" dirty="0" err="1">
                <a:solidFill>
                  <a:schemeClr val="accent1"/>
                </a:solidFill>
                <a:cs typeface="Times New Roman" panose="02020603050405020304" pitchFamily="18" charset="0"/>
              </a:rPr>
              <a:t>CPI</a:t>
            </a:r>
            <a:r>
              <a:rPr lang="en-GB" altLang="cs-CZ" i="1" baseline="-25000" dirty="0" err="1">
                <a:solidFill>
                  <a:schemeClr val="accent1"/>
                </a:solidFill>
                <a:cs typeface="Times New Roman" panose="02020603050405020304" pitchFamily="18" charset="0"/>
              </a:rPr>
              <a:t>jl</a:t>
            </a:r>
            <a:endParaRPr lang="en-GB" altLang="cs-CZ" i="1" baseline="-25000" dirty="0">
              <a:solidFill>
                <a:schemeClr val="accent1"/>
              </a:solidFill>
            </a:endParaRPr>
          </a:p>
        </p:txBody>
      </p:sp>
      <p:pic>
        <p:nvPicPr>
          <p:cNvPr id="162820" name="Picture 4">
            <a:extLst>
              <a:ext uri="{FF2B5EF4-FFF2-40B4-BE49-F238E27FC236}">
                <a16:creationId xmlns:a16="http://schemas.microsoft.com/office/drawing/2014/main" id="{D79ADA36-6642-4FBA-A771-1AD2B0B659B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650" y="1207712"/>
            <a:ext cx="9168924" cy="617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a:extLst>
              <a:ext uri="{FF2B5EF4-FFF2-40B4-BE49-F238E27FC236}">
                <a16:creationId xmlns:a16="http://schemas.microsoft.com/office/drawing/2014/main" id="{C2E42609-8D73-4FE7-A280-6003618294C6}"/>
              </a:ext>
            </a:extLst>
          </p:cNvPr>
          <p:cNvSpPr>
            <a:spLocks noGrp="1"/>
          </p:cNvSpPr>
          <p:nvPr>
            <p:ph type="sldNum" sz="quarter" idx="10"/>
          </p:nvPr>
        </p:nvSpPr>
        <p:spPr/>
        <p:txBody>
          <a:bodyPr/>
          <a:lstStyle/>
          <a:p>
            <a:pPr>
              <a:defRPr/>
            </a:pPr>
            <a:fld id="{5D0F0B53-4DC0-432D-AFC8-EDE177B8531F}" type="slidenum">
              <a:rPr lang="cs-CZ" smtClean="0"/>
              <a:pPr>
                <a:defRPr/>
              </a:pPr>
              <a:t>13</a:t>
            </a:fld>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12BE0103-09CE-4074-B5C8-250BCD502F4A}"/>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Main parameters entering probabilistic assessment as statistical distributions</a:t>
            </a:r>
          </a:p>
        </p:txBody>
      </p:sp>
      <p:sp>
        <p:nvSpPr>
          <p:cNvPr id="164869" name="Rectangle 5">
            <a:extLst>
              <a:ext uri="{FF2B5EF4-FFF2-40B4-BE49-F238E27FC236}">
                <a16:creationId xmlns:a16="http://schemas.microsoft.com/office/drawing/2014/main" id="{66BA906C-ECFF-4468-A88E-2D848D1119A9}"/>
              </a:ext>
            </a:extLst>
          </p:cNvPr>
          <p:cNvSpPr>
            <a:spLocks noGrp="1" noChangeArrowheads="1"/>
          </p:cNvSpPr>
          <p:nvPr>
            <p:ph type="body" idx="1"/>
          </p:nvPr>
        </p:nvSpPr>
        <p:spPr>
          <a:xfrm>
            <a:off x="545865" y="1332359"/>
            <a:ext cx="8963343" cy="4440555"/>
          </a:xfrm>
          <a:noFill/>
          <a:ln/>
        </p:spPr>
        <p:txBody>
          <a:bodyPr>
            <a:normAutofit lnSpcReduction="10000"/>
          </a:bodyPr>
          <a:lstStyle/>
          <a:p>
            <a:r>
              <a:rPr lang="en-GB" altLang="cs-CZ" dirty="0">
                <a:solidFill>
                  <a:srgbClr val="FF0000"/>
                </a:solidFill>
              </a:rPr>
              <a:t>Neutron fluence </a:t>
            </a:r>
            <a:r>
              <a:rPr lang="en-GB" altLang="cs-CZ" dirty="0">
                <a:solidFill>
                  <a:schemeClr val="accent1"/>
                </a:solidFill>
              </a:rPr>
              <a:t>– normal distribution</a:t>
            </a:r>
          </a:p>
          <a:p>
            <a:r>
              <a:rPr lang="en-GB" altLang="cs-CZ" dirty="0">
                <a:solidFill>
                  <a:srgbClr val="FF0000"/>
                </a:solidFill>
              </a:rPr>
              <a:t>Chemical composition </a:t>
            </a:r>
            <a:r>
              <a:rPr lang="en-GB" altLang="cs-CZ" dirty="0">
                <a:solidFill>
                  <a:schemeClr val="accent1"/>
                </a:solidFill>
              </a:rPr>
              <a:t>of RPV materials (Cu, P content) – normal distribution</a:t>
            </a:r>
            <a:r>
              <a:rPr lang="cs-CZ" altLang="cs-CZ" dirty="0">
                <a:solidFill>
                  <a:schemeClr val="accent1"/>
                </a:solidFill>
              </a:rPr>
              <a:t>, </a:t>
            </a:r>
            <a:r>
              <a:rPr lang="en-GB" altLang="ja-JP" dirty="0">
                <a:solidFill>
                  <a:schemeClr val="accent1"/>
                </a:solidFill>
                <a:ea typeface="MS PGothic" panose="020B0600070205080204" pitchFamily="34" charset="-128"/>
              </a:rPr>
              <a:t>applied only in some cases</a:t>
            </a:r>
            <a:r>
              <a:rPr lang="cs-CZ" altLang="ja-JP" dirty="0">
                <a:solidFill>
                  <a:schemeClr val="accent1"/>
                </a:solidFill>
              </a:rPr>
              <a:t> </a:t>
            </a:r>
            <a:endParaRPr lang="en-GB" altLang="cs-CZ" dirty="0">
              <a:solidFill>
                <a:schemeClr val="accent1"/>
              </a:solidFill>
            </a:endParaRPr>
          </a:p>
          <a:p>
            <a:r>
              <a:rPr lang="en-GB" altLang="cs-CZ" dirty="0">
                <a:solidFill>
                  <a:srgbClr val="FF0000"/>
                </a:solidFill>
              </a:rPr>
              <a:t>Initial value of MC reference temperature T</a:t>
            </a:r>
            <a:r>
              <a:rPr lang="en-GB" altLang="cs-CZ" baseline="-25000" dirty="0">
                <a:solidFill>
                  <a:srgbClr val="FF0000"/>
                </a:solidFill>
              </a:rPr>
              <a:t>0</a:t>
            </a:r>
            <a:r>
              <a:rPr lang="en-GB" altLang="cs-CZ" dirty="0">
                <a:solidFill>
                  <a:srgbClr val="FF0000"/>
                </a:solidFill>
              </a:rPr>
              <a:t> </a:t>
            </a:r>
            <a:r>
              <a:rPr lang="en-GB" altLang="cs-CZ" dirty="0">
                <a:solidFill>
                  <a:schemeClr val="accent1"/>
                </a:solidFill>
              </a:rPr>
              <a:t>– normal distribution, standard deviation prescribed</a:t>
            </a:r>
          </a:p>
          <a:p>
            <a:r>
              <a:rPr lang="en-GB" altLang="cs-CZ" dirty="0">
                <a:solidFill>
                  <a:srgbClr val="FF0000"/>
                </a:solidFill>
              </a:rPr>
              <a:t>Reference temperature shift ΔT</a:t>
            </a:r>
            <a:r>
              <a:rPr lang="en-GB" altLang="cs-CZ" baseline="-25000" dirty="0">
                <a:solidFill>
                  <a:srgbClr val="FF0000"/>
                </a:solidFill>
              </a:rPr>
              <a:t>0</a:t>
            </a:r>
            <a:r>
              <a:rPr lang="en-GB" altLang="cs-CZ" dirty="0">
                <a:solidFill>
                  <a:srgbClr val="FF0000"/>
                </a:solidFill>
              </a:rPr>
              <a:t> </a:t>
            </a:r>
            <a:r>
              <a:rPr lang="cs-CZ" altLang="cs-CZ" dirty="0"/>
              <a:t>- </a:t>
            </a:r>
            <a:r>
              <a:rPr lang="en-GB" altLang="cs-CZ" dirty="0">
                <a:solidFill>
                  <a:schemeClr val="accent1"/>
                </a:solidFill>
              </a:rPr>
              <a:t>determined in dependence on neutron fluence and chemical composition according to formulae from </a:t>
            </a:r>
            <a:r>
              <a:rPr lang="cs-CZ" altLang="cs-CZ" dirty="0">
                <a:solidFill>
                  <a:schemeClr val="accent1"/>
                </a:solidFill>
              </a:rPr>
              <a:t>VERLIFE,</a:t>
            </a:r>
            <a:r>
              <a:rPr lang="en-GB" altLang="cs-CZ" dirty="0">
                <a:solidFill>
                  <a:schemeClr val="accent1"/>
                </a:solidFill>
              </a:rPr>
              <a:t> with normal distribution or based on Surveillance specimens programmes results </a:t>
            </a:r>
          </a:p>
          <a:p>
            <a:r>
              <a:rPr lang="en-GB" altLang="cs-CZ" dirty="0">
                <a:solidFill>
                  <a:schemeClr val="accent1"/>
                </a:solidFill>
              </a:rPr>
              <a:t>Randomly generated </a:t>
            </a:r>
            <a:r>
              <a:rPr lang="en-GB" altLang="cs-CZ" dirty="0">
                <a:solidFill>
                  <a:srgbClr val="FF0000"/>
                </a:solidFill>
              </a:rPr>
              <a:t>cracks</a:t>
            </a:r>
            <a:r>
              <a:rPr lang="en-GB" altLang="cs-CZ" dirty="0">
                <a:solidFill>
                  <a:schemeClr val="accent1"/>
                </a:solidFill>
              </a:rPr>
              <a:t> (see below)</a:t>
            </a:r>
          </a:p>
          <a:p>
            <a:r>
              <a:rPr lang="en-GB" altLang="cs-CZ" dirty="0">
                <a:solidFill>
                  <a:srgbClr val="FF0000"/>
                </a:solidFill>
              </a:rPr>
              <a:t>Fracture toughness </a:t>
            </a:r>
            <a:r>
              <a:rPr lang="en-GB" altLang="cs-CZ" dirty="0">
                <a:solidFill>
                  <a:schemeClr val="accent1"/>
                </a:solidFill>
              </a:rPr>
              <a:t>(see below)</a:t>
            </a:r>
          </a:p>
        </p:txBody>
      </p:sp>
      <p:sp>
        <p:nvSpPr>
          <p:cNvPr id="2" name="Zástupný symbol pro číslo snímku 1">
            <a:extLst>
              <a:ext uri="{FF2B5EF4-FFF2-40B4-BE49-F238E27FC236}">
                <a16:creationId xmlns:a16="http://schemas.microsoft.com/office/drawing/2014/main" id="{F698323E-91EF-4FA7-9049-31690DE69F87}"/>
              </a:ext>
            </a:extLst>
          </p:cNvPr>
          <p:cNvSpPr>
            <a:spLocks noGrp="1"/>
          </p:cNvSpPr>
          <p:nvPr>
            <p:ph type="sldNum" sz="quarter" idx="10"/>
          </p:nvPr>
        </p:nvSpPr>
        <p:spPr/>
        <p:txBody>
          <a:bodyPr/>
          <a:lstStyle/>
          <a:p>
            <a:pPr>
              <a:defRPr/>
            </a:pPr>
            <a:fld id="{5D0F0B53-4DC0-432D-AFC8-EDE177B8531F}" type="slidenum">
              <a:rPr lang="cs-CZ" smtClean="0"/>
              <a:pPr>
                <a:defRPr/>
              </a:pPr>
              <a:t>14</a:t>
            </a:fld>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A381E674-1D24-484E-928C-F808AF07BB99}"/>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Randomly generated cracks</a:t>
            </a:r>
            <a:endParaRPr lang="en-GB" altLang="cs-CZ" i="1" baseline="-25000" dirty="0">
              <a:solidFill>
                <a:schemeClr val="accent1"/>
              </a:solidFill>
              <a:cs typeface="Times New Roman" panose="02020603050405020304" pitchFamily="18" charset="0"/>
            </a:endParaRPr>
          </a:p>
        </p:txBody>
      </p:sp>
      <p:sp>
        <p:nvSpPr>
          <p:cNvPr id="165892" name="Rectangle 4">
            <a:extLst>
              <a:ext uri="{FF2B5EF4-FFF2-40B4-BE49-F238E27FC236}">
                <a16:creationId xmlns:a16="http://schemas.microsoft.com/office/drawing/2014/main" id="{8549897E-C9D3-4617-814C-58CE05DF8E99}"/>
              </a:ext>
            </a:extLst>
          </p:cNvPr>
          <p:cNvSpPr>
            <a:spLocks noGrp="1" noChangeArrowheads="1"/>
          </p:cNvSpPr>
          <p:nvPr>
            <p:ph type="body" idx="1"/>
          </p:nvPr>
        </p:nvSpPr>
        <p:spPr>
          <a:xfrm>
            <a:off x="701675" y="1404367"/>
            <a:ext cx="9324823" cy="4440555"/>
          </a:xfrm>
          <a:noFill/>
          <a:ln/>
        </p:spPr>
        <p:txBody>
          <a:bodyPr/>
          <a:lstStyle/>
          <a:p>
            <a:r>
              <a:rPr lang="en-GB" altLang="cs-CZ" dirty="0"/>
              <a:t>Types of cracks</a:t>
            </a:r>
            <a:r>
              <a:rPr lang="en-GB" altLang="cs-CZ" b="0" dirty="0"/>
              <a:t> </a:t>
            </a:r>
            <a:r>
              <a:rPr lang="en-GB" altLang="cs-CZ" dirty="0"/>
              <a:t>entering the evaluation (VVER according to VERLIFE)</a:t>
            </a:r>
          </a:p>
          <a:p>
            <a:pPr lvl="1"/>
            <a:r>
              <a:rPr lang="en-GB" altLang="cs-CZ" sz="2400" dirty="0">
                <a:solidFill>
                  <a:schemeClr val="accent1"/>
                </a:solidFill>
              </a:rPr>
              <a:t>Underclad cracks </a:t>
            </a:r>
            <a:r>
              <a:rPr lang="en-GB" altLang="cs-CZ" sz="2400" b="0" dirty="0">
                <a:solidFill>
                  <a:schemeClr val="accent1"/>
                </a:solidFill>
              </a:rPr>
              <a:t>(in base metal, </a:t>
            </a:r>
            <a:r>
              <a:rPr lang="en-GB" altLang="ja-JP" sz="2400" b="0" dirty="0">
                <a:solidFill>
                  <a:schemeClr val="accent1"/>
                </a:solidFill>
                <a:ea typeface="MS PGothic" panose="020B0600070205080204" pitchFamily="34" charset="-128"/>
              </a:rPr>
              <a:t>positioned precisely under the cladding, </a:t>
            </a:r>
            <a:r>
              <a:rPr lang="en-GB" altLang="cs-CZ" sz="2400" b="0" dirty="0">
                <a:solidFill>
                  <a:schemeClr val="accent1"/>
                </a:solidFill>
              </a:rPr>
              <a:t>axial orientation only, semi-elliptical or elliptical) – not </a:t>
            </a:r>
            <a:r>
              <a:rPr lang="en-GB" altLang="cs-CZ" sz="2400" dirty="0">
                <a:solidFill>
                  <a:schemeClr val="accent1"/>
                </a:solidFill>
              </a:rPr>
              <a:t>considered in the USA </a:t>
            </a:r>
            <a:endParaRPr lang="en-GB" altLang="cs-CZ" sz="2400" b="0" dirty="0">
              <a:solidFill>
                <a:schemeClr val="accent1"/>
              </a:solidFill>
            </a:endParaRPr>
          </a:p>
          <a:p>
            <a:pPr lvl="1"/>
            <a:r>
              <a:rPr lang="en-GB" altLang="cs-CZ" sz="2400" dirty="0">
                <a:solidFill>
                  <a:schemeClr val="accent1"/>
                </a:solidFill>
              </a:rPr>
              <a:t>Embedded cracks in the weld</a:t>
            </a:r>
            <a:r>
              <a:rPr lang="en-GB" altLang="cs-CZ" sz="2400" b="0" dirty="0">
                <a:solidFill>
                  <a:schemeClr val="accent1"/>
                </a:solidFill>
              </a:rPr>
              <a:t> (circumferential orientation only, elliptical)</a:t>
            </a:r>
          </a:p>
          <a:p>
            <a:pPr lvl="1"/>
            <a:r>
              <a:rPr lang="en-GB" altLang="cs-CZ" sz="2400" dirty="0">
                <a:solidFill>
                  <a:schemeClr val="accent1"/>
                </a:solidFill>
              </a:rPr>
              <a:t>Embedded cracks in base metal </a:t>
            </a:r>
            <a:r>
              <a:rPr lang="en-GB" altLang="cs-CZ" sz="2400" b="0" dirty="0">
                <a:solidFill>
                  <a:schemeClr val="accent1"/>
                </a:solidFill>
              </a:rPr>
              <a:t>(50 % circumferential, 50 % axial, elliptical)</a:t>
            </a:r>
          </a:p>
          <a:p>
            <a:endParaRPr lang="en-GB" altLang="cs-CZ" b="0" dirty="0">
              <a:solidFill>
                <a:schemeClr val="tx1"/>
              </a:solidFill>
            </a:endParaRPr>
          </a:p>
          <a:p>
            <a:endParaRPr lang="en-GB" altLang="cs-CZ" sz="2590" dirty="0">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9DDBCD18-FFE5-4A4A-A1BA-A9EAB4370870}"/>
              </a:ext>
            </a:extLst>
          </p:cNvPr>
          <p:cNvSpPr>
            <a:spLocks noGrp="1"/>
          </p:cNvSpPr>
          <p:nvPr>
            <p:ph type="sldNum" sz="quarter" idx="10"/>
          </p:nvPr>
        </p:nvSpPr>
        <p:spPr/>
        <p:txBody>
          <a:bodyPr/>
          <a:lstStyle/>
          <a:p>
            <a:pPr>
              <a:defRPr/>
            </a:pPr>
            <a:fld id="{5D0F0B53-4DC0-432D-AFC8-EDE177B8531F}" type="slidenum">
              <a:rPr lang="cs-CZ" smtClean="0"/>
              <a:pPr>
                <a:defRPr/>
              </a:pPr>
              <a:t>15</a:t>
            </a:fld>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5E99AE84-8F59-43DF-B04B-D79145F2C3C1}"/>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Randomly generated cracks</a:t>
            </a:r>
            <a:endParaRPr lang="en-GB" altLang="cs-CZ" i="1" baseline="-25000" dirty="0">
              <a:solidFill>
                <a:schemeClr val="accent1"/>
              </a:solidFill>
              <a:cs typeface="Times New Roman" panose="02020603050405020304" pitchFamily="18" charset="0"/>
            </a:endParaRPr>
          </a:p>
        </p:txBody>
      </p:sp>
      <p:sp>
        <p:nvSpPr>
          <p:cNvPr id="166917" name="Rectangle 5">
            <a:extLst>
              <a:ext uri="{FF2B5EF4-FFF2-40B4-BE49-F238E27FC236}">
                <a16:creationId xmlns:a16="http://schemas.microsoft.com/office/drawing/2014/main" id="{B08C65AA-E249-42C4-86E2-CEE21E0EA689}"/>
              </a:ext>
            </a:extLst>
          </p:cNvPr>
          <p:cNvSpPr>
            <a:spLocks noGrp="1" noChangeArrowheads="1"/>
          </p:cNvSpPr>
          <p:nvPr>
            <p:ph type="body" idx="1"/>
          </p:nvPr>
        </p:nvSpPr>
        <p:spPr>
          <a:noFill/>
          <a:ln/>
        </p:spPr>
        <p:txBody>
          <a:bodyPr>
            <a:normAutofit fontScale="92500"/>
          </a:bodyPr>
          <a:lstStyle/>
          <a:p>
            <a:r>
              <a:rPr lang="en-GB" altLang="cs-CZ" dirty="0"/>
              <a:t>Statistical distributions are to be derived from statistical treatment of data obtained for flaws detected in the evaluated RPV. These data may be obtained from manufacturing, pre-operational or in-service inspections. </a:t>
            </a:r>
          </a:p>
          <a:p>
            <a:r>
              <a:rPr lang="en-GB" altLang="cs-CZ" dirty="0"/>
              <a:t>The types of statistical distributions for the following crack parameters are only the recommended ones:</a:t>
            </a:r>
          </a:p>
          <a:p>
            <a:pPr lvl="1"/>
            <a:r>
              <a:rPr lang="en-GB" altLang="cs-CZ" dirty="0">
                <a:solidFill>
                  <a:srgbClr val="FF0000"/>
                </a:solidFill>
              </a:rPr>
              <a:t>Crack density </a:t>
            </a:r>
            <a:r>
              <a:rPr lang="en-GB" altLang="cs-CZ" dirty="0">
                <a:solidFill>
                  <a:schemeClr val="tx2"/>
                </a:solidFill>
              </a:rPr>
              <a:t>(number of cracks in a particular volume of material) - Poisson distribution </a:t>
            </a:r>
          </a:p>
          <a:p>
            <a:pPr lvl="1"/>
            <a:r>
              <a:rPr lang="en-GB" altLang="cs-CZ" dirty="0">
                <a:solidFill>
                  <a:srgbClr val="FF0000"/>
                </a:solidFill>
              </a:rPr>
              <a:t>Crack depth </a:t>
            </a:r>
            <a:r>
              <a:rPr lang="en-GB" altLang="cs-CZ" dirty="0">
                <a:solidFill>
                  <a:schemeClr val="tx2"/>
                </a:solidFill>
              </a:rPr>
              <a:t>- exponential distribution </a:t>
            </a:r>
          </a:p>
          <a:p>
            <a:pPr lvl="1"/>
            <a:r>
              <a:rPr lang="en-GB" altLang="cs-CZ" dirty="0">
                <a:solidFill>
                  <a:srgbClr val="FF0000"/>
                </a:solidFill>
              </a:rPr>
              <a:t>Crack shape </a:t>
            </a:r>
            <a:r>
              <a:rPr lang="en-GB" altLang="cs-CZ" dirty="0">
                <a:solidFill>
                  <a:schemeClr val="tx2"/>
                </a:solidFill>
              </a:rPr>
              <a:t>(semi-axes ratio or semi-axes difference) - exponential distribution </a:t>
            </a:r>
          </a:p>
          <a:p>
            <a:pPr lvl="1"/>
            <a:r>
              <a:rPr lang="en-GB" altLang="cs-CZ" dirty="0">
                <a:solidFill>
                  <a:srgbClr val="FF0000"/>
                </a:solidFill>
              </a:rPr>
              <a:t>Flaw location in RPV </a:t>
            </a:r>
            <a:r>
              <a:rPr lang="en-GB" altLang="cs-CZ" dirty="0">
                <a:solidFill>
                  <a:schemeClr val="tx2"/>
                </a:solidFill>
              </a:rPr>
              <a:t>(distribution of embedded cracks along RPV wall thickness) - uniform distribution </a:t>
            </a:r>
          </a:p>
          <a:p>
            <a:pPr lvl="1"/>
            <a:r>
              <a:rPr lang="en-GB" altLang="ja-JP" dirty="0">
                <a:solidFill>
                  <a:schemeClr val="tx2"/>
                </a:solidFill>
                <a:ea typeface="MS PGothic" panose="020B0600070205080204" pitchFamily="34" charset="-128"/>
              </a:rPr>
              <a:t>The </a:t>
            </a:r>
            <a:r>
              <a:rPr lang="en-GB" altLang="ja-JP" dirty="0">
                <a:solidFill>
                  <a:srgbClr val="FF0000"/>
                </a:solidFill>
                <a:ea typeface="MS PGothic" panose="020B0600070205080204" pitchFamily="34" charset="-128"/>
              </a:rPr>
              <a:t>relevant parameters </a:t>
            </a:r>
            <a:r>
              <a:rPr lang="en-GB" altLang="ja-JP" dirty="0">
                <a:solidFill>
                  <a:schemeClr val="tx2"/>
                </a:solidFill>
                <a:ea typeface="MS PGothic" panose="020B0600070205080204" pitchFamily="34" charset="-128"/>
              </a:rPr>
              <a:t>of Poisson or exponential distributions are treated also as random values with </a:t>
            </a:r>
            <a:r>
              <a:rPr lang="en-GB" altLang="ja-JP" dirty="0">
                <a:solidFill>
                  <a:srgbClr val="FF0000"/>
                </a:solidFill>
                <a:ea typeface="MS PGothic" panose="020B0600070205080204" pitchFamily="34" charset="-128"/>
              </a:rPr>
              <a:t>gamma distribution</a:t>
            </a:r>
            <a:r>
              <a:rPr lang="en-GB" altLang="ja-JP" dirty="0">
                <a:solidFill>
                  <a:schemeClr val="tx2"/>
                </a:solidFill>
                <a:ea typeface="MS PGothic" panose="020B0600070205080204" pitchFamily="34" charset="-128"/>
              </a:rPr>
              <a:t>. </a:t>
            </a:r>
            <a:endParaRPr lang="en-GB" altLang="cs-CZ" sz="2390" dirty="0">
              <a:solidFill>
                <a:schemeClr val="tx2"/>
              </a:solidFill>
              <a:cs typeface="Times New Roman" panose="02020603050405020304" pitchFamily="18" charset="0"/>
            </a:endParaRPr>
          </a:p>
        </p:txBody>
      </p:sp>
      <p:sp>
        <p:nvSpPr>
          <p:cNvPr id="2" name="Zástupný symbol pro číslo snímku 1">
            <a:extLst>
              <a:ext uri="{FF2B5EF4-FFF2-40B4-BE49-F238E27FC236}">
                <a16:creationId xmlns:a16="http://schemas.microsoft.com/office/drawing/2014/main" id="{303A678C-C0FE-4EC6-AF06-57F901FE1E3F}"/>
              </a:ext>
            </a:extLst>
          </p:cNvPr>
          <p:cNvSpPr>
            <a:spLocks noGrp="1"/>
          </p:cNvSpPr>
          <p:nvPr>
            <p:ph type="sldNum" sz="quarter" idx="10"/>
          </p:nvPr>
        </p:nvSpPr>
        <p:spPr/>
        <p:txBody>
          <a:bodyPr/>
          <a:lstStyle/>
          <a:p>
            <a:pPr>
              <a:defRPr/>
            </a:pPr>
            <a:fld id="{5D0F0B53-4DC0-432D-AFC8-EDE177B8531F}" type="slidenum">
              <a:rPr lang="cs-CZ" smtClean="0"/>
              <a:pPr>
                <a:defRPr/>
              </a:pPr>
              <a:t>16</a:t>
            </a:fld>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9207220B-412B-41F3-81F0-41F7980D2C6C}"/>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Randomly generated cracks</a:t>
            </a:r>
            <a:endParaRPr lang="en-GB" altLang="cs-CZ" i="1" baseline="-25000" dirty="0">
              <a:solidFill>
                <a:schemeClr val="accent1"/>
              </a:solidFill>
              <a:cs typeface="Times New Roman" panose="02020603050405020304" pitchFamily="18" charset="0"/>
            </a:endParaRPr>
          </a:p>
        </p:txBody>
      </p:sp>
      <p:grpSp>
        <p:nvGrpSpPr>
          <p:cNvPr id="167941" name="Group 5">
            <a:extLst>
              <a:ext uri="{FF2B5EF4-FFF2-40B4-BE49-F238E27FC236}">
                <a16:creationId xmlns:a16="http://schemas.microsoft.com/office/drawing/2014/main" id="{6F12D682-4F0C-4751-A0CB-B54C6B54BB14}"/>
              </a:ext>
            </a:extLst>
          </p:cNvPr>
          <p:cNvGrpSpPr>
            <a:grpSpLocks/>
          </p:cNvGrpSpPr>
          <p:nvPr/>
        </p:nvGrpSpPr>
        <p:grpSpPr bwMode="auto">
          <a:xfrm>
            <a:off x="1047557" y="1676466"/>
            <a:ext cx="8152523" cy="5674972"/>
            <a:chOff x="647" y="609"/>
            <a:chExt cx="4664" cy="3344"/>
          </a:xfrm>
          <a:noFill/>
        </p:grpSpPr>
        <p:grpSp>
          <p:nvGrpSpPr>
            <p:cNvPr id="167942" name="Group 6">
              <a:extLst>
                <a:ext uri="{FF2B5EF4-FFF2-40B4-BE49-F238E27FC236}">
                  <a16:creationId xmlns:a16="http://schemas.microsoft.com/office/drawing/2014/main" id="{D5A2BFD7-157E-4CB4-90ED-818C40FB8BCF}"/>
                </a:ext>
              </a:extLst>
            </p:cNvPr>
            <p:cNvGrpSpPr>
              <a:grpSpLocks/>
            </p:cNvGrpSpPr>
            <p:nvPr/>
          </p:nvGrpSpPr>
          <p:grpSpPr bwMode="auto">
            <a:xfrm>
              <a:off x="647" y="647"/>
              <a:ext cx="4664" cy="3265"/>
              <a:chOff x="647" y="647"/>
              <a:chExt cx="4664" cy="3265"/>
            </a:xfrm>
            <a:grpFill/>
          </p:grpSpPr>
          <p:sp>
            <p:nvSpPr>
              <p:cNvPr id="167943" name="Rectangle 7">
                <a:extLst>
                  <a:ext uri="{FF2B5EF4-FFF2-40B4-BE49-F238E27FC236}">
                    <a16:creationId xmlns:a16="http://schemas.microsoft.com/office/drawing/2014/main" id="{DE2CA7D6-FDAD-40AF-B114-2543F808093A}"/>
                  </a:ext>
                </a:extLst>
              </p:cNvPr>
              <p:cNvSpPr>
                <a:spLocks noChangeArrowheads="1"/>
              </p:cNvSpPr>
              <p:nvPr/>
            </p:nvSpPr>
            <p:spPr bwMode="auto">
              <a:xfrm>
                <a:off x="647" y="647"/>
                <a:ext cx="4664" cy="3265"/>
              </a:xfrm>
              <a:prstGeom prst="rect">
                <a:avLst/>
              </a:prstGeom>
              <a:grpFill/>
              <a:ln>
                <a:noFill/>
                <a:headEnd/>
                <a:tailEnd/>
              </a:ln>
            </p:spPr>
            <p:style>
              <a:lnRef idx="2">
                <a:schemeClr val="accent3"/>
              </a:lnRef>
              <a:fillRef idx="1">
                <a:schemeClr val="lt1"/>
              </a:fillRef>
              <a:effectRef idx="0">
                <a:schemeClr val="accent3"/>
              </a:effectRef>
              <a:fontRef idx="minor">
                <a:schemeClr val="dk1"/>
              </a:fontRef>
            </p:style>
            <p:txBody>
              <a:bodyPr/>
              <a:lstStyle/>
              <a:p>
                <a:endParaRPr lang="cs-CZ" dirty="0"/>
              </a:p>
            </p:txBody>
          </p:sp>
          <p:sp>
            <p:nvSpPr>
              <p:cNvPr id="167944" name="Rectangle 8">
                <a:extLst>
                  <a:ext uri="{FF2B5EF4-FFF2-40B4-BE49-F238E27FC236}">
                    <a16:creationId xmlns:a16="http://schemas.microsoft.com/office/drawing/2014/main" id="{6A2FD75E-19E8-4A0F-9BC6-4781C0570D60}"/>
                  </a:ext>
                </a:extLst>
              </p:cNvPr>
              <p:cNvSpPr>
                <a:spLocks noChangeArrowheads="1"/>
              </p:cNvSpPr>
              <p:nvPr/>
            </p:nvSpPr>
            <p:spPr bwMode="auto">
              <a:xfrm>
                <a:off x="1014" y="979"/>
                <a:ext cx="4199" cy="26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67945" name="Line 9">
                <a:extLst>
                  <a:ext uri="{FF2B5EF4-FFF2-40B4-BE49-F238E27FC236}">
                    <a16:creationId xmlns:a16="http://schemas.microsoft.com/office/drawing/2014/main" id="{4802A98A-CF69-4DA2-900C-2179A3D70C0D}"/>
                  </a:ext>
                </a:extLst>
              </p:cNvPr>
              <p:cNvSpPr>
                <a:spLocks noChangeShapeType="1"/>
              </p:cNvSpPr>
              <p:nvPr/>
            </p:nvSpPr>
            <p:spPr bwMode="auto">
              <a:xfrm>
                <a:off x="1014" y="3408"/>
                <a:ext cx="4199" cy="1"/>
              </a:xfrm>
              <a:prstGeom prst="line">
                <a:avLst/>
              </a:prstGeom>
              <a:grpFill/>
              <a:ln w="0">
                <a:solidFill>
                  <a:srgbClr val="000000"/>
                </a:solidFill>
                <a:round/>
                <a:headEnd/>
                <a:tailEnd/>
              </a:ln>
              <a:extLst/>
            </p:spPr>
            <p:txBody>
              <a:bodyPr/>
              <a:lstStyle/>
              <a:p>
                <a:endParaRPr lang="cs-CZ"/>
              </a:p>
            </p:txBody>
          </p:sp>
          <p:sp>
            <p:nvSpPr>
              <p:cNvPr id="167946" name="Line 10">
                <a:extLst>
                  <a:ext uri="{FF2B5EF4-FFF2-40B4-BE49-F238E27FC236}">
                    <a16:creationId xmlns:a16="http://schemas.microsoft.com/office/drawing/2014/main" id="{B36AE4D3-1009-4264-B9A2-7679520EA9FC}"/>
                  </a:ext>
                </a:extLst>
              </p:cNvPr>
              <p:cNvSpPr>
                <a:spLocks noChangeShapeType="1"/>
              </p:cNvSpPr>
              <p:nvPr/>
            </p:nvSpPr>
            <p:spPr bwMode="auto">
              <a:xfrm>
                <a:off x="1014" y="3162"/>
                <a:ext cx="4199" cy="1"/>
              </a:xfrm>
              <a:prstGeom prst="line">
                <a:avLst/>
              </a:prstGeom>
              <a:grpFill/>
              <a:ln w="0">
                <a:solidFill>
                  <a:srgbClr val="000000"/>
                </a:solidFill>
                <a:round/>
                <a:headEnd/>
                <a:tailEnd/>
              </a:ln>
              <a:extLst/>
            </p:spPr>
            <p:txBody>
              <a:bodyPr/>
              <a:lstStyle/>
              <a:p>
                <a:endParaRPr lang="cs-CZ"/>
              </a:p>
            </p:txBody>
          </p:sp>
          <p:sp>
            <p:nvSpPr>
              <p:cNvPr id="167947" name="Line 11">
                <a:extLst>
                  <a:ext uri="{FF2B5EF4-FFF2-40B4-BE49-F238E27FC236}">
                    <a16:creationId xmlns:a16="http://schemas.microsoft.com/office/drawing/2014/main" id="{5AC1FEA0-30F0-465E-BA3A-5D970665B19D}"/>
                  </a:ext>
                </a:extLst>
              </p:cNvPr>
              <p:cNvSpPr>
                <a:spLocks noChangeShapeType="1"/>
              </p:cNvSpPr>
              <p:nvPr/>
            </p:nvSpPr>
            <p:spPr bwMode="auto">
              <a:xfrm>
                <a:off x="1014" y="2921"/>
                <a:ext cx="4199" cy="1"/>
              </a:xfrm>
              <a:prstGeom prst="line">
                <a:avLst/>
              </a:prstGeom>
              <a:grpFill/>
              <a:ln w="0">
                <a:solidFill>
                  <a:srgbClr val="000000"/>
                </a:solidFill>
                <a:round/>
                <a:headEnd/>
                <a:tailEnd/>
              </a:ln>
              <a:extLst/>
            </p:spPr>
            <p:txBody>
              <a:bodyPr/>
              <a:lstStyle/>
              <a:p>
                <a:endParaRPr lang="cs-CZ"/>
              </a:p>
            </p:txBody>
          </p:sp>
          <p:sp>
            <p:nvSpPr>
              <p:cNvPr id="167948" name="Line 12">
                <a:extLst>
                  <a:ext uri="{FF2B5EF4-FFF2-40B4-BE49-F238E27FC236}">
                    <a16:creationId xmlns:a16="http://schemas.microsoft.com/office/drawing/2014/main" id="{BBD7E91E-7F20-46DD-8D5B-FE2F0814D780}"/>
                  </a:ext>
                </a:extLst>
              </p:cNvPr>
              <p:cNvSpPr>
                <a:spLocks noChangeShapeType="1"/>
              </p:cNvSpPr>
              <p:nvPr/>
            </p:nvSpPr>
            <p:spPr bwMode="auto">
              <a:xfrm>
                <a:off x="1014" y="2680"/>
                <a:ext cx="4199" cy="1"/>
              </a:xfrm>
              <a:prstGeom prst="line">
                <a:avLst/>
              </a:prstGeom>
              <a:grpFill/>
              <a:ln w="0">
                <a:solidFill>
                  <a:srgbClr val="000000"/>
                </a:solidFill>
                <a:round/>
                <a:headEnd/>
                <a:tailEnd/>
              </a:ln>
              <a:extLst/>
            </p:spPr>
            <p:txBody>
              <a:bodyPr/>
              <a:lstStyle/>
              <a:p>
                <a:endParaRPr lang="cs-CZ"/>
              </a:p>
            </p:txBody>
          </p:sp>
          <p:sp>
            <p:nvSpPr>
              <p:cNvPr id="167949" name="Line 13">
                <a:extLst>
                  <a:ext uri="{FF2B5EF4-FFF2-40B4-BE49-F238E27FC236}">
                    <a16:creationId xmlns:a16="http://schemas.microsoft.com/office/drawing/2014/main" id="{126334D6-9569-441D-91E1-2F806027E86B}"/>
                  </a:ext>
                </a:extLst>
              </p:cNvPr>
              <p:cNvSpPr>
                <a:spLocks noChangeShapeType="1"/>
              </p:cNvSpPr>
              <p:nvPr/>
            </p:nvSpPr>
            <p:spPr bwMode="auto">
              <a:xfrm>
                <a:off x="1014" y="2434"/>
                <a:ext cx="4199" cy="1"/>
              </a:xfrm>
              <a:prstGeom prst="line">
                <a:avLst/>
              </a:prstGeom>
              <a:grpFill/>
              <a:ln w="0">
                <a:solidFill>
                  <a:srgbClr val="000000"/>
                </a:solidFill>
                <a:round/>
                <a:headEnd/>
                <a:tailEnd/>
              </a:ln>
              <a:extLst/>
            </p:spPr>
            <p:txBody>
              <a:bodyPr/>
              <a:lstStyle/>
              <a:p>
                <a:endParaRPr lang="cs-CZ"/>
              </a:p>
            </p:txBody>
          </p:sp>
          <p:sp>
            <p:nvSpPr>
              <p:cNvPr id="167950" name="Line 14">
                <a:extLst>
                  <a:ext uri="{FF2B5EF4-FFF2-40B4-BE49-F238E27FC236}">
                    <a16:creationId xmlns:a16="http://schemas.microsoft.com/office/drawing/2014/main" id="{DF4C8277-B252-4EAE-ADFC-669B837FDDEB}"/>
                  </a:ext>
                </a:extLst>
              </p:cNvPr>
              <p:cNvSpPr>
                <a:spLocks noChangeShapeType="1"/>
              </p:cNvSpPr>
              <p:nvPr/>
            </p:nvSpPr>
            <p:spPr bwMode="auto">
              <a:xfrm>
                <a:off x="1014" y="2194"/>
                <a:ext cx="4199" cy="1"/>
              </a:xfrm>
              <a:prstGeom prst="line">
                <a:avLst/>
              </a:prstGeom>
              <a:grpFill/>
              <a:ln w="0">
                <a:solidFill>
                  <a:srgbClr val="000000"/>
                </a:solidFill>
                <a:round/>
                <a:headEnd/>
                <a:tailEnd/>
              </a:ln>
              <a:extLst/>
            </p:spPr>
            <p:txBody>
              <a:bodyPr/>
              <a:lstStyle/>
              <a:p>
                <a:endParaRPr lang="cs-CZ"/>
              </a:p>
            </p:txBody>
          </p:sp>
          <p:sp>
            <p:nvSpPr>
              <p:cNvPr id="167951" name="Line 15">
                <a:extLst>
                  <a:ext uri="{FF2B5EF4-FFF2-40B4-BE49-F238E27FC236}">
                    <a16:creationId xmlns:a16="http://schemas.microsoft.com/office/drawing/2014/main" id="{13211E9E-32B4-4921-A60A-A65BDBBEE61E}"/>
                  </a:ext>
                </a:extLst>
              </p:cNvPr>
              <p:cNvSpPr>
                <a:spLocks noChangeShapeType="1"/>
              </p:cNvSpPr>
              <p:nvPr/>
            </p:nvSpPr>
            <p:spPr bwMode="auto">
              <a:xfrm>
                <a:off x="1014" y="1953"/>
                <a:ext cx="4199" cy="1"/>
              </a:xfrm>
              <a:prstGeom prst="line">
                <a:avLst/>
              </a:prstGeom>
              <a:grpFill/>
              <a:ln w="0">
                <a:solidFill>
                  <a:srgbClr val="000000"/>
                </a:solidFill>
                <a:round/>
                <a:headEnd/>
                <a:tailEnd/>
              </a:ln>
              <a:extLst/>
            </p:spPr>
            <p:txBody>
              <a:bodyPr/>
              <a:lstStyle/>
              <a:p>
                <a:endParaRPr lang="cs-CZ"/>
              </a:p>
            </p:txBody>
          </p:sp>
          <p:sp>
            <p:nvSpPr>
              <p:cNvPr id="167952" name="Line 16">
                <a:extLst>
                  <a:ext uri="{FF2B5EF4-FFF2-40B4-BE49-F238E27FC236}">
                    <a16:creationId xmlns:a16="http://schemas.microsoft.com/office/drawing/2014/main" id="{87EE0A92-BCD8-4574-BA5E-2916D2B84640}"/>
                  </a:ext>
                </a:extLst>
              </p:cNvPr>
              <p:cNvSpPr>
                <a:spLocks noChangeShapeType="1"/>
              </p:cNvSpPr>
              <p:nvPr/>
            </p:nvSpPr>
            <p:spPr bwMode="auto">
              <a:xfrm>
                <a:off x="1014" y="1707"/>
                <a:ext cx="4199" cy="1"/>
              </a:xfrm>
              <a:prstGeom prst="line">
                <a:avLst/>
              </a:prstGeom>
              <a:grpFill/>
              <a:ln w="0">
                <a:solidFill>
                  <a:srgbClr val="000000"/>
                </a:solidFill>
                <a:round/>
                <a:headEnd/>
                <a:tailEnd/>
              </a:ln>
              <a:extLst/>
            </p:spPr>
            <p:txBody>
              <a:bodyPr/>
              <a:lstStyle/>
              <a:p>
                <a:endParaRPr lang="cs-CZ"/>
              </a:p>
            </p:txBody>
          </p:sp>
          <p:sp>
            <p:nvSpPr>
              <p:cNvPr id="167953" name="Line 17">
                <a:extLst>
                  <a:ext uri="{FF2B5EF4-FFF2-40B4-BE49-F238E27FC236}">
                    <a16:creationId xmlns:a16="http://schemas.microsoft.com/office/drawing/2014/main" id="{F134E451-DE7E-48DE-9B54-38E00B5DFF74}"/>
                  </a:ext>
                </a:extLst>
              </p:cNvPr>
              <p:cNvSpPr>
                <a:spLocks noChangeShapeType="1"/>
              </p:cNvSpPr>
              <p:nvPr/>
            </p:nvSpPr>
            <p:spPr bwMode="auto">
              <a:xfrm>
                <a:off x="1014" y="1466"/>
                <a:ext cx="4199" cy="1"/>
              </a:xfrm>
              <a:prstGeom prst="line">
                <a:avLst/>
              </a:prstGeom>
              <a:grpFill/>
              <a:ln w="0">
                <a:solidFill>
                  <a:srgbClr val="000000"/>
                </a:solidFill>
                <a:round/>
                <a:headEnd/>
                <a:tailEnd/>
              </a:ln>
              <a:extLst/>
            </p:spPr>
            <p:txBody>
              <a:bodyPr/>
              <a:lstStyle/>
              <a:p>
                <a:endParaRPr lang="cs-CZ"/>
              </a:p>
            </p:txBody>
          </p:sp>
          <p:sp>
            <p:nvSpPr>
              <p:cNvPr id="167954" name="Line 18">
                <a:extLst>
                  <a:ext uri="{FF2B5EF4-FFF2-40B4-BE49-F238E27FC236}">
                    <a16:creationId xmlns:a16="http://schemas.microsoft.com/office/drawing/2014/main" id="{F1E178C4-74E7-4EE0-959B-1DCAD34F82A2}"/>
                  </a:ext>
                </a:extLst>
              </p:cNvPr>
              <p:cNvSpPr>
                <a:spLocks noChangeShapeType="1"/>
              </p:cNvSpPr>
              <p:nvPr/>
            </p:nvSpPr>
            <p:spPr bwMode="auto">
              <a:xfrm>
                <a:off x="1014" y="1225"/>
                <a:ext cx="4199" cy="1"/>
              </a:xfrm>
              <a:prstGeom prst="line">
                <a:avLst/>
              </a:prstGeom>
              <a:grpFill/>
              <a:ln w="0">
                <a:solidFill>
                  <a:srgbClr val="000000"/>
                </a:solidFill>
                <a:round/>
                <a:headEnd/>
                <a:tailEnd/>
              </a:ln>
              <a:extLst/>
            </p:spPr>
            <p:txBody>
              <a:bodyPr/>
              <a:lstStyle/>
              <a:p>
                <a:endParaRPr lang="cs-CZ"/>
              </a:p>
            </p:txBody>
          </p:sp>
          <p:sp>
            <p:nvSpPr>
              <p:cNvPr id="167955" name="Line 19">
                <a:extLst>
                  <a:ext uri="{FF2B5EF4-FFF2-40B4-BE49-F238E27FC236}">
                    <a16:creationId xmlns:a16="http://schemas.microsoft.com/office/drawing/2014/main" id="{3064D572-91B8-44B8-8DE2-DED86C067F10}"/>
                  </a:ext>
                </a:extLst>
              </p:cNvPr>
              <p:cNvSpPr>
                <a:spLocks noChangeShapeType="1"/>
              </p:cNvSpPr>
              <p:nvPr/>
            </p:nvSpPr>
            <p:spPr bwMode="auto">
              <a:xfrm>
                <a:off x="1014" y="979"/>
                <a:ext cx="4199" cy="1"/>
              </a:xfrm>
              <a:prstGeom prst="line">
                <a:avLst/>
              </a:prstGeom>
              <a:grpFill/>
              <a:ln w="0">
                <a:solidFill>
                  <a:srgbClr val="000000"/>
                </a:solidFill>
                <a:round/>
                <a:headEnd/>
                <a:tailEnd/>
              </a:ln>
              <a:extLst/>
            </p:spPr>
            <p:txBody>
              <a:bodyPr/>
              <a:lstStyle/>
              <a:p>
                <a:endParaRPr lang="cs-CZ"/>
              </a:p>
            </p:txBody>
          </p:sp>
          <p:sp>
            <p:nvSpPr>
              <p:cNvPr id="167956" name="Line 20">
                <a:extLst>
                  <a:ext uri="{FF2B5EF4-FFF2-40B4-BE49-F238E27FC236}">
                    <a16:creationId xmlns:a16="http://schemas.microsoft.com/office/drawing/2014/main" id="{CDE669B4-00C7-4D96-9A5B-72492BEC524D}"/>
                  </a:ext>
                </a:extLst>
              </p:cNvPr>
              <p:cNvSpPr>
                <a:spLocks noChangeShapeType="1"/>
              </p:cNvSpPr>
              <p:nvPr/>
            </p:nvSpPr>
            <p:spPr bwMode="auto">
              <a:xfrm>
                <a:off x="1432" y="979"/>
                <a:ext cx="1" cy="2670"/>
              </a:xfrm>
              <a:prstGeom prst="line">
                <a:avLst/>
              </a:prstGeom>
              <a:grpFill/>
              <a:ln w="0">
                <a:solidFill>
                  <a:srgbClr val="000000"/>
                </a:solidFill>
                <a:round/>
                <a:headEnd/>
                <a:tailEnd/>
              </a:ln>
              <a:extLst/>
            </p:spPr>
            <p:txBody>
              <a:bodyPr/>
              <a:lstStyle/>
              <a:p>
                <a:endParaRPr lang="cs-CZ"/>
              </a:p>
            </p:txBody>
          </p:sp>
          <p:sp>
            <p:nvSpPr>
              <p:cNvPr id="167957" name="Line 21">
                <a:extLst>
                  <a:ext uri="{FF2B5EF4-FFF2-40B4-BE49-F238E27FC236}">
                    <a16:creationId xmlns:a16="http://schemas.microsoft.com/office/drawing/2014/main" id="{A1163518-3874-4EE8-8871-582B6ED003CD}"/>
                  </a:ext>
                </a:extLst>
              </p:cNvPr>
              <p:cNvSpPr>
                <a:spLocks noChangeShapeType="1"/>
              </p:cNvSpPr>
              <p:nvPr/>
            </p:nvSpPr>
            <p:spPr bwMode="auto">
              <a:xfrm>
                <a:off x="1850" y="979"/>
                <a:ext cx="1" cy="2670"/>
              </a:xfrm>
              <a:prstGeom prst="line">
                <a:avLst/>
              </a:prstGeom>
              <a:grpFill/>
              <a:ln w="0">
                <a:solidFill>
                  <a:srgbClr val="000000"/>
                </a:solidFill>
                <a:round/>
                <a:headEnd/>
                <a:tailEnd/>
              </a:ln>
              <a:extLst/>
            </p:spPr>
            <p:txBody>
              <a:bodyPr/>
              <a:lstStyle/>
              <a:p>
                <a:endParaRPr lang="cs-CZ"/>
              </a:p>
            </p:txBody>
          </p:sp>
          <p:sp>
            <p:nvSpPr>
              <p:cNvPr id="167958" name="Line 22">
                <a:extLst>
                  <a:ext uri="{FF2B5EF4-FFF2-40B4-BE49-F238E27FC236}">
                    <a16:creationId xmlns:a16="http://schemas.microsoft.com/office/drawing/2014/main" id="{7D48E48B-79E0-47A2-A408-3FDA468A4635}"/>
                  </a:ext>
                </a:extLst>
              </p:cNvPr>
              <p:cNvSpPr>
                <a:spLocks noChangeShapeType="1"/>
              </p:cNvSpPr>
              <p:nvPr/>
            </p:nvSpPr>
            <p:spPr bwMode="auto">
              <a:xfrm>
                <a:off x="2274" y="979"/>
                <a:ext cx="1" cy="2670"/>
              </a:xfrm>
              <a:prstGeom prst="line">
                <a:avLst/>
              </a:prstGeom>
              <a:grpFill/>
              <a:ln w="0">
                <a:solidFill>
                  <a:srgbClr val="000000"/>
                </a:solidFill>
                <a:round/>
                <a:headEnd/>
                <a:tailEnd/>
              </a:ln>
              <a:extLst/>
            </p:spPr>
            <p:txBody>
              <a:bodyPr/>
              <a:lstStyle/>
              <a:p>
                <a:endParaRPr lang="cs-CZ"/>
              </a:p>
            </p:txBody>
          </p:sp>
          <p:sp>
            <p:nvSpPr>
              <p:cNvPr id="167959" name="Line 23">
                <a:extLst>
                  <a:ext uri="{FF2B5EF4-FFF2-40B4-BE49-F238E27FC236}">
                    <a16:creationId xmlns:a16="http://schemas.microsoft.com/office/drawing/2014/main" id="{14B7B3A7-D912-40FD-90F3-C53B59B8C2C8}"/>
                  </a:ext>
                </a:extLst>
              </p:cNvPr>
              <p:cNvSpPr>
                <a:spLocks noChangeShapeType="1"/>
              </p:cNvSpPr>
              <p:nvPr/>
            </p:nvSpPr>
            <p:spPr bwMode="auto">
              <a:xfrm>
                <a:off x="2692" y="979"/>
                <a:ext cx="1" cy="2670"/>
              </a:xfrm>
              <a:prstGeom prst="line">
                <a:avLst/>
              </a:prstGeom>
              <a:grpFill/>
              <a:ln w="0">
                <a:solidFill>
                  <a:srgbClr val="000000"/>
                </a:solidFill>
                <a:round/>
                <a:headEnd/>
                <a:tailEnd/>
              </a:ln>
              <a:extLst/>
            </p:spPr>
            <p:txBody>
              <a:bodyPr/>
              <a:lstStyle/>
              <a:p>
                <a:endParaRPr lang="cs-CZ"/>
              </a:p>
            </p:txBody>
          </p:sp>
          <p:sp>
            <p:nvSpPr>
              <p:cNvPr id="167960" name="Line 24">
                <a:extLst>
                  <a:ext uri="{FF2B5EF4-FFF2-40B4-BE49-F238E27FC236}">
                    <a16:creationId xmlns:a16="http://schemas.microsoft.com/office/drawing/2014/main" id="{589E9E2E-34D5-4A0F-8FA1-BFBEC866CEE1}"/>
                  </a:ext>
                </a:extLst>
              </p:cNvPr>
              <p:cNvSpPr>
                <a:spLocks noChangeShapeType="1"/>
              </p:cNvSpPr>
              <p:nvPr/>
            </p:nvSpPr>
            <p:spPr bwMode="auto">
              <a:xfrm>
                <a:off x="3111" y="979"/>
                <a:ext cx="1" cy="2670"/>
              </a:xfrm>
              <a:prstGeom prst="line">
                <a:avLst/>
              </a:prstGeom>
              <a:grpFill/>
              <a:ln w="0">
                <a:solidFill>
                  <a:srgbClr val="000000"/>
                </a:solidFill>
                <a:round/>
                <a:headEnd/>
                <a:tailEnd/>
              </a:ln>
              <a:extLst/>
            </p:spPr>
            <p:txBody>
              <a:bodyPr/>
              <a:lstStyle/>
              <a:p>
                <a:endParaRPr lang="cs-CZ"/>
              </a:p>
            </p:txBody>
          </p:sp>
          <p:sp>
            <p:nvSpPr>
              <p:cNvPr id="167961" name="Line 25">
                <a:extLst>
                  <a:ext uri="{FF2B5EF4-FFF2-40B4-BE49-F238E27FC236}">
                    <a16:creationId xmlns:a16="http://schemas.microsoft.com/office/drawing/2014/main" id="{3CFF5444-7976-477D-9FA3-1ED4FB67FA3A}"/>
                  </a:ext>
                </a:extLst>
              </p:cNvPr>
              <p:cNvSpPr>
                <a:spLocks noChangeShapeType="1"/>
              </p:cNvSpPr>
              <p:nvPr/>
            </p:nvSpPr>
            <p:spPr bwMode="auto">
              <a:xfrm>
                <a:off x="3535" y="979"/>
                <a:ext cx="1" cy="2670"/>
              </a:xfrm>
              <a:prstGeom prst="line">
                <a:avLst/>
              </a:prstGeom>
              <a:grpFill/>
              <a:ln w="0">
                <a:solidFill>
                  <a:srgbClr val="000000"/>
                </a:solidFill>
                <a:round/>
                <a:headEnd/>
                <a:tailEnd/>
              </a:ln>
              <a:extLst/>
            </p:spPr>
            <p:txBody>
              <a:bodyPr/>
              <a:lstStyle/>
              <a:p>
                <a:endParaRPr lang="cs-CZ"/>
              </a:p>
            </p:txBody>
          </p:sp>
          <p:sp>
            <p:nvSpPr>
              <p:cNvPr id="167962" name="Line 26">
                <a:extLst>
                  <a:ext uri="{FF2B5EF4-FFF2-40B4-BE49-F238E27FC236}">
                    <a16:creationId xmlns:a16="http://schemas.microsoft.com/office/drawing/2014/main" id="{334B7BDD-509A-4274-AB9E-20426A743D69}"/>
                  </a:ext>
                </a:extLst>
              </p:cNvPr>
              <p:cNvSpPr>
                <a:spLocks noChangeShapeType="1"/>
              </p:cNvSpPr>
              <p:nvPr/>
            </p:nvSpPr>
            <p:spPr bwMode="auto">
              <a:xfrm>
                <a:off x="3953" y="979"/>
                <a:ext cx="1" cy="2670"/>
              </a:xfrm>
              <a:prstGeom prst="line">
                <a:avLst/>
              </a:prstGeom>
              <a:grpFill/>
              <a:ln w="0">
                <a:solidFill>
                  <a:srgbClr val="000000"/>
                </a:solidFill>
                <a:round/>
                <a:headEnd/>
                <a:tailEnd/>
              </a:ln>
              <a:extLst/>
            </p:spPr>
            <p:txBody>
              <a:bodyPr/>
              <a:lstStyle/>
              <a:p>
                <a:endParaRPr lang="cs-CZ" dirty="0"/>
              </a:p>
            </p:txBody>
          </p:sp>
          <p:sp>
            <p:nvSpPr>
              <p:cNvPr id="167963" name="Line 27">
                <a:extLst>
                  <a:ext uri="{FF2B5EF4-FFF2-40B4-BE49-F238E27FC236}">
                    <a16:creationId xmlns:a16="http://schemas.microsoft.com/office/drawing/2014/main" id="{6850FDF7-89BF-4AF1-974A-C3C81B0B7073}"/>
                  </a:ext>
                </a:extLst>
              </p:cNvPr>
              <p:cNvSpPr>
                <a:spLocks noChangeShapeType="1"/>
              </p:cNvSpPr>
              <p:nvPr/>
            </p:nvSpPr>
            <p:spPr bwMode="auto">
              <a:xfrm>
                <a:off x="4371" y="979"/>
                <a:ext cx="1" cy="2670"/>
              </a:xfrm>
              <a:prstGeom prst="line">
                <a:avLst/>
              </a:prstGeom>
              <a:grpFill/>
              <a:ln w="0">
                <a:solidFill>
                  <a:srgbClr val="000000"/>
                </a:solidFill>
                <a:round/>
                <a:headEnd/>
                <a:tailEnd/>
              </a:ln>
              <a:extLst/>
            </p:spPr>
            <p:txBody>
              <a:bodyPr/>
              <a:lstStyle/>
              <a:p>
                <a:endParaRPr lang="cs-CZ"/>
              </a:p>
            </p:txBody>
          </p:sp>
          <p:sp>
            <p:nvSpPr>
              <p:cNvPr id="167964" name="Line 28">
                <a:extLst>
                  <a:ext uri="{FF2B5EF4-FFF2-40B4-BE49-F238E27FC236}">
                    <a16:creationId xmlns:a16="http://schemas.microsoft.com/office/drawing/2014/main" id="{627E0442-63C7-49AA-A61C-D01060100A52}"/>
                  </a:ext>
                </a:extLst>
              </p:cNvPr>
              <p:cNvSpPr>
                <a:spLocks noChangeShapeType="1"/>
              </p:cNvSpPr>
              <p:nvPr/>
            </p:nvSpPr>
            <p:spPr bwMode="auto">
              <a:xfrm>
                <a:off x="4795" y="979"/>
                <a:ext cx="1" cy="2670"/>
              </a:xfrm>
              <a:prstGeom prst="line">
                <a:avLst/>
              </a:prstGeom>
              <a:grpFill/>
              <a:ln w="0">
                <a:solidFill>
                  <a:srgbClr val="000000"/>
                </a:solidFill>
                <a:round/>
                <a:headEnd/>
                <a:tailEnd/>
              </a:ln>
              <a:extLst/>
            </p:spPr>
            <p:txBody>
              <a:bodyPr/>
              <a:lstStyle/>
              <a:p>
                <a:endParaRPr lang="cs-CZ"/>
              </a:p>
            </p:txBody>
          </p:sp>
          <p:sp>
            <p:nvSpPr>
              <p:cNvPr id="167965" name="Line 29">
                <a:extLst>
                  <a:ext uri="{FF2B5EF4-FFF2-40B4-BE49-F238E27FC236}">
                    <a16:creationId xmlns:a16="http://schemas.microsoft.com/office/drawing/2014/main" id="{015B90DB-33C5-4D55-AF23-F8C6B2169260}"/>
                  </a:ext>
                </a:extLst>
              </p:cNvPr>
              <p:cNvSpPr>
                <a:spLocks noChangeShapeType="1"/>
              </p:cNvSpPr>
              <p:nvPr/>
            </p:nvSpPr>
            <p:spPr bwMode="auto">
              <a:xfrm>
                <a:off x="5213" y="979"/>
                <a:ext cx="1" cy="2670"/>
              </a:xfrm>
              <a:prstGeom prst="line">
                <a:avLst/>
              </a:prstGeom>
              <a:grpFill/>
              <a:ln w="0">
                <a:solidFill>
                  <a:srgbClr val="000000"/>
                </a:solidFill>
                <a:round/>
                <a:headEnd/>
                <a:tailEnd/>
              </a:ln>
              <a:extLst/>
            </p:spPr>
            <p:txBody>
              <a:bodyPr/>
              <a:lstStyle/>
              <a:p>
                <a:endParaRPr lang="cs-CZ"/>
              </a:p>
            </p:txBody>
          </p:sp>
          <p:sp>
            <p:nvSpPr>
              <p:cNvPr id="167966" name="Rectangle 30">
                <a:extLst>
                  <a:ext uri="{FF2B5EF4-FFF2-40B4-BE49-F238E27FC236}">
                    <a16:creationId xmlns:a16="http://schemas.microsoft.com/office/drawing/2014/main" id="{96220C6E-FF7D-408D-ACEE-31065E49175E}"/>
                  </a:ext>
                </a:extLst>
              </p:cNvPr>
              <p:cNvSpPr>
                <a:spLocks noChangeArrowheads="1"/>
              </p:cNvSpPr>
              <p:nvPr/>
            </p:nvSpPr>
            <p:spPr bwMode="auto">
              <a:xfrm>
                <a:off x="1014" y="979"/>
                <a:ext cx="4199" cy="2670"/>
              </a:xfrm>
              <a:prstGeom prst="rect">
                <a:avLst/>
              </a:prstGeom>
              <a:grpFill/>
              <a:ln w="9525">
                <a:solidFill>
                  <a:srgbClr val="808080"/>
                </a:solidFill>
                <a:miter lim="800000"/>
                <a:headEnd/>
                <a:tailEnd/>
              </a:ln>
              <a:extLst/>
            </p:spPr>
            <p:txBody>
              <a:bodyPr/>
              <a:lstStyle/>
              <a:p>
                <a:endParaRPr lang="cs-CZ"/>
              </a:p>
            </p:txBody>
          </p:sp>
          <p:sp>
            <p:nvSpPr>
              <p:cNvPr id="167967" name="Line 31">
                <a:extLst>
                  <a:ext uri="{FF2B5EF4-FFF2-40B4-BE49-F238E27FC236}">
                    <a16:creationId xmlns:a16="http://schemas.microsoft.com/office/drawing/2014/main" id="{2FEF6616-52B0-4E17-8C9D-74C687F1CBE6}"/>
                  </a:ext>
                </a:extLst>
              </p:cNvPr>
              <p:cNvSpPr>
                <a:spLocks noChangeShapeType="1"/>
              </p:cNvSpPr>
              <p:nvPr/>
            </p:nvSpPr>
            <p:spPr bwMode="auto">
              <a:xfrm>
                <a:off x="1014" y="979"/>
                <a:ext cx="1" cy="2670"/>
              </a:xfrm>
              <a:prstGeom prst="line">
                <a:avLst/>
              </a:prstGeom>
              <a:grpFill/>
              <a:ln w="0">
                <a:solidFill>
                  <a:srgbClr val="000000"/>
                </a:solidFill>
                <a:round/>
                <a:headEnd/>
                <a:tailEnd/>
              </a:ln>
              <a:extLst/>
            </p:spPr>
            <p:txBody>
              <a:bodyPr/>
              <a:lstStyle/>
              <a:p>
                <a:endParaRPr lang="cs-CZ"/>
              </a:p>
            </p:txBody>
          </p:sp>
          <p:sp>
            <p:nvSpPr>
              <p:cNvPr id="167968" name="Line 32">
                <a:extLst>
                  <a:ext uri="{FF2B5EF4-FFF2-40B4-BE49-F238E27FC236}">
                    <a16:creationId xmlns:a16="http://schemas.microsoft.com/office/drawing/2014/main" id="{549F93A5-DFF0-4A41-8DF1-85E487F4E10F}"/>
                  </a:ext>
                </a:extLst>
              </p:cNvPr>
              <p:cNvSpPr>
                <a:spLocks noChangeShapeType="1"/>
              </p:cNvSpPr>
              <p:nvPr/>
            </p:nvSpPr>
            <p:spPr bwMode="auto">
              <a:xfrm>
                <a:off x="991" y="3649"/>
                <a:ext cx="23" cy="1"/>
              </a:xfrm>
              <a:prstGeom prst="line">
                <a:avLst/>
              </a:prstGeom>
              <a:grpFill/>
              <a:ln w="0">
                <a:solidFill>
                  <a:srgbClr val="000000"/>
                </a:solidFill>
                <a:round/>
                <a:headEnd/>
                <a:tailEnd/>
              </a:ln>
              <a:extLst/>
            </p:spPr>
            <p:txBody>
              <a:bodyPr/>
              <a:lstStyle/>
              <a:p>
                <a:endParaRPr lang="cs-CZ"/>
              </a:p>
            </p:txBody>
          </p:sp>
          <p:sp>
            <p:nvSpPr>
              <p:cNvPr id="167969" name="Line 33">
                <a:extLst>
                  <a:ext uri="{FF2B5EF4-FFF2-40B4-BE49-F238E27FC236}">
                    <a16:creationId xmlns:a16="http://schemas.microsoft.com/office/drawing/2014/main" id="{43BD670D-0982-4B1F-8260-1EEA45052971}"/>
                  </a:ext>
                </a:extLst>
              </p:cNvPr>
              <p:cNvSpPr>
                <a:spLocks noChangeShapeType="1"/>
              </p:cNvSpPr>
              <p:nvPr/>
            </p:nvSpPr>
            <p:spPr bwMode="auto">
              <a:xfrm>
                <a:off x="991" y="3408"/>
                <a:ext cx="23" cy="1"/>
              </a:xfrm>
              <a:prstGeom prst="line">
                <a:avLst/>
              </a:prstGeom>
              <a:grpFill/>
              <a:ln w="0">
                <a:solidFill>
                  <a:srgbClr val="000000"/>
                </a:solidFill>
                <a:round/>
                <a:headEnd/>
                <a:tailEnd/>
              </a:ln>
              <a:extLst/>
            </p:spPr>
            <p:txBody>
              <a:bodyPr/>
              <a:lstStyle/>
              <a:p>
                <a:endParaRPr lang="cs-CZ"/>
              </a:p>
            </p:txBody>
          </p:sp>
          <p:sp>
            <p:nvSpPr>
              <p:cNvPr id="167970" name="Line 34">
                <a:extLst>
                  <a:ext uri="{FF2B5EF4-FFF2-40B4-BE49-F238E27FC236}">
                    <a16:creationId xmlns:a16="http://schemas.microsoft.com/office/drawing/2014/main" id="{C7E35CA3-1E31-474A-9755-6B6EC6B14DFD}"/>
                  </a:ext>
                </a:extLst>
              </p:cNvPr>
              <p:cNvSpPr>
                <a:spLocks noChangeShapeType="1"/>
              </p:cNvSpPr>
              <p:nvPr/>
            </p:nvSpPr>
            <p:spPr bwMode="auto">
              <a:xfrm>
                <a:off x="991" y="3162"/>
                <a:ext cx="23" cy="1"/>
              </a:xfrm>
              <a:prstGeom prst="line">
                <a:avLst/>
              </a:prstGeom>
              <a:grpFill/>
              <a:ln w="0">
                <a:solidFill>
                  <a:srgbClr val="000000"/>
                </a:solidFill>
                <a:round/>
                <a:headEnd/>
                <a:tailEnd/>
              </a:ln>
              <a:extLst/>
            </p:spPr>
            <p:txBody>
              <a:bodyPr/>
              <a:lstStyle/>
              <a:p>
                <a:endParaRPr lang="cs-CZ"/>
              </a:p>
            </p:txBody>
          </p:sp>
          <p:sp>
            <p:nvSpPr>
              <p:cNvPr id="167971" name="Line 35">
                <a:extLst>
                  <a:ext uri="{FF2B5EF4-FFF2-40B4-BE49-F238E27FC236}">
                    <a16:creationId xmlns:a16="http://schemas.microsoft.com/office/drawing/2014/main" id="{B5BA75CA-FD3E-4482-B934-35E770D1993C}"/>
                  </a:ext>
                </a:extLst>
              </p:cNvPr>
              <p:cNvSpPr>
                <a:spLocks noChangeShapeType="1"/>
              </p:cNvSpPr>
              <p:nvPr/>
            </p:nvSpPr>
            <p:spPr bwMode="auto">
              <a:xfrm>
                <a:off x="991" y="2921"/>
                <a:ext cx="23" cy="1"/>
              </a:xfrm>
              <a:prstGeom prst="line">
                <a:avLst/>
              </a:prstGeom>
              <a:grpFill/>
              <a:ln w="0">
                <a:solidFill>
                  <a:srgbClr val="000000"/>
                </a:solidFill>
                <a:round/>
                <a:headEnd/>
                <a:tailEnd/>
              </a:ln>
              <a:extLst/>
            </p:spPr>
            <p:txBody>
              <a:bodyPr/>
              <a:lstStyle/>
              <a:p>
                <a:endParaRPr lang="cs-CZ"/>
              </a:p>
            </p:txBody>
          </p:sp>
          <p:sp>
            <p:nvSpPr>
              <p:cNvPr id="167972" name="Line 36">
                <a:extLst>
                  <a:ext uri="{FF2B5EF4-FFF2-40B4-BE49-F238E27FC236}">
                    <a16:creationId xmlns:a16="http://schemas.microsoft.com/office/drawing/2014/main" id="{B1F4A6D1-6AD5-4681-B494-4DFC9D0A8EBB}"/>
                  </a:ext>
                </a:extLst>
              </p:cNvPr>
              <p:cNvSpPr>
                <a:spLocks noChangeShapeType="1"/>
              </p:cNvSpPr>
              <p:nvPr/>
            </p:nvSpPr>
            <p:spPr bwMode="auto">
              <a:xfrm>
                <a:off x="991" y="2680"/>
                <a:ext cx="23" cy="1"/>
              </a:xfrm>
              <a:prstGeom prst="line">
                <a:avLst/>
              </a:prstGeom>
              <a:grpFill/>
              <a:ln w="0">
                <a:solidFill>
                  <a:srgbClr val="000000"/>
                </a:solidFill>
                <a:round/>
                <a:headEnd/>
                <a:tailEnd/>
              </a:ln>
              <a:extLst/>
            </p:spPr>
            <p:txBody>
              <a:bodyPr/>
              <a:lstStyle/>
              <a:p>
                <a:endParaRPr lang="cs-CZ"/>
              </a:p>
            </p:txBody>
          </p:sp>
          <p:sp>
            <p:nvSpPr>
              <p:cNvPr id="167973" name="Line 37">
                <a:extLst>
                  <a:ext uri="{FF2B5EF4-FFF2-40B4-BE49-F238E27FC236}">
                    <a16:creationId xmlns:a16="http://schemas.microsoft.com/office/drawing/2014/main" id="{46FA35C2-7F7D-4F17-A99D-F423B2419C9B}"/>
                  </a:ext>
                </a:extLst>
              </p:cNvPr>
              <p:cNvSpPr>
                <a:spLocks noChangeShapeType="1"/>
              </p:cNvSpPr>
              <p:nvPr/>
            </p:nvSpPr>
            <p:spPr bwMode="auto">
              <a:xfrm>
                <a:off x="991" y="2434"/>
                <a:ext cx="23" cy="1"/>
              </a:xfrm>
              <a:prstGeom prst="line">
                <a:avLst/>
              </a:prstGeom>
              <a:grpFill/>
              <a:ln w="0">
                <a:solidFill>
                  <a:srgbClr val="000000"/>
                </a:solidFill>
                <a:round/>
                <a:headEnd/>
                <a:tailEnd/>
              </a:ln>
              <a:extLst/>
            </p:spPr>
            <p:txBody>
              <a:bodyPr/>
              <a:lstStyle/>
              <a:p>
                <a:endParaRPr lang="cs-CZ"/>
              </a:p>
            </p:txBody>
          </p:sp>
          <p:sp>
            <p:nvSpPr>
              <p:cNvPr id="167974" name="Line 38">
                <a:extLst>
                  <a:ext uri="{FF2B5EF4-FFF2-40B4-BE49-F238E27FC236}">
                    <a16:creationId xmlns:a16="http://schemas.microsoft.com/office/drawing/2014/main" id="{D4687748-CEA1-43CA-8238-FED1FFB5EFEC}"/>
                  </a:ext>
                </a:extLst>
              </p:cNvPr>
              <p:cNvSpPr>
                <a:spLocks noChangeShapeType="1"/>
              </p:cNvSpPr>
              <p:nvPr/>
            </p:nvSpPr>
            <p:spPr bwMode="auto">
              <a:xfrm>
                <a:off x="991" y="2194"/>
                <a:ext cx="23" cy="1"/>
              </a:xfrm>
              <a:prstGeom prst="line">
                <a:avLst/>
              </a:prstGeom>
              <a:grpFill/>
              <a:ln w="0">
                <a:solidFill>
                  <a:srgbClr val="000000"/>
                </a:solidFill>
                <a:round/>
                <a:headEnd/>
                <a:tailEnd/>
              </a:ln>
              <a:extLst/>
            </p:spPr>
            <p:txBody>
              <a:bodyPr/>
              <a:lstStyle/>
              <a:p>
                <a:endParaRPr lang="cs-CZ"/>
              </a:p>
            </p:txBody>
          </p:sp>
          <p:sp>
            <p:nvSpPr>
              <p:cNvPr id="167975" name="Line 39">
                <a:extLst>
                  <a:ext uri="{FF2B5EF4-FFF2-40B4-BE49-F238E27FC236}">
                    <a16:creationId xmlns:a16="http://schemas.microsoft.com/office/drawing/2014/main" id="{FFF8CE7C-BC05-417E-BFE8-877294C0FC88}"/>
                  </a:ext>
                </a:extLst>
              </p:cNvPr>
              <p:cNvSpPr>
                <a:spLocks noChangeShapeType="1"/>
              </p:cNvSpPr>
              <p:nvPr/>
            </p:nvSpPr>
            <p:spPr bwMode="auto">
              <a:xfrm>
                <a:off x="991" y="1953"/>
                <a:ext cx="23" cy="1"/>
              </a:xfrm>
              <a:prstGeom prst="line">
                <a:avLst/>
              </a:prstGeom>
              <a:grpFill/>
              <a:ln w="0">
                <a:solidFill>
                  <a:srgbClr val="000000"/>
                </a:solidFill>
                <a:round/>
                <a:headEnd/>
                <a:tailEnd/>
              </a:ln>
              <a:extLst/>
            </p:spPr>
            <p:txBody>
              <a:bodyPr/>
              <a:lstStyle/>
              <a:p>
                <a:endParaRPr lang="cs-CZ"/>
              </a:p>
            </p:txBody>
          </p:sp>
          <p:sp>
            <p:nvSpPr>
              <p:cNvPr id="167976" name="Line 40">
                <a:extLst>
                  <a:ext uri="{FF2B5EF4-FFF2-40B4-BE49-F238E27FC236}">
                    <a16:creationId xmlns:a16="http://schemas.microsoft.com/office/drawing/2014/main" id="{82253CF8-049F-4565-9AEA-750A2A4716DD}"/>
                  </a:ext>
                </a:extLst>
              </p:cNvPr>
              <p:cNvSpPr>
                <a:spLocks noChangeShapeType="1"/>
              </p:cNvSpPr>
              <p:nvPr/>
            </p:nvSpPr>
            <p:spPr bwMode="auto">
              <a:xfrm>
                <a:off x="991" y="1707"/>
                <a:ext cx="23" cy="1"/>
              </a:xfrm>
              <a:prstGeom prst="line">
                <a:avLst/>
              </a:prstGeom>
              <a:grpFill/>
              <a:ln w="0">
                <a:solidFill>
                  <a:srgbClr val="000000"/>
                </a:solidFill>
                <a:round/>
                <a:headEnd/>
                <a:tailEnd/>
              </a:ln>
              <a:extLst/>
            </p:spPr>
            <p:txBody>
              <a:bodyPr/>
              <a:lstStyle/>
              <a:p>
                <a:endParaRPr lang="cs-CZ"/>
              </a:p>
            </p:txBody>
          </p:sp>
          <p:sp>
            <p:nvSpPr>
              <p:cNvPr id="167977" name="Line 41">
                <a:extLst>
                  <a:ext uri="{FF2B5EF4-FFF2-40B4-BE49-F238E27FC236}">
                    <a16:creationId xmlns:a16="http://schemas.microsoft.com/office/drawing/2014/main" id="{70C46FB9-6CFA-4BF2-99EC-0A9B6BFE9F47}"/>
                  </a:ext>
                </a:extLst>
              </p:cNvPr>
              <p:cNvSpPr>
                <a:spLocks noChangeShapeType="1"/>
              </p:cNvSpPr>
              <p:nvPr/>
            </p:nvSpPr>
            <p:spPr bwMode="auto">
              <a:xfrm>
                <a:off x="991" y="1466"/>
                <a:ext cx="23" cy="1"/>
              </a:xfrm>
              <a:prstGeom prst="line">
                <a:avLst/>
              </a:prstGeom>
              <a:grpFill/>
              <a:ln w="0">
                <a:solidFill>
                  <a:srgbClr val="000000"/>
                </a:solidFill>
                <a:round/>
                <a:headEnd/>
                <a:tailEnd/>
              </a:ln>
              <a:extLst/>
            </p:spPr>
            <p:txBody>
              <a:bodyPr/>
              <a:lstStyle/>
              <a:p>
                <a:endParaRPr lang="cs-CZ"/>
              </a:p>
            </p:txBody>
          </p:sp>
          <p:sp>
            <p:nvSpPr>
              <p:cNvPr id="167978" name="Line 42">
                <a:extLst>
                  <a:ext uri="{FF2B5EF4-FFF2-40B4-BE49-F238E27FC236}">
                    <a16:creationId xmlns:a16="http://schemas.microsoft.com/office/drawing/2014/main" id="{0F9ACF1E-6CC4-4262-B51B-5BB8F4B35C4C}"/>
                  </a:ext>
                </a:extLst>
              </p:cNvPr>
              <p:cNvSpPr>
                <a:spLocks noChangeShapeType="1"/>
              </p:cNvSpPr>
              <p:nvPr/>
            </p:nvSpPr>
            <p:spPr bwMode="auto">
              <a:xfrm>
                <a:off x="991" y="1225"/>
                <a:ext cx="23" cy="1"/>
              </a:xfrm>
              <a:prstGeom prst="line">
                <a:avLst/>
              </a:prstGeom>
              <a:grpFill/>
              <a:ln w="0">
                <a:solidFill>
                  <a:srgbClr val="000000"/>
                </a:solidFill>
                <a:round/>
                <a:headEnd/>
                <a:tailEnd/>
              </a:ln>
              <a:extLst/>
            </p:spPr>
            <p:txBody>
              <a:bodyPr/>
              <a:lstStyle/>
              <a:p>
                <a:endParaRPr lang="cs-CZ"/>
              </a:p>
            </p:txBody>
          </p:sp>
          <p:sp>
            <p:nvSpPr>
              <p:cNvPr id="167979" name="Line 43">
                <a:extLst>
                  <a:ext uri="{FF2B5EF4-FFF2-40B4-BE49-F238E27FC236}">
                    <a16:creationId xmlns:a16="http://schemas.microsoft.com/office/drawing/2014/main" id="{75A41192-FE88-464E-A42C-2177D2F698F5}"/>
                  </a:ext>
                </a:extLst>
              </p:cNvPr>
              <p:cNvSpPr>
                <a:spLocks noChangeShapeType="1"/>
              </p:cNvSpPr>
              <p:nvPr/>
            </p:nvSpPr>
            <p:spPr bwMode="auto">
              <a:xfrm>
                <a:off x="991" y="979"/>
                <a:ext cx="23" cy="1"/>
              </a:xfrm>
              <a:prstGeom prst="line">
                <a:avLst/>
              </a:prstGeom>
              <a:grpFill/>
              <a:ln w="0">
                <a:solidFill>
                  <a:srgbClr val="000000"/>
                </a:solidFill>
                <a:round/>
                <a:headEnd/>
                <a:tailEnd/>
              </a:ln>
              <a:extLst/>
            </p:spPr>
            <p:txBody>
              <a:bodyPr/>
              <a:lstStyle/>
              <a:p>
                <a:endParaRPr lang="cs-CZ"/>
              </a:p>
            </p:txBody>
          </p:sp>
          <p:sp>
            <p:nvSpPr>
              <p:cNvPr id="167980" name="Line 44">
                <a:extLst>
                  <a:ext uri="{FF2B5EF4-FFF2-40B4-BE49-F238E27FC236}">
                    <a16:creationId xmlns:a16="http://schemas.microsoft.com/office/drawing/2014/main" id="{E913A3F4-ED2F-4AEC-B81D-84E294F08144}"/>
                  </a:ext>
                </a:extLst>
              </p:cNvPr>
              <p:cNvSpPr>
                <a:spLocks noChangeShapeType="1"/>
              </p:cNvSpPr>
              <p:nvPr/>
            </p:nvSpPr>
            <p:spPr bwMode="auto">
              <a:xfrm>
                <a:off x="1014" y="3649"/>
                <a:ext cx="4199" cy="1"/>
              </a:xfrm>
              <a:prstGeom prst="line">
                <a:avLst/>
              </a:prstGeom>
              <a:grpFill/>
              <a:ln w="0">
                <a:solidFill>
                  <a:srgbClr val="000000"/>
                </a:solidFill>
                <a:round/>
                <a:headEnd/>
                <a:tailEnd/>
              </a:ln>
              <a:extLst/>
            </p:spPr>
            <p:txBody>
              <a:bodyPr/>
              <a:lstStyle/>
              <a:p>
                <a:endParaRPr lang="cs-CZ"/>
              </a:p>
            </p:txBody>
          </p:sp>
          <p:sp>
            <p:nvSpPr>
              <p:cNvPr id="167981" name="Line 45">
                <a:extLst>
                  <a:ext uri="{FF2B5EF4-FFF2-40B4-BE49-F238E27FC236}">
                    <a16:creationId xmlns:a16="http://schemas.microsoft.com/office/drawing/2014/main" id="{FD9924EF-C966-4017-94DB-619D300C2AD0}"/>
                  </a:ext>
                </a:extLst>
              </p:cNvPr>
              <p:cNvSpPr>
                <a:spLocks noChangeShapeType="1"/>
              </p:cNvSpPr>
              <p:nvPr/>
            </p:nvSpPr>
            <p:spPr bwMode="auto">
              <a:xfrm flipV="1">
                <a:off x="1014" y="3631"/>
                <a:ext cx="1" cy="18"/>
              </a:xfrm>
              <a:prstGeom prst="line">
                <a:avLst/>
              </a:prstGeom>
              <a:grpFill/>
              <a:ln w="0">
                <a:solidFill>
                  <a:srgbClr val="000000"/>
                </a:solidFill>
                <a:round/>
                <a:headEnd/>
                <a:tailEnd/>
              </a:ln>
              <a:extLst/>
            </p:spPr>
            <p:txBody>
              <a:bodyPr/>
              <a:lstStyle/>
              <a:p>
                <a:endParaRPr lang="cs-CZ"/>
              </a:p>
            </p:txBody>
          </p:sp>
          <p:sp>
            <p:nvSpPr>
              <p:cNvPr id="167982" name="Line 46">
                <a:extLst>
                  <a:ext uri="{FF2B5EF4-FFF2-40B4-BE49-F238E27FC236}">
                    <a16:creationId xmlns:a16="http://schemas.microsoft.com/office/drawing/2014/main" id="{82A3FC79-42FE-448B-9C23-56F355F62913}"/>
                  </a:ext>
                </a:extLst>
              </p:cNvPr>
              <p:cNvSpPr>
                <a:spLocks noChangeShapeType="1"/>
              </p:cNvSpPr>
              <p:nvPr/>
            </p:nvSpPr>
            <p:spPr bwMode="auto">
              <a:xfrm flipV="1">
                <a:off x="1094" y="3631"/>
                <a:ext cx="1" cy="18"/>
              </a:xfrm>
              <a:prstGeom prst="line">
                <a:avLst/>
              </a:prstGeom>
              <a:grpFill/>
              <a:ln w="0">
                <a:solidFill>
                  <a:srgbClr val="000000"/>
                </a:solidFill>
                <a:round/>
                <a:headEnd/>
                <a:tailEnd/>
              </a:ln>
              <a:extLst/>
            </p:spPr>
            <p:txBody>
              <a:bodyPr/>
              <a:lstStyle/>
              <a:p>
                <a:endParaRPr lang="cs-CZ"/>
              </a:p>
            </p:txBody>
          </p:sp>
          <p:sp>
            <p:nvSpPr>
              <p:cNvPr id="167983" name="Line 47">
                <a:extLst>
                  <a:ext uri="{FF2B5EF4-FFF2-40B4-BE49-F238E27FC236}">
                    <a16:creationId xmlns:a16="http://schemas.microsoft.com/office/drawing/2014/main" id="{B7904DE7-EE0B-44D9-9499-F5ACDD7B11E8}"/>
                  </a:ext>
                </a:extLst>
              </p:cNvPr>
              <p:cNvSpPr>
                <a:spLocks noChangeShapeType="1"/>
              </p:cNvSpPr>
              <p:nvPr/>
            </p:nvSpPr>
            <p:spPr bwMode="auto">
              <a:xfrm flipV="1">
                <a:off x="1180" y="3631"/>
                <a:ext cx="1" cy="18"/>
              </a:xfrm>
              <a:prstGeom prst="line">
                <a:avLst/>
              </a:prstGeom>
              <a:grpFill/>
              <a:ln w="0">
                <a:solidFill>
                  <a:srgbClr val="000000"/>
                </a:solidFill>
                <a:round/>
                <a:headEnd/>
                <a:tailEnd/>
              </a:ln>
              <a:extLst/>
            </p:spPr>
            <p:txBody>
              <a:bodyPr/>
              <a:lstStyle/>
              <a:p>
                <a:endParaRPr lang="cs-CZ"/>
              </a:p>
            </p:txBody>
          </p:sp>
          <p:sp>
            <p:nvSpPr>
              <p:cNvPr id="167984" name="Line 48">
                <a:extLst>
                  <a:ext uri="{FF2B5EF4-FFF2-40B4-BE49-F238E27FC236}">
                    <a16:creationId xmlns:a16="http://schemas.microsoft.com/office/drawing/2014/main" id="{DB5318B9-42DF-403F-81CD-25D1DB82B401}"/>
                  </a:ext>
                </a:extLst>
              </p:cNvPr>
              <p:cNvSpPr>
                <a:spLocks noChangeShapeType="1"/>
              </p:cNvSpPr>
              <p:nvPr/>
            </p:nvSpPr>
            <p:spPr bwMode="auto">
              <a:xfrm flipV="1">
                <a:off x="1266" y="3631"/>
                <a:ext cx="1" cy="18"/>
              </a:xfrm>
              <a:prstGeom prst="line">
                <a:avLst/>
              </a:prstGeom>
              <a:grpFill/>
              <a:ln w="0">
                <a:solidFill>
                  <a:srgbClr val="000000"/>
                </a:solidFill>
                <a:round/>
                <a:headEnd/>
                <a:tailEnd/>
              </a:ln>
              <a:extLst/>
            </p:spPr>
            <p:txBody>
              <a:bodyPr/>
              <a:lstStyle/>
              <a:p>
                <a:endParaRPr lang="cs-CZ"/>
              </a:p>
            </p:txBody>
          </p:sp>
          <p:sp>
            <p:nvSpPr>
              <p:cNvPr id="167985" name="Line 49">
                <a:extLst>
                  <a:ext uri="{FF2B5EF4-FFF2-40B4-BE49-F238E27FC236}">
                    <a16:creationId xmlns:a16="http://schemas.microsoft.com/office/drawing/2014/main" id="{4CD104EC-B9DE-4C1D-9964-01CE259B97B6}"/>
                  </a:ext>
                </a:extLst>
              </p:cNvPr>
              <p:cNvSpPr>
                <a:spLocks noChangeShapeType="1"/>
              </p:cNvSpPr>
              <p:nvPr/>
            </p:nvSpPr>
            <p:spPr bwMode="auto">
              <a:xfrm flipV="1">
                <a:off x="1346" y="3631"/>
                <a:ext cx="1" cy="18"/>
              </a:xfrm>
              <a:prstGeom prst="line">
                <a:avLst/>
              </a:prstGeom>
              <a:grpFill/>
              <a:ln w="0">
                <a:solidFill>
                  <a:srgbClr val="000000"/>
                </a:solidFill>
                <a:round/>
                <a:headEnd/>
                <a:tailEnd/>
              </a:ln>
              <a:extLst/>
            </p:spPr>
            <p:txBody>
              <a:bodyPr/>
              <a:lstStyle/>
              <a:p>
                <a:endParaRPr lang="cs-CZ"/>
              </a:p>
            </p:txBody>
          </p:sp>
          <p:sp>
            <p:nvSpPr>
              <p:cNvPr id="167986" name="Line 50">
                <a:extLst>
                  <a:ext uri="{FF2B5EF4-FFF2-40B4-BE49-F238E27FC236}">
                    <a16:creationId xmlns:a16="http://schemas.microsoft.com/office/drawing/2014/main" id="{3CA77357-4FD7-44BC-94DA-8A3364DD5AEF}"/>
                  </a:ext>
                </a:extLst>
              </p:cNvPr>
              <p:cNvSpPr>
                <a:spLocks noChangeShapeType="1"/>
              </p:cNvSpPr>
              <p:nvPr/>
            </p:nvSpPr>
            <p:spPr bwMode="auto">
              <a:xfrm flipV="1">
                <a:off x="1432" y="3631"/>
                <a:ext cx="1" cy="18"/>
              </a:xfrm>
              <a:prstGeom prst="line">
                <a:avLst/>
              </a:prstGeom>
              <a:grpFill/>
              <a:ln w="0">
                <a:solidFill>
                  <a:srgbClr val="000000"/>
                </a:solidFill>
                <a:round/>
                <a:headEnd/>
                <a:tailEnd/>
              </a:ln>
              <a:extLst/>
            </p:spPr>
            <p:txBody>
              <a:bodyPr/>
              <a:lstStyle/>
              <a:p>
                <a:endParaRPr lang="cs-CZ"/>
              </a:p>
            </p:txBody>
          </p:sp>
          <p:sp>
            <p:nvSpPr>
              <p:cNvPr id="167987" name="Line 51">
                <a:extLst>
                  <a:ext uri="{FF2B5EF4-FFF2-40B4-BE49-F238E27FC236}">
                    <a16:creationId xmlns:a16="http://schemas.microsoft.com/office/drawing/2014/main" id="{0B254E1C-7F9D-446E-9B0A-34FD1DE95820}"/>
                  </a:ext>
                </a:extLst>
              </p:cNvPr>
              <p:cNvSpPr>
                <a:spLocks noChangeShapeType="1"/>
              </p:cNvSpPr>
              <p:nvPr/>
            </p:nvSpPr>
            <p:spPr bwMode="auto">
              <a:xfrm flipV="1">
                <a:off x="1518" y="3631"/>
                <a:ext cx="1" cy="18"/>
              </a:xfrm>
              <a:prstGeom prst="line">
                <a:avLst/>
              </a:prstGeom>
              <a:grpFill/>
              <a:ln w="0">
                <a:solidFill>
                  <a:srgbClr val="000000"/>
                </a:solidFill>
                <a:round/>
                <a:headEnd/>
                <a:tailEnd/>
              </a:ln>
              <a:extLst/>
            </p:spPr>
            <p:txBody>
              <a:bodyPr/>
              <a:lstStyle/>
              <a:p>
                <a:endParaRPr lang="cs-CZ"/>
              </a:p>
            </p:txBody>
          </p:sp>
          <p:sp>
            <p:nvSpPr>
              <p:cNvPr id="167988" name="Line 52">
                <a:extLst>
                  <a:ext uri="{FF2B5EF4-FFF2-40B4-BE49-F238E27FC236}">
                    <a16:creationId xmlns:a16="http://schemas.microsoft.com/office/drawing/2014/main" id="{A7762325-DB10-444C-87BE-59A2F2057892}"/>
                  </a:ext>
                </a:extLst>
              </p:cNvPr>
              <p:cNvSpPr>
                <a:spLocks noChangeShapeType="1"/>
              </p:cNvSpPr>
              <p:nvPr/>
            </p:nvSpPr>
            <p:spPr bwMode="auto">
              <a:xfrm flipV="1">
                <a:off x="1598" y="3631"/>
                <a:ext cx="1" cy="18"/>
              </a:xfrm>
              <a:prstGeom prst="line">
                <a:avLst/>
              </a:prstGeom>
              <a:grpFill/>
              <a:ln w="0">
                <a:solidFill>
                  <a:srgbClr val="000000"/>
                </a:solidFill>
                <a:round/>
                <a:headEnd/>
                <a:tailEnd/>
              </a:ln>
              <a:extLst/>
            </p:spPr>
            <p:txBody>
              <a:bodyPr/>
              <a:lstStyle/>
              <a:p>
                <a:endParaRPr lang="cs-CZ"/>
              </a:p>
            </p:txBody>
          </p:sp>
          <p:sp>
            <p:nvSpPr>
              <p:cNvPr id="167989" name="Line 53">
                <a:extLst>
                  <a:ext uri="{FF2B5EF4-FFF2-40B4-BE49-F238E27FC236}">
                    <a16:creationId xmlns:a16="http://schemas.microsoft.com/office/drawing/2014/main" id="{5DFB23DC-F8BE-4D5A-BCE7-77C704D9B033}"/>
                  </a:ext>
                </a:extLst>
              </p:cNvPr>
              <p:cNvSpPr>
                <a:spLocks noChangeShapeType="1"/>
              </p:cNvSpPr>
              <p:nvPr/>
            </p:nvSpPr>
            <p:spPr bwMode="auto">
              <a:xfrm flipV="1">
                <a:off x="1684" y="3631"/>
                <a:ext cx="1" cy="18"/>
              </a:xfrm>
              <a:prstGeom prst="line">
                <a:avLst/>
              </a:prstGeom>
              <a:grpFill/>
              <a:ln w="0">
                <a:solidFill>
                  <a:srgbClr val="000000"/>
                </a:solidFill>
                <a:round/>
                <a:headEnd/>
                <a:tailEnd/>
              </a:ln>
              <a:extLst/>
            </p:spPr>
            <p:txBody>
              <a:bodyPr/>
              <a:lstStyle/>
              <a:p>
                <a:endParaRPr lang="cs-CZ"/>
              </a:p>
            </p:txBody>
          </p:sp>
          <p:sp>
            <p:nvSpPr>
              <p:cNvPr id="167990" name="Line 54">
                <a:extLst>
                  <a:ext uri="{FF2B5EF4-FFF2-40B4-BE49-F238E27FC236}">
                    <a16:creationId xmlns:a16="http://schemas.microsoft.com/office/drawing/2014/main" id="{834A0179-681C-46C7-A9D0-D49E35B7FA71}"/>
                  </a:ext>
                </a:extLst>
              </p:cNvPr>
              <p:cNvSpPr>
                <a:spLocks noChangeShapeType="1"/>
              </p:cNvSpPr>
              <p:nvPr/>
            </p:nvSpPr>
            <p:spPr bwMode="auto">
              <a:xfrm flipV="1">
                <a:off x="1770" y="3631"/>
                <a:ext cx="1" cy="18"/>
              </a:xfrm>
              <a:prstGeom prst="line">
                <a:avLst/>
              </a:prstGeom>
              <a:grpFill/>
              <a:ln w="0">
                <a:solidFill>
                  <a:srgbClr val="000000"/>
                </a:solidFill>
                <a:round/>
                <a:headEnd/>
                <a:tailEnd/>
              </a:ln>
              <a:extLst/>
            </p:spPr>
            <p:txBody>
              <a:bodyPr/>
              <a:lstStyle/>
              <a:p>
                <a:endParaRPr lang="cs-CZ"/>
              </a:p>
            </p:txBody>
          </p:sp>
          <p:sp>
            <p:nvSpPr>
              <p:cNvPr id="167991" name="Line 55">
                <a:extLst>
                  <a:ext uri="{FF2B5EF4-FFF2-40B4-BE49-F238E27FC236}">
                    <a16:creationId xmlns:a16="http://schemas.microsoft.com/office/drawing/2014/main" id="{CD09283E-D5EF-4606-8D79-7E58CEFA73D8}"/>
                  </a:ext>
                </a:extLst>
              </p:cNvPr>
              <p:cNvSpPr>
                <a:spLocks noChangeShapeType="1"/>
              </p:cNvSpPr>
              <p:nvPr/>
            </p:nvSpPr>
            <p:spPr bwMode="auto">
              <a:xfrm flipV="1">
                <a:off x="1850" y="3631"/>
                <a:ext cx="1" cy="18"/>
              </a:xfrm>
              <a:prstGeom prst="line">
                <a:avLst/>
              </a:prstGeom>
              <a:grpFill/>
              <a:ln w="0">
                <a:solidFill>
                  <a:srgbClr val="000000"/>
                </a:solidFill>
                <a:round/>
                <a:headEnd/>
                <a:tailEnd/>
              </a:ln>
              <a:extLst/>
            </p:spPr>
            <p:txBody>
              <a:bodyPr/>
              <a:lstStyle/>
              <a:p>
                <a:endParaRPr lang="cs-CZ"/>
              </a:p>
            </p:txBody>
          </p:sp>
          <p:sp>
            <p:nvSpPr>
              <p:cNvPr id="167992" name="Line 56">
                <a:extLst>
                  <a:ext uri="{FF2B5EF4-FFF2-40B4-BE49-F238E27FC236}">
                    <a16:creationId xmlns:a16="http://schemas.microsoft.com/office/drawing/2014/main" id="{D4D6A09C-54FF-4C1A-8FC6-5C8439703100}"/>
                  </a:ext>
                </a:extLst>
              </p:cNvPr>
              <p:cNvSpPr>
                <a:spLocks noChangeShapeType="1"/>
              </p:cNvSpPr>
              <p:nvPr/>
            </p:nvSpPr>
            <p:spPr bwMode="auto">
              <a:xfrm flipV="1">
                <a:off x="1936" y="3631"/>
                <a:ext cx="1" cy="18"/>
              </a:xfrm>
              <a:prstGeom prst="line">
                <a:avLst/>
              </a:prstGeom>
              <a:grpFill/>
              <a:ln w="0">
                <a:solidFill>
                  <a:srgbClr val="000000"/>
                </a:solidFill>
                <a:round/>
                <a:headEnd/>
                <a:tailEnd/>
              </a:ln>
              <a:extLst/>
            </p:spPr>
            <p:txBody>
              <a:bodyPr/>
              <a:lstStyle/>
              <a:p>
                <a:endParaRPr lang="cs-CZ"/>
              </a:p>
            </p:txBody>
          </p:sp>
          <p:sp>
            <p:nvSpPr>
              <p:cNvPr id="167993" name="Line 57">
                <a:extLst>
                  <a:ext uri="{FF2B5EF4-FFF2-40B4-BE49-F238E27FC236}">
                    <a16:creationId xmlns:a16="http://schemas.microsoft.com/office/drawing/2014/main" id="{BFDA8CB4-08CF-434A-A9A6-B91369ECB9C0}"/>
                  </a:ext>
                </a:extLst>
              </p:cNvPr>
              <p:cNvSpPr>
                <a:spLocks noChangeShapeType="1"/>
              </p:cNvSpPr>
              <p:nvPr/>
            </p:nvSpPr>
            <p:spPr bwMode="auto">
              <a:xfrm flipV="1">
                <a:off x="2022" y="3631"/>
                <a:ext cx="1" cy="18"/>
              </a:xfrm>
              <a:prstGeom prst="line">
                <a:avLst/>
              </a:prstGeom>
              <a:grpFill/>
              <a:ln w="0">
                <a:solidFill>
                  <a:srgbClr val="000000"/>
                </a:solidFill>
                <a:round/>
                <a:headEnd/>
                <a:tailEnd/>
              </a:ln>
              <a:extLst/>
            </p:spPr>
            <p:txBody>
              <a:bodyPr/>
              <a:lstStyle/>
              <a:p>
                <a:endParaRPr lang="cs-CZ"/>
              </a:p>
            </p:txBody>
          </p:sp>
          <p:sp>
            <p:nvSpPr>
              <p:cNvPr id="167994" name="Line 58">
                <a:extLst>
                  <a:ext uri="{FF2B5EF4-FFF2-40B4-BE49-F238E27FC236}">
                    <a16:creationId xmlns:a16="http://schemas.microsoft.com/office/drawing/2014/main" id="{DCAF3C27-754B-49B6-B7F2-706E7B0C2B8C}"/>
                  </a:ext>
                </a:extLst>
              </p:cNvPr>
              <p:cNvSpPr>
                <a:spLocks noChangeShapeType="1"/>
              </p:cNvSpPr>
              <p:nvPr/>
            </p:nvSpPr>
            <p:spPr bwMode="auto">
              <a:xfrm flipV="1">
                <a:off x="2102" y="3631"/>
                <a:ext cx="1" cy="18"/>
              </a:xfrm>
              <a:prstGeom prst="line">
                <a:avLst/>
              </a:prstGeom>
              <a:grpFill/>
              <a:ln w="0">
                <a:solidFill>
                  <a:srgbClr val="000000"/>
                </a:solidFill>
                <a:round/>
                <a:headEnd/>
                <a:tailEnd/>
              </a:ln>
              <a:extLst/>
            </p:spPr>
            <p:txBody>
              <a:bodyPr/>
              <a:lstStyle/>
              <a:p>
                <a:endParaRPr lang="cs-CZ"/>
              </a:p>
            </p:txBody>
          </p:sp>
          <p:sp>
            <p:nvSpPr>
              <p:cNvPr id="167995" name="Line 59">
                <a:extLst>
                  <a:ext uri="{FF2B5EF4-FFF2-40B4-BE49-F238E27FC236}">
                    <a16:creationId xmlns:a16="http://schemas.microsoft.com/office/drawing/2014/main" id="{32E5DB6B-7EA2-47A3-A072-0736161BBCC3}"/>
                  </a:ext>
                </a:extLst>
              </p:cNvPr>
              <p:cNvSpPr>
                <a:spLocks noChangeShapeType="1"/>
              </p:cNvSpPr>
              <p:nvPr/>
            </p:nvSpPr>
            <p:spPr bwMode="auto">
              <a:xfrm flipV="1">
                <a:off x="2188" y="3631"/>
                <a:ext cx="1" cy="18"/>
              </a:xfrm>
              <a:prstGeom prst="line">
                <a:avLst/>
              </a:prstGeom>
              <a:grpFill/>
              <a:ln w="0">
                <a:solidFill>
                  <a:srgbClr val="000000"/>
                </a:solidFill>
                <a:round/>
                <a:headEnd/>
                <a:tailEnd/>
              </a:ln>
              <a:extLst/>
            </p:spPr>
            <p:txBody>
              <a:bodyPr/>
              <a:lstStyle/>
              <a:p>
                <a:endParaRPr lang="cs-CZ"/>
              </a:p>
            </p:txBody>
          </p:sp>
          <p:sp>
            <p:nvSpPr>
              <p:cNvPr id="167996" name="Line 60">
                <a:extLst>
                  <a:ext uri="{FF2B5EF4-FFF2-40B4-BE49-F238E27FC236}">
                    <a16:creationId xmlns:a16="http://schemas.microsoft.com/office/drawing/2014/main" id="{F67A947B-BECB-449C-8750-ED4B6B58A632}"/>
                  </a:ext>
                </a:extLst>
              </p:cNvPr>
              <p:cNvSpPr>
                <a:spLocks noChangeShapeType="1"/>
              </p:cNvSpPr>
              <p:nvPr/>
            </p:nvSpPr>
            <p:spPr bwMode="auto">
              <a:xfrm flipV="1">
                <a:off x="2274" y="3631"/>
                <a:ext cx="1" cy="18"/>
              </a:xfrm>
              <a:prstGeom prst="line">
                <a:avLst/>
              </a:prstGeom>
              <a:grpFill/>
              <a:ln w="0">
                <a:solidFill>
                  <a:srgbClr val="000000"/>
                </a:solidFill>
                <a:round/>
                <a:headEnd/>
                <a:tailEnd/>
              </a:ln>
              <a:extLst/>
            </p:spPr>
            <p:txBody>
              <a:bodyPr/>
              <a:lstStyle/>
              <a:p>
                <a:endParaRPr lang="cs-CZ"/>
              </a:p>
            </p:txBody>
          </p:sp>
          <p:sp>
            <p:nvSpPr>
              <p:cNvPr id="167997" name="Line 61">
                <a:extLst>
                  <a:ext uri="{FF2B5EF4-FFF2-40B4-BE49-F238E27FC236}">
                    <a16:creationId xmlns:a16="http://schemas.microsoft.com/office/drawing/2014/main" id="{C995B670-8125-4239-942C-FE22AFFC4C12}"/>
                  </a:ext>
                </a:extLst>
              </p:cNvPr>
              <p:cNvSpPr>
                <a:spLocks noChangeShapeType="1"/>
              </p:cNvSpPr>
              <p:nvPr/>
            </p:nvSpPr>
            <p:spPr bwMode="auto">
              <a:xfrm flipV="1">
                <a:off x="2354" y="3631"/>
                <a:ext cx="1" cy="18"/>
              </a:xfrm>
              <a:prstGeom prst="line">
                <a:avLst/>
              </a:prstGeom>
              <a:grpFill/>
              <a:ln w="0">
                <a:solidFill>
                  <a:srgbClr val="000000"/>
                </a:solidFill>
                <a:round/>
                <a:headEnd/>
                <a:tailEnd/>
              </a:ln>
              <a:extLst/>
            </p:spPr>
            <p:txBody>
              <a:bodyPr/>
              <a:lstStyle/>
              <a:p>
                <a:endParaRPr lang="cs-CZ"/>
              </a:p>
            </p:txBody>
          </p:sp>
          <p:sp>
            <p:nvSpPr>
              <p:cNvPr id="167998" name="Line 62">
                <a:extLst>
                  <a:ext uri="{FF2B5EF4-FFF2-40B4-BE49-F238E27FC236}">
                    <a16:creationId xmlns:a16="http://schemas.microsoft.com/office/drawing/2014/main" id="{70AE756A-D225-4A99-B6A9-A3E88F1DD1B9}"/>
                  </a:ext>
                </a:extLst>
              </p:cNvPr>
              <p:cNvSpPr>
                <a:spLocks noChangeShapeType="1"/>
              </p:cNvSpPr>
              <p:nvPr/>
            </p:nvSpPr>
            <p:spPr bwMode="auto">
              <a:xfrm flipV="1">
                <a:off x="2440" y="3631"/>
                <a:ext cx="1" cy="18"/>
              </a:xfrm>
              <a:prstGeom prst="line">
                <a:avLst/>
              </a:prstGeom>
              <a:grpFill/>
              <a:ln w="0">
                <a:solidFill>
                  <a:srgbClr val="000000"/>
                </a:solidFill>
                <a:round/>
                <a:headEnd/>
                <a:tailEnd/>
              </a:ln>
              <a:extLst/>
            </p:spPr>
            <p:txBody>
              <a:bodyPr/>
              <a:lstStyle/>
              <a:p>
                <a:endParaRPr lang="cs-CZ"/>
              </a:p>
            </p:txBody>
          </p:sp>
          <p:sp>
            <p:nvSpPr>
              <p:cNvPr id="167999" name="Line 63">
                <a:extLst>
                  <a:ext uri="{FF2B5EF4-FFF2-40B4-BE49-F238E27FC236}">
                    <a16:creationId xmlns:a16="http://schemas.microsoft.com/office/drawing/2014/main" id="{6199D3AD-F156-4FBD-8BA4-44609F912464}"/>
                  </a:ext>
                </a:extLst>
              </p:cNvPr>
              <p:cNvSpPr>
                <a:spLocks noChangeShapeType="1"/>
              </p:cNvSpPr>
              <p:nvPr/>
            </p:nvSpPr>
            <p:spPr bwMode="auto">
              <a:xfrm flipV="1">
                <a:off x="2526" y="3631"/>
                <a:ext cx="1" cy="18"/>
              </a:xfrm>
              <a:prstGeom prst="line">
                <a:avLst/>
              </a:prstGeom>
              <a:grpFill/>
              <a:ln w="0">
                <a:solidFill>
                  <a:srgbClr val="000000"/>
                </a:solidFill>
                <a:round/>
                <a:headEnd/>
                <a:tailEnd/>
              </a:ln>
              <a:extLst/>
            </p:spPr>
            <p:txBody>
              <a:bodyPr/>
              <a:lstStyle/>
              <a:p>
                <a:endParaRPr lang="cs-CZ"/>
              </a:p>
            </p:txBody>
          </p:sp>
          <p:sp>
            <p:nvSpPr>
              <p:cNvPr id="168000" name="Line 64">
                <a:extLst>
                  <a:ext uri="{FF2B5EF4-FFF2-40B4-BE49-F238E27FC236}">
                    <a16:creationId xmlns:a16="http://schemas.microsoft.com/office/drawing/2014/main" id="{FD9C9886-5811-4BF8-9B4B-88D0F1A8B339}"/>
                  </a:ext>
                </a:extLst>
              </p:cNvPr>
              <p:cNvSpPr>
                <a:spLocks noChangeShapeType="1"/>
              </p:cNvSpPr>
              <p:nvPr/>
            </p:nvSpPr>
            <p:spPr bwMode="auto">
              <a:xfrm flipV="1">
                <a:off x="2606" y="3631"/>
                <a:ext cx="1" cy="18"/>
              </a:xfrm>
              <a:prstGeom prst="line">
                <a:avLst/>
              </a:prstGeom>
              <a:grpFill/>
              <a:ln w="0">
                <a:solidFill>
                  <a:srgbClr val="000000"/>
                </a:solidFill>
                <a:round/>
                <a:headEnd/>
                <a:tailEnd/>
              </a:ln>
              <a:extLst/>
            </p:spPr>
            <p:txBody>
              <a:bodyPr/>
              <a:lstStyle/>
              <a:p>
                <a:endParaRPr lang="cs-CZ"/>
              </a:p>
            </p:txBody>
          </p:sp>
          <p:sp>
            <p:nvSpPr>
              <p:cNvPr id="168001" name="Line 65">
                <a:extLst>
                  <a:ext uri="{FF2B5EF4-FFF2-40B4-BE49-F238E27FC236}">
                    <a16:creationId xmlns:a16="http://schemas.microsoft.com/office/drawing/2014/main" id="{04559BDA-9DF4-4067-894F-7DD8D5A9B528}"/>
                  </a:ext>
                </a:extLst>
              </p:cNvPr>
              <p:cNvSpPr>
                <a:spLocks noChangeShapeType="1"/>
              </p:cNvSpPr>
              <p:nvPr/>
            </p:nvSpPr>
            <p:spPr bwMode="auto">
              <a:xfrm flipV="1">
                <a:off x="2692" y="3631"/>
                <a:ext cx="1" cy="18"/>
              </a:xfrm>
              <a:prstGeom prst="line">
                <a:avLst/>
              </a:prstGeom>
              <a:grpFill/>
              <a:ln w="0">
                <a:solidFill>
                  <a:srgbClr val="000000"/>
                </a:solidFill>
                <a:round/>
                <a:headEnd/>
                <a:tailEnd/>
              </a:ln>
              <a:extLst/>
            </p:spPr>
            <p:txBody>
              <a:bodyPr/>
              <a:lstStyle/>
              <a:p>
                <a:endParaRPr lang="cs-CZ"/>
              </a:p>
            </p:txBody>
          </p:sp>
          <p:sp>
            <p:nvSpPr>
              <p:cNvPr id="168002" name="Line 66">
                <a:extLst>
                  <a:ext uri="{FF2B5EF4-FFF2-40B4-BE49-F238E27FC236}">
                    <a16:creationId xmlns:a16="http://schemas.microsoft.com/office/drawing/2014/main" id="{9C31076E-8B90-4534-91B1-921E8D8B7002}"/>
                  </a:ext>
                </a:extLst>
              </p:cNvPr>
              <p:cNvSpPr>
                <a:spLocks noChangeShapeType="1"/>
              </p:cNvSpPr>
              <p:nvPr/>
            </p:nvSpPr>
            <p:spPr bwMode="auto">
              <a:xfrm flipV="1">
                <a:off x="2778" y="3631"/>
                <a:ext cx="1" cy="18"/>
              </a:xfrm>
              <a:prstGeom prst="line">
                <a:avLst/>
              </a:prstGeom>
              <a:grpFill/>
              <a:ln w="0">
                <a:solidFill>
                  <a:srgbClr val="000000"/>
                </a:solidFill>
                <a:round/>
                <a:headEnd/>
                <a:tailEnd/>
              </a:ln>
              <a:extLst/>
            </p:spPr>
            <p:txBody>
              <a:bodyPr/>
              <a:lstStyle/>
              <a:p>
                <a:endParaRPr lang="cs-CZ"/>
              </a:p>
            </p:txBody>
          </p:sp>
          <p:sp>
            <p:nvSpPr>
              <p:cNvPr id="168003" name="Line 67">
                <a:extLst>
                  <a:ext uri="{FF2B5EF4-FFF2-40B4-BE49-F238E27FC236}">
                    <a16:creationId xmlns:a16="http://schemas.microsoft.com/office/drawing/2014/main" id="{A4E88997-8769-4B90-9DD3-59A7053D0301}"/>
                  </a:ext>
                </a:extLst>
              </p:cNvPr>
              <p:cNvSpPr>
                <a:spLocks noChangeShapeType="1"/>
              </p:cNvSpPr>
              <p:nvPr/>
            </p:nvSpPr>
            <p:spPr bwMode="auto">
              <a:xfrm flipV="1">
                <a:off x="2859" y="3631"/>
                <a:ext cx="1" cy="18"/>
              </a:xfrm>
              <a:prstGeom prst="line">
                <a:avLst/>
              </a:prstGeom>
              <a:grpFill/>
              <a:ln w="0">
                <a:solidFill>
                  <a:srgbClr val="000000"/>
                </a:solidFill>
                <a:round/>
                <a:headEnd/>
                <a:tailEnd/>
              </a:ln>
              <a:extLst/>
            </p:spPr>
            <p:txBody>
              <a:bodyPr/>
              <a:lstStyle/>
              <a:p>
                <a:endParaRPr lang="cs-CZ"/>
              </a:p>
            </p:txBody>
          </p:sp>
          <p:sp>
            <p:nvSpPr>
              <p:cNvPr id="168004" name="Line 68">
                <a:extLst>
                  <a:ext uri="{FF2B5EF4-FFF2-40B4-BE49-F238E27FC236}">
                    <a16:creationId xmlns:a16="http://schemas.microsoft.com/office/drawing/2014/main" id="{4B92F2A8-CD7D-4DAE-9148-96743D071933}"/>
                  </a:ext>
                </a:extLst>
              </p:cNvPr>
              <p:cNvSpPr>
                <a:spLocks noChangeShapeType="1"/>
              </p:cNvSpPr>
              <p:nvPr/>
            </p:nvSpPr>
            <p:spPr bwMode="auto">
              <a:xfrm flipV="1">
                <a:off x="2944" y="3631"/>
                <a:ext cx="1" cy="18"/>
              </a:xfrm>
              <a:prstGeom prst="line">
                <a:avLst/>
              </a:prstGeom>
              <a:grpFill/>
              <a:ln w="0">
                <a:solidFill>
                  <a:srgbClr val="000000"/>
                </a:solidFill>
                <a:round/>
                <a:headEnd/>
                <a:tailEnd/>
              </a:ln>
              <a:extLst/>
            </p:spPr>
            <p:txBody>
              <a:bodyPr/>
              <a:lstStyle/>
              <a:p>
                <a:endParaRPr lang="cs-CZ"/>
              </a:p>
            </p:txBody>
          </p:sp>
          <p:sp>
            <p:nvSpPr>
              <p:cNvPr id="168005" name="Line 69">
                <a:extLst>
                  <a:ext uri="{FF2B5EF4-FFF2-40B4-BE49-F238E27FC236}">
                    <a16:creationId xmlns:a16="http://schemas.microsoft.com/office/drawing/2014/main" id="{6CBBCA02-E0F4-4969-8C90-F16D735C50CD}"/>
                  </a:ext>
                </a:extLst>
              </p:cNvPr>
              <p:cNvSpPr>
                <a:spLocks noChangeShapeType="1"/>
              </p:cNvSpPr>
              <p:nvPr/>
            </p:nvSpPr>
            <p:spPr bwMode="auto">
              <a:xfrm flipV="1">
                <a:off x="3030" y="3631"/>
                <a:ext cx="1" cy="18"/>
              </a:xfrm>
              <a:prstGeom prst="line">
                <a:avLst/>
              </a:prstGeom>
              <a:grpFill/>
              <a:ln w="0">
                <a:solidFill>
                  <a:srgbClr val="000000"/>
                </a:solidFill>
                <a:round/>
                <a:headEnd/>
                <a:tailEnd/>
              </a:ln>
              <a:extLst/>
            </p:spPr>
            <p:txBody>
              <a:bodyPr/>
              <a:lstStyle/>
              <a:p>
                <a:endParaRPr lang="cs-CZ"/>
              </a:p>
            </p:txBody>
          </p:sp>
          <p:sp>
            <p:nvSpPr>
              <p:cNvPr id="168006" name="Line 70">
                <a:extLst>
                  <a:ext uri="{FF2B5EF4-FFF2-40B4-BE49-F238E27FC236}">
                    <a16:creationId xmlns:a16="http://schemas.microsoft.com/office/drawing/2014/main" id="{2179162B-5818-42AB-B8D6-D629233CE948}"/>
                  </a:ext>
                </a:extLst>
              </p:cNvPr>
              <p:cNvSpPr>
                <a:spLocks noChangeShapeType="1"/>
              </p:cNvSpPr>
              <p:nvPr/>
            </p:nvSpPr>
            <p:spPr bwMode="auto">
              <a:xfrm flipV="1">
                <a:off x="3111" y="3631"/>
                <a:ext cx="1" cy="18"/>
              </a:xfrm>
              <a:prstGeom prst="line">
                <a:avLst/>
              </a:prstGeom>
              <a:grpFill/>
              <a:ln w="0">
                <a:solidFill>
                  <a:srgbClr val="000000"/>
                </a:solidFill>
                <a:round/>
                <a:headEnd/>
                <a:tailEnd/>
              </a:ln>
              <a:extLst/>
            </p:spPr>
            <p:txBody>
              <a:bodyPr/>
              <a:lstStyle/>
              <a:p>
                <a:endParaRPr lang="cs-CZ"/>
              </a:p>
            </p:txBody>
          </p:sp>
          <p:sp>
            <p:nvSpPr>
              <p:cNvPr id="168007" name="Line 71">
                <a:extLst>
                  <a:ext uri="{FF2B5EF4-FFF2-40B4-BE49-F238E27FC236}">
                    <a16:creationId xmlns:a16="http://schemas.microsoft.com/office/drawing/2014/main" id="{ECDAFF6A-7A88-4661-A567-55A51C1C6A44}"/>
                  </a:ext>
                </a:extLst>
              </p:cNvPr>
              <p:cNvSpPr>
                <a:spLocks noChangeShapeType="1"/>
              </p:cNvSpPr>
              <p:nvPr/>
            </p:nvSpPr>
            <p:spPr bwMode="auto">
              <a:xfrm flipV="1">
                <a:off x="3197" y="3631"/>
                <a:ext cx="1" cy="18"/>
              </a:xfrm>
              <a:prstGeom prst="line">
                <a:avLst/>
              </a:prstGeom>
              <a:grpFill/>
              <a:ln w="0">
                <a:solidFill>
                  <a:srgbClr val="000000"/>
                </a:solidFill>
                <a:round/>
                <a:headEnd/>
                <a:tailEnd/>
              </a:ln>
              <a:extLst/>
            </p:spPr>
            <p:txBody>
              <a:bodyPr/>
              <a:lstStyle/>
              <a:p>
                <a:endParaRPr lang="cs-CZ"/>
              </a:p>
            </p:txBody>
          </p:sp>
          <p:sp>
            <p:nvSpPr>
              <p:cNvPr id="168008" name="Line 72">
                <a:extLst>
                  <a:ext uri="{FF2B5EF4-FFF2-40B4-BE49-F238E27FC236}">
                    <a16:creationId xmlns:a16="http://schemas.microsoft.com/office/drawing/2014/main" id="{C3BEB11F-EDA6-4CC9-95A7-BD723583E640}"/>
                  </a:ext>
                </a:extLst>
              </p:cNvPr>
              <p:cNvSpPr>
                <a:spLocks noChangeShapeType="1"/>
              </p:cNvSpPr>
              <p:nvPr/>
            </p:nvSpPr>
            <p:spPr bwMode="auto">
              <a:xfrm flipV="1">
                <a:off x="3283" y="3631"/>
                <a:ext cx="1" cy="18"/>
              </a:xfrm>
              <a:prstGeom prst="line">
                <a:avLst/>
              </a:prstGeom>
              <a:grpFill/>
              <a:ln w="0">
                <a:solidFill>
                  <a:srgbClr val="000000"/>
                </a:solidFill>
                <a:round/>
                <a:headEnd/>
                <a:tailEnd/>
              </a:ln>
              <a:extLst/>
            </p:spPr>
            <p:txBody>
              <a:bodyPr/>
              <a:lstStyle/>
              <a:p>
                <a:endParaRPr lang="cs-CZ"/>
              </a:p>
            </p:txBody>
          </p:sp>
          <p:sp>
            <p:nvSpPr>
              <p:cNvPr id="168009" name="Line 73">
                <a:extLst>
                  <a:ext uri="{FF2B5EF4-FFF2-40B4-BE49-F238E27FC236}">
                    <a16:creationId xmlns:a16="http://schemas.microsoft.com/office/drawing/2014/main" id="{E3B25562-C5B1-4162-845A-EC6D6A2402A4}"/>
                  </a:ext>
                </a:extLst>
              </p:cNvPr>
              <p:cNvSpPr>
                <a:spLocks noChangeShapeType="1"/>
              </p:cNvSpPr>
              <p:nvPr/>
            </p:nvSpPr>
            <p:spPr bwMode="auto">
              <a:xfrm flipV="1">
                <a:off x="3363" y="3631"/>
                <a:ext cx="1" cy="18"/>
              </a:xfrm>
              <a:prstGeom prst="line">
                <a:avLst/>
              </a:prstGeom>
              <a:grpFill/>
              <a:ln w="0">
                <a:solidFill>
                  <a:srgbClr val="000000"/>
                </a:solidFill>
                <a:round/>
                <a:headEnd/>
                <a:tailEnd/>
              </a:ln>
              <a:extLst/>
            </p:spPr>
            <p:txBody>
              <a:bodyPr/>
              <a:lstStyle/>
              <a:p>
                <a:endParaRPr lang="cs-CZ"/>
              </a:p>
            </p:txBody>
          </p:sp>
          <p:sp>
            <p:nvSpPr>
              <p:cNvPr id="168010" name="Line 74">
                <a:extLst>
                  <a:ext uri="{FF2B5EF4-FFF2-40B4-BE49-F238E27FC236}">
                    <a16:creationId xmlns:a16="http://schemas.microsoft.com/office/drawing/2014/main" id="{CAAFB065-880E-45F0-94BD-2943B42F8BF7}"/>
                  </a:ext>
                </a:extLst>
              </p:cNvPr>
              <p:cNvSpPr>
                <a:spLocks noChangeShapeType="1"/>
              </p:cNvSpPr>
              <p:nvPr/>
            </p:nvSpPr>
            <p:spPr bwMode="auto">
              <a:xfrm flipV="1">
                <a:off x="3449" y="3631"/>
                <a:ext cx="1" cy="18"/>
              </a:xfrm>
              <a:prstGeom prst="line">
                <a:avLst/>
              </a:prstGeom>
              <a:grpFill/>
              <a:ln w="0">
                <a:solidFill>
                  <a:srgbClr val="000000"/>
                </a:solidFill>
                <a:round/>
                <a:headEnd/>
                <a:tailEnd/>
              </a:ln>
              <a:extLst/>
            </p:spPr>
            <p:txBody>
              <a:bodyPr/>
              <a:lstStyle/>
              <a:p>
                <a:endParaRPr lang="cs-CZ"/>
              </a:p>
            </p:txBody>
          </p:sp>
          <p:sp>
            <p:nvSpPr>
              <p:cNvPr id="168011" name="Line 75">
                <a:extLst>
                  <a:ext uri="{FF2B5EF4-FFF2-40B4-BE49-F238E27FC236}">
                    <a16:creationId xmlns:a16="http://schemas.microsoft.com/office/drawing/2014/main" id="{D37FC144-EE56-4654-B8B3-5E9EFCFE6305}"/>
                  </a:ext>
                </a:extLst>
              </p:cNvPr>
              <p:cNvSpPr>
                <a:spLocks noChangeShapeType="1"/>
              </p:cNvSpPr>
              <p:nvPr/>
            </p:nvSpPr>
            <p:spPr bwMode="auto">
              <a:xfrm flipV="1">
                <a:off x="3535" y="3631"/>
                <a:ext cx="1" cy="18"/>
              </a:xfrm>
              <a:prstGeom prst="line">
                <a:avLst/>
              </a:prstGeom>
              <a:grpFill/>
              <a:ln w="0">
                <a:solidFill>
                  <a:srgbClr val="000000"/>
                </a:solidFill>
                <a:round/>
                <a:headEnd/>
                <a:tailEnd/>
              </a:ln>
              <a:extLst/>
            </p:spPr>
            <p:txBody>
              <a:bodyPr/>
              <a:lstStyle/>
              <a:p>
                <a:endParaRPr lang="cs-CZ"/>
              </a:p>
            </p:txBody>
          </p:sp>
          <p:sp>
            <p:nvSpPr>
              <p:cNvPr id="168012" name="Line 76">
                <a:extLst>
                  <a:ext uri="{FF2B5EF4-FFF2-40B4-BE49-F238E27FC236}">
                    <a16:creationId xmlns:a16="http://schemas.microsoft.com/office/drawing/2014/main" id="{EF5A75DA-6177-48A9-A29D-711C5F1615A8}"/>
                  </a:ext>
                </a:extLst>
              </p:cNvPr>
              <p:cNvSpPr>
                <a:spLocks noChangeShapeType="1"/>
              </p:cNvSpPr>
              <p:nvPr/>
            </p:nvSpPr>
            <p:spPr bwMode="auto">
              <a:xfrm flipV="1">
                <a:off x="3615" y="3631"/>
                <a:ext cx="1" cy="18"/>
              </a:xfrm>
              <a:prstGeom prst="line">
                <a:avLst/>
              </a:prstGeom>
              <a:grpFill/>
              <a:ln w="0">
                <a:solidFill>
                  <a:srgbClr val="000000"/>
                </a:solidFill>
                <a:round/>
                <a:headEnd/>
                <a:tailEnd/>
              </a:ln>
              <a:extLst/>
            </p:spPr>
            <p:txBody>
              <a:bodyPr/>
              <a:lstStyle/>
              <a:p>
                <a:endParaRPr lang="cs-CZ"/>
              </a:p>
            </p:txBody>
          </p:sp>
          <p:sp>
            <p:nvSpPr>
              <p:cNvPr id="168013" name="Line 77">
                <a:extLst>
                  <a:ext uri="{FF2B5EF4-FFF2-40B4-BE49-F238E27FC236}">
                    <a16:creationId xmlns:a16="http://schemas.microsoft.com/office/drawing/2014/main" id="{EEA6F158-D0AF-465F-99A7-D589B530652B}"/>
                  </a:ext>
                </a:extLst>
              </p:cNvPr>
              <p:cNvSpPr>
                <a:spLocks noChangeShapeType="1"/>
              </p:cNvSpPr>
              <p:nvPr/>
            </p:nvSpPr>
            <p:spPr bwMode="auto">
              <a:xfrm flipV="1">
                <a:off x="3701" y="3631"/>
                <a:ext cx="1" cy="18"/>
              </a:xfrm>
              <a:prstGeom prst="line">
                <a:avLst/>
              </a:prstGeom>
              <a:grpFill/>
              <a:ln w="0">
                <a:solidFill>
                  <a:srgbClr val="000000"/>
                </a:solidFill>
                <a:round/>
                <a:headEnd/>
                <a:tailEnd/>
              </a:ln>
              <a:extLst/>
            </p:spPr>
            <p:txBody>
              <a:bodyPr/>
              <a:lstStyle/>
              <a:p>
                <a:endParaRPr lang="cs-CZ"/>
              </a:p>
            </p:txBody>
          </p:sp>
          <p:sp>
            <p:nvSpPr>
              <p:cNvPr id="168014" name="Line 78">
                <a:extLst>
                  <a:ext uri="{FF2B5EF4-FFF2-40B4-BE49-F238E27FC236}">
                    <a16:creationId xmlns:a16="http://schemas.microsoft.com/office/drawing/2014/main" id="{52A6998E-9E18-4ADF-A381-D6D097B8DB72}"/>
                  </a:ext>
                </a:extLst>
              </p:cNvPr>
              <p:cNvSpPr>
                <a:spLocks noChangeShapeType="1"/>
              </p:cNvSpPr>
              <p:nvPr/>
            </p:nvSpPr>
            <p:spPr bwMode="auto">
              <a:xfrm flipV="1">
                <a:off x="3787" y="3631"/>
                <a:ext cx="1" cy="18"/>
              </a:xfrm>
              <a:prstGeom prst="line">
                <a:avLst/>
              </a:prstGeom>
              <a:grpFill/>
              <a:ln w="0">
                <a:solidFill>
                  <a:srgbClr val="000000"/>
                </a:solidFill>
                <a:round/>
                <a:headEnd/>
                <a:tailEnd/>
              </a:ln>
              <a:extLst/>
            </p:spPr>
            <p:txBody>
              <a:bodyPr/>
              <a:lstStyle/>
              <a:p>
                <a:endParaRPr lang="cs-CZ"/>
              </a:p>
            </p:txBody>
          </p:sp>
          <p:sp>
            <p:nvSpPr>
              <p:cNvPr id="168015" name="Line 79">
                <a:extLst>
                  <a:ext uri="{FF2B5EF4-FFF2-40B4-BE49-F238E27FC236}">
                    <a16:creationId xmlns:a16="http://schemas.microsoft.com/office/drawing/2014/main" id="{5891A2F9-D36F-4956-9BA7-F58D804D514E}"/>
                  </a:ext>
                </a:extLst>
              </p:cNvPr>
              <p:cNvSpPr>
                <a:spLocks noChangeShapeType="1"/>
              </p:cNvSpPr>
              <p:nvPr/>
            </p:nvSpPr>
            <p:spPr bwMode="auto">
              <a:xfrm flipV="1">
                <a:off x="3867" y="3631"/>
                <a:ext cx="1" cy="18"/>
              </a:xfrm>
              <a:prstGeom prst="line">
                <a:avLst/>
              </a:prstGeom>
              <a:grpFill/>
              <a:ln w="0">
                <a:solidFill>
                  <a:srgbClr val="000000"/>
                </a:solidFill>
                <a:round/>
                <a:headEnd/>
                <a:tailEnd/>
              </a:ln>
              <a:extLst/>
            </p:spPr>
            <p:txBody>
              <a:bodyPr/>
              <a:lstStyle/>
              <a:p>
                <a:endParaRPr lang="cs-CZ"/>
              </a:p>
            </p:txBody>
          </p:sp>
          <p:sp>
            <p:nvSpPr>
              <p:cNvPr id="168016" name="Line 80">
                <a:extLst>
                  <a:ext uri="{FF2B5EF4-FFF2-40B4-BE49-F238E27FC236}">
                    <a16:creationId xmlns:a16="http://schemas.microsoft.com/office/drawing/2014/main" id="{EDDEF19A-5DBD-4F2E-98D4-3BAF0B7D6D4B}"/>
                  </a:ext>
                </a:extLst>
              </p:cNvPr>
              <p:cNvSpPr>
                <a:spLocks noChangeShapeType="1"/>
              </p:cNvSpPr>
              <p:nvPr/>
            </p:nvSpPr>
            <p:spPr bwMode="auto">
              <a:xfrm flipV="1">
                <a:off x="3953" y="3631"/>
                <a:ext cx="1" cy="18"/>
              </a:xfrm>
              <a:prstGeom prst="line">
                <a:avLst/>
              </a:prstGeom>
              <a:grpFill/>
              <a:ln w="0">
                <a:solidFill>
                  <a:srgbClr val="000000"/>
                </a:solidFill>
                <a:round/>
                <a:headEnd/>
                <a:tailEnd/>
              </a:ln>
              <a:extLst/>
            </p:spPr>
            <p:txBody>
              <a:bodyPr/>
              <a:lstStyle/>
              <a:p>
                <a:endParaRPr lang="cs-CZ"/>
              </a:p>
            </p:txBody>
          </p:sp>
          <p:sp>
            <p:nvSpPr>
              <p:cNvPr id="168017" name="Line 81">
                <a:extLst>
                  <a:ext uri="{FF2B5EF4-FFF2-40B4-BE49-F238E27FC236}">
                    <a16:creationId xmlns:a16="http://schemas.microsoft.com/office/drawing/2014/main" id="{4B4F8EEC-8776-4DFE-B6D1-0788C33B8CE3}"/>
                  </a:ext>
                </a:extLst>
              </p:cNvPr>
              <p:cNvSpPr>
                <a:spLocks noChangeShapeType="1"/>
              </p:cNvSpPr>
              <p:nvPr/>
            </p:nvSpPr>
            <p:spPr bwMode="auto">
              <a:xfrm flipV="1">
                <a:off x="4039" y="3631"/>
                <a:ext cx="1" cy="18"/>
              </a:xfrm>
              <a:prstGeom prst="line">
                <a:avLst/>
              </a:prstGeom>
              <a:grpFill/>
              <a:ln w="0">
                <a:solidFill>
                  <a:srgbClr val="000000"/>
                </a:solidFill>
                <a:round/>
                <a:headEnd/>
                <a:tailEnd/>
              </a:ln>
              <a:extLst/>
            </p:spPr>
            <p:txBody>
              <a:bodyPr/>
              <a:lstStyle/>
              <a:p>
                <a:endParaRPr lang="cs-CZ"/>
              </a:p>
            </p:txBody>
          </p:sp>
          <p:sp>
            <p:nvSpPr>
              <p:cNvPr id="168018" name="Line 82">
                <a:extLst>
                  <a:ext uri="{FF2B5EF4-FFF2-40B4-BE49-F238E27FC236}">
                    <a16:creationId xmlns:a16="http://schemas.microsoft.com/office/drawing/2014/main" id="{2555672B-C663-4C90-89C7-13DD52433797}"/>
                  </a:ext>
                </a:extLst>
              </p:cNvPr>
              <p:cNvSpPr>
                <a:spLocks noChangeShapeType="1"/>
              </p:cNvSpPr>
              <p:nvPr/>
            </p:nvSpPr>
            <p:spPr bwMode="auto">
              <a:xfrm flipV="1">
                <a:off x="4119" y="3631"/>
                <a:ext cx="1" cy="18"/>
              </a:xfrm>
              <a:prstGeom prst="line">
                <a:avLst/>
              </a:prstGeom>
              <a:grpFill/>
              <a:ln w="0">
                <a:solidFill>
                  <a:srgbClr val="000000"/>
                </a:solidFill>
                <a:round/>
                <a:headEnd/>
                <a:tailEnd/>
              </a:ln>
              <a:extLst/>
            </p:spPr>
            <p:txBody>
              <a:bodyPr/>
              <a:lstStyle/>
              <a:p>
                <a:endParaRPr lang="cs-CZ"/>
              </a:p>
            </p:txBody>
          </p:sp>
          <p:sp>
            <p:nvSpPr>
              <p:cNvPr id="168019" name="Line 83">
                <a:extLst>
                  <a:ext uri="{FF2B5EF4-FFF2-40B4-BE49-F238E27FC236}">
                    <a16:creationId xmlns:a16="http://schemas.microsoft.com/office/drawing/2014/main" id="{5F30D632-368B-407A-A413-4B4393C50E73}"/>
                  </a:ext>
                </a:extLst>
              </p:cNvPr>
              <p:cNvSpPr>
                <a:spLocks noChangeShapeType="1"/>
              </p:cNvSpPr>
              <p:nvPr/>
            </p:nvSpPr>
            <p:spPr bwMode="auto">
              <a:xfrm flipV="1">
                <a:off x="4205" y="3631"/>
                <a:ext cx="1" cy="18"/>
              </a:xfrm>
              <a:prstGeom prst="line">
                <a:avLst/>
              </a:prstGeom>
              <a:grpFill/>
              <a:ln w="0">
                <a:solidFill>
                  <a:srgbClr val="000000"/>
                </a:solidFill>
                <a:round/>
                <a:headEnd/>
                <a:tailEnd/>
              </a:ln>
              <a:extLst/>
            </p:spPr>
            <p:txBody>
              <a:bodyPr/>
              <a:lstStyle/>
              <a:p>
                <a:endParaRPr lang="cs-CZ"/>
              </a:p>
            </p:txBody>
          </p:sp>
          <p:sp>
            <p:nvSpPr>
              <p:cNvPr id="168020" name="Line 84">
                <a:extLst>
                  <a:ext uri="{FF2B5EF4-FFF2-40B4-BE49-F238E27FC236}">
                    <a16:creationId xmlns:a16="http://schemas.microsoft.com/office/drawing/2014/main" id="{07651B1D-E501-4455-931D-9DF8EA986CB1}"/>
                  </a:ext>
                </a:extLst>
              </p:cNvPr>
              <p:cNvSpPr>
                <a:spLocks noChangeShapeType="1"/>
              </p:cNvSpPr>
              <p:nvPr/>
            </p:nvSpPr>
            <p:spPr bwMode="auto">
              <a:xfrm flipV="1">
                <a:off x="4291" y="3631"/>
                <a:ext cx="1" cy="18"/>
              </a:xfrm>
              <a:prstGeom prst="line">
                <a:avLst/>
              </a:prstGeom>
              <a:grpFill/>
              <a:ln w="0">
                <a:solidFill>
                  <a:srgbClr val="000000"/>
                </a:solidFill>
                <a:round/>
                <a:headEnd/>
                <a:tailEnd/>
              </a:ln>
              <a:extLst/>
            </p:spPr>
            <p:txBody>
              <a:bodyPr/>
              <a:lstStyle/>
              <a:p>
                <a:endParaRPr lang="cs-CZ"/>
              </a:p>
            </p:txBody>
          </p:sp>
          <p:sp>
            <p:nvSpPr>
              <p:cNvPr id="168021" name="Line 85">
                <a:extLst>
                  <a:ext uri="{FF2B5EF4-FFF2-40B4-BE49-F238E27FC236}">
                    <a16:creationId xmlns:a16="http://schemas.microsoft.com/office/drawing/2014/main" id="{C0104020-3F17-4640-8365-EB80D380F75A}"/>
                  </a:ext>
                </a:extLst>
              </p:cNvPr>
              <p:cNvSpPr>
                <a:spLocks noChangeShapeType="1"/>
              </p:cNvSpPr>
              <p:nvPr/>
            </p:nvSpPr>
            <p:spPr bwMode="auto">
              <a:xfrm flipV="1">
                <a:off x="4371" y="3631"/>
                <a:ext cx="1" cy="18"/>
              </a:xfrm>
              <a:prstGeom prst="line">
                <a:avLst/>
              </a:prstGeom>
              <a:grpFill/>
              <a:ln w="0">
                <a:solidFill>
                  <a:srgbClr val="000000"/>
                </a:solidFill>
                <a:round/>
                <a:headEnd/>
                <a:tailEnd/>
              </a:ln>
              <a:extLst/>
            </p:spPr>
            <p:txBody>
              <a:bodyPr/>
              <a:lstStyle/>
              <a:p>
                <a:endParaRPr lang="cs-CZ"/>
              </a:p>
            </p:txBody>
          </p:sp>
          <p:sp>
            <p:nvSpPr>
              <p:cNvPr id="168022" name="Line 86">
                <a:extLst>
                  <a:ext uri="{FF2B5EF4-FFF2-40B4-BE49-F238E27FC236}">
                    <a16:creationId xmlns:a16="http://schemas.microsoft.com/office/drawing/2014/main" id="{653B0477-3808-4214-81F3-E3E7EF530E95}"/>
                  </a:ext>
                </a:extLst>
              </p:cNvPr>
              <p:cNvSpPr>
                <a:spLocks noChangeShapeType="1"/>
              </p:cNvSpPr>
              <p:nvPr/>
            </p:nvSpPr>
            <p:spPr bwMode="auto">
              <a:xfrm flipV="1">
                <a:off x="4457" y="3631"/>
                <a:ext cx="1" cy="18"/>
              </a:xfrm>
              <a:prstGeom prst="line">
                <a:avLst/>
              </a:prstGeom>
              <a:grpFill/>
              <a:ln w="0">
                <a:solidFill>
                  <a:srgbClr val="000000"/>
                </a:solidFill>
                <a:round/>
                <a:headEnd/>
                <a:tailEnd/>
              </a:ln>
              <a:extLst/>
            </p:spPr>
            <p:txBody>
              <a:bodyPr/>
              <a:lstStyle/>
              <a:p>
                <a:endParaRPr lang="cs-CZ"/>
              </a:p>
            </p:txBody>
          </p:sp>
          <p:sp>
            <p:nvSpPr>
              <p:cNvPr id="168023" name="Line 87">
                <a:extLst>
                  <a:ext uri="{FF2B5EF4-FFF2-40B4-BE49-F238E27FC236}">
                    <a16:creationId xmlns:a16="http://schemas.microsoft.com/office/drawing/2014/main" id="{AFB3A964-1E79-4B0D-9D0B-A6A6EA8F8193}"/>
                  </a:ext>
                </a:extLst>
              </p:cNvPr>
              <p:cNvSpPr>
                <a:spLocks noChangeShapeType="1"/>
              </p:cNvSpPr>
              <p:nvPr/>
            </p:nvSpPr>
            <p:spPr bwMode="auto">
              <a:xfrm flipV="1">
                <a:off x="4543" y="3631"/>
                <a:ext cx="1" cy="18"/>
              </a:xfrm>
              <a:prstGeom prst="line">
                <a:avLst/>
              </a:prstGeom>
              <a:grpFill/>
              <a:ln w="0">
                <a:solidFill>
                  <a:srgbClr val="000000"/>
                </a:solidFill>
                <a:round/>
                <a:headEnd/>
                <a:tailEnd/>
              </a:ln>
              <a:extLst/>
            </p:spPr>
            <p:txBody>
              <a:bodyPr/>
              <a:lstStyle/>
              <a:p>
                <a:endParaRPr lang="cs-CZ"/>
              </a:p>
            </p:txBody>
          </p:sp>
          <p:sp>
            <p:nvSpPr>
              <p:cNvPr id="168024" name="Line 88">
                <a:extLst>
                  <a:ext uri="{FF2B5EF4-FFF2-40B4-BE49-F238E27FC236}">
                    <a16:creationId xmlns:a16="http://schemas.microsoft.com/office/drawing/2014/main" id="{919A7A32-FDDA-4A0E-9C0F-6941FEFC9FDA}"/>
                  </a:ext>
                </a:extLst>
              </p:cNvPr>
              <p:cNvSpPr>
                <a:spLocks noChangeShapeType="1"/>
              </p:cNvSpPr>
              <p:nvPr/>
            </p:nvSpPr>
            <p:spPr bwMode="auto">
              <a:xfrm flipV="1">
                <a:off x="4623" y="3631"/>
                <a:ext cx="1" cy="18"/>
              </a:xfrm>
              <a:prstGeom prst="line">
                <a:avLst/>
              </a:prstGeom>
              <a:grpFill/>
              <a:ln w="0">
                <a:solidFill>
                  <a:srgbClr val="000000"/>
                </a:solidFill>
                <a:round/>
                <a:headEnd/>
                <a:tailEnd/>
              </a:ln>
              <a:extLst/>
            </p:spPr>
            <p:txBody>
              <a:bodyPr/>
              <a:lstStyle/>
              <a:p>
                <a:endParaRPr lang="cs-CZ"/>
              </a:p>
            </p:txBody>
          </p:sp>
          <p:sp>
            <p:nvSpPr>
              <p:cNvPr id="168025" name="Line 89">
                <a:extLst>
                  <a:ext uri="{FF2B5EF4-FFF2-40B4-BE49-F238E27FC236}">
                    <a16:creationId xmlns:a16="http://schemas.microsoft.com/office/drawing/2014/main" id="{433DEEE8-65BA-4DD0-B6B3-BDA8AE4357EB}"/>
                  </a:ext>
                </a:extLst>
              </p:cNvPr>
              <p:cNvSpPr>
                <a:spLocks noChangeShapeType="1"/>
              </p:cNvSpPr>
              <p:nvPr/>
            </p:nvSpPr>
            <p:spPr bwMode="auto">
              <a:xfrm flipV="1">
                <a:off x="4709" y="3631"/>
                <a:ext cx="1" cy="18"/>
              </a:xfrm>
              <a:prstGeom prst="line">
                <a:avLst/>
              </a:prstGeom>
              <a:grpFill/>
              <a:ln w="0">
                <a:solidFill>
                  <a:srgbClr val="000000"/>
                </a:solidFill>
                <a:round/>
                <a:headEnd/>
                <a:tailEnd/>
              </a:ln>
              <a:extLst/>
            </p:spPr>
            <p:txBody>
              <a:bodyPr/>
              <a:lstStyle/>
              <a:p>
                <a:endParaRPr lang="cs-CZ"/>
              </a:p>
            </p:txBody>
          </p:sp>
          <p:sp>
            <p:nvSpPr>
              <p:cNvPr id="168026" name="Line 90">
                <a:extLst>
                  <a:ext uri="{FF2B5EF4-FFF2-40B4-BE49-F238E27FC236}">
                    <a16:creationId xmlns:a16="http://schemas.microsoft.com/office/drawing/2014/main" id="{4EC72EA4-3137-4DC1-AC5B-EE057CFB7B8E}"/>
                  </a:ext>
                </a:extLst>
              </p:cNvPr>
              <p:cNvSpPr>
                <a:spLocks noChangeShapeType="1"/>
              </p:cNvSpPr>
              <p:nvPr/>
            </p:nvSpPr>
            <p:spPr bwMode="auto">
              <a:xfrm flipV="1">
                <a:off x="4795" y="3631"/>
                <a:ext cx="1" cy="18"/>
              </a:xfrm>
              <a:prstGeom prst="line">
                <a:avLst/>
              </a:prstGeom>
              <a:grpFill/>
              <a:ln w="0">
                <a:solidFill>
                  <a:srgbClr val="000000"/>
                </a:solidFill>
                <a:round/>
                <a:headEnd/>
                <a:tailEnd/>
              </a:ln>
              <a:extLst/>
            </p:spPr>
            <p:txBody>
              <a:bodyPr/>
              <a:lstStyle/>
              <a:p>
                <a:endParaRPr lang="cs-CZ"/>
              </a:p>
            </p:txBody>
          </p:sp>
          <p:sp>
            <p:nvSpPr>
              <p:cNvPr id="168027" name="Line 91">
                <a:extLst>
                  <a:ext uri="{FF2B5EF4-FFF2-40B4-BE49-F238E27FC236}">
                    <a16:creationId xmlns:a16="http://schemas.microsoft.com/office/drawing/2014/main" id="{6ABE7A2A-1154-4E6A-A290-AB7F367674D0}"/>
                  </a:ext>
                </a:extLst>
              </p:cNvPr>
              <p:cNvSpPr>
                <a:spLocks noChangeShapeType="1"/>
              </p:cNvSpPr>
              <p:nvPr/>
            </p:nvSpPr>
            <p:spPr bwMode="auto">
              <a:xfrm flipV="1">
                <a:off x="4875" y="3631"/>
                <a:ext cx="1" cy="18"/>
              </a:xfrm>
              <a:prstGeom prst="line">
                <a:avLst/>
              </a:prstGeom>
              <a:grpFill/>
              <a:ln w="0">
                <a:solidFill>
                  <a:srgbClr val="000000"/>
                </a:solidFill>
                <a:round/>
                <a:headEnd/>
                <a:tailEnd/>
              </a:ln>
              <a:extLst/>
            </p:spPr>
            <p:txBody>
              <a:bodyPr/>
              <a:lstStyle/>
              <a:p>
                <a:endParaRPr lang="cs-CZ"/>
              </a:p>
            </p:txBody>
          </p:sp>
          <p:sp>
            <p:nvSpPr>
              <p:cNvPr id="168028" name="Line 92">
                <a:extLst>
                  <a:ext uri="{FF2B5EF4-FFF2-40B4-BE49-F238E27FC236}">
                    <a16:creationId xmlns:a16="http://schemas.microsoft.com/office/drawing/2014/main" id="{6DDDF4FE-3F8A-4CD4-B5C0-E57FD1CFEC4F}"/>
                  </a:ext>
                </a:extLst>
              </p:cNvPr>
              <p:cNvSpPr>
                <a:spLocks noChangeShapeType="1"/>
              </p:cNvSpPr>
              <p:nvPr/>
            </p:nvSpPr>
            <p:spPr bwMode="auto">
              <a:xfrm flipV="1">
                <a:off x="4961" y="3631"/>
                <a:ext cx="1" cy="18"/>
              </a:xfrm>
              <a:prstGeom prst="line">
                <a:avLst/>
              </a:prstGeom>
              <a:grpFill/>
              <a:ln w="0">
                <a:solidFill>
                  <a:srgbClr val="000000"/>
                </a:solidFill>
                <a:round/>
                <a:headEnd/>
                <a:tailEnd/>
              </a:ln>
              <a:extLst/>
            </p:spPr>
            <p:txBody>
              <a:bodyPr/>
              <a:lstStyle/>
              <a:p>
                <a:endParaRPr lang="cs-CZ"/>
              </a:p>
            </p:txBody>
          </p:sp>
          <p:sp>
            <p:nvSpPr>
              <p:cNvPr id="168029" name="Line 93">
                <a:extLst>
                  <a:ext uri="{FF2B5EF4-FFF2-40B4-BE49-F238E27FC236}">
                    <a16:creationId xmlns:a16="http://schemas.microsoft.com/office/drawing/2014/main" id="{1106F9CF-DAFF-400C-89BB-0CE249BE12A6}"/>
                  </a:ext>
                </a:extLst>
              </p:cNvPr>
              <p:cNvSpPr>
                <a:spLocks noChangeShapeType="1"/>
              </p:cNvSpPr>
              <p:nvPr/>
            </p:nvSpPr>
            <p:spPr bwMode="auto">
              <a:xfrm flipV="1">
                <a:off x="5047" y="3631"/>
                <a:ext cx="1" cy="18"/>
              </a:xfrm>
              <a:prstGeom prst="line">
                <a:avLst/>
              </a:prstGeom>
              <a:grpFill/>
              <a:ln w="0">
                <a:solidFill>
                  <a:srgbClr val="000000"/>
                </a:solidFill>
                <a:round/>
                <a:headEnd/>
                <a:tailEnd/>
              </a:ln>
              <a:extLst/>
            </p:spPr>
            <p:txBody>
              <a:bodyPr/>
              <a:lstStyle/>
              <a:p>
                <a:endParaRPr lang="cs-CZ"/>
              </a:p>
            </p:txBody>
          </p:sp>
          <p:sp>
            <p:nvSpPr>
              <p:cNvPr id="168030" name="Line 94">
                <a:extLst>
                  <a:ext uri="{FF2B5EF4-FFF2-40B4-BE49-F238E27FC236}">
                    <a16:creationId xmlns:a16="http://schemas.microsoft.com/office/drawing/2014/main" id="{6758B17B-24DA-467B-B90A-FE0F5E960157}"/>
                  </a:ext>
                </a:extLst>
              </p:cNvPr>
              <p:cNvSpPr>
                <a:spLocks noChangeShapeType="1"/>
              </p:cNvSpPr>
              <p:nvPr/>
            </p:nvSpPr>
            <p:spPr bwMode="auto">
              <a:xfrm flipV="1">
                <a:off x="5127" y="3631"/>
                <a:ext cx="1" cy="18"/>
              </a:xfrm>
              <a:prstGeom prst="line">
                <a:avLst/>
              </a:prstGeom>
              <a:grpFill/>
              <a:ln w="0">
                <a:solidFill>
                  <a:srgbClr val="000000"/>
                </a:solidFill>
                <a:round/>
                <a:headEnd/>
                <a:tailEnd/>
              </a:ln>
              <a:extLst/>
            </p:spPr>
            <p:txBody>
              <a:bodyPr/>
              <a:lstStyle/>
              <a:p>
                <a:endParaRPr lang="cs-CZ"/>
              </a:p>
            </p:txBody>
          </p:sp>
          <p:sp>
            <p:nvSpPr>
              <p:cNvPr id="168031" name="Line 95">
                <a:extLst>
                  <a:ext uri="{FF2B5EF4-FFF2-40B4-BE49-F238E27FC236}">
                    <a16:creationId xmlns:a16="http://schemas.microsoft.com/office/drawing/2014/main" id="{9DB67BBD-9BDD-40CB-BC57-CF15782C2429}"/>
                  </a:ext>
                </a:extLst>
              </p:cNvPr>
              <p:cNvSpPr>
                <a:spLocks noChangeShapeType="1"/>
              </p:cNvSpPr>
              <p:nvPr/>
            </p:nvSpPr>
            <p:spPr bwMode="auto">
              <a:xfrm flipV="1">
                <a:off x="5213" y="3631"/>
                <a:ext cx="1" cy="18"/>
              </a:xfrm>
              <a:prstGeom prst="line">
                <a:avLst/>
              </a:prstGeom>
              <a:grpFill/>
              <a:ln w="0">
                <a:solidFill>
                  <a:srgbClr val="000000"/>
                </a:solidFill>
                <a:round/>
                <a:headEnd/>
                <a:tailEnd/>
              </a:ln>
              <a:extLst/>
            </p:spPr>
            <p:txBody>
              <a:bodyPr/>
              <a:lstStyle/>
              <a:p>
                <a:endParaRPr lang="cs-CZ"/>
              </a:p>
            </p:txBody>
          </p:sp>
          <p:sp>
            <p:nvSpPr>
              <p:cNvPr id="168032" name="Line 96">
                <a:extLst>
                  <a:ext uri="{FF2B5EF4-FFF2-40B4-BE49-F238E27FC236}">
                    <a16:creationId xmlns:a16="http://schemas.microsoft.com/office/drawing/2014/main" id="{7B58271B-60FC-43DC-B076-2728B4979F77}"/>
                  </a:ext>
                </a:extLst>
              </p:cNvPr>
              <p:cNvSpPr>
                <a:spLocks noChangeShapeType="1"/>
              </p:cNvSpPr>
              <p:nvPr/>
            </p:nvSpPr>
            <p:spPr bwMode="auto">
              <a:xfrm flipV="1">
                <a:off x="1014" y="3649"/>
                <a:ext cx="1" cy="22"/>
              </a:xfrm>
              <a:prstGeom prst="line">
                <a:avLst/>
              </a:prstGeom>
              <a:grpFill/>
              <a:ln w="0">
                <a:solidFill>
                  <a:srgbClr val="000000"/>
                </a:solidFill>
                <a:round/>
                <a:headEnd/>
                <a:tailEnd/>
              </a:ln>
              <a:extLst/>
            </p:spPr>
            <p:txBody>
              <a:bodyPr/>
              <a:lstStyle/>
              <a:p>
                <a:endParaRPr lang="cs-CZ"/>
              </a:p>
            </p:txBody>
          </p:sp>
          <p:sp>
            <p:nvSpPr>
              <p:cNvPr id="168033" name="Line 97">
                <a:extLst>
                  <a:ext uri="{FF2B5EF4-FFF2-40B4-BE49-F238E27FC236}">
                    <a16:creationId xmlns:a16="http://schemas.microsoft.com/office/drawing/2014/main" id="{7CF46064-5C49-4392-9471-9D9BD107218F}"/>
                  </a:ext>
                </a:extLst>
              </p:cNvPr>
              <p:cNvSpPr>
                <a:spLocks noChangeShapeType="1"/>
              </p:cNvSpPr>
              <p:nvPr/>
            </p:nvSpPr>
            <p:spPr bwMode="auto">
              <a:xfrm flipV="1">
                <a:off x="1432" y="3649"/>
                <a:ext cx="1" cy="22"/>
              </a:xfrm>
              <a:prstGeom prst="line">
                <a:avLst/>
              </a:prstGeom>
              <a:grpFill/>
              <a:ln w="0">
                <a:solidFill>
                  <a:srgbClr val="000000"/>
                </a:solidFill>
                <a:round/>
                <a:headEnd/>
                <a:tailEnd/>
              </a:ln>
              <a:extLst/>
            </p:spPr>
            <p:txBody>
              <a:bodyPr/>
              <a:lstStyle/>
              <a:p>
                <a:endParaRPr lang="cs-CZ"/>
              </a:p>
            </p:txBody>
          </p:sp>
          <p:sp>
            <p:nvSpPr>
              <p:cNvPr id="168034" name="Line 98">
                <a:extLst>
                  <a:ext uri="{FF2B5EF4-FFF2-40B4-BE49-F238E27FC236}">
                    <a16:creationId xmlns:a16="http://schemas.microsoft.com/office/drawing/2014/main" id="{D2C75E55-8012-4761-8DE1-7073635615ED}"/>
                  </a:ext>
                </a:extLst>
              </p:cNvPr>
              <p:cNvSpPr>
                <a:spLocks noChangeShapeType="1"/>
              </p:cNvSpPr>
              <p:nvPr/>
            </p:nvSpPr>
            <p:spPr bwMode="auto">
              <a:xfrm flipV="1">
                <a:off x="1850" y="3649"/>
                <a:ext cx="1" cy="22"/>
              </a:xfrm>
              <a:prstGeom prst="line">
                <a:avLst/>
              </a:prstGeom>
              <a:grpFill/>
              <a:ln w="0">
                <a:solidFill>
                  <a:srgbClr val="000000"/>
                </a:solidFill>
                <a:round/>
                <a:headEnd/>
                <a:tailEnd/>
              </a:ln>
              <a:extLst/>
            </p:spPr>
            <p:txBody>
              <a:bodyPr/>
              <a:lstStyle/>
              <a:p>
                <a:endParaRPr lang="cs-CZ"/>
              </a:p>
            </p:txBody>
          </p:sp>
          <p:sp>
            <p:nvSpPr>
              <p:cNvPr id="168035" name="Line 99">
                <a:extLst>
                  <a:ext uri="{FF2B5EF4-FFF2-40B4-BE49-F238E27FC236}">
                    <a16:creationId xmlns:a16="http://schemas.microsoft.com/office/drawing/2014/main" id="{E7423B32-94B9-481A-B194-A0AB0D26BE7B}"/>
                  </a:ext>
                </a:extLst>
              </p:cNvPr>
              <p:cNvSpPr>
                <a:spLocks noChangeShapeType="1"/>
              </p:cNvSpPr>
              <p:nvPr/>
            </p:nvSpPr>
            <p:spPr bwMode="auto">
              <a:xfrm flipV="1">
                <a:off x="2274" y="3649"/>
                <a:ext cx="1" cy="22"/>
              </a:xfrm>
              <a:prstGeom prst="line">
                <a:avLst/>
              </a:prstGeom>
              <a:grpFill/>
              <a:ln w="0">
                <a:solidFill>
                  <a:srgbClr val="000000"/>
                </a:solidFill>
                <a:round/>
                <a:headEnd/>
                <a:tailEnd/>
              </a:ln>
              <a:extLst/>
            </p:spPr>
            <p:txBody>
              <a:bodyPr/>
              <a:lstStyle/>
              <a:p>
                <a:endParaRPr lang="cs-CZ"/>
              </a:p>
            </p:txBody>
          </p:sp>
          <p:sp>
            <p:nvSpPr>
              <p:cNvPr id="168036" name="Line 100">
                <a:extLst>
                  <a:ext uri="{FF2B5EF4-FFF2-40B4-BE49-F238E27FC236}">
                    <a16:creationId xmlns:a16="http://schemas.microsoft.com/office/drawing/2014/main" id="{F47F38A6-4066-4E94-AB75-EA1AEC1D1220}"/>
                  </a:ext>
                </a:extLst>
              </p:cNvPr>
              <p:cNvSpPr>
                <a:spLocks noChangeShapeType="1"/>
              </p:cNvSpPr>
              <p:nvPr/>
            </p:nvSpPr>
            <p:spPr bwMode="auto">
              <a:xfrm flipV="1">
                <a:off x="2692" y="3649"/>
                <a:ext cx="1" cy="22"/>
              </a:xfrm>
              <a:prstGeom prst="line">
                <a:avLst/>
              </a:prstGeom>
              <a:grpFill/>
              <a:ln w="0">
                <a:solidFill>
                  <a:srgbClr val="000000"/>
                </a:solidFill>
                <a:round/>
                <a:headEnd/>
                <a:tailEnd/>
              </a:ln>
              <a:extLst/>
            </p:spPr>
            <p:txBody>
              <a:bodyPr/>
              <a:lstStyle/>
              <a:p>
                <a:endParaRPr lang="cs-CZ"/>
              </a:p>
            </p:txBody>
          </p:sp>
          <p:sp>
            <p:nvSpPr>
              <p:cNvPr id="168037" name="Line 101">
                <a:extLst>
                  <a:ext uri="{FF2B5EF4-FFF2-40B4-BE49-F238E27FC236}">
                    <a16:creationId xmlns:a16="http://schemas.microsoft.com/office/drawing/2014/main" id="{C6BE4DA6-D65B-4861-87EB-E19A4F536BA4}"/>
                  </a:ext>
                </a:extLst>
              </p:cNvPr>
              <p:cNvSpPr>
                <a:spLocks noChangeShapeType="1"/>
              </p:cNvSpPr>
              <p:nvPr/>
            </p:nvSpPr>
            <p:spPr bwMode="auto">
              <a:xfrm flipV="1">
                <a:off x="3111" y="3649"/>
                <a:ext cx="1" cy="22"/>
              </a:xfrm>
              <a:prstGeom prst="line">
                <a:avLst/>
              </a:prstGeom>
              <a:grpFill/>
              <a:ln w="0">
                <a:solidFill>
                  <a:srgbClr val="000000"/>
                </a:solidFill>
                <a:round/>
                <a:headEnd/>
                <a:tailEnd/>
              </a:ln>
              <a:extLst/>
            </p:spPr>
            <p:txBody>
              <a:bodyPr/>
              <a:lstStyle/>
              <a:p>
                <a:endParaRPr lang="cs-CZ"/>
              </a:p>
            </p:txBody>
          </p:sp>
          <p:sp>
            <p:nvSpPr>
              <p:cNvPr id="168038" name="Line 102">
                <a:extLst>
                  <a:ext uri="{FF2B5EF4-FFF2-40B4-BE49-F238E27FC236}">
                    <a16:creationId xmlns:a16="http://schemas.microsoft.com/office/drawing/2014/main" id="{C3FE537C-2CF4-4CF0-8C3E-452C4F357C34}"/>
                  </a:ext>
                </a:extLst>
              </p:cNvPr>
              <p:cNvSpPr>
                <a:spLocks noChangeShapeType="1"/>
              </p:cNvSpPr>
              <p:nvPr/>
            </p:nvSpPr>
            <p:spPr bwMode="auto">
              <a:xfrm flipV="1">
                <a:off x="3535" y="3649"/>
                <a:ext cx="1" cy="22"/>
              </a:xfrm>
              <a:prstGeom prst="line">
                <a:avLst/>
              </a:prstGeom>
              <a:grpFill/>
              <a:ln w="0">
                <a:solidFill>
                  <a:srgbClr val="000000"/>
                </a:solidFill>
                <a:round/>
                <a:headEnd/>
                <a:tailEnd/>
              </a:ln>
              <a:extLst/>
            </p:spPr>
            <p:txBody>
              <a:bodyPr/>
              <a:lstStyle/>
              <a:p>
                <a:endParaRPr lang="cs-CZ"/>
              </a:p>
            </p:txBody>
          </p:sp>
          <p:sp>
            <p:nvSpPr>
              <p:cNvPr id="168039" name="Line 103">
                <a:extLst>
                  <a:ext uri="{FF2B5EF4-FFF2-40B4-BE49-F238E27FC236}">
                    <a16:creationId xmlns:a16="http://schemas.microsoft.com/office/drawing/2014/main" id="{D5E1DA1C-62A1-44C2-93B1-8CDDB0573AB7}"/>
                  </a:ext>
                </a:extLst>
              </p:cNvPr>
              <p:cNvSpPr>
                <a:spLocks noChangeShapeType="1"/>
              </p:cNvSpPr>
              <p:nvPr/>
            </p:nvSpPr>
            <p:spPr bwMode="auto">
              <a:xfrm flipV="1">
                <a:off x="3953" y="3649"/>
                <a:ext cx="1" cy="22"/>
              </a:xfrm>
              <a:prstGeom prst="line">
                <a:avLst/>
              </a:prstGeom>
              <a:grpFill/>
              <a:ln w="0">
                <a:solidFill>
                  <a:srgbClr val="000000"/>
                </a:solidFill>
                <a:round/>
                <a:headEnd/>
                <a:tailEnd/>
              </a:ln>
              <a:extLst/>
            </p:spPr>
            <p:txBody>
              <a:bodyPr/>
              <a:lstStyle/>
              <a:p>
                <a:endParaRPr lang="cs-CZ"/>
              </a:p>
            </p:txBody>
          </p:sp>
          <p:sp>
            <p:nvSpPr>
              <p:cNvPr id="168040" name="Line 104">
                <a:extLst>
                  <a:ext uri="{FF2B5EF4-FFF2-40B4-BE49-F238E27FC236}">
                    <a16:creationId xmlns:a16="http://schemas.microsoft.com/office/drawing/2014/main" id="{6C3442DA-A0D8-428F-BE73-C63A7633EF37}"/>
                  </a:ext>
                </a:extLst>
              </p:cNvPr>
              <p:cNvSpPr>
                <a:spLocks noChangeShapeType="1"/>
              </p:cNvSpPr>
              <p:nvPr/>
            </p:nvSpPr>
            <p:spPr bwMode="auto">
              <a:xfrm flipV="1">
                <a:off x="4371" y="3649"/>
                <a:ext cx="1" cy="22"/>
              </a:xfrm>
              <a:prstGeom prst="line">
                <a:avLst/>
              </a:prstGeom>
              <a:grpFill/>
              <a:ln w="0">
                <a:solidFill>
                  <a:srgbClr val="000000"/>
                </a:solidFill>
                <a:round/>
                <a:headEnd/>
                <a:tailEnd/>
              </a:ln>
              <a:extLst/>
            </p:spPr>
            <p:txBody>
              <a:bodyPr/>
              <a:lstStyle/>
              <a:p>
                <a:endParaRPr lang="cs-CZ"/>
              </a:p>
            </p:txBody>
          </p:sp>
          <p:sp>
            <p:nvSpPr>
              <p:cNvPr id="168041" name="Line 105">
                <a:extLst>
                  <a:ext uri="{FF2B5EF4-FFF2-40B4-BE49-F238E27FC236}">
                    <a16:creationId xmlns:a16="http://schemas.microsoft.com/office/drawing/2014/main" id="{D445852F-B607-4764-8002-9EE742D153A4}"/>
                  </a:ext>
                </a:extLst>
              </p:cNvPr>
              <p:cNvSpPr>
                <a:spLocks noChangeShapeType="1"/>
              </p:cNvSpPr>
              <p:nvPr/>
            </p:nvSpPr>
            <p:spPr bwMode="auto">
              <a:xfrm flipV="1">
                <a:off x="4795" y="3649"/>
                <a:ext cx="1" cy="22"/>
              </a:xfrm>
              <a:prstGeom prst="line">
                <a:avLst/>
              </a:prstGeom>
              <a:grpFill/>
              <a:ln w="0">
                <a:solidFill>
                  <a:srgbClr val="000000"/>
                </a:solidFill>
                <a:round/>
                <a:headEnd/>
                <a:tailEnd/>
              </a:ln>
              <a:extLst/>
            </p:spPr>
            <p:txBody>
              <a:bodyPr/>
              <a:lstStyle/>
              <a:p>
                <a:endParaRPr lang="cs-CZ"/>
              </a:p>
            </p:txBody>
          </p:sp>
          <p:sp>
            <p:nvSpPr>
              <p:cNvPr id="168042" name="Line 106">
                <a:extLst>
                  <a:ext uri="{FF2B5EF4-FFF2-40B4-BE49-F238E27FC236}">
                    <a16:creationId xmlns:a16="http://schemas.microsoft.com/office/drawing/2014/main" id="{5DC8E513-09D8-4A1E-8D3C-E3D4AC1FCA2A}"/>
                  </a:ext>
                </a:extLst>
              </p:cNvPr>
              <p:cNvSpPr>
                <a:spLocks noChangeShapeType="1"/>
              </p:cNvSpPr>
              <p:nvPr/>
            </p:nvSpPr>
            <p:spPr bwMode="auto">
              <a:xfrm flipV="1">
                <a:off x="5213" y="3649"/>
                <a:ext cx="1" cy="22"/>
              </a:xfrm>
              <a:prstGeom prst="line">
                <a:avLst/>
              </a:prstGeom>
              <a:grpFill/>
              <a:ln w="0">
                <a:solidFill>
                  <a:srgbClr val="000000"/>
                </a:solidFill>
                <a:round/>
                <a:headEnd/>
                <a:tailEnd/>
              </a:ln>
              <a:extLst/>
            </p:spPr>
            <p:txBody>
              <a:bodyPr/>
              <a:lstStyle/>
              <a:p>
                <a:endParaRPr lang="cs-CZ"/>
              </a:p>
            </p:txBody>
          </p:sp>
          <p:sp>
            <p:nvSpPr>
              <p:cNvPr id="168043" name="Freeform 107">
                <a:extLst>
                  <a:ext uri="{FF2B5EF4-FFF2-40B4-BE49-F238E27FC236}">
                    <a16:creationId xmlns:a16="http://schemas.microsoft.com/office/drawing/2014/main" id="{53DE8F73-04C3-45F3-AC4B-3838FDA34E93}"/>
                  </a:ext>
                </a:extLst>
              </p:cNvPr>
              <p:cNvSpPr>
                <a:spLocks/>
              </p:cNvSpPr>
              <p:nvPr/>
            </p:nvSpPr>
            <p:spPr bwMode="auto">
              <a:xfrm>
                <a:off x="1839" y="1208"/>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44" name="Freeform 108">
                <a:extLst>
                  <a:ext uri="{FF2B5EF4-FFF2-40B4-BE49-F238E27FC236}">
                    <a16:creationId xmlns:a16="http://schemas.microsoft.com/office/drawing/2014/main" id="{62362B68-95C1-4C0B-AFB0-05C0B6AEE797}"/>
                  </a:ext>
                </a:extLst>
              </p:cNvPr>
              <p:cNvSpPr>
                <a:spLocks/>
              </p:cNvSpPr>
              <p:nvPr/>
            </p:nvSpPr>
            <p:spPr bwMode="auto">
              <a:xfrm>
                <a:off x="1839" y="1225"/>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45" name="Freeform 109">
                <a:extLst>
                  <a:ext uri="{FF2B5EF4-FFF2-40B4-BE49-F238E27FC236}">
                    <a16:creationId xmlns:a16="http://schemas.microsoft.com/office/drawing/2014/main" id="{4EBABE1C-2DE3-4100-9727-64FC1E8682DA}"/>
                  </a:ext>
                </a:extLst>
              </p:cNvPr>
              <p:cNvSpPr>
                <a:spLocks/>
              </p:cNvSpPr>
              <p:nvPr/>
            </p:nvSpPr>
            <p:spPr bwMode="auto">
              <a:xfrm>
                <a:off x="1839" y="1243"/>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46" name="Freeform 110">
                <a:extLst>
                  <a:ext uri="{FF2B5EF4-FFF2-40B4-BE49-F238E27FC236}">
                    <a16:creationId xmlns:a16="http://schemas.microsoft.com/office/drawing/2014/main" id="{AA89A0B3-84A6-4323-92E1-B5EEB622D5A8}"/>
                  </a:ext>
                </a:extLst>
              </p:cNvPr>
              <p:cNvSpPr>
                <a:spLocks/>
              </p:cNvSpPr>
              <p:nvPr/>
            </p:nvSpPr>
            <p:spPr bwMode="auto">
              <a:xfrm>
                <a:off x="1839" y="1260"/>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47" name="Freeform 111">
                <a:extLst>
                  <a:ext uri="{FF2B5EF4-FFF2-40B4-BE49-F238E27FC236}">
                    <a16:creationId xmlns:a16="http://schemas.microsoft.com/office/drawing/2014/main" id="{6E262752-0788-4EDE-AD3E-074AAE7C31C7}"/>
                  </a:ext>
                </a:extLst>
              </p:cNvPr>
              <p:cNvSpPr>
                <a:spLocks/>
              </p:cNvSpPr>
              <p:nvPr/>
            </p:nvSpPr>
            <p:spPr bwMode="auto">
              <a:xfrm>
                <a:off x="1839" y="1283"/>
                <a:ext cx="34" cy="28"/>
              </a:xfrm>
              <a:custGeom>
                <a:avLst/>
                <a:gdLst>
                  <a:gd name="T0" fmla="*/ 17 w 34"/>
                  <a:gd name="T1" fmla="*/ 0 h 28"/>
                  <a:gd name="T2" fmla="*/ 34 w 34"/>
                  <a:gd name="T3" fmla="*/ 17 h 28"/>
                  <a:gd name="T4" fmla="*/ 17 w 34"/>
                  <a:gd name="T5" fmla="*/ 28 h 28"/>
                  <a:gd name="T6" fmla="*/ 0 w 34"/>
                  <a:gd name="T7" fmla="*/ 17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48" name="Freeform 112">
                <a:extLst>
                  <a:ext uri="{FF2B5EF4-FFF2-40B4-BE49-F238E27FC236}">
                    <a16:creationId xmlns:a16="http://schemas.microsoft.com/office/drawing/2014/main" id="{FB989525-811E-4748-AB01-B90BCC03B70C}"/>
                  </a:ext>
                </a:extLst>
              </p:cNvPr>
              <p:cNvSpPr>
                <a:spLocks/>
              </p:cNvSpPr>
              <p:nvPr/>
            </p:nvSpPr>
            <p:spPr bwMode="auto">
              <a:xfrm>
                <a:off x="1839" y="1300"/>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49" name="Freeform 113">
                <a:extLst>
                  <a:ext uri="{FF2B5EF4-FFF2-40B4-BE49-F238E27FC236}">
                    <a16:creationId xmlns:a16="http://schemas.microsoft.com/office/drawing/2014/main" id="{C18B237D-C60C-4A74-A77A-6F16D6CE5DBB}"/>
                  </a:ext>
                </a:extLst>
              </p:cNvPr>
              <p:cNvSpPr>
                <a:spLocks/>
              </p:cNvSpPr>
              <p:nvPr/>
            </p:nvSpPr>
            <p:spPr bwMode="auto">
              <a:xfrm>
                <a:off x="1839" y="1317"/>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0" name="Freeform 114">
                <a:extLst>
                  <a:ext uri="{FF2B5EF4-FFF2-40B4-BE49-F238E27FC236}">
                    <a16:creationId xmlns:a16="http://schemas.microsoft.com/office/drawing/2014/main" id="{12CB10E6-BB6D-4601-8FBF-89DB4E8B6712}"/>
                  </a:ext>
                </a:extLst>
              </p:cNvPr>
              <p:cNvSpPr>
                <a:spLocks/>
              </p:cNvSpPr>
              <p:nvPr/>
            </p:nvSpPr>
            <p:spPr bwMode="auto">
              <a:xfrm>
                <a:off x="1839" y="1334"/>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51" name="Freeform 115">
                <a:extLst>
                  <a:ext uri="{FF2B5EF4-FFF2-40B4-BE49-F238E27FC236}">
                    <a16:creationId xmlns:a16="http://schemas.microsoft.com/office/drawing/2014/main" id="{BF64C576-B3A9-4837-891E-8870630AFFA7}"/>
                  </a:ext>
                </a:extLst>
              </p:cNvPr>
              <p:cNvSpPr>
                <a:spLocks/>
              </p:cNvSpPr>
              <p:nvPr/>
            </p:nvSpPr>
            <p:spPr bwMode="auto">
              <a:xfrm>
                <a:off x="1982" y="1357"/>
                <a:ext cx="34" cy="29"/>
              </a:xfrm>
              <a:custGeom>
                <a:avLst/>
                <a:gdLst>
                  <a:gd name="T0" fmla="*/ 17 w 34"/>
                  <a:gd name="T1" fmla="*/ 0 h 29"/>
                  <a:gd name="T2" fmla="*/ 34 w 34"/>
                  <a:gd name="T3" fmla="*/ 17 h 29"/>
                  <a:gd name="T4" fmla="*/ 17 w 34"/>
                  <a:gd name="T5" fmla="*/ 29 h 29"/>
                  <a:gd name="T6" fmla="*/ 0 w 34"/>
                  <a:gd name="T7" fmla="*/ 17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2" name="Freeform 116">
                <a:extLst>
                  <a:ext uri="{FF2B5EF4-FFF2-40B4-BE49-F238E27FC236}">
                    <a16:creationId xmlns:a16="http://schemas.microsoft.com/office/drawing/2014/main" id="{DA22974C-EF42-4C18-AC9C-C5BA6BBB0367}"/>
                  </a:ext>
                </a:extLst>
              </p:cNvPr>
              <p:cNvSpPr>
                <a:spLocks/>
              </p:cNvSpPr>
              <p:nvPr/>
            </p:nvSpPr>
            <p:spPr bwMode="auto">
              <a:xfrm>
                <a:off x="1982" y="1374"/>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53" name="Freeform 117">
                <a:extLst>
                  <a:ext uri="{FF2B5EF4-FFF2-40B4-BE49-F238E27FC236}">
                    <a16:creationId xmlns:a16="http://schemas.microsoft.com/office/drawing/2014/main" id="{882C4ED7-E384-4176-A9E4-96F23CF72744}"/>
                  </a:ext>
                </a:extLst>
              </p:cNvPr>
              <p:cNvSpPr>
                <a:spLocks/>
              </p:cNvSpPr>
              <p:nvPr/>
            </p:nvSpPr>
            <p:spPr bwMode="auto">
              <a:xfrm>
                <a:off x="1982" y="1392"/>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4" name="Freeform 118">
                <a:extLst>
                  <a:ext uri="{FF2B5EF4-FFF2-40B4-BE49-F238E27FC236}">
                    <a16:creationId xmlns:a16="http://schemas.microsoft.com/office/drawing/2014/main" id="{810CD045-6FB1-4766-B5F8-C10558A4095F}"/>
                  </a:ext>
                </a:extLst>
              </p:cNvPr>
              <p:cNvSpPr>
                <a:spLocks/>
              </p:cNvSpPr>
              <p:nvPr/>
            </p:nvSpPr>
            <p:spPr bwMode="auto">
              <a:xfrm>
                <a:off x="1982" y="1409"/>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5" name="Freeform 119">
                <a:extLst>
                  <a:ext uri="{FF2B5EF4-FFF2-40B4-BE49-F238E27FC236}">
                    <a16:creationId xmlns:a16="http://schemas.microsoft.com/office/drawing/2014/main" id="{2CD204A2-E47D-4A91-B4BA-9B32FB6AF6A6}"/>
                  </a:ext>
                </a:extLst>
              </p:cNvPr>
              <p:cNvSpPr>
                <a:spLocks/>
              </p:cNvSpPr>
              <p:nvPr/>
            </p:nvSpPr>
            <p:spPr bwMode="auto">
              <a:xfrm>
                <a:off x="1982" y="1432"/>
                <a:ext cx="34" cy="28"/>
              </a:xfrm>
              <a:custGeom>
                <a:avLst/>
                <a:gdLst>
                  <a:gd name="T0" fmla="*/ 17 w 34"/>
                  <a:gd name="T1" fmla="*/ 0 h 28"/>
                  <a:gd name="T2" fmla="*/ 34 w 34"/>
                  <a:gd name="T3" fmla="*/ 11 h 28"/>
                  <a:gd name="T4" fmla="*/ 17 w 34"/>
                  <a:gd name="T5" fmla="*/ 28 h 28"/>
                  <a:gd name="T6" fmla="*/ 0 w 34"/>
                  <a:gd name="T7" fmla="*/ 11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1"/>
                    </a:lnTo>
                    <a:lnTo>
                      <a:pt x="17" y="28"/>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056" name="Freeform 120">
                <a:extLst>
                  <a:ext uri="{FF2B5EF4-FFF2-40B4-BE49-F238E27FC236}">
                    <a16:creationId xmlns:a16="http://schemas.microsoft.com/office/drawing/2014/main" id="{59FFD267-106E-4FD1-A5CD-03EC80105D9B}"/>
                  </a:ext>
                </a:extLst>
              </p:cNvPr>
              <p:cNvSpPr>
                <a:spLocks/>
              </p:cNvSpPr>
              <p:nvPr/>
            </p:nvSpPr>
            <p:spPr bwMode="auto">
              <a:xfrm>
                <a:off x="1982" y="1449"/>
                <a:ext cx="34" cy="29"/>
              </a:xfrm>
              <a:custGeom>
                <a:avLst/>
                <a:gdLst>
                  <a:gd name="T0" fmla="*/ 17 w 34"/>
                  <a:gd name="T1" fmla="*/ 0 h 29"/>
                  <a:gd name="T2" fmla="*/ 34 w 34"/>
                  <a:gd name="T3" fmla="*/ 17 h 29"/>
                  <a:gd name="T4" fmla="*/ 17 w 34"/>
                  <a:gd name="T5" fmla="*/ 29 h 29"/>
                  <a:gd name="T6" fmla="*/ 0 w 34"/>
                  <a:gd name="T7" fmla="*/ 17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7" name="Freeform 121">
                <a:extLst>
                  <a:ext uri="{FF2B5EF4-FFF2-40B4-BE49-F238E27FC236}">
                    <a16:creationId xmlns:a16="http://schemas.microsoft.com/office/drawing/2014/main" id="{00137BDB-7627-4829-9A67-2BDEAD9F62BD}"/>
                  </a:ext>
                </a:extLst>
              </p:cNvPr>
              <p:cNvSpPr>
                <a:spLocks/>
              </p:cNvSpPr>
              <p:nvPr/>
            </p:nvSpPr>
            <p:spPr bwMode="auto">
              <a:xfrm>
                <a:off x="1982" y="1466"/>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8" name="Freeform 122">
                <a:extLst>
                  <a:ext uri="{FF2B5EF4-FFF2-40B4-BE49-F238E27FC236}">
                    <a16:creationId xmlns:a16="http://schemas.microsoft.com/office/drawing/2014/main" id="{A0F80932-64BF-4E3D-BFDE-5B474ABFCAEA}"/>
                  </a:ext>
                </a:extLst>
              </p:cNvPr>
              <p:cNvSpPr>
                <a:spLocks/>
              </p:cNvSpPr>
              <p:nvPr/>
            </p:nvSpPr>
            <p:spPr bwMode="auto">
              <a:xfrm>
                <a:off x="1982" y="1483"/>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59" name="Freeform 123">
                <a:extLst>
                  <a:ext uri="{FF2B5EF4-FFF2-40B4-BE49-F238E27FC236}">
                    <a16:creationId xmlns:a16="http://schemas.microsoft.com/office/drawing/2014/main" id="{7CEB8F13-12D4-4950-9D4C-B502E51F510F}"/>
                  </a:ext>
                </a:extLst>
              </p:cNvPr>
              <p:cNvSpPr>
                <a:spLocks/>
              </p:cNvSpPr>
              <p:nvPr/>
            </p:nvSpPr>
            <p:spPr bwMode="auto">
              <a:xfrm>
                <a:off x="1982" y="1506"/>
                <a:ext cx="34" cy="29"/>
              </a:xfrm>
              <a:custGeom>
                <a:avLst/>
                <a:gdLst>
                  <a:gd name="T0" fmla="*/ 17 w 34"/>
                  <a:gd name="T1" fmla="*/ 0 h 29"/>
                  <a:gd name="T2" fmla="*/ 34 w 34"/>
                  <a:gd name="T3" fmla="*/ 12 h 29"/>
                  <a:gd name="T4" fmla="*/ 17 w 34"/>
                  <a:gd name="T5" fmla="*/ 29 h 29"/>
                  <a:gd name="T6" fmla="*/ 0 w 34"/>
                  <a:gd name="T7" fmla="*/ 12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060" name="Freeform 124">
                <a:extLst>
                  <a:ext uri="{FF2B5EF4-FFF2-40B4-BE49-F238E27FC236}">
                    <a16:creationId xmlns:a16="http://schemas.microsoft.com/office/drawing/2014/main" id="{585EFA30-1B1B-445E-8747-CE18E6EAB652}"/>
                  </a:ext>
                </a:extLst>
              </p:cNvPr>
              <p:cNvSpPr>
                <a:spLocks/>
              </p:cNvSpPr>
              <p:nvPr/>
            </p:nvSpPr>
            <p:spPr bwMode="auto">
              <a:xfrm>
                <a:off x="1982" y="1523"/>
                <a:ext cx="34" cy="29"/>
              </a:xfrm>
              <a:custGeom>
                <a:avLst/>
                <a:gdLst>
                  <a:gd name="T0" fmla="*/ 17 w 34"/>
                  <a:gd name="T1" fmla="*/ 0 h 29"/>
                  <a:gd name="T2" fmla="*/ 34 w 34"/>
                  <a:gd name="T3" fmla="*/ 18 h 29"/>
                  <a:gd name="T4" fmla="*/ 17 w 34"/>
                  <a:gd name="T5" fmla="*/ 29 h 29"/>
                  <a:gd name="T6" fmla="*/ 0 w 34"/>
                  <a:gd name="T7" fmla="*/ 18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8"/>
                    </a:lnTo>
                    <a:lnTo>
                      <a:pt x="17" y="29"/>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61" name="Freeform 125">
                <a:extLst>
                  <a:ext uri="{FF2B5EF4-FFF2-40B4-BE49-F238E27FC236}">
                    <a16:creationId xmlns:a16="http://schemas.microsoft.com/office/drawing/2014/main" id="{5677582D-DC3D-4AA6-B942-7207AB505381}"/>
                  </a:ext>
                </a:extLst>
              </p:cNvPr>
              <p:cNvSpPr>
                <a:spLocks/>
              </p:cNvSpPr>
              <p:nvPr/>
            </p:nvSpPr>
            <p:spPr bwMode="auto">
              <a:xfrm>
                <a:off x="1982" y="1541"/>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62" name="Freeform 126">
                <a:extLst>
                  <a:ext uri="{FF2B5EF4-FFF2-40B4-BE49-F238E27FC236}">
                    <a16:creationId xmlns:a16="http://schemas.microsoft.com/office/drawing/2014/main" id="{941556B0-CA39-4183-89D9-1AA9D6EEF516}"/>
                  </a:ext>
                </a:extLst>
              </p:cNvPr>
              <p:cNvSpPr>
                <a:spLocks/>
              </p:cNvSpPr>
              <p:nvPr/>
            </p:nvSpPr>
            <p:spPr bwMode="auto">
              <a:xfrm>
                <a:off x="1982" y="1558"/>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63" name="Freeform 127">
                <a:extLst>
                  <a:ext uri="{FF2B5EF4-FFF2-40B4-BE49-F238E27FC236}">
                    <a16:creationId xmlns:a16="http://schemas.microsoft.com/office/drawing/2014/main" id="{28DBB571-BFF7-4BF2-A348-F3651084F21B}"/>
                  </a:ext>
                </a:extLst>
              </p:cNvPr>
              <p:cNvSpPr>
                <a:spLocks/>
              </p:cNvSpPr>
              <p:nvPr/>
            </p:nvSpPr>
            <p:spPr bwMode="auto">
              <a:xfrm>
                <a:off x="1982" y="1575"/>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64" name="Freeform 128">
                <a:extLst>
                  <a:ext uri="{FF2B5EF4-FFF2-40B4-BE49-F238E27FC236}">
                    <a16:creationId xmlns:a16="http://schemas.microsoft.com/office/drawing/2014/main" id="{587FCDAF-1392-49FF-A670-163A420FDBAF}"/>
                  </a:ext>
                </a:extLst>
              </p:cNvPr>
              <p:cNvSpPr>
                <a:spLocks/>
              </p:cNvSpPr>
              <p:nvPr/>
            </p:nvSpPr>
            <p:spPr bwMode="auto">
              <a:xfrm>
                <a:off x="1982" y="1598"/>
                <a:ext cx="34" cy="28"/>
              </a:xfrm>
              <a:custGeom>
                <a:avLst/>
                <a:gdLst>
                  <a:gd name="T0" fmla="*/ 17 w 34"/>
                  <a:gd name="T1" fmla="*/ 0 h 28"/>
                  <a:gd name="T2" fmla="*/ 34 w 34"/>
                  <a:gd name="T3" fmla="*/ 11 h 28"/>
                  <a:gd name="T4" fmla="*/ 17 w 34"/>
                  <a:gd name="T5" fmla="*/ 28 h 28"/>
                  <a:gd name="T6" fmla="*/ 0 w 34"/>
                  <a:gd name="T7" fmla="*/ 11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1"/>
                    </a:lnTo>
                    <a:lnTo>
                      <a:pt x="17" y="28"/>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065" name="Freeform 129">
                <a:extLst>
                  <a:ext uri="{FF2B5EF4-FFF2-40B4-BE49-F238E27FC236}">
                    <a16:creationId xmlns:a16="http://schemas.microsoft.com/office/drawing/2014/main" id="{8D7B66BE-B7D7-4E09-8659-025B49D1B723}"/>
                  </a:ext>
                </a:extLst>
              </p:cNvPr>
              <p:cNvSpPr>
                <a:spLocks/>
              </p:cNvSpPr>
              <p:nvPr/>
            </p:nvSpPr>
            <p:spPr bwMode="auto">
              <a:xfrm>
                <a:off x="1982" y="1615"/>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66" name="Freeform 130">
                <a:extLst>
                  <a:ext uri="{FF2B5EF4-FFF2-40B4-BE49-F238E27FC236}">
                    <a16:creationId xmlns:a16="http://schemas.microsoft.com/office/drawing/2014/main" id="{E4BA60C8-332B-45D5-9B5E-F400CC7D4579}"/>
                  </a:ext>
                </a:extLst>
              </p:cNvPr>
              <p:cNvSpPr>
                <a:spLocks/>
              </p:cNvSpPr>
              <p:nvPr/>
            </p:nvSpPr>
            <p:spPr bwMode="auto">
              <a:xfrm>
                <a:off x="1982" y="1632"/>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67" name="Freeform 131">
                <a:extLst>
                  <a:ext uri="{FF2B5EF4-FFF2-40B4-BE49-F238E27FC236}">
                    <a16:creationId xmlns:a16="http://schemas.microsoft.com/office/drawing/2014/main" id="{B6FCE0DF-D3F7-4667-A9B9-61870F6778A6}"/>
                  </a:ext>
                </a:extLst>
              </p:cNvPr>
              <p:cNvSpPr>
                <a:spLocks/>
              </p:cNvSpPr>
              <p:nvPr/>
            </p:nvSpPr>
            <p:spPr bwMode="auto">
              <a:xfrm>
                <a:off x="1982" y="1649"/>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68" name="Freeform 132">
                <a:extLst>
                  <a:ext uri="{FF2B5EF4-FFF2-40B4-BE49-F238E27FC236}">
                    <a16:creationId xmlns:a16="http://schemas.microsoft.com/office/drawing/2014/main" id="{708A47D5-7CC2-4138-AA0C-014DA3DD0697}"/>
                  </a:ext>
                </a:extLst>
              </p:cNvPr>
              <p:cNvSpPr>
                <a:spLocks/>
              </p:cNvSpPr>
              <p:nvPr/>
            </p:nvSpPr>
            <p:spPr bwMode="auto">
              <a:xfrm>
                <a:off x="2125" y="1672"/>
                <a:ext cx="29" cy="29"/>
              </a:xfrm>
              <a:custGeom>
                <a:avLst/>
                <a:gdLst>
                  <a:gd name="T0" fmla="*/ 17 w 29"/>
                  <a:gd name="T1" fmla="*/ 0 h 29"/>
                  <a:gd name="T2" fmla="*/ 29 w 29"/>
                  <a:gd name="T3" fmla="*/ 12 h 29"/>
                  <a:gd name="T4" fmla="*/ 17 w 29"/>
                  <a:gd name="T5" fmla="*/ 29 h 29"/>
                  <a:gd name="T6" fmla="*/ 0 w 29"/>
                  <a:gd name="T7" fmla="*/ 12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069" name="Freeform 133">
                <a:extLst>
                  <a:ext uri="{FF2B5EF4-FFF2-40B4-BE49-F238E27FC236}">
                    <a16:creationId xmlns:a16="http://schemas.microsoft.com/office/drawing/2014/main" id="{AE4CFD56-8214-40D2-8204-C366E28272F6}"/>
                  </a:ext>
                </a:extLst>
              </p:cNvPr>
              <p:cNvSpPr>
                <a:spLocks/>
              </p:cNvSpPr>
              <p:nvPr/>
            </p:nvSpPr>
            <p:spPr bwMode="auto">
              <a:xfrm>
                <a:off x="2125" y="1689"/>
                <a:ext cx="29" cy="29"/>
              </a:xfrm>
              <a:custGeom>
                <a:avLst/>
                <a:gdLst>
                  <a:gd name="T0" fmla="*/ 17 w 29"/>
                  <a:gd name="T1" fmla="*/ 0 h 29"/>
                  <a:gd name="T2" fmla="*/ 29 w 29"/>
                  <a:gd name="T3" fmla="*/ 18 h 29"/>
                  <a:gd name="T4" fmla="*/ 17 w 29"/>
                  <a:gd name="T5" fmla="*/ 29 h 29"/>
                  <a:gd name="T6" fmla="*/ 0 w 29"/>
                  <a:gd name="T7" fmla="*/ 18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8"/>
                    </a:lnTo>
                    <a:lnTo>
                      <a:pt x="17" y="29"/>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70" name="Freeform 134">
                <a:extLst>
                  <a:ext uri="{FF2B5EF4-FFF2-40B4-BE49-F238E27FC236}">
                    <a16:creationId xmlns:a16="http://schemas.microsoft.com/office/drawing/2014/main" id="{035FD91A-C331-4616-8474-004ABE32BD40}"/>
                  </a:ext>
                </a:extLst>
              </p:cNvPr>
              <p:cNvSpPr>
                <a:spLocks/>
              </p:cNvSpPr>
              <p:nvPr/>
            </p:nvSpPr>
            <p:spPr bwMode="auto">
              <a:xfrm>
                <a:off x="2125" y="1707"/>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71" name="Freeform 135">
                <a:extLst>
                  <a:ext uri="{FF2B5EF4-FFF2-40B4-BE49-F238E27FC236}">
                    <a16:creationId xmlns:a16="http://schemas.microsoft.com/office/drawing/2014/main" id="{00010760-9FFC-43FB-AD36-1FE9F1097736}"/>
                  </a:ext>
                </a:extLst>
              </p:cNvPr>
              <p:cNvSpPr>
                <a:spLocks/>
              </p:cNvSpPr>
              <p:nvPr/>
            </p:nvSpPr>
            <p:spPr bwMode="auto">
              <a:xfrm>
                <a:off x="2125" y="1724"/>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72" name="Freeform 136">
                <a:extLst>
                  <a:ext uri="{FF2B5EF4-FFF2-40B4-BE49-F238E27FC236}">
                    <a16:creationId xmlns:a16="http://schemas.microsoft.com/office/drawing/2014/main" id="{D8EDB9D1-7222-410C-B17C-E389A6DB6982}"/>
                  </a:ext>
                </a:extLst>
              </p:cNvPr>
              <p:cNvSpPr>
                <a:spLocks/>
              </p:cNvSpPr>
              <p:nvPr/>
            </p:nvSpPr>
            <p:spPr bwMode="auto">
              <a:xfrm>
                <a:off x="2125" y="1747"/>
                <a:ext cx="29" cy="28"/>
              </a:xfrm>
              <a:custGeom>
                <a:avLst/>
                <a:gdLst>
                  <a:gd name="T0" fmla="*/ 17 w 29"/>
                  <a:gd name="T1" fmla="*/ 0 h 28"/>
                  <a:gd name="T2" fmla="*/ 29 w 29"/>
                  <a:gd name="T3" fmla="*/ 11 h 28"/>
                  <a:gd name="T4" fmla="*/ 17 w 29"/>
                  <a:gd name="T5" fmla="*/ 28 h 28"/>
                  <a:gd name="T6" fmla="*/ 0 w 29"/>
                  <a:gd name="T7" fmla="*/ 11 h 28"/>
                  <a:gd name="T8" fmla="*/ 17 w 29"/>
                  <a:gd name="T9" fmla="*/ 0 h 28"/>
                </a:gdLst>
                <a:ahLst/>
                <a:cxnLst>
                  <a:cxn ang="0">
                    <a:pos x="T0" y="T1"/>
                  </a:cxn>
                  <a:cxn ang="0">
                    <a:pos x="T2" y="T3"/>
                  </a:cxn>
                  <a:cxn ang="0">
                    <a:pos x="T4" y="T5"/>
                  </a:cxn>
                  <a:cxn ang="0">
                    <a:pos x="T6" y="T7"/>
                  </a:cxn>
                  <a:cxn ang="0">
                    <a:pos x="T8" y="T9"/>
                  </a:cxn>
                </a:cxnLst>
                <a:rect l="0" t="0" r="r" b="b"/>
                <a:pathLst>
                  <a:path w="29" h="28">
                    <a:moveTo>
                      <a:pt x="17" y="0"/>
                    </a:moveTo>
                    <a:lnTo>
                      <a:pt x="29" y="11"/>
                    </a:lnTo>
                    <a:lnTo>
                      <a:pt x="17" y="28"/>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073" name="Freeform 137">
                <a:extLst>
                  <a:ext uri="{FF2B5EF4-FFF2-40B4-BE49-F238E27FC236}">
                    <a16:creationId xmlns:a16="http://schemas.microsoft.com/office/drawing/2014/main" id="{6610B53D-8775-4F0C-B1EE-4C6CA672BBEE}"/>
                  </a:ext>
                </a:extLst>
              </p:cNvPr>
              <p:cNvSpPr>
                <a:spLocks/>
              </p:cNvSpPr>
              <p:nvPr/>
            </p:nvSpPr>
            <p:spPr bwMode="auto">
              <a:xfrm>
                <a:off x="2125" y="1764"/>
                <a:ext cx="29" cy="29"/>
              </a:xfrm>
              <a:custGeom>
                <a:avLst/>
                <a:gdLst>
                  <a:gd name="T0" fmla="*/ 17 w 29"/>
                  <a:gd name="T1" fmla="*/ 0 h 29"/>
                  <a:gd name="T2" fmla="*/ 29 w 29"/>
                  <a:gd name="T3" fmla="*/ 17 h 29"/>
                  <a:gd name="T4" fmla="*/ 17 w 29"/>
                  <a:gd name="T5" fmla="*/ 29 h 29"/>
                  <a:gd name="T6" fmla="*/ 0 w 29"/>
                  <a:gd name="T7" fmla="*/ 17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74" name="Freeform 138">
                <a:extLst>
                  <a:ext uri="{FF2B5EF4-FFF2-40B4-BE49-F238E27FC236}">
                    <a16:creationId xmlns:a16="http://schemas.microsoft.com/office/drawing/2014/main" id="{1B119FD3-E5B1-489A-87B9-7330FB83D12A}"/>
                  </a:ext>
                </a:extLst>
              </p:cNvPr>
              <p:cNvSpPr>
                <a:spLocks/>
              </p:cNvSpPr>
              <p:nvPr/>
            </p:nvSpPr>
            <p:spPr bwMode="auto">
              <a:xfrm>
                <a:off x="2125" y="1781"/>
                <a:ext cx="29" cy="35"/>
              </a:xfrm>
              <a:custGeom>
                <a:avLst/>
                <a:gdLst>
                  <a:gd name="T0" fmla="*/ 17 w 29"/>
                  <a:gd name="T1" fmla="*/ 0 h 35"/>
                  <a:gd name="T2" fmla="*/ 29 w 29"/>
                  <a:gd name="T3" fmla="*/ 17 h 35"/>
                  <a:gd name="T4" fmla="*/ 17 w 29"/>
                  <a:gd name="T5" fmla="*/ 35 h 35"/>
                  <a:gd name="T6" fmla="*/ 0 w 29"/>
                  <a:gd name="T7" fmla="*/ 17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75" name="Freeform 139">
                <a:extLst>
                  <a:ext uri="{FF2B5EF4-FFF2-40B4-BE49-F238E27FC236}">
                    <a16:creationId xmlns:a16="http://schemas.microsoft.com/office/drawing/2014/main" id="{43384CDF-E827-4CC0-AA38-9D8865FAAA38}"/>
                  </a:ext>
                </a:extLst>
              </p:cNvPr>
              <p:cNvSpPr>
                <a:spLocks/>
              </p:cNvSpPr>
              <p:nvPr/>
            </p:nvSpPr>
            <p:spPr bwMode="auto">
              <a:xfrm>
                <a:off x="2125" y="1798"/>
                <a:ext cx="29" cy="35"/>
              </a:xfrm>
              <a:custGeom>
                <a:avLst/>
                <a:gdLst>
                  <a:gd name="T0" fmla="*/ 17 w 29"/>
                  <a:gd name="T1" fmla="*/ 0 h 35"/>
                  <a:gd name="T2" fmla="*/ 29 w 29"/>
                  <a:gd name="T3" fmla="*/ 18 h 35"/>
                  <a:gd name="T4" fmla="*/ 17 w 29"/>
                  <a:gd name="T5" fmla="*/ 35 h 35"/>
                  <a:gd name="T6" fmla="*/ 0 w 29"/>
                  <a:gd name="T7" fmla="*/ 18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76" name="Freeform 140">
                <a:extLst>
                  <a:ext uri="{FF2B5EF4-FFF2-40B4-BE49-F238E27FC236}">
                    <a16:creationId xmlns:a16="http://schemas.microsoft.com/office/drawing/2014/main" id="{078F724C-1BDC-45E0-9677-86932D1E2349}"/>
                  </a:ext>
                </a:extLst>
              </p:cNvPr>
              <p:cNvSpPr>
                <a:spLocks/>
              </p:cNvSpPr>
              <p:nvPr/>
            </p:nvSpPr>
            <p:spPr bwMode="auto">
              <a:xfrm>
                <a:off x="2125" y="1821"/>
                <a:ext cx="29" cy="29"/>
              </a:xfrm>
              <a:custGeom>
                <a:avLst/>
                <a:gdLst>
                  <a:gd name="T0" fmla="*/ 17 w 29"/>
                  <a:gd name="T1" fmla="*/ 0 h 29"/>
                  <a:gd name="T2" fmla="*/ 29 w 29"/>
                  <a:gd name="T3" fmla="*/ 12 h 29"/>
                  <a:gd name="T4" fmla="*/ 17 w 29"/>
                  <a:gd name="T5" fmla="*/ 29 h 29"/>
                  <a:gd name="T6" fmla="*/ 0 w 29"/>
                  <a:gd name="T7" fmla="*/ 12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077" name="Freeform 141">
                <a:extLst>
                  <a:ext uri="{FF2B5EF4-FFF2-40B4-BE49-F238E27FC236}">
                    <a16:creationId xmlns:a16="http://schemas.microsoft.com/office/drawing/2014/main" id="{EF5A61CA-9B22-4183-903B-0D339807E703}"/>
                  </a:ext>
                </a:extLst>
              </p:cNvPr>
              <p:cNvSpPr>
                <a:spLocks/>
              </p:cNvSpPr>
              <p:nvPr/>
            </p:nvSpPr>
            <p:spPr bwMode="auto">
              <a:xfrm>
                <a:off x="2125" y="1838"/>
                <a:ext cx="29" cy="29"/>
              </a:xfrm>
              <a:custGeom>
                <a:avLst/>
                <a:gdLst>
                  <a:gd name="T0" fmla="*/ 17 w 29"/>
                  <a:gd name="T1" fmla="*/ 0 h 29"/>
                  <a:gd name="T2" fmla="*/ 29 w 29"/>
                  <a:gd name="T3" fmla="*/ 12 h 29"/>
                  <a:gd name="T4" fmla="*/ 17 w 29"/>
                  <a:gd name="T5" fmla="*/ 29 h 29"/>
                  <a:gd name="T6" fmla="*/ 0 w 29"/>
                  <a:gd name="T7" fmla="*/ 12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078" name="Freeform 142">
                <a:extLst>
                  <a:ext uri="{FF2B5EF4-FFF2-40B4-BE49-F238E27FC236}">
                    <a16:creationId xmlns:a16="http://schemas.microsoft.com/office/drawing/2014/main" id="{209C8DA4-7223-455E-B8D5-80AFE5612681}"/>
                  </a:ext>
                </a:extLst>
              </p:cNvPr>
              <p:cNvSpPr>
                <a:spLocks/>
              </p:cNvSpPr>
              <p:nvPr/>
            </p:nvSpPr>
            <p:spPr bwMode="auto">
              <a:xfrm>
                <a:off x="2125" y="1856"/>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79" name="Freeform 143">
                <a:extLst>
                  <a:ext uri="{FF2B5EF4-FFF2-40B4-BE49-F238E27FC236}">
                    <a16:creationId xmlns:a16="http://schemas.microsoft.com/office/drawing/2014/main" id="{C40C39BE-0148-443A-8A35-FA2CE61A6CBA}"/>
                  </a:ext>
                </a:extLst>
              </p:cNvPr>
              <p:cNvSpPr>
                <a:spLocks/>
              </p:cNvSpPr>
              <p:nvPr/>
            </p:nvSpPr>
            <p:spPr bwMode="auto">
              <a:xfrm>
                <a:off x="2125" y="1873"/>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0" name="Freeform 144">
                <a:extLst>
                  <a:ext uri="{FF2B5EF4-FFF2-40B4-BE49-F238E27FC236}">
                    <a16:creationId xmlns:a16="http://schemas.microsoft.com/office/drawing/2014/main" id="{E292F8EE-F4B3-443F-8FF4-06AB1135E593}"/>
                  </a:ext>
                </a:extLst>
              </p:cNvPr>
              <p:cNvSpPr>
                <a:spLocks/>
              </p:cNvSpPr>
              <p:nvPr/>
            </p:nvSpPr>
            <p:spPr bwMode="auto">
              <a:xfrm>
                <a:off x="2125" y="1890"/>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1" name="Freeform 145">
                <a:extLst>
                  <a:ext uri="{FF2B5EF4-FFF2-40B4-BE49-F238E27FC236}">
                    <a16:creationId xmlns:a16="http://schemas.microsoft.com/office/drawing/2014/main" id="{E0B93F48-2999-4C80-B4A0-67FCEC3AEF4A}"/>
                  </a:ext>
                </a:extLst>
              </p:cNvPr>
              <p:cNvSpPr>
                <a:spLocks/>
              </p:cNvSpPr>
              <p:nvPr/>
            </p:nvSpPr>
            <p:spPr bwMode="auto">
              <a:xfrm>
                <a:off x="2125" y="1913"/>
                <a:ext cx="29" cy="29"/>
              </a:xfrm>
              <a:custGeom>
                <a:avLst/>
                <a:gdLst>
                  <a:gd name="T0" fmla="*/ 17 w 29"/>
                  <a:gd name="T1" fmla="*/ 0 h 29"/>
                  <a:gd name="T2" fmla="*/ 29 w 29"/>
                  <a:gd name="T3" fmla="*/ 11 h 29"/>
                  <a:gd name="T4" fmla="*/ 17 w 29"/>
                  <a:gd name="T5" fmla="*/ 29 h 29"/>
                  <a:gd name="T6" fmla="*/ 0 w 29"/>
                  <a:gd name="T7" fmla="*/ 11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1"/>
                    </a:lnTo>
                    <a:lnTo>
                      <a:pt x="17" y="29"/>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082" name="Freeform 146">
                <a:extLst>
                  <a:ext uri="{FF2B5EF4-FFF2-40B4-BE49-F238E27FC236}">
                    <a16:creationId xmlns:a16="http://schemas.microsoft.com/office/drawing/2014/main" id="{40A87F26-063E-4D2D-80FC-1CB22DEA21D9}"/>
                  </a:ext>
                </a:extLst>
              </p:cNvPr>
              <p:cNvSpPr>
                <a:spLocks/>
              </p:cNvSpPr>
              <p:nvPr/>
            </p:nvSpPr>
            <p:spPr bwMode="auto">
              <a:xfrm>
                <a:off x="2125" y="1930"/>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3" name="Freeform 147">
                <a:extLst>
                  <a:ext uri="{FF2B5EF4-FFF2-40B4-BE49-F238E27FC236}">
                    <a16:creationId xmlns:a16="http://schemas.microsoft.com/office/drawing/2014/main" id="{B18BD576-B944-4B13-92C6-98A550DFBD40}"/>
                  </a:ext>
                </a:extLst>
              </p:cNvPr>
              <p:cNvSpPr>
                <a:spLocks/>
              </p:cNvSpPr>
              <p:nvPr/>
            </p:nvSpPr>
            <p:spPr bwMode="auto">
              <a:xfrm>
                <a:off x="2125" y="1947"/>
                <a:ext cx="29" cy="35"/>
              </a:xfrm>
              <a:custGeom>
                <a:avLst/>
                <a:gdLst>
                  <a:gd name="T0" fmla="*/ 17 w 29"/>
                  <a:gd name="T1" fmla="*/ 0 h 35"/>
                  <a:gd name="T2" fmla="*/ 29 w 29"/>
                  <a:gd name="T3" fmla="*/ 17 h 35"/>
                  <a:gd name="T4" fmla="*/ 17 w 29"/>
                  <a:gd name="T5" fmla="*/ 35 h 35"/>
                  <a:gd name="T6" fmla="*/ 0 w 29"/>
                  <a:gd name="T7" fmla="*/ 17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4" name="Freeform 148">
                <a:extLst>
                  <a:ext uri="{FF2B5EF4-FFF2-40B4-BE49-F238E27FC236}">
                    <a16:creationId xmlns:a16="http://schemas.microsoft.com/office/drawing/2014/main" id="{8BA91FA6-AE46-494D-B573-2F70EF448338}"/>
                  </a:ext>
                </a:extLst>
              </p:cNvPr>
              <p:cNvSpPr>
                <a:spLocks/>
              </p:cNvSpPr>
              <p:nvPr/>
            </p:nvSpPr>
            <p:spPr bwMode="auto">
              <a:xfrm>
                <a:off x="2125" y="1964"/>
                <a:ext cx="29" cy="35"/>
              </a:xfrm>
              <a:custGeom>
                <a:avLst/>
                <a:gdLst>
                  <a:gd name="T0" fmla="*/ 17 w 29"/>
                  <a:gd name="T1" fmla="*/ 0 h 35"/>
                  <a:gd name="T2" fmla="*/ 29 w 29"/>
                  <a:gd name="T3" fmla="*/ 18 h 35"/>
                  <a:gd name="T4" fmla="*/ 17 w 29"/>
                  <a:gd name="T5" fmla="*/ 35 h 35"/>
                  <a:gd name="T6" fmla="*/ 0 w 29"/>
                  <a:gd name="T7" fmla="*/ 18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85" name="Freeform 149">
                <a:extLst>
                  <a:ext uri="{FF2B5EF4-FFF2-40B4-BE49-F238E27FC236}">
                    <a16:creationId xmlns:a16="http://schemas.microsoft.com/office/drawing/2014/main" id="{972813A7-667E-4E55-9ABD-5AB2DC5CD428}"/>
                  </a:ext>
                </a:extLst>
              </p:cNvPr>
              <p:cNvSpPr>
                <a:spLocks/>
              </p:cNvSpPr>
              <p:nvPr/>
            </p:nvSpPr>
            <p:spPr bwMode="auto">
              <a:xfrm>
                <a:off x="2125" y="1982"/>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6" name="Freeform 150">
                <a:extLst>
                  <a:ext uri="{FF2B5EF4-FFF2-40B4-BE49-F238E27FC236}">
                    <a16:creationId xmlns:a16="http://schemas.microsoft.com/office/drawing/2014/main" id="{B627DB8C-13E8-4485-B706-98C9E6425C87}"/>
                  </a:ext>
                </a:extLst>
              </p:cNvPr>
              <p:cNvSpPr>
                <a:spLocks/>
              </p:cNvSpPr>
              <p:nvPr/>
            </p:nvSpPr>
            <p:spPr bwMode="auto">
              <a:xfrm>
                <a:off x="2125" y="2005"/>
                <a:ext cx="29" cy="28"/>
              </a:xfrm>
              <a:custGeom>
                <a:avLst/>
                <a:gdLst>
                  <a:gd name="T0" fmla="*/ 17 w 29"/>
                  <a:gd name="T1" fmla="*/ 0 h 28"/>
                  <a:gd name="T2" fmla="*/ 29 w 29"/>
                  <a:gd name="T3" fmla="*/ 17 h 28"/>
                  <a:gd name="T4" fmla="*/ 17 w 29"/>
                  <a:gd name="T5" fmla="*/ 28 h 28"/>
                  <a:gd name="T6" fmla="*/ 0 w 29"/>
                  <a:gd name="T7" fmla="*/ 17 h 28"/>
                  <a:gd name="T8" fmla="*/ 17 w 29"/>
                  <a:gd name="T9" fmla="*/ 0 h 28"/>
                </a:gdLst>
                <a:ahLst/>
                <a:cxnLst>
                  <a:cxn ang="0">
                    <a:pos x="T0" y="T1"/>
                  </a:cxn>
                  <a:cxn ang="0">
                    <a:pos x="T2" y="T3"/>
                  </a:cxn>
                  <a:cxn ang="0">
                    <a:pos x="T4" y="T5"/>
                  </a:cxn>
                  <a:cxn ang="0">
                    <a:pos x="T6" y="T7"/>
                  </a:cxn>
                  <a:cxn ang="0">
                    <a:pos x="T8" y="T9"/>
                  </a:cxn>
                </a:cxnLst>
                <a:rect l="0" t="0" r="r" b="b"/>
                <a:pathLst>
                  <a:path w="29" h="28">
                    <a:moveTo>
                      <a:pt x="17" y="0"/>
                    </a:moveTo>
                    <a:lnTo>
                      <a:pt x="29"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7" name="Freeform 151">
                <a:extLst>
                  <a:ext uri="{FF2B5EF4-FFF2-40B4-BE49-F238E27FC236}">
                    <a16:creationId xmlns:a16="http://schemas.microsoft.com/office/drawing/2014/main" id="{3ACA39FE-D949-491D-8D7C-6A129539984E}"/>
                  </a:ext>
                </a:extLst>
              </p:cNvPr>
              <p:cNvSpPr>
                <a:spLocks/>
              </p:cNvSpPr>
              <p:nvPr/>
            </p:nvSpPr>
            <p:spPr bwMode="auto">
              <a:xfrm>
                <a:off x="2125" y="2022"/>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8" name="Freeform 152">
                <a:extLst>
                  <a:ext uri="{FF2B5EF4-FFF2-40B4-BE49-F238E27FC236}">
                    <a16:creationId xmlns:a16="http://schemas.microsoft.com/office/drawing/2014/main" id="{59F5FDCD-80DD-450B-9EF2-4BD34839C4AA}"/>
                  </a:ext>
                </a:extLst>
              </p:cNvPr>
              <p:cNvSpPr>
                <a:spLocks/>
              </p:cNvSpPr>
              <p:nvPr/>
            </p:nvSpPr>
            <p:spPr bwMode="auto">
              <a:xfrm>
                <a:off x="2125" y="2039"/>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89" name="Freeform 153">
                <a:extLst>
                  <a:ext uri="{FF2B5EF4-FFF2-40B4-BE49-F238E27FC236}">
                    <a16:creationId xmlns:a16="http://schemas.microsoft.com/office/drawing/2014/main" id="{052CDF34-6FAB-4735-BE23-C94289DF2E57}"/>
                  </a:ext>
                </a:extLst>
              </p:cNvPr>
              <p:cNvSpPr>
                <a:spLocks/>
              </p:cNvSpPr>
              <p:nvPr/>
            </p:nvSpPr>
            <p:spPr bwMode="auto">
              <a:xfrm>
                <a:off x="2125" y="2056"/>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0" name="Freeform 154">
                <a:extLst>
                  <a:ext uri="{FF2B5EF4-FFF2-40B4-BE49-F238E27FC236}">
                    <a16:creationId xmlns:a16="http://schemas.microsoft.com/office/drawing/2014/main" id="{69A0EDF3-593A-452A-AD09-EA3C3A01EE4C}"/>
                  </a:ext>
                </a:extLst>
              </p:cNvPr>
              <p:cNvSpPr>
                <a:spLocks/>
              </p:cNvSpPr>
              <p:nvPr/>
            </p:nvSpPr>
            <p:spPr bwMode="auto">
              <a:xfrm>
                <a:off x="2125" y="2079"/>
                <a:ext cx="29" cy="29"/>
              </a:xfrm>
              <a:custGeom>
                <a:avLst/>
                <a:gdLst>
                  <a:gd name="T0" fmla="*/ 17 w 29"/>
                  <a:gd name="T1" fmla="*/ 0 h 29"/>
                  <a:gd name="T2" fmla="*/ 29 w 29"/>
                  <a:gd name="T3" fmla="*/ 17 h 29"/>
                  <a:gd name="T4" fmla="*/ 17 w 29"/>
                  <a:gd name="T5" fmla="*/ 29 h 29"/>
                  <a:gd name="T6" fmla="*/ 0 w 29"/>
                  <a:gd name="T7" fmla="*/ 17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1" name="Freeform 155">
                <a:extLst>
                  <a:ext uri="{FF2B5EF4-FFF2-40B4-BE49-F238E27FC236}">
                    <a16:creationId xmlns:a16="http://schemas.microsoft.com/office/drawing/2014/main" id="{7CC1BC26-AFA4-4629-8426-83F3DD77C8F6}"/>
                  </a:ext>
                </a:extLst>
              </p:cNvPr>
              <p:cNvSpPr>
                <a:spLocks/>
              </p:cNvSpPr>
              <p:nvPr/>
            </p:nvSpPr>
            <p:spPr bwMode="auto">
              <a:xfrm>
                <a:off x="2125" y="2096"/>
                <a:ext cx="29" cy="35"/>
              </a:xfrm>
              <a:custGeom>
                <a:avLst/>
                <a:gdLst>
                  <a:gd name="T0" fmla="*/ 17 w 29"/>
                  <a:gd name="T1" fmla="*/ 0 h 35"/>
                  <a:gd name="T2" fmla="*/ 29 w 29"/>
                  <a:gd name="T3" fmla="*/ 17 h 35"/>
                  <a:gd name="T4" fmla="*/ 17 w 29"/>
                  <a:gd name="T5" fmla="*/ 35 h 35"/>
                  <a:gd name="T6" fmla="*/ 0 w 29"/>
                  <a:gd name="T7" fmla="*/ 17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2" name="Freeform 156">
                <a:extLst>
                  <a:ext uri="{FF2B5EF4-FFF2-40B4-BE49-F238E27FC236}">
                    <a16:creationId xmlns:a16="http://schemas.microsoft.com/office/drawing/2014/main" id="{3FFE2358-AC75-47D9-B63D-086C026D0043}"/>
                  </a:ext>
                </a:extLst>
              </p:cNvPr>
              <p:cNvSpPr>
                <a:spLocks/>
              </p:cNvSpPr>
              <p:nvPr/>
            </p:nvSpPr>
            <p:spPr bwMode="auto">
              <a:xfrm>
                <a:off x="2125" y="2113"/>
                <a:ext cx="29" cy="35"/>
              </a:xfrm>
              <a:custGeom>
                <a:avLst/>
                <a:gdLst>
                  <a:gd name="T0" fmla="*/ 17 w 29"/>
                  <a:gd name="T1" fmla="*/ 0 h 35"/>
                  <a:gd name="T2" fmla="*/ 29 w 29"/>
                  <a:gd name="T3" fmla="*/ 18 h 35"/>
                  <a:gd name="T4" fmla="*/ 17 w 29"/>
                  <a:gd name="T5" fmla="*/ 35 h 35"/>
                  <a:gd name="T6" fmla="*/ 0 w 29"/>
                  <a:gd name="T7" fmla="*/ 18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093" name="Freeform 157">
                <a:extLst>
                  <a:ext uri="{FF2B5EF4-FFF2-40B4-BE49-F238E27FC236}">
                    <a16:creationId xmlns:a16="http://schemas.microsoft.com/office/drawing/2014/main" id="{4750E373-8313-4C02-834B-EE792513190D}"/>
                  </a:ext>
                </a:extLst>
              </p:cNvPr>
              <p:cNvSpPr>
                <a:spLocks/>
              </p:cNvSpPr>
              <p:nvPr/>
            </p:nvSpPr>
            <p:spPr bwMode="auto">
              <a:xfrm>
                <a:off x="2125" y="2131"/>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4" name="Freeform 158">
                <a:extLst>
                  <a:ext uri="{FF2B5EF4-FFF2-40B4-BE49-F238E27FC236}">
                    <a16:creationId xmlns:a16="http://schemas.microsoft.com/office/drawing/2014/main" id="{A9EE9D39-136A-4936-9D0C-1FE9D9580F1D}"/>
                  </a:ext>
                </a:extLst>
              </p:cNvPr>
              <p:cNvSpPr>
                <a:spLocks/>
              </p:cNvSpPr>
              <p:nvPr/>
            </p:nvSpPr>
            <p:spPr bwMode="auto">
              <a:xfrm>
                <a:off x="2125" y="2153"/>
                <a:ext cx="29" cy="29"/>
              </a:xfrm>
              <a:custGeom>
                <a:avLst/>
                <a:gdLst>
                  <a:gd name="T0" fmla="*/ 17 w 29"/>
                  <a:gd name="T1" fmla="*/ 0 h 29"/>
                  <a:gd name="T2" fmla="*/ 29 w 29"/>
                  <a:gd name="T3" fmla="*/ 12 h 29"/>
                  <a:gd name="T4" fmla="*/ 17 w 29"/>
                  <a:gd name="T5" fmla="*/ 29 h 29"/>
                  <a:gd name="T6" fmla="*/ 0 w 29"/>
                  <a:gd name="T7" fmla="*/ 12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095" name="Freeform 159">
                <a:extLst>
                  <a:ext uri="{FF2B5EF4-FFF2-40B4-BE49-F238E27FC236}">
                    <a16:creationId xmlns:a16="http://schemas.microsoft.com/office/drawing/2014/main" id="{382E7507-24A2-4AC6-9C77-1FAE3A6EB793}"/>
                  </a:ext>
                </a:extLst>
              </p:cNvPr>
              <p:cNvSpPr>
                <a:spLocks/>
              </p:cNvSpPr>
              <p:nvPr/>
            </p:nvSpPr>
            <p:spPr bwMode="auto">
              <a:xfrm>
                <a:off x="2125" y="2171"/>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6" name="Freeform 160">
                <a:extLst>
                  <a:ext uri="{FF2B5EF4-FFF2-40B4-BE49-F238E27FC236}">
                    <a16:creationId xmlns:a16="http://schemas.microsoft.com/office/drawing/2014/main" id="{90D374AF-2FA9-4F0D-BF19-35941E731E8E}"/>
                  </a:ext>
                </a:extLst>
              </p:cNvPr>
              <p:cNvSpPr>
                <a:spLocks/>
              </p:cNvSpPr>
              <p:nvPr/>
            </p:nvSpPr>
            <p:spPr bwMode="auto">
              <a:xfrm>
                <a:off x="2125" y="2188"/>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7" name="Freeform 161">
                <a:extLst>
                  <a:ext uri="{FF2B5EF4-FFF2-40B4-BE49-F238E27FC236}">
                    <a16:creationId xmlns:a16="http://schemas.microsoft.com/office/drawing/2014/main" id="{4D835DC3-B5AD-4F2A-A8D3-BF492C77FB36}"/>
                  </a:ext>
                </a:extLst>
              </p:cNvPr>
              <p:cNvSpPr>
                <a:spLocks/>
              </p:cNvSpPr>
              <p:nvPr/>
            </p:nvSpPr>
            <p:spPr bwMode="auto">
              <a:xfrm>
                <a:off x="2125" y="2205"/>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098" name="Freeform 162">
                <a:extLst>
                  <a:ext uri="{FF2B5EF4-FFF2-40B4-BE49-F238E27FC236}">
                    <a16:creationId xmlns:a16="http://schemas.microsoft.com/office/drawing/2014/main" id="{1628701B-9BB8-4EDC-9D3A-F72032FF131D}"/>
                  </a:ext>
                </a:extLst>
              </p:cNvPr>
              <p:cNvSpPr>
                <a:spLocks/>
              </p:cNvSpPr>
              <p:nvPr/>
            </p:nvSpPr>
            <p:spPr bwMode="auto">
              <a:xfrm>
                <a:off x="2125" y="2228"/>
                <a:ext cx="29" cy="29"/>
              </a:xfrm>
              <a:custGeom>
                <a:avLst/>
                <a:gdLst>
                  <a:gd name="T0" fmla="*/ 17 w 29"/>
                  <a:gd name="T1" fmla="*/ 0 h 29"/>
                  <a:gd name="T2" fmla="*/ 29 w 29"/>
                  <a:gd name="T3" fmla="*/ 11 h 29"/>
                  <a:gd name="T4" fmla="*/ 17 w 29"/>
                  <a:gd name="T5" fmla="*/ 29 h 29"/>
                  <a:gd name="T6" fmla="*/ 0 w 29"/>
                  <a:gd name="T7" fmla="*/ 11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1"/>
                    </a:lnTo>
                    <a:lnTo>
                      <a:pt x="17" y="29"/>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099" name="Freeform 163">
                <a:extLst>
                  <a:ext uri="{FF2B5EF4-FFF2-40B4-BE49-F238E27FC236}">
                    <a16:creationId xmlns:a16="http://schemas.microsoft.com/office/drawing/2014/main" id="{9F1B197C-A930-4961-916D-7C848C6DD5B9}"/>
                  </a:ext>
                </a:extLst>
              </p:cNvPr>
              <p:cNvSpPr>
                <a:spLocks/>
              </p:cNvSpPr>
              <p:nvPr/>
            </p:nvSpPr>
            <p:spPr bwMode="auto">
              <a:xfrm>
                <a:off x="2125" y="2245"/>
                <a:ext cx="29" cy="35"/>
              </a:xfrm>
              <a:custGeom>
                <a:avLst/>
                <a:gdLst>
                  <a:gd name="T0" fmla="*/ 17 w 29"/>
                  <a:gd name="T1" fmla="*/ 0 h 35"/>
                  <a:gd name="T2" fmla="*/ 29 w 29"/>
                  <a:gd name="T3" fmla="*/ 17 h 35"/>
                  <a:gd name="T4" fmla="*/ 17 w 29"/>
                  <a:gd name="T5" fmla="*/ 35 h 35"/>
                  <a:gd name="T6" fmla="*/ 0 w 29"/>
                  <a:gd name="T7" fmla="*/ 17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0" name="Freeform 164">
                <a:extLst>
                  <a:ext uri="{FF2B5EF4-FFF2-40B4-BE49-F238E27FC236}">
                    <a16:creationId xmlns:a16="http://schemas.microsoft.com/office/drawing/2014/main" id="{332F053B-E1F9-49B5-B1F5-2E09C41F3393}"/>
                  </a:ext>
                </a:extLst>
              </p:cNvPr>
              <p:cNvSpPr>
                <a:spLocks/>
              </p:cNvSpPr>
              <p:nvPr/>
            </p:nvSpPr>
            <p:spPr bwMode="auto">
              <a:xfrm>
                <a:off x="2125" y="2262"/>
                <a:ext cx="29" cy="35"/>
              </a:xfrm>
              <a:custGeom>
                <a:avLst/>
                <a:gdLst>
                  <a:gd name="T0" fmla="*/ 17 w 29"/>
                  <a:gd name="T1" fmla="*/ 0 h 35"/>
                  <a:gd name="T2" fmla="*/ 29 w 29"/>
                  <a:gd name="T3" fmla="*/ 18 h 35"/>
                  <a:gd name="T4" fmla="*/ 17 w 29"/>
                  <a:gd name="T5" fmla="*/ 35 h 35"/>
                  <a:gd name="T6" fmla="*/ 0 w 29"/>
                  <a:gd name="T7" fmla="*/ 18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01" name="Freeform 165">
                <a:extLst>
                  <a:ext uri="{FF2B5EF4-FFF2-40B4-BE49-F238E27FC236}">
                    <a16:creationId xmlns:a16="http://schemas.microsoft.com/office/drawing/2014/main" id="{A0FD321E-5EF1-4703-AA02-8BF09F64AD5E}"/>
                  </a:ext>
                </a:extLst>
              </p:cNvPr>
              <p:cNvSpPr>
                <a:spLocks/>
              </p:cNvSpPr>
              <p:nvPr/>
            </p:nvSpPr>
            <p:spPr bwMode="auto">
              <a:xfrm>
                <a:off x="2125" y="2280"/>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2" name="Freeform 166">
                <a:extLst>
                  <a:ext uri="{FF2B5EF4-FFF2-40B4-BE49-F238E27FC236}">
                    <a16:creationId xmlns:a16="http://schemas.microsoft.com/office/drawing/2014/main" id="{9A3730F9-21C4-4B5E-B0BC-CD6953E38D6C}"/>
                  </a:ext>
                </a:extLst>
              </p:cNvPr>
              <p:cNvSpPr>
                <a:spLocks/>
              </p:cNvSpPr>
              <p:nvPr/>
            </p:nvSpPr>
            <p:spPr bwMode="auto">
              <a:xfrm>
                <a:off x="2125" y="2297"/>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3" name="Freeform 167">
                <a:extLst>
                  <a:ext uri="{FF2B5EF4-FFF2-40B4-BE49-F238E27FC236}">
                    <a16:creationId xmlns:a16="http://schemas.microsoft.com/office/drawing/2014/main" id="{0F86762B-187C-4C88-A304-05869B2CEC7F}"/>
                  </a:ext>
                </a:extLst>
              </p:cNvPr>
              <p:cNvSpPr>
                <a:spLocks/>
              </p:cNvSpPr>
              <p:nvPr/>
            </p:nvSpPr>
            <p:spPr bwMode="auto">
              <a:xfrm>
                <a:off x="2125" y="2320"/>
                <a:ext cx="29" cy="28"/>
              </a:xfrm>
              <a:custGeom>
                <a:avLst/>
                <a:gdLst>
                  <a:gd name="T0" fmla="*/ 17 w 29"/>
                  <a:gd name="T1" fmla="*/ 0 h 28"/>
                  <a:gd name="T2" fmla="*/ 29 w 29"/>
                  <a:gd name="T3" fmla="*/ 17 h 28"/>
                  <a:gd name="T4" fmla="*/ 17 w 29"/>
                  <a:gd name="T5" fmla="*/ 28 h 28"/>
                  <a:gd name="T6" fmla="*/ 0 w 29"/>
                  <a:gd name="T7" fmla="*/ 17 h 28"/>
                  <a:gd name="T8" fmla="*/ 17 w 29"/>
                  <a:gd name="T9" fmla="*/ 0 h 28"/>
                </a:gdLst>
                <a:ahLst/>
                <a:cxnLst>
                  <a:cxn ang="0">
                    <a:pos x="T0" y="T1"/>
                  </a:cxn>
                  <a:cxn ang="0">
                    <a:pos x="T2" y="T3"/>
                  </a:cxn>
                  <a:cxn ang="0">
                    <a:pos x="T4" y="T5"/>
                  </a:cxn>
                  <a:cxn ang="0">
                    <a:pos x="T6" y="T7"/>
                  </a:cxn>
                  <a:cxn ang="0">
                    <a:pos x="T8" y="T9"/>
                  </a:cxn>
                </a:cxnLst>
                <a:rect l="0" t="0" r="r" b="b"/>
                <a:pathLst>
                  <a:path w="29" h="28">
                    <a:moveTo>
                      <a:pt x="17" y="0"/>
                    </a:moveTo>
                    <a:lnTo>
                      <a:pt x="29"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4" name="Freeform 168">
                <a:extLst>
                  <a:ext uri="{FF2B5EF4-FFF2-40B4-BE49-F238E27FC236}">
                    <a16:creationId xmlns:a16="http://schemas.microsoft.com/office/drawing/2014/main" id="{0AD19350-5290-4984-8092-94E914E82FFE}"/>
                  </a:ext>
                </a:extLst>
              </p:cNvPr>
              <p:cNvSpPr>
                <a:spLocks/>
              </p:cNvSpPr>
              <p:nvPr/>
            </p:nvSpPr>
            <p:spPr bwMode="auto">
              <a:xfrm>
                <a:off x="2125" y="2337"/>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5" name="Freeform 169">
                <a:extLst>
                  <a:ext uri="{FF2B5EF4-FFF2-40B4-BE49-F238E27FC236}">
                    <a16:creationId xmlns:a16="http://schemas.microsoft.com/office/drawing/2014/main" id="{C267F646-AA53-423C-8460-2518FAF2AB26}"/>
                  </a:ext>
                </a:extLst>
              </p:cNvPr>
              <p:cNvSpPr>
                <a:spLocks/>
              </p:cNvSpPr>
              <p:nvPr/>
            </p:nvSpPr>
            <p:spPr bwMode="auto">
              <a:xfrm>
                <a:off x="2125" y="2354"/>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6" name="Freeform 170">
                <a:extLst>
                  <a:ext uri="{FF2B5EF4-FFF2-40B4-BE49-F238E27FC236}">
                    <a16:creationId xmlns:a16="http://schemas.microsoft.com/office/drawing/2014/main" id="{15413129-7FF0-4B75-AAB8-89D12DD8A527}"/>
                  </a:ext>
                </a:extLst>
              </p:cNvPr>
              <p:cNvSpPr>
                <a:spLocks/>
              </p:cNvSpPr>
              <p:nvPr/>
            </p:nvSpPr>
            <p:spPr bwMode="auto">
              <a:xfrm>
                <a:off x="2125" y="2371"/>
                <a:ext cx="29" cy="35"/>
              </a:xfrm>
              <a:custGeom>
                <a:avLst/>
                <a:gdLst>
                  <a:gd name="T0" fmla="*/ 17 w 29"/>
                  <a:gd name="T1" fmla="*/ 0 h 35"/>
                  <a:gd name="T2" fmla="*/ 29 w 29"/>
                  <a:gd name="T3" fmla="*/ 17 h 35"/>
                  <a:gd name="T4" fmla="*/ 17 w 29"/>
                  <a:gd name="T5" fmla="*/ 35 h 35"/>
                  <a:gd name="T6" fmla="*/ 0 w 29"/>
                  <a:gd name="T7" fmla="*/ 17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7" name="Freeform 171">
                <a:extLst>
                  <a:ext uri="{FF2B5EF4-FFF2-40B4-BE49-F238E27FC236}">
                    <a16:creationId xmlns:a16="http://schemas.microsoft.com/office/drawing/2014/main" id="{36E55D1D-EA64-43E9-AFE2-7CC51DD8711D}"/>
                  </a:ext>
                </a:extLst>
              </p:cNvPr>
              <p:cNvSpPr>
                <a:spLocks/>
              </p:cNvSpPr>
              <p:nvPr/>
            </p:nvSpPr>
            <p:spPr bwMode="auto">
              <a:xfrm>
                <a:off x="2125" y="2394"/>
                <a:ext cx="29" cy="29"/>
              </a:xfrm>
              <a:custGeom>
                <a:avLst/>
                <a:gdLst>
                  <a:gd name="T0" fmla="*/ 17 w 29"/>
                  <a:gd name="T1" fmla="*/ 0 h 29"/>
                  <a:gd name="T2" fmla="*/ 29 w 29"/>
                  <a:gd name="T3" fmla="*/ 17 h 29"/>
                  <a:gd name="T4" fmla="*/ 17 w 29"/>
                  <a:gd name="T5" fmla="*/ 29 h 29"/>
                  <a:gd name="T6" fmla="*/ 0 w 29"/>
                  <a:gd name="T7" fmla="*/ 17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8" name="Freeform 172">
                <a:extLst>
                  <a:ext uri="{FF2B5EF4-FFF2-40B4-BE49-F238E27FC236}">
                    <a16:creationId xmlns:a16="http://schemas.microsoft.com/office/drawing/2014/main" id="{CFBD88F4-FF57-4D38-8885-741FB350AFCB}"/>
                  </a:ext>
                </a:extLst>
              </p:cNvPr>
              <p:cNvSpPr>
                <a:spLocks/>
              </p:cNvSpPr>
              <p:nvPr/>
            </p:nvSpPr>
            <p:spPr bwMode="auto">
              <a:xfrm>
                <a:off x="2125" y="2411"/>
                <a:ext cx="29" cy="29"/>
              </a:xfrm>
              <a:custGeom>
                <a:avLst/>
                <a:gdLst>
                  <a:gd name="T0" fmla="*/ 17 w 29"/>
                  <a:gd name="T1" fmla="*/ 0 h 29"/>
                  <a:gd name="T2" fmla="*/ 29 w 29"/>
                  <a:gd name="T3" fmla="*/ 17 h 29"/>
                  <a:gd name="T4" fmla="*/ 17 w 29"/>
                  <a:gd name="T5" fmla="*/ 29 h 29"/>
                  <a:gd name="T6" fmla="*/ 0 w 29"/>
                  <a:gd name="T7" fmla="*/ 17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09" name="Freeform 173">
                <a:extLst>
                  <a:ext uri="{FF2B5EF4-FFF2-40B4-BE49-F238E27FC236}">
                    <a16:creationId xmlns:a16="http://schemas.microsoft.com/office/drawing/2014/main" id="{12B3FB5C-4160-490F-8018-160DA180D62F}"/>
                  </a:ext>
                </a:extLst>
              </p:cNvPr>
              <p:cNvSpPr>
                <a:spLocks/>
              </p:cNvSpPr>
              <p:nvPr/>
            </p:nvSpPr>
            <p:spPr bwMode="auto">
              <a:xfrm>
                <a:off x="2125" y="2428"/>
                <a:ext cx="29" cy="35"/>
              </a:xfrm>
              <a:custGeom>
                <a:avLst/>
                <a:gdLst>
                  <a:gd name="T0" fmla="*/ 17 w 29"/>
                  <a:gd name="T1" fmla="*/ 0 h 35"/>
                  <a:gd name="T2" fmla="*/ 29 w 29"/>
                  <a:gd name="T3" fmla="*/ 18 h 35"/>
                  <a:gd name="T4" fmla="*/ 17 w 29"/>
                  <a:gd name="T5" fmla="*/ 35 h 35"/>
                  <a:gd name="T6" fmla="*/ 0 w 29"/>
                  <a:gd name="T7" fmla="*/ 18 h 35"/>
                  <a:gd name="T8" fmla="*/ 17 w 29"/>
                  <a:gd name="T9" fmla="*/ 0 h 35"/>
                </a:gdLst>
                <a:ahLst/>
                <a:cxnLst>
                  <a:cxn ang="0">
                    <a:pos x="T0" y="T1"/>
                  </a:cxn>
                  <a:cxn ang="0">
                    <a:pos x="T2" y="T3"/>
                  </a:cxn>
                  <a:cxn ang="0">
                    <a:pos x="T4" y="T5"/>
                  </a:cxn>
                  <a:cxn ang="0">
                    <a:pos x="T6" y="T7"/>
                  </a:cxn>
                  <a:cxn ang="0">
                    <a:pos x="T8" y="T9"/>
                  </a:cxn>
                </a:cxnLst>
                <a:rect l="0" t="0" r="r" b="b"/>
                <a:pathLst>
                  <a:path w="29" h="35">
                    <a:moveTo>
                      <a:pt x="17" y="0"/>
                    </a:moveTo>
                    <a:lnTo>
                      <a:pt x="29"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10" name="Freeform 174">
                <a:extLst>
                  <a:ext uri="{FF2B5EF4-FFF2-40B4-BE49-F238E27FC236}">
                    <a16:creationId xmlns:a16="http://schemas.microsoft.com/office/drawing/2014/main" id="{D52F1B6C-4678-4173-888C-FF4A06B7BCC3}"/>
                  </a:ext>
                </a:extLst>
              </p:cNvPr>
              <p:cNvSpPr>
                <a:spLocks/>
              </p:cNvSpPr>
              <p:nvPr/>
            </p:nvSpPr>
            <p:spPr bwMode="auto">
              <a:xfrm>
                <a:off x="2125" y="2446"/>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11" name="Freeform 175">
                <a:extLst>
                  <a:ext uri="{FF2B5EF4-FFF2-40B4-BE49-F238E27FC236}">
                    <a16:creationId xmlns:a16="http://schemas.microsoft.com/office/drawing/2014/main" id="{F98F8B2B-C0A7-41C5-B813-0DB5DBF4A64C}"/>
                  </a:ext>
                </a:extLst>
              </p:cNvPr>
              <p:cNvSpPr>
                <a:spLocks/>
              </p:cNvSpPr>
              <p:nvPr/>
            </p:nvSpPr>
            <p:spPr bwMode="auto">
              <a:xfrm>
                <a:off x="2125" y="2469"/>
                <a:ext cx="29" cy="28"/>
              </a:xfrm>
              <a:custGeom>
                <a:avLst/>
                <a:gdLst>
                  <a:gd name="T0" fmla="*/ 17 w 29"/>
                  <a:gd name="T1" fmla="*/ 0 h 28"/>
                  <a:gd name="T2" fmla="*/ 29 w 29"/>
                  <a:gd name="T3" fmla="*/ 11 h 28"/>
                  <a:gd name="T4" fmla="*/ 17 w 29"/>
                  <a:gd name="T5" fmla="*/ 28 h 28"/>
                  <a:gd name="T6" fmla="*/ 0 w 29"/>
                  <a:gd name="T7" fmla="*/ 11 h 28"/>
                  <a:gd name="T8" fmla="*/ 17 w 29"/>
                  <a:gd name="T9" fmla="*/ 0 h 28"/>
                </a:gdLst>
                <a:ahLst/>
                <a:cxnLst>
                  <a:cxn ang="0">
                    <a:pos x="T0" y="T1"/>
                  </a:cxn>
                  <a:cxn ang="0">
                    <a:pos x="T2" y="T3"/>
                  </a:cxn>
                  <a:cxn ang="0">
                    <a:pos x="T4" y="T5"/>
                  </a:cxn>
                  <a:cxn ang="0">
                    <a:pos x="T6" y="T7"/>
                  </a:cxn>
                  <a:cxn ang="0">
                    <a:pos x="T8" y="T9"/>
                  </a:cxn>
                </a:cxnLst>
                <a:rect l="0" t="0" r="r" b="b"/>
                <a:pathLst>
                  <a:path w="29" h="28">
                    <a:moveTo>
                      <a:pt x="17" y="0"/>
                    </a:moveTo>
                    <a:lnTo>
                      <a:pt x="29" y="11"/>
                    </a:lnTo>
                    <a:lnTo>
                      <a:pt x="17" y="28"/>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112" name="Freeform 176">
                <a:extLst>
                  <a:ext uri="{FF2B5EF4-FFF2-40B4-BE49-F238E27FC236}">
                    <a16:creationId xmlns:a16="http://schemas.microsoft.com/office/drawing/2014/main" id="{3AD633A9-C1AF-48D0-A5CB-324F068A1610}"/>
                  </a:ext>
                </a:extLst>
              </p:cNvPr>
              <p:cNvSpPr>
                <a:spLocks/>
              </p:cNvSpPr>
              <p:nvPr/>
            </p:nvSpPr>
            <p:spPr bwMode="auto">
              <a:xfrm>
                <a:off x="2125" y="2486"/>
                <a:ext cx="29" cy="28"/>
              </a:xfrm>
              <a:custGeom>
                <a:avLst/>
                <a:gdLst>
                  <a:gd name="T0" fmla="*/ 17 w 29"/>
                  <a:gd name="T1" fmla="*/ 0 h 28"/>
                  <a:gd name="T2" fmla="*/ 29 w 29"/>
                  <a:gd name="T3" fmla="*/ 17 h 28"/>
                  <a:gd name="T4" fmla="*/ 17 w 29"/>
                  <a:gd name="T5" fmla="*/ 28 h 28"/>
                  <a:gd name="T6" fmla="*/ 0 w 29"/>
                  <a:gd name="T7" fmla="*/ 17 h 28"/>
                  <a:gd name="T8" fmla="*/ 17 w 29"/>
                  <a:gd name="T9" fmla="*/ 0 h 28"/>
                </a:gdLst>
                <a:ahLst/>
                <a:cxnLst>
                  <a:cxn ang="0">
                    <a:pos x="T0" y="T1"/>
                  </a:cxn>
                  <a:cxn ang="0">
                    <a:pos x="T2" y="T3"/>
                  </a:cxn>
                  <a:cxn ang="0">
                    <a:pos x="T4" y="T5"/>
                  </a:cxn>
                  <a:cxn ang="0">
                    <a:pos x="T6" y="T7"/>
                  </a:cxn>
                  <a:cxn ang="0">
                    <a:pos x="T8" y="T9"/>
                  </a:cxn>
                </a:cxnLst>
                <a:rect l="0" t="0" r="r" b="b"/>
                <a:pathLst>
                  <a:path w="29" h="28">
                    <a:moveTo>
                      <a:pt x="17" y="0"/>
                    </a:moveTo>
                    <a:lnTo>
                      <a:pt x="29"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13" name="Freeform 177">
                <a:extLst>
                  <a:ext uri="{FF2B5EF4-FFF2-40B4-BE49-F238E27FC236}">
                    <a16:creationId xmlns:a16="http://schemas.microsoft.com/office/drawing/2014/main" id="{2C7738E9-E0ED-4B46-91CC-B88537B00971}"/>
                  </a:ext>
                </a:extLst>
              </p:cNvPr>
              <p:cNvSpPr>
                <a:spLocks/>
              </p:cNvSpPr>
              <p:nvPr/>
            </p:nvSpPr>
            <p:spPr bwMode="auto">
              <a:xfrm>
                <a:off x="2125" y="2503"/>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14" name="Freeform 178">
                <a:extLst>
                  <a:ext uri="{FF2B5EF4-FFF2-40B4-BE49-F238E27FC236}">
                    <a16:creationId xmlns:a16="http://schemas.microsoft.com/office/drawing/2014/main" id="{66F6A720-6CE8-45BD-8104-5E14F4A0CE86}"/>
                  </a:ext>
                </a:extLst>
              </p:cNvPr>
              <p:cNvSpPr>
                <a:spLocks/>
              </p:cNvSpPr>
              <p:nvPr/>
            </p:nvSpPr>
            <p:spPr bwMode="auto">
              <a:xfrm>
                <a:off x="2125" y="2520"/>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15" name="Freeform 179">
                <a:extLst>
                  <a:ext uri="{FF2B5EF4-FFF2-40B4-BE49-F238E27FC236}">
                    <a16:creationId xmlns:a16="http://schemas.microsoft.com/office/drawing/2014/main" id="{6FE14129-D070-4FE7-95EE-6E0D2AC30A38}"/>
                  </a:ext>
                </a:extLst>
              </p:cNvPr>
              <p:cNvSpPr>
                <a:spLocks/>
              </p:cNvSpPr>
              <p:nvPr/>
            </p:nvSpPr>
            <p:spPr bwMode="auto">
              <a:xfrm>
                <a:off x="2125" y="2543"/>
                <a:ext cx="29" cy="29"/>
              </a:xfrm>
              <a:custGeom>
                <a:avLst/>
                <a:gdLst>
                  <a:gd name="T0" fmla="*/ 17 w 29"/>
                  <a:gd name="T1" fmla="*/ 0 h 29"/>
                  <a:gd name="T2" fmla="*/ 29 w 29"/>
                  <a:gd name="T3" fmla="*/ 11 h 29"/>
                  <a:gd name="T4" fmla="*/ 17 w 29"/>
                  <a:gd name="T5" fmla="*/ 29 h 29"/>
                  <a:gd name="T6" fmla="*/ 0 w 29"/>
                  <a:gd name="T7" fmla="*/ 11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1"/>
                    </a:lnTo>
                    <a:lnTo>
                      <a:pt x="17" y="29"/>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116" name="Freeform 180">
                <a:extLst>
                  <a:ext uri="{FF2B5EF4-FFF2-40B4-BE49-F238E27FC236}">
                    <a16:creationId xmlns:a16="http://schemas.microsoft.com/office/drawing/2014/main" id="{BC56CC19-D45D-423B-8EA0-41E1C14E940C}"/>
                  </a:ext>
                </a:extLst>
              </p:cNvPr>
              <p:cNvSpPr>
                <a:spLocks/>
              </p:cNvSpPr>
              <p:nvPr/>
            </p:nvSpPr>
            <p:spPr bwMode="auto">
              <a:xfrm>
                <a:off x="2125" y="2560"/>
                <a:ext cx="29" cy="29"/>
              </a:xfrm>
              <a:custGeom>
                <a:avLst/>
                <a:gdLst>
                  <a:gd name="T0" fmla="*/ 17 w 29"/>
                  <a:gd name="T1" fmla="*/ 0 h 29"/>
                  <a:gd name="T2" fmla="*/ 29 w 29"/>
                  <a:gd name="T3" fmla="*/ 17 h 29"/>
                  <a:gd name="T4" fmla="*/ 17 w 29"/>
                  <a:gd name="T5" fmla="*/ 29 h 29"/>
                  <a:gd name="T6" fmla="*/ 0 w 29"/>
                  <a:gd name="T7" fmla="*/ 17 h 29"/>
                  <a:gd name="T8" fmla="*/ 17 w 29"/>
                  <a:gd name="T9" fmla="*/ 0 h 29"/>
                </a:gdLst>
                <a:ahLst/>
                <a:cxnLst>
                  <a:cxn ang="0">
                    <a:pos x="T0" y="T1"/>
                  </a:cxn>
                  <a:cxn ang="0">
                    <a:pos x="T2" y="T3"/>
                  </a:cxn>
                  <a:cxn ang="0">
                    <a:pos x="T4" y="T5"/>
                  </a:cxn>
                  <a:cxn ang="0">
                    <a:pos x="T6" y="T7"/>
                  </a:cxn>
                  <a:cxn ang="0">
                    <a:pos x="T8" y="T9"/>
                  </a:cxn>
                </a:cxnLst>
                <a:rect l="0" t="0" r="r" b="b"/>
                <a:pathLst>
                  <a:path w="29" h="29">
                    <a:moveTo>
                      <a:pt x="17" y="0"/>
                    </a:moveTo>
                    <a:lnTo>
                      <a:pt x="29"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17" name="Freeform 181">
                <a:extLst>
                  <a:ext uri="{FF2B5EF4-FFF2-40B4-BE49-F238E27FC236}">
                    <a16:creationId xmlns:a16="http://schemas.microsoft.com/office/drawing/2014/main" id="{A6C2AF1C-FFC9-4F2A-A094-3345F090DC0D}"/>
                  </a:ext>
                </a:extLst>
              </p:cNvPr>
              <p:cNvSpPr>
                <a:spLocks/>
              </p:cNvSpPr>
              <p:nvPr/>
            </p:nvSpPr>
            <p:spPr bwMode="auto">
              <a:xfrm>
                <a:off x="2263" y="2577"/>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18" name="Freeform 182">
                <a:extLst>
                  <a:ext uri="{FF2B5EF4-FFF2-40B4-BE49-F238E27FC236}">
                    <a16:creationId xmlns:a16="http://schemas.microsoft.com/office/drawing/2014/main" id="{F1F6AF7B-ED52-4213-911C-39A7765F85CE}"/>
                  </a:ext>
                </a:extLst>
              </p:cNvPr>
              <p:cNvSpPr>
                <a:spLocks/>
              </p:cNvSpPr>
              <p:nvPr/>
            </p:nvSpPr>
            <p:spPr bwMode="auto">
              <a:xfrm>
                <a:off x="2263" y="2595"/>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19" name="Freeform 183">
                <a:extLst>
                  <a:ext uri="{FF2B5EF4-FFF2-40B4-BE49-F238E27FC236}">
                    <a16:creationId xmlns:a16="http://schemas.microsoft.com/office/drawing/2014/main" id="{30973416-BDB2-4E3B-B726-B3FE377D5384}"/>
                  </a:ext>
                </a:extLst>
              </p:cNvPr>
              <p:cNvSpPr>
                <a:spLocks/>
              </p:cNvSpPr>
              <p:nvPr/>
            </p:nvSpPr>
            <p:spPr bwMode="auto">
              <a:xfrm>
                <a:off x="2263" y="2612"/>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0" name="Freeform 184">
                <a:extLst>
                  <a:ext uri="{FF2B5EF4-FFF2-40B4-BE49-F238E27FC236}">
                    <a16:creationId xmlns:a16="http://schemas.microsoft.com/office/drawing/2014/main" id="{AB0673C5-41CE-40AC-A706-D67403B63391}"/>
                  </a:ext>
                </a:extLst>
              </p:cNvPr>
              <p:cNvSpPr>
                <a:spLocks/>
              </p:cNvSpPr>
              <p:nvPr/>
            </p:nvSpPr>
            <p:spPr bwMode="auto">
              <a:xfrm>
                <a:off x="2263" y="2635"/>
                <a:ext cx="34" cy="28"/>
              </a:xfrm>
              <a:custGeom>
                <a:avLst/>
                <a:gdLst>
                  <a:gd name="T0" fmla="*/ 17 w 34"/>
                  <a:gd name="T1" fmla="*/ 0 h 28"/>
                  <a:gd name="T2" fmla="*/ 34 w 34"/>
                  <a:gd name="T3" fmla="*/ 17 h 28"/>
                  <a:gd name="T4" fmla="*/ 17 w 34"/>
                  <a:gd name="T5" fmla="*/ 28 h 28"/>
                  <a:gd name="T6" fmla="*/ 0 w 34"/>
                  <a:gd name="T7" fmla="*/ 17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1" name="Freeform 185">
                <a:extLst>
                  <a:ext uri="{FF2B5EF4-FFF2-40B4-BE49-F238E27FC236}">
                    <a16:creationId xmlns:a16="http://schemas.microsoft.com/office/drawing/2014/main" id="{2D87936D-02BA-4155-B57C-9341EF9EF778}"/>
                  </a:ext>
                </a:extLst>
              </p:cNvPr>
              <p:cNvSpPr>
                <a:spLocks/>
              </p:cNvSpPr>
              <p:nvPr/>
            </p:nvSpPr>
            <p:spPr bwMode="auto">
              <a:xfrm>
                <a:off x="2263" y="2652"/>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2" name="Freeform 186">
                <a:extLst>
                  <a:ext uri="{FF2B5EF4-FFF2-40B4-BE49-F238E27FC236}">
                    <a16:creationId xmlns:a16="http://schemas.microsoft.com/office/drawing/2014/main" id="{0993427D-4A93-4A79-A912-C7555FDA892E}"/>
                  </a:ext>
                </a:extLst>
              </p:cNvPr>
              <p:cNvSpPr>
                <a:spLocks/>
              </p:cNvSpPr>
              <p:nvPr/>
            </p:nvSpPr>
            <p:spPr bwMode="auto">
              <a:xfrm>
                <a:off x="2263" y="2669"/>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3" name="Freeform 187">
                <a:extLst>
                  <a:ext uri="{FF2B5EF4-FFF2-40B4-BE49-F238E27FC236}">
                    <a16:creationId xmlns:a16="http://schemas.microsoft.com/office/drawing/2014/main" id="{AB91C81C-94EC-4A3D-BD17-DE9D88FAFA9A}"/>
                  </a:ext>
                </a:extLst>
              </p:cNvPr>
              <p:cNvSpPr>
                <a:spLocks/>
              </p:cNvSpPr>
              <p:nvPr/>
            </p:nvSpPr>
            <p:spPr bwMode="auto">
              <a:xfrm>
                <a:off x="2263" y="2686"/>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4" name="Freeform 188">
                <a:extLst>
                  <a:ext uri="{FF2B5EF4-FFF2-40B4-BE49-F238E27FC236}">
                    <a16:creationId xmlns:a16="http://schemas.microsoft.com/office/drawing/2014/main" id="{4039E325-3936-4EDD-B85B-1A5C37594C5B}"/>
                  </a:ext>
                </a:extLst>
              </p:cNvPr>
              <p:cNvSpPr>
                <a:spLocks/>
              </p:cNvSpPr>
              <p:nvPr/>
            </p:nvSpPr>
            <p:spPr bwMode="auto">
              <a:xfrm>
                <a:off x="2263" y="2709"/>
                <a:ext cx="34" cy="29"/>
              </a:xfrm>
              <a:custGeom>
                <a:avLst/>
                <a:gdLst>
                  <a:gd name="T0" fmla="*/ 17 w 34"/>
                  <a:gd name="T1" fmla="*/ 0 h 29"/>
                  <a:gd name="T2" fmla="*/ 34 w 34"/>
                  <a:gd name="T3" fmla="*/ 12 h 29"/>
                  <a:gd name="T4" fmla="*/ 17 w 34"/>
                  <a:gd name="T5" fmla="*/ 29 h 29"/>
                  <a:gd name="T6" fmla="*/ 0 w 34"/>
                  <a:gd name="T7" fmla="*/ 12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125" name="Freeform 189">
                <a:extLst>
                  <a:ext uri="{FF2B5EF4-FFF2-40B4-BE49-F238E27FC236}">
                    <a16:creationId xmlns:a16="http://schemas.microsoft.com/office/drawing/2014/main" id="{013D4A5D-3E7F-4020-9905-0A86C95C7CB0}"/>
                  </a:ext>
                </a:extLst>
              </p:cNvPr>
              <p:cNvSpPr>
                <a:spLocks/>
              </p:cNvSpPr>
              <p:nvPr/>
            </p:nvSpPr>
            <p:spPr bwMode="auto">
              <a:xfrm>
                <a:off x="2406" y="2726"/>
                <a:ext cx="34" cy="29"/>
              </a:xfrm>
              <a:custGeom>
                <a:avLst/>
                <a:gdLst>
                  <a:gd name="T0" fmla="*/ 17 w 34"/>
                  <a:gd name="T1" fmla="*/ 0 h 29"/>
                  <a:gd name="T2" fmla="*/ 34 w 34"/>
                  <a:gd name="T3" fmla="*/ 17 h 29"/>
                  <a:gd name="T4" fmla="*/ 17 w 34"/>
                  <a:gd name="T5" fmla="*/ 29 h 29"/>
                  <a:gd name="T6" fmla="*/ 0 w 34"/>
                  <a:gd name="T7" fmla="*/ 17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7"/>
                    </a:lnTo>
                    <a:lnTo>
                      <a:pt x="17" y="29"/>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6" name="Freeform 190">
                <a:extLst>
                  <a:ext uri="{FF2B5EF4-FFF2-40B4-BE49-F238E27FC236}">
                    <a16:creationId xmlns:a16="http://schemas.microsoft.com/office/drawing/2014/main" id="{9C8497F6-492E-4328-B29C-B26B96AC9DAC}"/>
                  </a:ext>
                </a:extLst>
              </p:cNvPr>
              <p:cNvSpPr>
                <a:spLocks/>
              </p:cNvSpPr>
              <p:nvPr/>
            </p:nvSpPr>
            <p:spPr bwMode="auto">
              <a:xfrm>
                <a:off x="2406" y="2743"/>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27" name="Freeform 191">
                <a:extLst>
                  <a:ext uri="{FF2B5EF4-FFF2-40B4-BE49-F238E27FC236}">
                    <a16:creationId xmlns:a16="http://schemas.microsoft.com/office/drawing/2014/main" id="{EFEE0AC2-2861-49E6-9F38-904C5E2F8925}"/>
                  </a:ext>
                </a:extLst>
              </p:cNvPr>
              <p:cNvSpPr>
                <a:spLocks/>
              </p:cNvSpPr>
              <p:nvPr/>
            </p:nvSpPr>
            <p:spPr bwMode="auto">
              <a:xfrm>
                <a:off x="2406" y="2761"/>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28" name="Freeform 192">
                <a:extLst>
                  <a:ext uri="{FF2B5EF4-FFF2-40B4-BE49-F238E27FC236}">
                    <a16:creationId xmlns:a16="http://schemas.microsoft.com/office/drawing/2014/main" id="{2F412DB0-D25C-4FCA-9D32-2179B5A8FF56}"/>
                  </a:ext>
                </a:extLst>
              </p:cNvPr>
              <p:cNvSpPr>
                <a:spLocks/>
              </p:cNvSpPr>
              <p:nvPr/>
            </p:nvSpPr>
            <p:spPr bwMode="auto">
              <a:xfrm>
                <a:off x="2406" y="2784"/>
                <a:ext cx="34" cy="28"/>
              </a:xfrm>
              <a:custGeom>
                <a:avLst/>
                <a:gdLst>
                  <a:gd name="T0" fmla="*/ 17 w 34"/>
                  <a:gd name="T1" fmla="*/ 0 h 28"/>
                  <a:gd name="T2" fmla="*/ 34 w 34"/>
                  <a:gd name="T3" fmla="*/ 11 h 28"/>
                  <a:gd name="T4" fmla="*/ 17 w 34"/>
                  <a:gd name="T5" fmla="*/ 28 h 28"/>
                  <a:gd name="T6" fmla="*/ 0 w 34"/>
                  <a:gd name="T7" fmla="*/ 11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1"/>
                    </a:lnTo>
                    <a:lnTo>
                      <a:pt x="17" y="28"/>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129" name="Freeform 193">
                <a:extLst>
                  <a:ext uri="{FF2B5EF4-FFF2-40B4-BE49-F238E27FC236}">
                    <a16:creationId xmlns:a16="http://schemas.microsoft.com/office/drawing/2014/main" id="{D768F0B7-5209-48F2-A3DB-D3075B3258B5}"/>
                  </a:ext>
                </a:extLst>
              </p:cNvPr>
              <p:cNvSpPr>
                <a:spLocks/>
              </p:cNvSpPr>
              <p:nvPr/>
            </p:nvSpPr>
            <p:spPr bwMode="auto">
              <a:xfrm>
                <a:off x="2406" y="2801"/>
                <a:ext cx="34" cy="28"/>
              </a:xfrm>
              <a:custGeom>
                <a:avLst/>
                <a:gdLst>
                  <a:gd name="T0" fmla="*/ 17 w 34"/>
                  <a:gd name="T1" fmla="*/ 0 h 28"/>
                  <a:gd name="T2" fmla="*/ 34 w 34"/>
                  <a:gd name="T3" fmla="*/ 17 h 28"/>
                  <a:gd name="T4" fmla="*/ 17 w 34"/>
                  <a:gd name="T5" fmla="*/ 28 h 28"/>
                  <a:gd name="T6" fmla="*/ 0 w 34"/>
                  <a:gd name="T7" fmla="*/ 17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30" name="Freeform 194">
                <a:extLst>
                  <a:ext uri="{FF2B5EF4-FFF2-40B4-BE49-F238E27FC236}">
                    <a16:creationId xmlns:a16="http://schemas.microsoft.com/office/drawing/2014/main" id="{39BF58A9-DE10-4CE2-A9EB-976AFD6B797D}"/>
                  </a:ext>
                </a:extLst>
              </p:cNvPr>
              <p:cNvSpPr>
                <a:spLocks/>
              </p:cNvSpPr>
              <p:nvPr/>
            </p:nvSpPr>
            <p:spPr bwMode="auto">
              <a:xfrm>
                <a:off x="2406" y="2818"/>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31" name="Freeform 195">
                <a:extLst>
                  <a:ext uri="{FF2B5EF4-FFF2-40B4-BE49-F238E27FC236}">
                    <a16:creationId xmlns:a16="http://schemas.microsoft.com/office/drawing/2014/main" id="{F24F158F-28FA-4BE8-AAA5-E9F064609AEF}"/>
                  </a:ext>
                </a:extLst>
              </p:cNvPr>
              <p:cNvSpPr>
                <a:spLocks/>
              </p:cNvSpPr>
              <p:nvPr/>
            </p:nvSpPr>
            <p:spPr bwMode="auto">
              <a:xfrm>
                <a:off x="2406" y="2835"/>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32" name="Freeform 196">
                <a:extLst>
                  <a:ext uri="{FF2B5EF4-FFF2-40B4-BE49-F238E27FC236}">
                    <a16:creationId xmlns:a16="http://schemas.microsoft.com/office/drawing/2014/main" id="{8FBCF5B2-506C-4351-8A94-91CA10E2043D}"/>
                  </a:ext>
                </a:extLst>
              </p:cNvPr>
              <p:cNvSpPr>
                <a:spLocks/>
              </p:cNvSpPr>
              <p:nvPr/>
            </p:nvSpPr>
            <p:spPr bwMode="auto">
              <a:xfrm>
                <a:off x="2406" y="2852"/>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33" name="Freeform 197">
                <a:extLst>
                  <a:ext uri="{FF2B5EF4-FFF2-40B4-BE49-F238E27FC236}">
                    <a16:creationId xmlns:a16="http://schemas.microsoft.com/office/drawing/2014/main" id="{B9E38B93-14B4-4B1E-BF02-254CB8EBCF37}"/>
                  </a:ext>
                </a:extLst>
              </p:cNvPr>
              <p:cNvSpPr>
                <a:spLocks/>
              </p:cNvSpPr>
              <p:nvPr/>
            </p:nvSpPr>
            <p:spPr bwMode="auto">
              <a:xfrm>
                <a:off x="2406" y="2875"/>
                <a:ext cx="34" cy="29"/>
              </a:xfrm>
              <a:custGeom>
                <a:avLst/>
                <a:gdLst>
                  <a:gd name="T0" fmla="*/ 17 w 34"/>
                  <a:gd name="T1" fmla="*/ 0 h 29"/>
                  <a:gd name="T2" fmla="*/ 34 w 34"/>
                  <a:gd name="T3" fmla="*/ 12 h 29"/>
                  <a:gd name="T4" fmla="*/ 17 w 34"/>
                  <a:gd name="T5" fmla="*/ 29 h 29"/>
                  <a:gd name="T6" fmla="*/ 0 w 34"/>
                  <a:gd name="T7" fmla="*/ 12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134" name="Freeform 198">
                <a:extLst>
                  <a:ext uri="{FF2B5EF4-FFF2-40B4-BE49-F238E27FC236}">
                    <a16:creationId xmlns:a16="http://schemas.microsoft.com/office/drawing/2014/main" id="{58B94F6D-0E72-49AD-94B6-F4B7716EE9B7}"/>
                  </a:ext>
                </a:extLst>
              </p:cNvPr>
              <p:cNvSpPr>
                <a:spLocks/>
              </p:cNvSpPr>
              <p:nvPr/>
            </p:nvSpPr>
            <p:spPr bwMode="auto">
              <a:xfrm>
                <a:off x="2406" y="2892"/>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35" name="Freeform 199">
                <a:extLst>
                  <a:ext uri="{FF2B5EF4-FFF2-40B4-BE49-F238E27FC236}">
                    <a16:creationId xmlns:a16="http://schemas.microsoft.com/office/drawing/2014/main" id="{6649B3A4-CA92-47C5-ADA7-242A7AA96A2F}"/>
                  </a:ext>
                </a:extLst>
              </p:cNvPr>
              <p:cNvSpPr>
                <a:spLocks/>
              </p:cNvSpPr>
              <p:nvPr/>
            </p:nvSpPr>
            <p:spPr bwMode="auto">
              <a:xfrm>
                <a:off x="2406" y="2910"/>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36" name="Freeform 200">
                <a:extLst>
                  <a:ext uri="{FF2B5EF4-FFF2-40B4-BE49-F238E27FC236}">
                    <a16:creationId xmlns:a16="http://schemas.microsoft.com/office/drawing/2014/main" id="{2069251E-FB9E-4D8A-BF2A-91CF2729D1CC}"/>
                  </a:ext>
                </a:extLst>
              </p:cNvPr>
              <p:cNvSpPr>
                <a:spLocks/>
              </p:cNvSpPr>
              <p:nvPr/>
            </p:nvSpPr>
            <p:spPr bwMode="auto">
              <a:xfrm>
                <a:off x="2406" y="2927"/>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37" name="Freeform 201">
                <a:extLst>
                  <a:ext uri="{FF2B5EF4-FFF2-40B4-BE49-F238E27FC236}">
                    <a16:creationId xmlns:a16="http://schemas.microsoft.com/office/drawing/2014/main" id="{30CACFA5-6F9C-44F9-AF8F-E8E202AAAC56}"/>
                  </a:ext>
                </a:extLst>
              </p:cNvPr>
              <p:cNvSpPr>
                <a:spLocks/>
              </p:cNvSpPr>
              <p:nvPr/>
            </p:nvSpPr>
            <p:spPr bwMode="auto">
              <a:xfrm>
                <a:off x="2406" y="2950"/>
                <a:ext cx="34" cy="28"/>
              </a:xfrm>
              <a:custGeom>
                <a:avLst/>
                <a:gdLst>
                  <a:gd name="T0" fmla="*/ 17 w 34"/>
                  <a:gd name="T1" fmla="*/ 0 h 28"/>
                  <a:gd name="T2" fmla="*/ 34 w 34"/>
                  <a:gd name="T3" fmla="*/ 11 h 28"/>
                  <a:gd name="T4" fmla="*/ 17 w 34"/>
                  <a:gd name="T5" fmla="*/ 28 h 28"/>
                  <a:gd name="T6" fmla="*/ 0 w 34"/>
                  <a:gd name="T7" fmla="*/ 11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1"/>
                    </a:lnTo>
                    <a:lnTo>
                      <a:pt x="17" y="28"/>
                    </a:lnTo>
                    <a:lnTo>
                      <a:pt x="0" y="11"/>
                    </a:lnTo>
                    <a:lnTo>
                      <a:pt x="17" y="0"/>
                    </a:lnTo>
                    <a:close/>
                  </a:path>
                </a:pathLst>
              </a:custGeom>
              <a:grpFill/>
              <a:ln w="9525">
                <a:solidFill>
                  <a:srgbClr val="000080"/>
                </a:solidFill>
                <a:prstDash val="solid"/>
                <a:round/>
                <a:headEnd/>
                <a:tailEnd/>
              </a:ln>
            </p:spPr>
            <p:txBody>
              <a:bodyPr/>
              <a:lstStyle/>
              <a:p>
                <a:endParaRPr lang="cs-CZ"/>
              </a:p>
            </p:txBody>
          </p:sp>
          <p:sp>
            <p:nvSpPr>
              <p:cNvPr id="168138" name="Freeform 202">
                <a:extLst>
                  <a:ext uri="{FF2B5EF4-FFF2-40B4-BE49-F238E27FC236}">
                    <a16:creationId xmlns:a16="http://schemas.microsoft.com/office/drawing/2014/main" id="{7D736225-14E8-4943-B7FE-923B655A6402}"/>
                  </a:ext>
                </a:extLst>
              </p:cNvPr>
              <p:cNvSpPr>
                <a:spLocks/>
              </p:cNvSpPr>
              <p:nvPr/>
            </p:nvSpPr>
            <p:spPr bwMode="auto">
              <a:xfrm>
                <a:off x="2406" y="2967"/>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39" name="Freeform 203">
                <a:extLst>
                  <a:ext uri="{FF2B5EF4-FFF2-40B4-BE49-F238E27FC236}">
                    <a16:creationId xmlns:a16="http://schemas.microsoft.com/office/drawing/2014/main" id="{32E82034-2969-4814-B5B0-42E53ECBE879}"/>
                  </a:ext>
                </a:extLst>
              </p:cNvPr>
              <p:cNvSpPr>
                <a:spLocks/>
              </p:cNvSpPr>
              <p:nvPr/>
            </p:nvSpPr>
            <p:spPr bwMode="auto">
              <a:xfrm>
                <a:off x="2406" y="2984"/>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0" name="Freeform 204">
                <a:extLst>
                  <a:ext uri="{FF2B5EF4-FFF2-40B4-BE49-F238E27FC236}">
                    <a16:creationId xmlns:a16="http://schemas.microsoft.com/office/drawing/2014/main" id="{2AE7689B-610E-4FB8-AC73-40AC616C1AB6}"/>
                  </a:ext>
                </a:extLst>
              </p:cNvPr>
              <p:cNvSpPr>
                <a:spLocks/>
              </p:cNvSpPr>
              <p:nvPr/>
            </p:nvSpPr>
            <p:spPr bwMode="auto">
              <a:xfrm>
                <a:off x="2406" y="3001"/>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1" name="Freeform 205">
                <a:extLst>
                  <a:ext uri="{FF2B5EF4-FFF2-40B4-BE49-F238E27FC236}">
                    <a16:creationId xmlns:a16="http://schemas.microsoft.com/office/drawing/2014/main" id="{DCFC4916-50CF-476F-BC50-0F3B25F3F6A0}"/>
                  </a:ext>
                </a:extLst>
              </p:cNvPr>
              <p:cNvSpPr>
                <a:spLocks/>
              </p:cNvSpPr>
              <p:nvPr/>
            </p:nvSpPr>
            <p:spPr bwMode="auto">
              <a:xfrm>
                <a:off x="2406" y="3018"/>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42" name="Freeform 206">
                <a:extLst>
                  <a:ext uri="{FF2B5EF4-FFF2-40B4-BE49-F238E27FC236}">
                    <a16:creationId xmlns:a16="http://schemas.microsoft.com/office/drawing/2014/main" id="{0521FEAC-8BBA-45E7-A1E4-9A39A882CF02}"/>
                  </a:ext>
                </a:extLst>
              </p:cNvPr>
              <p:cNvSpPr>
                <a:spLocks/>
              </p:cNvSpPr>
              <p:nvPr/>
            </p:nvSpPr>
            <p:spPr bwMode="auto">
              <a:xfrm>
                <a:off x="2406" y="3041"/>
                <a:ext cx="34" cy="29"/>
              </a:xfrm>
              <a:custGeom>
                <a:avLst/>
                <a:gdLst>
                  <a:gd name="T0" fmla="*/ 17 w 34"/>
                  <a:gd name="T1" fmla="*/ 0 h 29"/>
                  <a:gd name="T2" fmla="*/ 34 w 34"/>
                  <a:gd name="T3" fmla="*/ 18 h 29"/>
                  <a:gd name="T4" fmla="*/ 17 w 34"/>
                  <a:gd name="T5" fmla="*/ 29 h 29"/>
                  <a:gd name="T6" fmla="*/ 0 w 34"/>
                  <a:gd name="T7" fmla="*/ 18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8"/>
                    </a:lnTo>
                    <a:lnTo>
                      <a:pt x="17" y="29"/>
                    </a:lnTo>
                    <a:lnTo>
                      <a:pt x="0" y="18"/>
                    </a:lnTo>
                    <a:lnTo>
                      <a:pt x="17" y="0"/>
                    </a:lnTo>
                    <a:close/>
                  </a:path>
                </a:pathLst>
              </a:custGeom>
              <a:grpFill/>
              <a:ln w="9525">
                <a:solidFill>
                  <a:srgbClr val="000080"/>
                </a:solidFill>
                <a:prstDash val="solid"/>
                <a:round/>
                <a:headEnd/>
                <a:tailEnd/>
              </a:ln>
            </p:spPr>
            <p:txBody>
              <a:bodyPr/>
              <a:lstStyle/>
              <a:p>
                <a:endParaRPr lang="cs-CZ"/>
              </a:p>
            </p:txBody>
          </p:sp>
        </p:grpSp>
        <p:sp>
          <p:nvSpPr>
            <p:cNvPr id="168143" name="Freeform 207">
              <a:extLst>
                <a:ext uri="{FF2B5EF4-FFF2-40B4-BE49-F238E27FC236}">
                  <a16:creationId xmlns:a16="http://schemas.microsoft.com/office/drawing/2014/main" id="{2F0836D3-AB8F-4FDB-A70D-3FF44EC0FB65}"/>
                </a:ext>
              </a:extLst>
            </p:cNvPr>
            <p:cNvSpPr>
              <a:spLocks/>
            </p:cNvSpPr>
            <p:nvPr/>
          </p:nvSpPr>
          <p:spPr bwMode="auto">
            <a:xfrm>
              <a:off x="2406" y="3059"/>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4" name="Freeform 208">
              <a:extLst>
                <a:ext uri="{FF2B5EF4-FFF2-40B4-BE49-F238E27FC236}">
                  <a16:creationId xmlns:a16="http://schemas.microsoft.com/office/drawing/2014/main" id="{18B42025-4BAF-4FDC-9487-087A8F3E923A}"/>
                </a:ext>
              </a:extLst>
            </p:cNvPr>
            <p:cNvSpPr>
              <a:spLocks/>
            </p:cNvSpPr>
            <p:nvPr/>
          </p:nvSpPr>
          <p:spPr bwMode="auto">
            <a:xfrm>
              <a:off x="2406" y="3076"/>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5" name="Freeform 209">
              <a:extLst>
                <a:ext uri="{FF2B5EF4-FFF2-40B4-BE49-F238E27FC236}">
                  <a16:creationId xmlns:a16="http://schemas.microsoft.com/office/drawing/2014/main" id="{E921C7E4-3669-4031-B497-A06A437C517B}"/>
                </a:ext>
              </a:extLst>
            </p:cNvPr>
            <p:cNvSpPr>
              <a:spLocks/>
            </p:cNvSpPr>
            <p:nvPr/>
          </p:nvSpPr>
          <p:spPr bwMode="auto">
            <a:xfrm>
              <a:off x="2406" y="3093"/>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6" name="Freeform 210">
              <a:extLst>
                <a:ext uri="{FF2B5EF4-FFF2-40B4-BE49-F238E27FC236}">
                  <a16:creationId xmlns:a16="http://schemas.microsoft.com/office/drawing/2014/main" id="{9EBA6DFB-68C0-4999-BCD3-5C271CB318B3}"/>
                </a:ext>
              </a:extLst>
            </p:cNvPr>
            <p:cNvSpPr>
              <a:spLocks/>
            </p:cNvSpPr>
            <p:nvPr/>
          </p:nvSpPr>
          <p:spPr bwMode="auto">
            <a:xfrm>
              <a:off x="2406" y="3116"/>
              <a:ext cx="34" cy="28"/>
            </a:xfrm>
            <a:custGeom>
              <a:avLst/>
              <a:gdLst>
                <a:gd name="T0" fmla="*/ 17 w 34"/>
                <a:gd name="T1" fmla="*/ 0 h 28"/>
                <a:gd name="T2" fmla="*/ 34 w 34"/>
                <a:gd name="T3" fmla="*/ 17 h 28"/>
                <a:gd name="T4" fmla="*/ 17 w 34"/>
                <a:gd name="T5" fmla="*/ 28 h 28"/>
                <a:gd name="T6" fmla="*/ 0 w 34"/>
                <a:gd name="T7" fmla="*/ 17 h 28"/>
                <a:gd name="T8" fmla="*/ 17 w 34"/>
                <a:gd name="T9" fmla="*/ 0 h 28"/>
              </a:gdLst>
              <a:ahLst/>
              <a:cxnLst>
                <a:cxn ang="0">
                  <a:pos x="T0" y="T1"/>
                </a:cxn>
                <a:cxn ang="0">
                  <a:pos x="T2" y="T3"/>
                </a:cxn>
                <a:cxn ang="0">
                  <a:pos x="T4" y="T5"/>
                </a:cxn>
                <a:cxn ang="0">
                  <a:pos x="T6" y="T7"/>
                </a:cxn>
                <a:cxn ang="0">
                  <a:pos x="T8" y="T9"/>
                </a:cxn>
              </a:cxnLst>
              <a:rect l="0" t="0" r="r" b="b"/>
              <a:pathLst>
                <a:path w="34" h="28">
                  <a:moveTo>
                    <a:pt x="17" y="0"/>
                  </a:moveTo>
                  <a:lnTo>
                    <a:pt x="34" y="17"/>
                  </a:lnTo>
                  <a:lnTo>
                    <a:pt x="17" y="28"/>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7" name="Freeform 211">
              <a:extLst>
                <a:ext uri="{FF2B5EF4-FFF2-40B4-BE49-F238E27FC236}">
                  <a16:creationId xmlns:a16="http://schemas.microsoft.com/office/drawing/2014/main" id="{DF5F4BEA-E9CA-40FD-B950-CB29C3E84DD0}"/>
                </a:ext>
              </a:extLst>
            </p:cNvPr>
            <p:cNvSpPr>
              <a:spLocks/>
            </p:cNvSpPr>
            <p:nvPr/>
          </p:nvSpPr>
          <p:spPr bwMode="auto">
            <a:xfrm>
              <a:off x="2406" y="3133"/>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8" name="Freeform 212">
              <a:extLst>
                <a:ext uri="{FF2B5EF4-FFF2-40B4-BE49-F238E27FC236}">
                  <a16:creationId xmlns:a16="http://schemas.microsoft.com/office/drawing/2014/main" id="{D6DDACB9-CCE0-464A-9F8E-57C787348BE0}"/>
                </a:ext>
              </a:extLst>
            </p:cNvPr>
            <p:cNvSpPr>
              <a:spLocks/>
            </p:cNvSpPr>
            <p:nvPr/>
          </p:nvSpPr>
          <p:spPr bwMode="auto">
            <a:xfrm>
              <a:off x="2406" y="3150"/>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7"/>
                  </a:lnTo>
                  <a:lnTo>
                    <a:pt x="17" y="35"/>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49" name="Freeform 213">
              <a:extLst>
                <a:ext uri="{FF2B5EF4-FFF2-40B4-BE49-F238E27FC236}">
                  <a16:creationId xmlns:a16="http://schemas.microsoft.com/office/drawing/2014/main" id="{CAD74831-881E-46F3-AD6D-9023067E5811}"/>
                </a:ext>
              </a:extLst>
            </p:cNvPr>
            <p:cNvSpPr>
              <a:spLocks/>
            </p:cNvSpPr>
            <p:nvPr/>
          </p:nvSpPr>
          <p:spPr bwMode="auto">
            <a:xfrm>
              <a:off x="2406" y="3167"/>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50" name="Freeform 214">
              <a:extLst>
                <a:ext uri="{FF2B5EF4-FFF2-40B4-BE49-F238E27FC236}">
                  <a16:creationId xmlns:a16="http://schemas.microsoft.com/office/drawing/2014/main" id="{8EAF9512-0F82-45C6-A5A0-29DED12EA4F0}"/>
                </a:ext>
              </a:extLst>
            </p:cNvPr>
            <p:cNvSpPr>
              <a:spLocks/>
            </p:cNvSpPr>
            <p:nvPr/>
          </p:nvSpPr>
          <p:spPr bwMode="auto">
            <a:xfrm>
              <a:off x="2406" y="3190"/>
              <a:ext cx="34" cy="29"/>
            </a:xfrm>
            <a:custGeom>
              <a:avLst/>
              <a:gdLst>
                <a:gd name="T0" fmla="*/ 17 w 34"/>
                <a:gd name="T1" fmla="*/ 0 h 29"/>
                <a:gd name="T2" fmla="*/ 34 w 34"/>
                <a:gd name="T3" fmla="*/ 12 h 29"/>
                <a:gd name="T4" fmla="*/ 17 w 34"/>
                <a:gd name="T5" fmla="*/ 29 h 29"/>
                <a:gd name="T6" fmla="*/ 0 w 34"/>
                <a:gd name="T7" fmla="*/ 12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151" name="Freeform 215">
              <a:extLst>
                <a:ext uri="{FF2B5EF4-FFF2-40B4-BE49-F238E27FC236}">
                  <a16:creationId xmlns:a16="http://schemas.microsoft.com/office/drawing/2014/main" id="{2566B4AC-8D32-4D19-AA18-1A3EED5F0814}"/>
                </a:ext>
              </a:extLst>
            </p:cNvPr>
            <p:cNvSpPr>
              <a:spLocks/>
            </p:cNvSpPr>
            <p:nvPr/>
          </p:nvSpPr>
          <p:spPr bwMode="auto">
            <a:xfrm>
              <a:off x="2406" y="3207"/>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52" name="Freeform 216">
              <a:extLst>
                <a:ext uri="{FF2B5EF4-FFF2-40B4-BE49-F238E27FC236}">
                  <a16:creationId xmlns:a16="http://schemas.microsoft.com/office/drawing/2014/main" id="{B84B8DD3-FC29-461F-A581-6BF11FE57BCE}"/>
                </a:ext>
              </a:extLst>
            </p:cNvPr>
            <p:cNvSpPr>
              <a:spLocks/>
            </p:cNvSpPr>
            <p:nvPr/>
          </p:nvSpPr>
          <p:spPr bwMode="auto">
            <a:xfrm>
              <a:off x="2549" y="3225"/>
              <a:ext cx="29" cy="34"/>
            </a:xfrm>
            <a:custGeom>
              <a:avLst/>
              <a:gdLst>
                <a:gd name="T0" fmla="*/ 12 w 29"/>
                <a:gd name="T1" fmla="*/ 0 h 34"/>
                <a:gd name="T2" fmla="*/ 29 w 29"/>
                <a:gd name="T3" fmla="*/ 17 h 34"/>
                <a:gd name="T4" fmla="*/ 12 w 29"/>
                <a:gd name="T5" fmla="*/ 34 h 34"/>
                <a:gd name="T6" fmla="*/ 0 w 29"/>
                <a:gd name="T7" fmla="*/ 17 h 34"/>
                <a:gd name="T8" fmla="*/ 12 w 29"/>
                <a:gd name="T9" fmla="*/ 0 h 34"/>
              </a:gdLst>
              <a:ahLst/>
              <a:cxnLst>
                <a:cxn ang="0">
                  <a:pos x="T0" y="T1"/>
                </a:cxn>
                <a:cxn ang="0">
                  <a:pos x="T2" y="T3"/>
                </a:cxn>
                <a:cxn ang="0">
                  <a:pos x="T4" y="T5"/>
                </a:cxn>
                <a:cxn ang="0">
                  <a:pos x="T6" y="T7"/>
                </a:cxn>
                <a:cxn ang="0">
                  <a:pos x="T8" y="T9"/>
                </a:cxn>
              </a:cxnLst>
              <a:rect l="0" t="0" r="r" b="b"/>
              <a:pathLst>
                <a:path w="29" h="34">
                  <a:moveTo>
                    <a:pt x="12" y="0"/>
                  </a:moveTo>
                  <a:lnTo>
                    <a:pt x="29" y="17"/>
                  </a:lnTo>
                  <a:lnTo>
                    <a:pt x="12" y="34"/>
                  </a:lnTo>
                  <a:lnTo>
                    <a:pt x="0" y="17"/>
                  </a:lnTo>
                  <a:lnTo>
                    <a:pt x="12" y="0"/>
                  </a:lnTo>
                  <a:close/>
                </a:path>
              </a:pathLst>
            </a:custGeom>
            <a:grpFill/>
            <a:ln w="9525">
              <a:solidFill>
                <a:srgbClr val="000080"/>
              </a:solidFill>
              <a:prstDash val="solid"/>
              <a:round/>
              <a:headEnd/>
              <a:tailEnd/>
            </a:ln>
          </p:spPr>
          <p:txBody>
            <a:bodyPr/>
            <a:lstStyle/>
            <a:p>
              <a:endParaRPr lang="cs-CZ"/>
            </a:p>
          </p:txBody>
        </p:sp>
        <p:sp>
          <p:nvSpPr>
            <p:cNvPr id="168153" name="Freeform 217">
              <a:extLst>
                <a:ext uri="{FF2B5EF4-FFF2-40B4-BE49-F238E27FC236}">
                  <a16:creationId xmlns:a16="http://schemas.microsoft.com/office/drawing/2014/main" id="{2D697DC8-A7EC-4CC0-BD38-3A7FF1A9E6E3}"/>
                </a:ext>
              </a:extLst>
            </p:cNvPr>
            <p:cNvSpPr>
              <a:spLocks/>
            </p:cNvSpPr>
            <p:nvPr/>
          </p:nvSpPr>
          <p:spPr bwMode="auto">
            <a:xfrm>
              <a:off x="2549" y="3242"/>
              <a:ext cx="29" cy="34"/>
            </a:xfrm>
            <a:custGeom>
              <a:avLst/>
              <a:gdLst>
                <a:gd name="T0" fmla="*/ 12 w 29"/>
                <a:gd name="T1" fmla="*/ 0 h 34"/>
                <a:gd name="T2" fmla="*/ 29 w 29"/>
                <a:gd name="T3" fmla="*/ 17 h 34"/>
                <a:gd name="T4" fmla="*/ 12 w 29"/>
                <a:gd name="T5" fmla="*/ 34 h 34"/>
                <a:gd name="T6" fmla="*/ 0 w 29"/>
                <a:gd name="T7" fmla="*/ 17 h 34"/>
                <a:gd name="T8" fmla="*/ 12 w 29"/>
                <a:gd name="T9" fmla="*/ 0 h 34"/>
              </a:gdLst>
              <a:ahLst/>
              <a:cxnLst>
                <a:cxn ang="0">
                  <a:pos x="T0" y="T1"/>
                </a:cxn>
                <a:cxn ang="0">
                  <a:pos x="T2" y="T3"/>
                </a:cxn>
                <a:cxn ang="0">
                  <a:pos x="T4" y="T5"/>
                </a:cxn>
                <a:cxn ang="0">
                  <a:pos x="T6" y="T7"/>
                </a:cxn>
                <a:cxn ang="0">
                  <a:pos x="T8" y="T9"/>
                </a:cxn>
              </a:cxnLst>
              <a:rect l="0" t="0" r="r" b="b"/>
              <a:pathLst>
                <a:path w="29" h="34">
                  <a:moveTo>
                    <a:pt x="12" y="0"/>
                  </a:moveTo>
                  <a:lnTo>
                    <a:pt x="29" y="17"/>
                  </a:lnTo>
                  <a:lnTo>
                    <a:pt x="12" y="34"/>
                  </a:lnTo>
                  <a:lnTo>
                    <a:pt x="0" y="17"/>
                  </a:lnTo>
                  <a:lnTo>
                    <a:pt x="12" y="0"/>
                  </a:lnTo>
                  <a:close/>
                </a:path>
              </a:pathLst>
            </a:custGeom>
            <a:grpFill/>
            <a:ln w="9525">
              <a:solidFill>
                <a:srgbClr val="000080"/>
              </a:solidFill>
              <a:prstDash val="solid"/>
              <a:round/>
              <a:headEnd/>
              <a:tailEnd/>
            </a:ln>
          </p:spPr>
          <p:txBody>
            <a:bodyPr/>
            <a:lstStyle/>
            <a:p>
              <a:endParaRPr lang="cs-CZ"/>
            </a:p>
          </p:txBody>
        </p:sp>
        <p:sp>
          <p:nvSpPr>
            <p:cNvPr id="168154" name="Freeform 218">
              <a:extLst>
                <a:ext uri="{FF2B5EF4-FFF2-40B4-BE49-F238E27FC236}">
                  <a16:creationId xmlns:a16="http://schemas.microsoft.com/office/drawing/2014/main" id="{6FAB7351-8F95-4E20-80DB-A1BE4D3089BE}"/>
                </a:ext>
              </a:extLst>
            </p:cNvPr>
            <p:cNvSpPr>
              <a:spLocks/>
            </p:cNvSpPr>
            <p:nvPr/>
          </p:nvSpPr>
          <p:spPr bwMode="auto">
            <a:xfrm>
              <a:off x="2549" y="3265"/>
              <a:ext cx="29" cy="28"/>
            </a:xfrm>
            <a:custGeom>
              <a:avLst/>
              <a:gdLst>
                <a:gd name="T0" fmla="*/ 12 w 29"/>
                <a:gd name="T1" fmla="*/ 0 h 28"/>
                <a:gd name="T2" fmla="*/ 29 w 29"/>
                <a:gd name="T3" fmla="*/ 11 h 28"/>
                <a:gd name="T4" fmla="*/ 12 w 29"/>
                <a:gd name="T5" fmla="*/ 28 h 28"/>
                <a:gd name="T6" fmla="*/ 0 w 29"/>
                <a:gd name="T7" fmla="*/ 11 h 28"/>
                <a:gd name="T8" fmla="*/ 12 w 29"/>
                <a:gd name="T9" fmla="*/ 0 h 28"/>
              </a:gdLst>
              <a:ahLst/>
              <a:cxnLst>
                <a:cxn ang="0">
                  <a:pos x="T0" y="T1"/>
                </a:cxn>
                <a:cxn ang="0">
                  <a:pos x="T2" y="T3"/>
                </a:cxn>
                <a:cxn ang="0">
                  <a:pos x="T4" y="T5"/>
                </a:cxn>
                <a:cxn ang="0">
                  <a:pos x="T6" y="T7"/>
                </a:cxn>
                <a:cxn ang="0">
                  <a:pos x="T8" y="T9"/>
                </a:cxn>
              </a:cxnLst>
              <a:rect l="0" t="0" r="r" b="b"/>
              <a:pathLst>
                <a:path w="29" h="28">
                  <a:moveTo>
                    <a:pt x="12" y="0"/>
                  </a:moveTo>
                  <a:lnTo>
                    <a:pt x="29" y="11"/>
                  </a:lnTo>
                  <a:lnTo>
                    <a:pt x="12" y="28"/>
                  </a:lnTo>
                  <a:lnTo>
                    <a:pt x="0" y="11"/>
                  </a:lnTo>
                  <a:lnTo>
                    <a:pt x="12" y="0"/>
                  </a:lnTo>
                  <a:close/>
                </a:path>
              </a:pathLst>
            </a:custGeom>
            <a:grpFill/>
            <a:ln w="9525">
              <a:solidFill>
                <a:srgbClr val="000080"/>
              </a:solidFill>
              <a:prstDash val="solid"/>
              <a:round/>
              <a:headEnd/>
              <a:tailEnd/>
            </a:ln>
          </p:spPr>
          <p:txBody>
            <a:bodyPr/>
            <a:lstStyle/>
            <a:p>
              <a:endParaRPr lang="cs-CZ"/>
            </a:p>
          </p:txBody>
        </p:sp>
        <p:sp>
          <p:nvSpPr>
            <p:cNvPr id="168155" name="Freeform 219">
              <a:extLst>
                <a:ext uri="{FF2B5EF4-FFF2-40B4-BE49-F238E27FC236}">
                  <a16:creationId xmlns:a16="http://schemas.microsoft.com/office/drawing/2014/main" id="{369CFA16-CCEA-4D2F-BB41-3823C37D89B3}"/>
                </a:ext>
              </a:extLst>
            </p:cNvPr>
            <p:cNvSpPr>
              <a:spLocks/>
            </p:cNvSpPr>
            <p:nvPr/>
          </p:nvSpPr>
          <p:spPr bwMode="auto">
            <a:xfrm>
              <a:off x="2549" y="3282"/>
              <a:ext cx="29" cy="29"/>
            </a:xfrm>
            <a:custGeom>
              <a:avLst/>
              <a:gdLst>
                <a:gd name="T0" fmla="*/ 12 w 29"/>
                <a:gd name="T1" fmla="*/ 0 h 29"/>
                <a:gd name="T2" fmla="*/ 29 w 29"/>
                <a:gd name="T3" fmla="*/ 17 h 29"/>
                <a:gd name="T4" fmla="*/ 12 w 29"/>
                <a:gd name="T5" fmla="*/ 29 h 29"/>
                <a:gd name="T6" fmla="*/ 0 w 29"/>
                <a:gd name="T7" fmla="*/ 17 h 29"/>
                <a:gd name="T8" fmla="*/ 12 w 29"/>
                <a:gd name="T9" fmla="*/ 0 h 29"/>
              </a:gdLst>
              <a:ahLst/>
              <a:cxnLst>
                <a:cxn ang="0">
                  <a:pos x="T0" y="T1"/>
                </a:cxn>
                <a:cxn ang="0">
                  <a:pos x="T2" y="T3"/>
                </a:cxn>
                <a:cxn ang="0">
                  <a:pos x="T4" y="T5"/>
                </a:cxn>
                <a:cxn ang="0">
                  <a:pos x="T6" y="T7"/>
                </a:cxn>
                <a:cxn ang="0">
                  <a:pos x="T8" y="T9"/>
                </a:cxn>
              </a:cxnLst>
              <a:rect l="0" t="0" r="r" b="b"/>
              <a:pathLst>
                <a:path w="29" h="29">
                  <a:moveTo>
                    <a:pt x="12" y="0"/>
                  </a:moveTo>
                  <a:lnTo>
                    <a:pt x="29" y="17"/>
                  </a:lnTo>
                  <a:lnTo>
                    <a:pt x="12" y="29"/>
                  </a:lnTo>
                  <a:lnTo>
                    <a:pt x="0" y="17"/>
                  </a:lnTo>
                  <a:lnTo>
                    <a:pt x="12" y="0"/>
                  </a:lnTo>
                  <a:close/>
                </a:path>
              </a:pathLst>
            </a:custGeom>
            <a:grpFill/>
            <a:ln w="9525">
              <a:solidFill>
                <a:srgbClr val="000080"/>
              </a:solidFill>
              <a:prstDash val="solid"/>
              <a:round/>
              <a:headEnd/>
              <a:tailEnd/>
            </a:ln>
          </p:spPr>
          <p:txBody>
            <a:bodyPr/>
            <a:lstStyle/>
            <a:p>
              <a:endParaRPr lang="cs-CZ"/>
            </a:p>
          </p:txBody>
        </p:sp>
        <p:sp>
          <p:nvSpPr>
            <p:cNvPr id="168156" name="Freeform 220">
              <a:extLst>
                <a:ext uri="{FF2B5EF4-FFF2-40B4-BE49-F238E27FC236}">
                  <a16:creationId xmlns:a16="http://schemas.microsoft.com/office/drawing/2014/main" id="{6AC36610-1F15-4DF4-9458-E24D340E9CDA}"/>
                </a:ext>
              </a:extLst>
            </p:cNvPr>
            <p:cNvSpPr>
              <a:spLocks/>
            </p:cNvSpPr>
            <p:nvPr/>
          </p:nvSpPr>
          <p:spPr bwMode="auto">
            <a:xfrm>
              <a:off x="2549" y="3299"/>
              <a:ext cx="29" cy="35"/>
            </a:xfrm>
            <a:custGeom>
              <a:avLst/>
              <a:gdLst>
                <a:gd name="T0" fmla="*/ 12 w 29"/>
                <a:gd name="T1" fmla="*/ 0 h 35"/>
                <a:gd name="T2" fmla="*/ 29 w 29"/>
                <a:gd name="T3" fmla="*/ 17 h 35"/>
                <a:gd name="T4" fmla="*/ 12 w 29"/>
                <a:gd name="T5" fmla="*/ 35 h 35"/>
                <a:gd name="T6" fmla="*/ 0 w 29"/>
                <a:gd name="T7" fmla="*/ 17 h 35"/>
                <a:gd name="T8" fmla="*/ 12 w 29"/>
                <a:gd name="T9" fmla="*/ 0 h 35"/>
              </a:gdLst>
              <a:ahLst/>
              <a:cxnLst>
                <a:cxn ang="0">
                  <a:pos x="T0" y="T1"/>
                </a:cxn>
                <a:cxn ang="0">
                  <a:pos x="T2" y="T3"/>
                </a:cxn>
                <a:cxn ang="0">
                  <a:pos x="T4" y="T5"/>
                </a:cxn>
                <a:cxn ang="0">
                  <a:pos x="T6" y="T7"/>
                </a:cxn>
                <a:cxn ang="0">
                  <a:pos x="T8" y="T9"/>
                </a:cxn>
              </a:cxnLst>
              <a:rect l="0" t="0" r="r" b="b"/>
              <a:pathLst>
                <a:path w="29" h="35">
                  <a:moveTo>
                    <a:pt x="12" y="0"/>
                  </a:moveTo>
                  <a:lnTo>
                    <a:pt x="29" y="17"/>
                  </a:lnTo>
                  <a:lnTo>
                    <a:pt x="12" y="35"/>
                  </a:lnTo>
                  <a:lnTo>
                    <a:pt x="0" y="17"/>
                  </a:lnTo>
                  <a:lnTo>
                    <a:pt x="12" y="0"/>
                  </a:lnTo>
                  <a:close/>
                </a:path>
              </a:pathLst>
            </a:custGeom>
            <a:grpFill/>
            <a:ln w="9525">
              <a:solidFill>
                <a:srgbClr val="000080"/>
              </a:solidFill>
              <a:prstDash val="solid"/>
              <a:round/>
              <a:headEnd/>
              <a:tailEnd/>
            </a:ln>
          </p:spPr>
          <p:txBody>
            <a:bodyPr/>
            <a:lstStyle/>
            <a:p>
              <a:endParaRPr lang="cs-CZ"/>
            </a:p>
          </p:txBody>
        </p:sp>
        <p:sp>
          <p:nvSpPr>
            <p:cNvPr id="168157" name="Freeform 221">
              <a:extLst>
                <a:ext uri="{FF2B5EF4-FFF2-40B4-BE49-F238E27FC236}">
                  <a16:creationId xmlns:a16="http://schemas.microsoft.com/office/drawing/2014/main" id="{DA8897AD-D3A9-4D60-929D-F91BC1A920B8}"/>
                </a:ext>
              </a:extLst>
            </p:cNvPr>
            <p:cNvSpPr>
              <a:spLocks/>
            </p:cNvSpPr>
            <p:nvPr/>
          </p:nvSpPr>
          <p:spPr bwMode="auto">
            <a:xfrm>
              <a:off x="2549" y="3316"/>
              <a:ext cx="29" cy="35"/>
            </a:xfrm>
            <a:custGeom>
              <a:avLst/>
              <a:gdLst>
                <a:gd name="T0" fmla="*/ 12 w 29"/>
                <a:gd name="T1" fmla="*/ 0 h 35"/>
                <a:gd name="T2" fmla="*/ 29 w 29"/>
                <a:gd name="T3" fmla="*/ 18 h 35"/>
                <a:gd name="T4" fmla="*/ 12 w 29"/>
                <a:gd name="T5" fmla="*/ 35 h 35"/>
                <a:gd name="T6" fmla="*/ 0 w 29"/>
                <a:gd name="T7" fmla="*/ 18 h 35"/>
                <a:gd name="T8" fmla="*/ 12 w 29"/>
                <a:gd name="T9" fmla="*/ 0 h 35"/>
              </a:gdLst>
              <a:ahLst/>
              <a:cxnLst>
                <a:cxn ang="0">
                  <a:pos x="T0" y="T1"/>
                </a:cxn>
                <a:cxn ang="0">
                  <a:pos x="T2" y="T3"/>
                </a:cxn>
                <a:cxn ang="0">
                  <a:pos x="T4" y="T5"/>
                </a:cxn>
                <a:cxn ang="0">
                  <a:pos x="T6" y="T7"/>
                </a:cxn>
                <a:cxn ang="0">
                  <a:pos x="T8" y="T9"/>
                </a:cxn>
              </a:cxnLst>
              <a:rect l="0" t="0" r="r" b="b"/>
              <a:pathLst>
                <a:path w="29" h="35">
                  <a:moveTo>
                    <a:pt x="12" y="0"/>
                  </a:moveTo>
                  <a:lnTo>
                    <a:pt x="29" y="18"/>
                  </a:lnTo>
                  <a:lnTo>
                    <a:pt x="12" y="35"/>
                  </a:lnTo>
                  <a:lnTo>
                    <a:pt x="0" y="18"/>
                  </a:lnTo>
                  <a:lnTo>
                    <a:pt x="12" y="0"/>
                  </a:lnTo>
                  <a:close/>
                </a:path>
              </a:pathLst>
            </a:custGeom>
            <a:grpFill/>
            <a:ln w="9525">
              <a:solidFill>
                <a:srgbClr val="000080"/>
              </a:solidFill>
              <a:prstDash val="solid"/>
              <a:round/>
              <a:headEnd/>
              <a:tailEnd/>
            </a:ln>
          </p:spPr>
          <p:txBody>
            <a:bodyPr/>
            <a:lstStyle/>
            <a:p>
              <a:endParaRPr lang="cs-CZ"/>
            </a:p>
          </p:txBody>
        </p:sp>
        <p:sp>
          <p:nvSpPr>
            <p:cNvPr id="168158" name="Freeform 222">
              <a:extLst>
                <a:ext uri="{FF2B5EF4-FFF2-40B4-BE49-F238E27FC236}">
                  <a16:creationId xmlns:a16="http://schemas.microsoft.com/office/drawing/2014/main" id="{0C704D00-8BBD-415C-94F5-454DB0B9B302}"/>
                </a:ext>
              </a:extLst>
            </p:cNvPr>
            <p:cNvSpPr>
              <a:spLocks/>
            </p:cNvSpPr>
            <p:nvPr/>
          </p:nvSpPr>
          <p:spPr bwMode="auto">
            <a:xfrm>
              <a:off x="2549" y="3334"/>
              <a:ext cx="29" cy="34"/>
            </a:xfrm>
            <a:custGeom>
              <a:avLst/>
              <a:gdLst>
                <a:gd name="T0" fmla="*/ 12 w 29"/>
                <a:gd name="T1" fmla="*/ 0 h 34"/>
                <a:gd name="T2" fmla="*/ 29 w 29"/>
                <a:gd name="T3" fmla="*/ 17 h 34"/>
                <a:gd name="T4" fmla="*/ 12 w 29"/>
                <a:gd name="T5" fmla="*/ 34 h 34"/>
                <a:gd name="T6" fmla="*/ 0 w 29"/>
                <a:gd name="T7" fmla="*/ 17 h 34"/>
                <a:gd name="T8" fmla="*/ 12 w 29"/>
                <a:gd name="T9" fmla="*/ 0 h 34"/>
              </a:gdLst>
              <a:ahLst/>
              <a:cxnLst>
                <a:cxn ang="0">
                  <a:pos x="T0" y="T1"/>
                </a:cxn>
                <a:cxn ang="0">
                  <a:pos x="T2" y="T3"/>
                </a:cxn>
                <a:cxn ang="0">
                  <a:pos x="T4" y="T5"/>
                </a:cxn>
                <a:cxn ang="0">
                  <a:pos x="T6" y="T7"/>
                </a:cxn>
                <a:cxn ang="0">
                  <a:pos x="T8" y="T9"/>
                </a:cxn>
              </a:cxnLst>
              <a:rect l="0" t="0" r="r" b="b"/>
              <a:pathLst>
                <a:path w="29" h="34">
                  <a:moveTo>
                    <a:pt x="12" y="0"/>
                  </a:moveTo>
                  <a:lnTo>
                    <a:pt x="29" y="17"/>
                  </a:lnTo>
                  <a:lnTo>
                    <a:pt x="12" y="34"/>
                  </a:lnTo>
                  <a:lnTo>
                    <a:pt x="0" y="17"/>
                  </a:lnTo>
                  <a:lnTo>
                    <a:pt x="12" y="0"/>
                  </a:lnTo>
                  <a:close/>
                </a:path>
              </a:pathLst>
            </a:custGeom>
            <a:grpFill/>
            <a:ln w="9525">
              <a:solidFill>
                <a:srgbClr val="000080"/>
              </a:solidFill>
              <a:prstDash val="solid"/>
              <a:round/>
              <a:headEnd/>
              <a:tailEnd/>
            </a:ln>
          </p:spPr>
          <p:txBody>
            <a:bodyPr/>
            <a:lstStyle/>
            <a:p>
              <a:endParaRPr lang="cs-CZ"/>
            </a:p>
          </p:txBody>
        </p:sp>
        <p:sp>
          <p:nvSpPr>
            <p:cNvPr id="168159" name="Freeform 223">
              <a:extLst>
                <a:ext uri="{FF2B5EF4-FFF2-40B4-BE49-F238E27FC236}">
                  <a16:creationId xmlns:a16="http://schemas.microsoft.com/office/drawing/2014/main" id="{59E9284C-9F87-4AE7-B17F-4824931E86AB}"/>
                </a:ext>
              </a:extLst>
            </p:cNvPr>
            <p:cNvSpPr>
              <a:spLocks/>
            </p:cNvSpPr>
            <p:nvPr/>
          </p:nvSpPr>
          <p:spPr bwMode="auto">
            <a:xfrm>
              <a:off x="2549" y="3356"/>
              <a:ext cx="29" cy="29"/>
            </a:xfrm>
            <a:custGeom>
              <a:avLst/>
              <a:gdLst>
                <a:gd name="T0" fmla="*/ 12 w 29"/>
                <a:gd name="T1" fmla="*/ 0 h 29"/>
                <a:gd name="T2" fmla="*/ 29 w 29"/>
                <a:gd name="T3" fmla="*/ 18 h 29"/>
                <a:gd name="T4" fmla="*/ 12 w 29"/>
                <a:gd name="T5" fmla="*/ 29 h 29"/>
                <a:gd name="T6" fmla="*/ 0 w 29"/>
                <a:gd name="T7" fmla="*/ 18 h 29"/>
                <a:gd name="T8" fmla="*/ 12 w 29"/>
                <a:gd name="T9" fmla="*/ 0 h 29"/>
              </a:gdLst>
              <a:ahLst/>
              <a:cxnLst>
                <a:cxn ang="0">
                  <a:pos x="T0" y="T1"/>
                </a:cxn>
                <a:cxn ang="0">
                  <a:pos x="T2" y="T3"/>
                </a:cxn>
                <a:cxn ang="0">
                  <a:pos x="T4" y="T5"/>
                </a:cxn>
                <a:cxn ang="0">
                  <a:pos x="T6" y="T7"/>
                </a:cxn>
                <a:cxn ang="0">
                  <a:pos x="T8" y="T9"/>
                </a:cxn>
              </a:cxnLst>
              <a:rect l="0" t="0" r="r" b="b"/>
              <a:pathLst>
                <a:path w="29" h="29">
                  <a:moveTo>
                    <a:pt x="12" y="0"/>
                  </a:moveTo>
                  <a:lnTo>
                    <a:pt x="29" y="18"/>
                  </a:lnTo>
                  <a:lnTo>
                    <a:pt x="12" y="29"/>
                  </a:lnTo>
                  <a:lnTo>
                    <a:pt x="0" y="18"/>
                  </a:lnTo>
                  <a:lnTo>
                    <a:pt x="12" y="0"/>
                  </a:lnTo>
                  <a:close/>
                </a:path>
              </a:pathLst>
            </a:custGeom>
            <a:grpFill/>
            <a:ln w="9525">
              <a:solidFill>
                <a:srgbClr val="000080"/>
              </a:solidFill>
              <a:prstDash val="solid"/>
              <a:round/>
              <a:headEnd/>
              <a:tailEnd/>
            </a:ln>
          </p:spPr>
          <p:txBody>
            <a:bodyPr/>
            <a:lstStyle/>
            <a:p>
              <a:endParaRPr lang="cs-CZ"/>
            </a:p>
          </p:txBody>
        </p:sp>
        <p:sp>
          <p:nvSpPr>
            <p:cNvPr id="168160" name="Freeform 224">
              <a:extLst>
                <a:ext uri="{FF2B5EF4-FFF2-40B4-BE49-F238E27FC236}">
                  <a16:creationId xmlns:a16="http://schemas.microsoft.com/office/drawing/2014/main" id="{D1367503-8D7E-4956-B7BC-491A86B073FA}"/>
                </a:ext>
              </a:extLst>
            </p:cNvPr>
            <p:cNvSpPr>
              <a:spLocks/>
            </p:cNvSpPr>
            <p:nvPr/>
          </p:nvSpPr>
          <p:spPr bwMode="auto">
            <a:xfrm>
              <a:off x="2687" y="3374"/>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61" name="Freeform 225">
              <a:extLst>
                <a:ext uri="{FF2B5EF4-FFF2-40B4-BE49-F238E27FC236}">
                  <a16:creationId xmlns:a16="http://schemas.microsoft.com/office/drawing/2014/main" id="{C26B1760-9293-4A3A-B878-0A919CFCD398}"/>
                </a:ext>
              </a:extLst>
            </p:cNvPr>
            <p:cNvSpPr>
              <a:spLocks/>
            </p:cNvSpPr>
            <p:nvPr/>
          </p:nvSpPr>
          <p:spPr bwMode="auto">
            <a:xfrm>
              <a:off x="2967" y="3391"/>
              <a:ext cx="35" cy="34"/>
            </a:xfrm>
            <a:custGeom>
              <a:avLst/>
              <a:gdLst>
                <a:gd name="T0" fmla="*/ 18 w 35"/>
                <a:gd name="T1" fmla="*/ 0 h 34"/>
                <a:gd name="T2" fmla="*/ 35 w 35"/>
                <a:gd name="T3" fmla="*/ 17 h 34"/>
                <a:gd name="T4" fmla="*/ 18 w 35"/>
                <a:gd name="T5" fmla="*/ 34 h 34"/>
                <a:gd name="T6" fmla="*/ 0 w 35"/>
                <a:gd name="T7" fmla="*/ 17 h 34"/>
                <a:gd name="T8" fmla="*/ 18 w 35"/>
                <a:gd name="T9" fmla="*/ 0 h 34"/>
              </a:gdLst>
              <a:ahLst/>
              <a:cxnLst>
                <a:cxn ang="0">
                  <a:pos x="T0" y="T1"/>
                </a:cxn>
                <a:cxn ang="0">
                  <a:pos x="T2" y="T3"/>
                </a:cxn>
                <a:cxn ang="0">
                  <a:pos x="T4" y="T5"/>
                </a:cxn>
                <a:cxn ang="0">
                  <a:pos x="T6" y="T7"/>
                </a:cxn>
                <a:cxn ang="0">
                  <a:pos x="T8" y="T9"/>
                </a:cxn>
              </a:cxnLst>
              <a:rect l="0" t="0" r="r" b="b"/>
              <a:pathLst>
                <a:path w="35" h="34">
                  <a:moveTo>
                    <a:pt x="18" y="0"/>
                  </a:moveTo>
                  <a:lnTo>
                    <a:pt x="35" y="17"/>
                  </a:lnTo>
                  <a:lnTo>
                    <a:pt x="18" y="34"/>
                  </a:lnTo>
                  <a:lnTo>
                    <a:pt x="0" y="17"/>
                  </a:lnTo>
                  <a:lnTo>
                    <a:pt x="18" y="0"/>
                  </a:lnTo>
                  <a:close/>
                </a:path>
              </a:pathLst>
            </a:custGeom>
            <a:grpFill/>
            <a:ln w="9525">
              <a:solidFill>
                <a:srgbClr val="000080"/>
              </a:solidFill>
              <a:prstDash val="solid"/>
              <a:round/>
              <a:headEnd/>
              <a:tailEnd/>
            </a:ln>
          </p:spPr>
          <p:txBody>
            <a:bodyPr/>
            <a:lstStyle/>
            <a:p>
              <a:endParaRPr lang="cs-CZ"/>
            </a:p>
          </p:txBody>
        </p:sp>
        <p:sp>
          <p:nvSpPr>
            <p:cNvPr id="168162" name="Freeform 226">
              <a:extLst>
                <a:ext uri="{FF2B5EF4-FFF2-40B4-BE49-F238E27FC236}">
                  <a16:creationId xmlns:a16="http://schemas.microsoft.com/office/drawing/2014/main" id="{C2C6287F-F307-42D5-B585-1876EC433BF4}"/>
                </a:ext>
              </a:extLst>
            </p:cNvPr>
            <p:cNvSpPr>
              <a:spLocks/>
            </p:cNvSpPr>
            <p:nvPr/>
          </p:nvSpPr>
          <p:spPr bwMode="auto">
            <a:xfrm>
              <a:off x="2967" y="3408"/>
              <a:ext cx="35" cy="34"/>
            </a:xfrm>
            <a:custGeom>
              <a:avLst/>
              <a:gdLst>
                <a:gd name="T0" fmla="*/ 18 w 35"/>
                <a:gd name="T1" fmla="*/ 0 h 34"/>
                <a:gd name="T2" fmla="*/ 35 w 35"/>
                <a:gd name="T3" fmla="*/ 17 h 34"/>
                <a:gd name="T4" fmla="*/ 18 w 35"/>
                <a:gd name="T5" fmla="*/ 34 h 34"/>
                <a:gd name="T6" fmla="*/ 0 w 35"/>
                <a:gd name="T7" fmla="*/ 17 h 34"/>
                <a:gd name="T8" fmla="*/ 18 w 35"/>
                <a:gd name="T9" fmla="*/ 0 h 34"/>
              </a:gdLst>
              <a:ahLst/>
              <a:cxnLst>
                <a:cxn ang="0">
                  <a:pos x="T0" y="T1"/>
                </a:cxn>
                <a:cxn ang="0">
                  <a:pos x="T2" y="T3"/>
                </a:cxn>
                <a:cxn ang="0">
                  <a:pos x="T4" y="T5"/>
                </a:cxn>
                <a:cxn ang="0">
                  <a:pos x="T6" y="T7"/>
                </a:cxn>
                <a:cxn ang="0">
                  <a:pos x="T8" y="T9"/>
                </a:cxn>
              </a:cxnLst>
              <a:rect l="0" t="0" r="r" b="b"/>
              <a:pathLst>
                <a:path w="35" h="34">
                  <a:moveTo>
                    <a:pt x="18" y="0"/>
                  </a:moveTo>
                  <a:lnTo>
                    <a:pt x="35" y="17"/>
                  </a:lnTo>
                  <a:lnTo>
                    <a:pt x="18" y="34"/>
                  </a:lnTo>
                  <a:lnTo>
                    <a:pt x="0" y="17"/>
                  </a:lnTo>
                  <a:lnTo>
                    <a:pt x="18" y="0"/>
                  </a:lnTo>
                  <a:close/>
                </a:path>
              </a:pathLst>
            </a:custGeom>
            <a:grpFill/>
            <a:ln w="9525">
              <a:solidFill>
                <a:srgbClr val="000080"/>
              </a:solidFill>
              <a:prstDash val="solid"/>
              <a:round/>
              <a:headEnd/>
              <a:tailEnd/>
            </a:ln>
          </p:spPr>
          <p:txBody>
            <a:bodyPr/>
            <a:lstStyle/>
            <a:p>
              <a:endParaRPr lang="cs-CZ"/>
            </a:p>
          </p:txBody>
        </p:sp>
        <p:sp>
          <p:nvSpPr>
            <p:cNvPr id="168163" name="Freeform 227">
              <a:extLst>
                <a:ext uri="{FF2B5EF4-FFF2-40B4-BE49-F238E27FC236}">
                  <a16:creationId xmlns:a16="http://schemas.microsoft.com/office/drawing/2014/main" id="{B40DDDA7-8567-4EEE-ADBE-41F4B475E54B}"/>
                </a:ext>
              </a:extLst>
            </p:cNvPr>
            <p:cNvSpPr>
              <a:spLocks/>
            </p:cNvSpPr>
            <p:nvPr/>
          </p:nvSpPr>
          <p:spPr bwMode="auto">
            <a:xfrm>
              <a:off x="3254" y="3431"/>
              <a:ext cx="29" cy="29"/>
            </a:xfrm>
            <a:custGeom>
              <a:avLst/>
              <a:gdLst>
                <a:gd name="T0" fmla="*/ 11 w 29"/>
                <a:gd name="T1" fmla="*/ 0 h 29"/>
                <a:gd name="T2" fmla="*/ 29 w 29"/>
                <a:gd name="T3" fmla="*/ 11 h 29"/>
                <a:gd name="T4" fmla="*/ 11 w 29"/>
                <a:gd name="T5" fmla="*/ 29 h 29"/>
                <a:gd name="T6" fmla="*/ 0 w 29"/>
                <a:gd name="T7" fmla="*/ 11 h 29"/>
                <a:gd name="T8" fmla="*/ 11 w 29"/>
                <a:gd name="T9" fmla="*/ 0 h 29"/>
              </a:gdLst>
              <a:ahLst/>
              <a:cxnLst>
                <a:cxn ang="0">
                  <a:pos x="T0" y="T1"/>
                </a:cxn>
                <a:cxn ang="0">
                  <a:pos x="T2" y="T3"/>
                </a:cxn>
                <a:cxn ang="0">
                  <a:pos x="T4" y="T5"/>
                </a:cxn>
                <a:cxn ang="0">
                  <a:pos x="T6" y="T7"/>
                </a:cxn>
                <a:cxn ang="0">
                  <a:pos x="T8" y="T9"/>
                </a:cxn>
              </a:cxnLst>
              <a:rect l="0" t="0" r="r" b="b"/>
              <a:pathLst>
                <a:path w="29" h="29">
                  <a:moveTo>
                    <a:pt x="11" y="0"/>
                  </a:moveTo>
                  <a:lnTo>
                    <a:pt x="29" y="11"/>
                  </a:lnTo>
                  <a:lnTo>
                    <a:pt x="11" y="29"/>
                  </a:lnTo>
                  <a:lnTo>
                    <a:pt x="0" y="11"/>
                  </a:lnTo>
                  <a:lnTo>
                    <a:pt x="11" y="0"/>
                  </a:lnTo>
                  <a:close/>
                </a:path>
              </a:pathLst>
            </a:custGeom>
            <a:grpFill/>
            <a:ln w="9525">
              <a:solidFill>
                <a:srgbClr val="000080"/>
              </a:solidFill>
              <a:prstDash val="solid"/>
              <a:round/>
              <a:headEnd/>
              <a:tailEnd/>
            </a:ln>
          </p:spPr>
          <p:txBody>
            <a:bodyPr/>
            <a:lstStyle/>
            <a:p>
              <a:endParaRPr lang="cs-CZ"/>
            </a:p>
          </p:txBody>
        </p:sp>
        <p:sp>
          <p:nvSpPr>
            <p:cNvPr id="168164" name="Freeform 228">
              <a:extLst>
                <a:ext uri="{FF2B5EF4-FFF2-40B4-BE49-F238E27FC236}">
                  <a16:creationId xmlns:a16="http://schemas.microsoft.com/office/drawing/2014/main" id="{C94021BC-3071-4CB7-A9CB-2E5F349639AC}"/>
                </a:ext>
              </a:extLst>
            </p:cNvPr>
            <p:cNvSpPr>
              <a:spLocks/>
            </p:cNvSpPr>
            <p:nvPr/>
          </p:nvSpPr>
          <p:spPr bwMode="auto">
            <a:xfrm>
              <a:off x="3254" y="3448"/>
              <a:ext cx="29" cy="34"/>
            </a:xfrm>
            <a:custGeom>
              <a:avLst/>
              <a:gdLst>
                <a:gd name="T0" fmla="*/ 11 w 29"/>
                <a:gd name="T1" fmla="*/ 0 h 34"/>
                <a:gd name="T2" fmla="*/ 29 w 29"/>
                <a:gd name="T3" fmla="*/ 17 h 34"/>
                <a:gd name="T4" fmla="*/ 11 w 29"/>
                <a:gd name="T5" fmla="*/ 34 h 34"/>
                <a:gd name="T6" fmla="*/ 0 w 29"/>
                <a:gd name="T7" fmla="*/ 17 h 34"/>
                <a:gd name="T8" fmla="*/ 11 w 29"/>
                <a:gd name="T9" fmla="*/ 0 h 34"/>
              </a:gdLst>
              <a:ahLst/>
              <a:cxnLst>
                <a:cxn ang="0">
                  <a:pos x="T0" y="T1"/>
                </a:cxn>
                <a:cxn ang="0">
                  <a:pos x="T2" y="T3"/>
                </a:cxn>
                <a:cxn ang="0">
                  <a:pos x="T4" y="T5"/>
                </a:cxn>
                <a:cxn ang="0">
                  <a:pos x="T6" y="T7"/>
                </a:cxn>
                <a:cxn ang="0">
                  <a:pos x="T8" y="T9"/>
                </a:cxn>
              </a:cxnLst>
              <a:rect l="0" t="0" r="r" b="b"/>
              <a:pathLst>
                <a:path w="29" h="34">
                  <a:moveTo>
                    <a:pt x="11" y="0"/>
                  </a:moveTo>
                  <a:lnTo>
                    <a:pt x="29" y="17"/>
                  </a:lnTo>
                  <a:lnTo>
                    <a:pt x="11" y="34"/>
                  </a:lnTo>
                  <a:lnTo>
                    <a:pt x="0" y="17"/>
                  </a:lnTo>
                  <a:lnTo>
                    <a:pt x="11" y="0"/>
                  </a:lnTo>
                  <a:close/>
                </a:path>
              </a:pathLst>
            </a:custGeom>
            <a:grpFill/>
            <a:ln w="9525">
              <a:solidFill>
                <a:srgbClr val="000080"/>
              </a:solidFill>
              <a:prstDash val="solid"/>
              <a:round/>
              <a:headEnd/>
              <a:tailEnd/>
            </a:ln>
          </p:spPr>
          <p:txBody>
            <a:bodyPr/>
            <a:lstStyle/>
            <a:p>
              <a:endParaRPr lang="cs-CZ"/>
            </a:p>
          </p:txBody>
        </p:sp>
        <p:sp>
          <p:nvSpPr>
            <p:cNvPr id="168165" name="Freeform 229">
              <a:extLst>
                <a:ext uri="{FF2B5EF4-FFF2-40B4-BE49-F238E27FC236}">
                  <a16:creationId xmlns:a16="http://schemas.microsoft.com/office/drawing/2014/main" id="{49A77FFC-506C-4BEA-82B3-0E361836482A}"/>
                </a:ext>
              </a:extLst>
            </p:cNvPr>
            <p:cNvSpPr>
              <a:spLocks/>
            </p:cNvSpPr>
            <p:nvPr/>
          </p:nvSpPr>
          <p:spPr bwMode="auto">
            <a:xfrm>
              <a:off x="3254" y="3465"/>
              <a:ext cx="29" cy="35"/>
            </a:xfrm>
            <a:custGeom>
              <a:avLst/>
              <a:gdLst>
                <a:gd name="T0" fmla="*/ 11 w 29"/>
                <a:gd name="T1" fmla="*/ 0 h 35"/>
                <a:gd name="T2" fmla="*/ 29 w 29"/>
                <a:gd name="T3" fmla="*/ 17 h 35"/>
                <a:gd name="T4" fmla="*/ 11 w 29"/>
                <a:gd name="T5" fmla="*/ 35 h 35"/>
                <a:gd name="T6" fmla="*/ 0 w 29"/>
                <a:gd name="T7" fmla="*/ 17 h 35"/>
                <a:gd name="T8" fmla="*/ 11 w 29"/>
                <a:gd name="T9" fmla="*/ 0 h 35"/>
              </a:gdLst>
              <a:ahLst/>
              <a:cxnLst>
                <a:cxn ang="0">
                  <a:pos x="T0" y="T1"/>
                </a:cxn>
                <a:cxn ang="0">
                  <a:pos x="T2" y="T3"/>
                </a:cxn>
                <a:cxn ang="0">
                  <a:pos x="T4" y="T5"/>
                </a:cxn>
                <a:cxn ang="0">
                  <a:pos x="T6" y="T7"/>
                </a:cxn>
                <a:cxn ang="0">
                  <a:pos x="T8" y="T9"/>
                </a:cxn>
              </a:cxnLst>
              <a:rect l="0" t="0" r="r" b="b"/>
              <a:pathLst>
                <a:path w="29" h="35">
                  <a:moveTo>
                    <a:pt x="11" y="0"/>
                  </a:moveTo>
                  <a:lnTo>
                    <a:pt x="29" y="17"/>
                  </a:lnTo>
                  <a:lnTo>
                    <a:pt x="11" y="35"/>
                  </a:lnTo>
                  <a:lnTo>
                    <a:pt x="0" y="17"/>
                  </a:lnTo>
                  <a:lnTo>
                    <a:pt x="11" y="0"/>
                  </a:lnTo>
                  <a:close/>
                </a:path>
              </a:pathLst>
            </a:custGeom>
            <a:grpFill/>
            <a:ln w="9525">
              <a:solidFill>
                <a:srgbClr val="000080"/>
              </a:solidFill>
              <a:prstDash val="solid"/>
              <a:round/>
              <a:headEnd/>
              <a:tailEnd/>
            </a:ln>
          </p:spPr>
          <p:txBody>
            <a:bodyPr/>
            <a:lstStyle/>
            <a:p>
              <a:endParaRPr lang="cs-CZ"/>
            </a:p>
          </p:txBody>
        </p:sp>
        <p:sp>
          <p:nvSpPr>
            <p:cNvPr id="168166" name="Freeform 230">
              <a:extLst>
                <a:ext uri="{FF2B5EF4-FFF2-40B4-BE49-F238E27FC236}">
                  <a16:creationId xmlns:a16="http://schemas.microsoft.com/office/drawing/2014/main" id="{A17921FA-2081-4017-8F82-BDEC9F96CA8C}"/>
                </a:ext>
              </a:extLst>
            </p:cNvPr>
            <p:cNvSpPr>
              <a:spLocks/>
            </p:cNvSpPr>
            <p:nvPr/>
          </p:nvSpPr>
          <p:spPr bwMode="auto">
            <a:xfrm>
              <a:off x="3535" y="3482"/>
              <a:ext cx="34" cy="35"/>
            </a:xfrm>
            <a:custGeom>
              <a:avLst/>
              <a:gdLst>
                <a:gd name="T0" fmla="*/ 17 w 34"/>
                <a:gd name="T1" fmla="*/ 0 h 35"/>
                <a:gd name="T2" fmla="*/ 34 w 34"/>
                <a:gd name="T3" fmla="*/ 18 h 35"/>
                <a:gd name="T4" fmla="*/ 17 w 34"/>
                <a:gd name="T5" fmla="*/ 35 h 35"/>
                <a:gd name="T6" fmla="*/ 0 w 34"/>
                <a:gd name="T7" fmla="*/ 18 h 35"/>
                <a:gd name="T8" fmla="*/ 17 w 34"/>
                <a:gd name="T9" fmla="*/ 0 h 35"/>
              </a:gdLst>
              <a:ahLst/>
              <a:cxnLst>
                <a:cxn ang="0">
                  <a:pos x="T0" y="T1"/>
                </a:cxn>
                <a:cxn ang="0">
                  <a:pos x="T2" y="T3"/>
                </a:cxn>
                <a:cxn ang="0">
                  <a:pos x="T4" y="T5"/>
                </a:cxn>
                <a:cxn ang="0">
                  <a:pos x="T6" y="T7"/>
                </a:cxn>
                <a:cxn ang="0">
                  <a:pos x="T8" y="T9"/>
                </a:cxn>
              </a:cxnLst>
              <a:rect l="0" t="0" r="r" b="b"/>
              <a:pathLst>
                <a:path w="34" h="35">
                  <a:moveTo>
                    <a:pt x="17" y="0"/>
                  </a:moveTo>
                  <a:lnTo>
                    <a:pt x="34" y="18"/>
                  </a:lnTo>
                  <a:lnTo>
                    <a:pt x="17" y="35"/>
                  </a:lnTo>
                  <a:lnTo>
                    <a:pt x="0" y="18"/>
                  </a:lnTo>
                  <a:lnTo>
                    <a:pt x="17" y="0"/>
                  </a:lnTo>
                  <a:close/>
                </a:path>
              </a:pathLst>
            </a:custGeom>
            <a:grpFill/>
            <a:ln w="9525">
              <a:solidFill>
                <a:srgbClr val="000080"/>
              </a:solidFill>
              <a:prstDash val="solid"/>
              <a:round/>
              <a:headEnd/>
              <a:tailEnd/>
            </a:ln>
          </p:spPr>
          <p:txBody>
            <a:bodyPr/>
            <a:lstStyle/>
            <a:p>
              <a:endParaRPr lang="cs-CZ"/>
            </a:p>
          </p:txBody>
        </p:sp>
        <p:sp>
          <p:nvSpPr>
            <p:cNvPr id="168167" name="Freeform 231">
              <a:extLst>
                <a:ext uri="{FF2B5EF4-FFF2-40B4-BE49-F238E27FC236}">
                  <a16:creationId xmlns:a16="http://schemas.microsoft.com/office/drawing/2014/main" id="{BFE9A0A6-E030-4979-B7EC-25E0AED08E96}"/>
                </a:ext>
              </a:extLst>
            </p:cNvPr>
            <p:cNvSpPr>
              <a:spLocks/>
            </p:cNvSpPr>
            <p:nvPr/>
          </p:nvSpPr>
          <p:spPr bwMode="auto">
            <a:xfrm>
              <a:off x="3535" y="3505"/>
              <a:ext cx="34" cy="29"/>
            </a:xfrm>
            <a:custGeom>
              <a:avLst/>
              <a:gdLst>
                <a:gd name="T0" fmla="*/ 17 w 34"/>
                <a:gd name="T1" fmla="*/ 0 h 29"/>
                <a:gd name="T2" fmla="*/ 34 w 34"/>
                <a:gd name="T3" fmla="*/ 12 h 29"/>
                <a:gd name="T4" fmla="*/ 17 w 34"/>
                <a:gd name="T5" fmla="*/ 29 h 29"/>
                <a:gd name="T6" fmla="*/ 0 w 34"/>
                <a:gd name="T7" fmla="*/ 12 h 29"/>
                <a:gd name="T8" fmla="*/ 17 w 34"/>
                <a:gd name="T9" fmla="*/ 0 h 29"/>
              </a:gdLst>
              <a:ahLst/>
              <a:cxnLst>
                <a:cxn ang="0">
                  <a:pos x="T0" y="T1"/>
                </a:cxn>
                <a:cxn ang="0">
                  <a:pos x="T2" y="T3"/>
                </a:cxn>
                <a:cxn ang="0">
                  <a:pos x="T4" y="T5"/>
                </a:cxn>
                <a:cxn ang="0">
                  <a:pos x="T6" y="T7"/>
                </a:cxn>
                <a:cxn ang="0">
                  <a:pos x="T8" y="T9"/>
                </a:cxn>
              </a:cxnLst>
              <a:rect l="0" t="0" r="r" b="b"/>
              <a:pathLst>
                <a:path w="34" h="29">
                  <a:moveTo>
                    <a:pt x="17" y="0"/>
                  </a:moveTo>
                  <a:lnTo>
                    <a:pt x="34" y="12"/>
                  </a:lnTo>
                  <a:lnTo>
                    <a:pt x="17" y="29"/>
                  </a:lnTo>
                  <a:lnTo>
                    <a:pt x="0" y="12"/>
                  </a:lnTo>
                  <a:lnTo>
                    <a:pt x="17" y="0"/>
                  </a:lnTo>
                  <a:close/>
                </a:path>
              </a:pathLst>
            </a:custGeom>
            <a:grpFill/>
            <a:ln w="9525">
              <a:solidFill>
                <a:srgbClr val="000080"/>
              </a:solidFill>
              <a:prstDash val="solid"/>
              <a:round/>
              <a:headEnd/>
              <a:tailEnd/>
            </a:ln>
          </p:spPr>
          <p:txBody>
            <a:bodyPr/>
            <a:lstStyle/>
            <a:p>
              <a:endParaRPr lang="cs-CZ"/>
            </a:p>
          </p:txBody>
        </p:sp>
        <p:sp>
          <p:nvSpPr>
            <p:cNvPr id="168168" name="Freeform 232">
              <a:extLst>
                <a:ext uri="{FF2B5EF4-FFF2-40B4-BE49-F238E27FC236}">
                  <a16:creationId xmlns:a16="http://schemas.microsoft.com/office/drawing/2014/main" id="{C9BA247F-5D09-402C-9C01-77BB2757DD4C}"/>
                </a:ext>
              </a:extLst>
            </p:cNvPr>
            <p:cNvSpPr>
              <a:spLocks/>
            </p:cNvSpPr>
            <p:nvPr/>
          </p:nvSpPr>
          <p:spPr bwMode="auto">
            <a:xfrm>
              <a:off x="3535" y="3523"/>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69" name="Freeform 233">
              <a:extLst>
                <a:ext uri="{FF2B5EF4-FFF2-40B4-BE49-F238E27FC236}">
                  <a16:creationId xmlns:a16="http://schemas.microsoft.com/office/drawing/2014/main" id="{B2E1FB1F-25D3-43CB-97D7-7C297C030EA6}"/>
                </a:ext>
              </a:extLst>
            </p:cNvPr>
            <p:cNvSpPr>
              <a:spLocks/>
            </p:cNvSpPr>
            <p:nvPr/>
          </p:nvSpPr>
          <p:spPr bwMode="auto">
            <a:xfrm>
              <a:off x="3815" y="3540"/>
              <a:ext cx="35" cy="34"/>
            </a:xfrm>
            <a:custGeom>
              <a:avLst/>
              <a:gdLst>
                <a:gd name="T0" fmla="*/ 18 w 35"/>
                <a:gd name="T1" fmla="*/ 0 h 34"/>
                <a:gd name="T2" fmla="*/ 35 w 35"/>
                <a:gd name="T3" fmla="*/ 17 h 34"/>
                <a:gd name="T4" fmla="*/ 18 w 35"/>
                <a:gd name="T5" fmla="*/ 34 h 34"/>
                <a:gd name="T6" fmla="*/ 0 w 35"/>
                <a:gd name="T7" fmla="*/ 17 h 34"/>
                <a:gd name="T8" fmla="*/ 18 w 35"/>
                <a:gd name="T9" fmla="*/ 0 h 34"/>
              </a:gdLst>
              <a:ahLst/>
              <a:cxnLst>
                <a:cxn ang="0">
                  <a:pos x="T0" y="T1"/>
                </a:cxn>
                <a:cxn ang="0">
                  <a:pos x="T2" y="T3"/>
                </a:cxn>
                <a:cxn ang="0">
                  <a:pos x="T4" y="T5"/>
                </a:cxn>
                <a:cxn ang="0">
                  <a:pos x="T6" y="T7"/>
                </a:cxn>
                <a:cxn ang="0">
                  <a:pos x="T8" y="T9"/>
                </a:cxn>
              </a:cxnLst>
              <a:rect l="0" t="0" r="r" b="b"/>
              <a:pathLst>
                <a:path w="35" h="34">
                  <a:moveTo>
                    <a:pt x="18" y="0"/>
                  </a:moveTo>
                  <a:lnTo>
                    <a:pt x="35" y="17"/>
                  </a:lnTo>
                  <a:lnTo>
                    <a:pt x="18" y="34"/>
                  </a:lnTo>
                  <a:lnTo>
                    <a:pt x="0" y="17"/>
                  </a:lnTo>
                  <a:lnTo>
                    <a:pt x="18" y="0"/>
                  </a:lnTo>
                  <a:close/>
                </a:path>
              </a:pathLst>
            </a:custGeom>
            <a:grpFill/>
            <a:ln w="9525">
              <a:solidFill>
                <a:srgbClr val="000080"/>
              </a:solidFill>
              <a:prstDash val="solid"/>
              <a:round/>
              <a:headEnd/>
              <a:tailEnd/>
            </a:ln>
          </p:spPr>
          <p:txBody>
            <a:bodyPr/>
            <a:lstStyle/>
            <a:p>
              <a:endParaRPr lang="cs-CZ"/>
            </a:p>
          </p:txBody>
        </p:sp>
        <p:sp>
          <p:nvSpPr>
            <p:cNvPr id="168170" name="Freeform 234">
              <a:extLst>
                <a:ext uri="{FF2B5EF4-FFF2-40B4-BE49-F238E27FC236}">
                  <a16:creationId xmlns:a16="http://schemas.microsoft.com/office/drawing/2014/main" id="{C6469EDA-9434-4676-A854-DBD3671E1A84}"/>
                </a:ext>
              </a:extLst>
            </p:cNvPr>
            <p:cNvSpPr>
              <a:spLocks/>
            </p:cNvSpPr>
            <p:nvPr/>
          </p:nvSpPr>
          <p:spPr bwMode="auto">
            <a:xfrm>
              <a:off x="3930" y="3557"/>
              <a:ext cx="29" cy="34"/>
            </a:xfrm>
            <a:custGeom>
              <a:avLst/>
              <a:gdLst>
                <a:gd name="T0" fmla="*/ 17 w 29"/>
                <a:gd name="T1" fmla="*/ 0 h 34"/>
                <a:gd name="T2" fmla="*/ 29 w 29"/>
                <a:gd name="T3" fmla="*/ 17 h 34"/>
                <a:gd name="T4" fmla="*/ 17 w 29"/>
                <a:gd name="T5" fmla="*/ 34 h 34"/>
                <a:gd name="T6" fmla="*/ 0 w 29"/>
                <a:gd name="T7" fmla="*/ 17 h 34"/>
                <a:gd name="T8" fmla="*/ 17 w 29"/>
                <a:gd name="T9" fmla="*/ 0 h 34"/>
              </a:gdLst>
              <a:ahLst/>
              <a:cxnLst>
                <a:cxn ang="0">
                  <a:pos x="T0" y="T1"/>
                </a:cxn>
                <a:cxn ang="0">
                  <a:pos x="T2" y="T3"/>
                </a:cxn>
                <a:cxn ang="0">
                  <a:pos x="T4" y="T5"/>
                </a:cxn>
                <a:cxn ang="0">
                  <a:pos x="T6" y="T7"/>
                </a:cxn>
                <a:cxn ang="0">
                  <a:pos x="T8" y="T9"/>
                </a:cxn>
              </a:cxnLst>
              <a:rect l="0" t="0" r="r" b="b"/>
              <a:pathLst>
                <a:path w="29" h="34">
                  <a:moveTo>
                    <a:pt x="17" y="0"/>
                  </a:moveTo>
                  <a:lnTo>
                    <a:pt x="29"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71" name="Freeform 235">
              <a:extLst>
                <a:ext uri="{FF2B5EF4-FFF2-40B4-BE49-F238E27FC236}">
                  <a16:creationId xmlns:a16="http://schemas.microsoft.com/office/drawing/2014/main" id="{66F1EAB6-C34E-4E0D-8BF6-8C4FD5863C07}"/>
                </a:ext>
              </a:extLst>
            </p:cNvPr>
            <p:cNvSpPr>
              <a:spLocks/>
            </p:cNvSpPr>
            <p:nvPr/>
          </p:nvSpPr>
          <p:spPr bwMode="auto">
            <a:xfrm>
              <a:off x="4096" y="3574"/>
              <a:ext cx="35" cy="34"/>
            </a:xfrm>
            <a:custGeom>
              <a:avLst/>
              <a:gdLst>
                <a:gd name="T0" fmla="*/ 17 w 35"/>
                <a:gd name="T1" fmla="*/ 0 h 34"/>
                <a:gd name="T2" fmla="*/ 35 w 35"/>
                <a:gd name="T3" fmla="*/ 17 h 34"/>
                <a:gd name="T4" fmla="*/ 17 w 35"/>
                <a:gd name="T5" fmla="*/ 34 h 34"/>
                <a:gd name="T6" fmla="*/ 0 w 35"/>
                <a:gd name="T7" fmla="*/ 17 h 34"/>
                <a:gd name="T8" fmla="*/ 17 w 35"/>
                <a:gd name="T9" fmla="*/ 0 h 34"/>
              </a:gdLst>
              <a:ahLst/>
              <a:cxnLst>
                <a:cxn ang="0">
                  <a:pos x="T0" y="T1"/>
                </a:cxn>
                <a:cxn ang="0">
                  <a:pos x="T2" y="T3"/>
                </a:cxn>
                <a:cxn ang="0">
                  <a:pos x="T4" y="T5"/>
                </a:cxn>
                <a:cxn ang="0">
                  <a:pos x="T6" y="T7"/>
                </a:cxn>
                <a:cxn ang="0">
                  <a:pos x="T8" y="T9"/>
                </a:cxn>
              </a:cxnLst>
              <a:rect l="0" t="0" r="r" b="b"/>
              <a:pathLst>
                <a:path w="35" h="34">
                  <a:moveTo>
                    <a:pt x="17" y="0"/>
                  </a:moveTo>
                  <a:lnTo>
                    <a:pt x="35"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172" name="Freeform 236">
              <a:extLst>
                <a:ext uri="{FF2B5EF4-FFF2-40B4-BE49-F238E27FC236}">
                  <a16:creationId xmlns:a16="http://schemas.microsoft.com/office/drawing/2014/main" id="{070F36D0-D9E6-43E9-9649-23C240E5EF23}"/>
                </a:ext>
              </a:extLst>
            </p:cNvPr>
            <p:cNvSpPr>
              <a:spLocks/>
            </p:cNvSpPr>
            <p:nvPr/>
          </p:nvSpPr>
          <p:spPr bwMode="auto">
            <a:xfrm>
              <a:off x="4239" y="3597"/>
              <a:ext cx="35" cy="29"/>
            </a:xfrm>
            <a:custGeom>
              <a:avLst/>
              <a:gdLst>
                <a:gd name="T0" fmla="*/ 18 w 35"/>
                <a:gd name="T1" fmla="*/ 0 h 29"/>
                <a:gd name="T2" fmla="*/ 35 w 35"/>
                <a:gd name="T3" fmla="*/ 17 h 29"/>
                <a:gd name="T4" fmla="*/ 18 w 35"/>
                <a:gd name="T5" fmla="*/ 29 h 29"/>
                <a:gd name="T6" fmla="*/ 0 w 35"/>
                <a:gd name="T7" fmla="*/ 17 h 29"/>
                <a:gd name="T8" fmla="*/ 18 w 35"/>
                <a:gd name="T9" fmla="*/ 0 h 29"/>
              </a:gdLst>
              <a:ahLst/>
              <a:cxnLst>
                <a:cxn ang="0">
                  <a:pos x="T0" y="T1"/>
                </a:cxn>
                <a:cxn ang="0">
                  <a:pos x="T2" y="T3"/>
                </a:cxn>
                <a:cxn ang="0">
                  <a:pos x="T4" y="T5"/>
                </a:cxn>
                <a:cxn ang="0">
                  <a:pos x="T6" y="T7"/>
                </a:cxn>
                <a:cxn ang="0">
                  <a:pos x="T8" y="T9"/>
                </a:cxn>
              </a:cxnLst>
              <a:rect l="0" t="0" r="r" b="b"/>
              <a:pathLst>
                <a:path w="35" h="29">
                  <a:moveTo>
                    <a:pt x="18" y="0"/>
                  </a:moveTo>
                  <a:lnTo>
                    <a:pt x="35" y="17"/>
                  </a:lnTo>
                  <a:lnTo>
                    <a:pt x="18" y="29"/>
                  </a:lnTo>
                  <a:lnTo>
                    <a:pt x="0" y="17"/>
                  </a:lnTo>
                  <a:lnTo>
                    <a:pt x="18" y="0"/>
                  </a:lnTo>
                  <a:close/>
                </a:path>
              </a:pathLst>
            </a:custGeom>
            <a:grpFill/>
            <a:ln w="9525">
              <a:solidFill>
                <a:srgbClr val="000080"/>
              </a:solidFill>
              <a:prstDash val="solid"/>
              <a:round/>
              <a:headEnd/>
              <a:tailEnd/>
            </a:ln>
          </p:spPr>
          <p:txBody>
            <a:bodyPr/>
            <a:lstStyle/>
            <a:p>
              <a:endParaRPr lang="cs-CZ"/>
            </a:p>
          </p:txBody>
        </p:sp>
        <p:sp>
          <p:nvSpPr>
            <p:cNvPr id="168173" name="Freeform 237">
              <a:extLst>
                <a:ext uri="{FF2B5EF4-FFF2-40B4-BE49-F238E27FC236}">
                  <a16:creationId xmlns:a16="http://schemas.microsoft.com/office/drawing/2014/main" id="{02745A93-0C7D-48C6-B157-90917DB349AD}"/>
                </a:ext>
              </a:extLst>
            </p:cNvPr>
            <p:cNvSpPr>
              <a:spLocks/>
            </p:cNvSpPr>
            <p:nvPr/>
          </p:nvSpPr>
          <p:spPr bwMode="auto">
            <a:xfrm>
              <a:off x="4663" y="3614"/>
              <a:ext cx="29" cy="35"/>
            </a:xfrm>
            <a:custGeom>
              <a:avLst/>
              <a:gdLst>
                <a:gd name="T0" fmla="*/ 12 w 29"/>
                <a:gd name="T1" fmla="*/ 0 h 35"/>
                <a:gd name="T2" fmla="*/ 29 w 29"/>
                <a:gd name="T3" fmla="*/ 17 h 35"/>
                <a:gd name="T4" fmla="*/ 12 w 29"/>
                <a:gd name="T5" fmla="*/ 35 h 35"/>
                <a:gd name="T6" fmla="*/ 0 w 29"/>
                <a:gd name="T7" fmla="*/ 17 h 35"/>
                <a:gd name="T8" fmla="*/ 12 w 29"/>
                <a:gd name="T9" fmla="*/ 0 h 35"/>
              </a:gdLst>
              <a:ahLst/>
              <a:cxnLst>
                <a:cxn ang="0">
                  <a:pos x="T0" y="T1"/>
                </a:cxn>
                <a:cxn ang="0">
                  <a:pos x="T2" y="T3"/>
                </a:cxn>
                <a:cxn ang="0">
                  <a:pos x="T4" y="T5"/>
                </a:cxn>
                <a:cxn ang="0">
                  <a:pos x="T6" y="T7"/>
                </a:cxn>
                <a:cxn ang="0">
                  <a:pos x="T8" y="T9"/>
                </a:cxn>
              </a:cxnLst>
              <a:rect l="0" t="0" r="r" b="b"/>
              <a:pathLst>
                <a:path w="29" h="35">
                  <a:moveTo>
                    <a:pt x="12" y="0"/>
                  </a:moveTo>
                  <a:lnTo>
                    <a:pt x="29" y="17"/>
                  </a:lnTo>
                  <a:lnTo>
                    <a:pt x="12" y="35"/>
                  </a:lnTo>
                  <a:lnTo>
                    <a:pt x="0" y="17"/>
                  </a:lnTo>
                  <a:lnTo>
                    <a:pt x="12" y="0"/>
                  </a:lnTo>
                  <a:close/>
                </a:path>
              </a:pathLst>
            </a:custGeom>
            <a:grpFill/>
            <a:ln w="9525">
              <a:solidFill>
                <a:srgbClr val="000080"/>
              </a:solidFill>
              <a:prstDash val="solid"/>
              <a:round/>
              <a:headEnd/>
              <a:tailEnd/>
            </a:ln>
          </p:spPr>
          <p:txBody>
            <a:bodyPr/>
            <a:lstStyle/>
            <a:p>
              <a:endParaRPr lang="cs-CZ"/>
            </a:p>
          </p:txBody>
        </p:sp>
        <p:sp>
          <p:nvSpPr>
            <p:cNvPr id="168174" name="Freeform 238">
              <a:extLst>
                <a:ext uri="{FF2B5EF4-FFF2-40B4-BE49-F238E27FC236}">
                  <a16:creationId xmlns:a16="http://schemas.microsoft.com/office/drawing/2014/main" id="{B68D7AB8-7FCE-4FF9-88CC-0FAB6AC0399B}"/>
                </a:ext>
              </a:extLst>
            </p:cNvPr>
            <p:cNvSpPr>
              <a:spLocks/>
            </p:cNvSpPr>
            <p:nvPr/>
          </p:nvSpPr>
          <p:spPr bwMode="auto">
            <a:xfrm>
              <a:off x="1816" y="1220"/>
              <a:ext cx="2859" cy="2417"/>
            </a:xfrm>
            <a:custGeom>
              <a:avLst/>
              <a:gdLst>
                <a:gd name="T0" fmla="*/ 8 w 499"/>
                <a:gd name="T1" fmla="*/ 32 h 422"/>
                <a:gd name="T2" fmla="*/ 15 w 499"/>
                <a:gd name="T3" fmla="*/ 63 h 422"/>
                <a:gd name="T4" fmla="*/ 23 w 499"/>
                <a:gd name="T5" fmla="*/ 92 h 422"/>
                <a:gd name="T6" fmla="*/ 31 w 499"/>
                <a:gd name="T7" fmla="*/ 119 h 422"/>
                <a:gd name="T8" fmla="*/ 39 w 499"/>
                <a:gd name="T9" fmla="*/ 143 h 422"/>
                <a:gd name="T10" fmla="*/ 47 w 499"/>
                <a:gd name="T11" fmla="*/ 165 h 422"/>
                <a:gd name="T12" fmla="*/ 55 w 499"/>
                <a:gd name="T13" fmla="*/ 186 h 422"/>
                <a:gd name="T14" fmla="*/ 63 w 499"/>
                <a:gd name="T15" fmla="*/ 205 h 422"/>
                <a:gd name="T16" fmla="*/ 71 w 499"/>
                <a:gd name="T17" fmla="*/ 222 h 422"/>
                <a:gd name="T18" fmla="*/ 79 w 499"/>
                <a:gd name="T19" fmla="*/ 238 h 422"/>
                <a:gd name="T20" fmla="*/ 87 w 499"/>
                <a:gd name="T21" fmla="*/ 253 h 422"/>
                <a:gd name="T22" fmla="*/ 95 w 499"/>
                <a:gd name="T23" fmla="*/ 267 h 422"/>
                <a:gd name="T24" fmla="*/ 103 w 499"/>
                <a:gd name="T25" fmla="*/ 279 h 422"/>
                <a:gd name="T26" fmla="*/ 111 w 499"/>
                <a:gd name="T27" fmla="*/ 291 h 422"/>
                <a:gd name="T28" fmla="*/ 118 w 499"/>
                <a:gd name="T29" fmla="*/ 301 h 422"/>
                <a:gd name="T30" fmla="*/ 126 w 499"/>
                <a:gd name="T31" fmla="*/ 311 h 422"/>
                <a:gd name="T32" fmla="*/ 134 w 499"/>
                <a:gd name="T33" fmla="*/ 320 h 422"/>
                <a:gd name="T34" fmla="*/ 142 w 499"/>
                <a:gd name="T35" fmla="*/ 328 h 422"/>
                <a:gd name="T36" fmla="*/ 150 w 499"/>
                <a:gd name="T37" fmla="*/ 336 h 422"/>
                <a:gd name="T38" fmla="*/ 158 w 499"/>
                <a:gd name="T39" fmla="*/ 343 h 422"/>
                <a:gd name="T40" fmla="*/ 166 w 499"/>
                <a:gd name="T41" fmla="*/ 349 h 422"/>
                <a:gd name="T42" fmla="*/ 174 w 499"/>
                <a:gd name="T43" fmla="*/ 355 h 422"/>
                <a:gd name="T44" fmla="*/ 182 w 499"/>
                <a:gd name="T45" fmla="*/ 361 h 422"/>
                <a:gd name="T46" fmla="*/ 190 w 499"/>
                <a:gd name="T47" fmla="*/ 366 h 422"/>
                <a:gd name="T48" fmla="*/ 198 w 499"/>
                <a:gd name="T49" fmla="*/ 371 h 422"/>
                <a:gd name="T50" fmla="*/ 206 w 499"/>
                <a:gd name="T51" fmla="*/ 375 h 422"/>
                <a:gd name="T52" fmla="*/ 213 w 499"/>
                <a:gd name="T53" fmla="*/ 379 h 422"/>
                <a:gd name="T54" fmla="*/ 221 w 499"/>
                <a:gd name="T55" fmla="*/ 382 h 422"/>
                <a:gd name="T56" fmla="*/ 229 w 499"/>
                <a:gd name="T57" fmla="*/ 386 h 422"/>
                <a:gd name="T58" fmla="*/ 237 w 499"/>
                <a:gd name="T59" fmla="*/ 389 h 422"/>
                <a:gd name="T60" fmla="*/ 245 w 499"/>
                <a:gd name="T61" fmla="*/ 392 h 422"/>
                <a:gd name="T62" fmla="*/ 253 w 499"/>
                <a:gd name="T63" fmla="*/ 394 h 422"/>
                <a:gd name="T64" fmla="*/ 261 w 499"/>
                <a:gd name="T65" fmla="*/ 396 h 422"/>
                <a:gd name="T66" fmla="*/ 269 w 499"/>
                <a:gd name="T67" fmla="*/ 399 h 422"/>
                <a:gd name="T68" fmla="*/ 277 w 499"/>
                <a:gd name="T69" fmla="*/ 401 h 422"/>
                <a:gd name="T70" fmla="*/ 285 w 499"/>
                <a:gd name="T71" fmla="*/ 403 h 422"/>
                <a:gd name="T72" fmla="*/ 293 w 499"/>
                <a:gd name="T73" fmla="*/ 404 h 422"/>
                <a:gd name="T74" fmla="*/ 301 w 499"/>
                <a:gd name="T75" fmla="*/ 406 h 422"/>
                <a:gd name="T76" fmla="*/ 309 w 499"/>
                <a:gd name="T77" fmla="*/ 407 h 422"/>
                <a:gd name="T78" fmla="*/ 317 w 499"/>
                <a:gd name="T79" fmla="*/ 409 h 422"/>
                <a:gd name="T80" fmla="*/ 324 w 499"/>
                <a:gd name="T81" fmla="*/ 410 h 422"/>
                <a:gd name="T82" fmla="*/ 332 w 499"/>
                <a:gd name="T83" fmla="*/ 411 h 422"/>
                <a:gd name="T84" fmla="*/ 340 w 499"/>
                <a:gd name="T85" fmla="*/ 412 h 422"/>
                <a:gd name="T86" fmla="*/ 348 w 499"/>
                <a:gd name="T87" fmla="*/ 413 h 422"/>
                <a:gd name="T88" fmla="*/ 356 w 499"/>
                <a:gd name="T89" fmla="*/ 414 h 422"/>
                <a:gd name="T90" fmla="*/ 364 w 499"/>
                <a:gd name="T91" fmla="*/ 415 h 422"/>
                <a:gd name="T92" fmla="*/ 372 w 499"/>
                <a:gd name="T93" fmla="*/ 415 h 422"/>
                <a:gd name="T94" fmla="*/ 380 w 499"/>
                <a:gd name="T95" fmla="*/ 416 h 422"/>
                <a:gd name="T96" fmla="*/ 388 w 499"/>
                <a:gd name="T97" fmla="*/ 417 h 422"/>
                <a:gd name="T98" fmla="*/ 396 w 499"/>
                <a:gd name="T99" fmla="*/ 417 h 422"/>
                <a:gd name="T100" fmla="*/ 404 w 499"/>
                <a:gd name="T101" fmla="*/ 418 h 422"/>
                <a:gd name="T102" fmla="*/ 412 w 499"/>
                <a:gd name="T103" fmla="*/ 418 h 422"/>
                <a:gd name="T104" fmla="*/ 419 w 499"/>
                <a:gd name="T105" fmla="*/ 419 h 422"/>
                <a:gd name="T106" fmla="*/ 427 w 499"/>
                <a:gd name="T107" fmla="*/ 419 h 422"/>
                <a:gd name="T108" fmla="*/ 435 w 499"/>
                <a:gd name="T109" fmla="*/ 420 h 422"/>
                <a:gd name="T110" fmla="*/ 443 w 499"/>
                <a:gd name="T111" fmla="*/ 420 h 422"/>
                <a:gd name="T112" fmla="*/ 451 w 499"/>
                <a:gd name="T113" fmla="*/ 420 h 422"/>
                <a:gd name="T114" fmla="*/ 459 w 499"/>
                <a:gd name="T115" fmla="*/ 421 h 422"/>
                <a:gd name="T116" fmla="*/ 467 w 499"/>
                <a:gd name="T117" fmla="*/ 421 h 422"/>
                <a:gd name="T118" fmla="*/ 475 w 499"/>
                <a:gd name="T119" fmla="*/ 421 h 422"/>
                <a:gd name="T120" fmla="*/ 483 w 499"/>
                <a:gd name="T121" fmla="*/ 421 h 422"/>
                <a:gd name="T122" fmla="*/ 491 w 499"/>
                <a:gd name="T123" fmla="*/ 422 h 422"/>
                <a:gd name="T124" fmla="*/ 499 w 499"/>
                <a:gd name="T12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9" h="422">
                  <a:moveTo>
                    <a:pt x="0" y="0"/>
                  </a:moveTo>
                  <a:lnTo>
                    <a:pt x="0" y="2"/>
                  </a:lnTo>
                  <a:lnTo>
                    <a:pt x="1" y="4"/>
                  </a:lnTo>
                  <a:lnTo>
                    <a:pt x="1" y="6"/>
                  </a:lnTo>
                  <a:lnTo>
                    <a:pt x="2" y="8"/>
                  </a:lnTo>
                  <a:lnTo>
                    <a:pt x="2" y="9"/>
                  </a:lnTo>
                  <a:lnTo>
                    <a:pt x="3" y="11"/>
                  </a:lnTo>
                  <a:lnTo>
                    <a:pt x="3" y="13"/>
                  </a:lnTo>
                  <a:lnTo>
                    <a:pt x="3" y="15"/>
                  </a:lnTo>
                  <a:lnTo>
                    <a:pt x="4" y="16"/>
                  </a:lnTo>
                  <a:lnTo>
                    <a:pt x="4" y="18"/>
                  </a:lnTo>
                  <a:lnTo>
                    <a:pt x="5" y="20"/>
                  </a:lnTo>
                  <a:lnTo>
                    <a:pt x="5" y="22"/>
                  </a:lnTo>
                  <a:lnTo>
                    <a:pt x="5" y="24"/>
                  </a:lnTo>
                  <a:lnTo>
                    <a:pt x="6" y="25"/>
                  </a:lnTo>
                  <a:lnTo>
                    <a:pt x="6" y="27"/>
                  </a:lnTo>
                  <a:lnTo>
                    <a:pt x="7" y="29"/>
                  </a:lnTo>
                  <a:lnTo>
                    <a:pt x="7" y="31"/>
                  </a:lnTo>
                  <a:lnTo>
                    <a:pt x="8" y="32"/>
                  </a:lnTo>
                  <a:lnTo>
                    <a:pt x="8" y="34"/>
                  </a:lnTo>
                  <a:lnTo>
                    <a:pt x="8" y="36"/>
                  </a:lnTo>
                  <a:lnTo>
                    <a:pt x="9" y="37"/>
                  </a:lnTo>
                  <a:lnTo>
                    <a:pt x="9" y="39"/>
                  </a:lnTo>
                  <a:lnTo>
                    <a:pt x="10" y="41"/>
                  </a:lnTo>
                  <a:lnTo>
                    <a:pt x="10" y="42"/>
                  </a:lnTo>
                  <a:lnTo>
                    <a:pt x="10" y="44"/>
                  </a:lnTo>
                  <a:lnTo>
                    <a:pt x="11" y="46"/>
                  </a:lnTo>
                  <a:lnTo>
                    <a:pt x="11" y="47"/>
                  </a:lnTo>
                  <a:lnTo>
                    <a:pt x="12" y="49"/>
                  </a:lnTo>
                  <a:lnTo>
                    <a:pt x="12" y="51"/>
                  </a:lnTo>
                  <a:lnTo>
                    <a:pt x="12" y="52"/>
                  </a:lnTo>
                  <a:lnTo>
                    <a:pt x="13" y="54"/>
                  </a:lnTo>
                  <a:lnTo>
                    <a:pt x="13" y="55"/>
                  </a:lnTo>
                  <a:lnTo>
                    <a:pt x="14" y="57"/>
                  </a:lnTo>
                  <a:lnTo>
                    <a:pt x="14" y="59"/>
                  </a:lnTo>
                  <a:lnTo>
                    <a:pt x="15" y="60"/>
                  </a:lnTo>
                  <a:lnTo>
                    <a:pt x="15" y="62"/>
                  </a:lnTo>
                  <a:lnTo>
                    <a:pt x="15" y="63"/>
                  </a:lnTo>
                  <a:lnTo>
                    <a:pt x="16" y="65"/>
                  </a:lnTo>
                  <a:lnTo>
                    <a:pt x="16" y="67"/>
                  </a:lnTo>
                  <a:lnTo>
                    <a:pt x="17" y="68"/>
                  </a:lnTo>
                  <a:lnTo>
                    <a:pt x="17" y="70"/>
                  </a:lnTo>
                  <a:lnTo>
                    <a:pt x="17" y="71"/>
                  </a:lnTo>
                  <a:lnTo>
                    <a:pt x="18" y="73"/>
                  </a:lnTo>
                  <a:lnTo>
                    <a:pt x="18" y="74"/>
                  </a:lnTo>
                  <a:lnTo>
                    <a:pt x="19" y="76"/>
                  </a:lnTo>
                  <a:lnTo>
                    <a:pt x="19" y="77"/>
                  </a:lnTo>
                  <a:lnTo>
                    <a:pt x="20" y="79"/>
                  </a:lnTo>
                  <a:lnTo>
                    <a:pt x="20" y="80"/>
                  </a:lnTo>
                  <a:lnTo>
                    <a:pt x="20" y="82"/>
                  </a:lnTo>
                  <a:lnTo>
                    <a:pt x="21" y="83"/>
                  </a:lnTo>
                  <a:lnTo>
                    <a:pt x="21" y="85"/>
                  </a:lnTo>
                  <a:lnTo>
                    <a:pt x="22" y="86"/>
                  </a:lnTo>
                  <a:lnTo>
                    <a:pt x="22" y="88"/>
                  </a:lnTo>
                  <a:lnTo>
                    <a:pt x="23" y="89"/>
                  </a:lnTo>
                  <a:lnTo>
                    <a:pt x="23" y="91"/>
                  </a:lnTo>
                  <a:lnTo>
                    <a:pt x="23" y="92"/>
                  </a:lnTo>
                  <a:lnTo>
                    <a:pt x="24" y="94"/>
                  </a:lnTo>
                  <a:lnTo>
                    <a:pt x="24" y="95"/>
                  </a:lnTo>
                  <a:lnTo>
                    <a:pt x="25" y="97"/>
                  </a:lnTo>
                  <a:lnTo>
                    <a:pt x="25" y="98"/>
                  </a:lnTo>
                  <a:lnTo>
                    <a:pt x="25" y="99"/>
                  </a:lnTo>
                  <a:lnTo>
                    <a:pt x="26" y="101"/>
                  </a:lnTo>
                  <a:lnTo>
                    <a:pt x="26" y="102"/>
                  </a:lnTo>
                  <a:lnTo>
                    <a:pt x="27" y="104"/>
                  </a:lnTo>
                  <a:lnTo>
                    <a:pt x="27" y="105"/>
                  </a:lnTo>
                  <a:lnTo>
                    <a:pt x="28" y="106"/>
                  </a:lnTo>
                  <a:lnTo>
                    <a:pt x="28" y="108"/>
                  </a:lnTo>
                  <a:lnTo>
                    <a:pt x="28" y="109"/>
                  </a:lnTo>
                  <a:lnTo>
                    <a:pt x="29" y="110"/>
                  </a:lnTo>
                  <a:lnTo>
                    <a:pt x="29" y="112"/>
                  </a:lnTo>
                  <a:lnTo>
                    <a:pt x="30" y="113"/>
                  </a:lnTo>
                  <a:lnTo>
                    <a:pt x="30" y="115"/>
                  </a:lnTo>
                  <a:lnTo>
                    <a:pt x="30" y="116"/>
                  </a:lnTo>
                  <a:lnTo>
                    <a:pt x="31" y="117"/>
                  </a:lnTo>
                  <a:lnTo>
                    <a:pt x="31" y="119"/>
                  </a:lnTo>
                  <a:lnTo>
                    <a:pt x="32" y="120"/>
                  </a:lnTo>
                  <a:lnTo>
                    <a:pt x="32" y="121"/>
                  </a:lnTo>
                  <a:lnTo>
                    <a:pt x="33" y="123"/>
                  </a:lnTo>
                  <a:lnTo>
                    <a:pt x="33" y="124"/>
                  </a:lnTo>
                  <a:lnTo>
                    <a:pt x="33" y="125"/>
                  </a:lnTo>
                  <a:lnTo>
                    <a:pt x="34" y="126"/>
                  </a:lnTo>
                  <a:lnTo>
                    <a:pt x="34" y="128"/>
                  </a:lnTo>
                  <a:lnTo>
                    <a:pt x="35" y="129"/>
                  </a:lnTo>
                  <a:lnTo>
                    <a:pt x="35" y="130"/>
                  </a:lnTo>
                  <a:lnTo>
                    <a:pt x="36" y="132"/>
                  </a:lnTo>
                  <a:lnTo>
                    <a:pt x="36" y="133"/>
                  </a:lnTo>
                  <a:lnTo>
                    <a:pt x="36" y="134"/>
                  </a:lnTo>
                  <a:lnTo>
                    <a:pt x="37" y="135"/>
                  </a:lnTo>
                  <a:lnTo>
                    <a:pt x="37" y="137"/>
                  </a:lnTo>
                  <a:lnTo>
                    <a:pt x="38" y="138"/>
                  </a:lnTo>
                  <a:lnTo>
                    <a:pt x="38" y="139"/>
                  </a:lnTo>
                  <a:lnTo>
                    <a:pt x="38" y="140"/>
                  </a:lnTo>
                  <a:lnTo>
                    <a:pt x="39" y="142"/>
                  </a:lnTo>
                  <a:lnTo>
                    <a:pt x="39" y="143"/>
                  </a:lnTo>
                  <a:lnTo>
                    <a:pt x="40" y="144"/>
                  </a:lnTo>
                  <a:lnTo>
                    <a:pt x="40" y="145"/>
                  </a:lnTo>
                  <a:lnTo>
                    <a:pt x="41" y="146"/>
                  </a:lnTo>
                  <a:lnTo>
                    <a:pt x="41" y="148"/>
                  </a:lnTo>
                  <a:lnTo>
                    <a:pt x="41" y="149"/>
                  </a:lnTo>
                  <a:lnTo>
                    <a:pt x="42" y="150"/>
                  </a:lnTo>
                  <a:lnTo>
                    <a:pt x="42" y="151"/>
                  </a:lnTo>
                  <a:lnTo>
                    <a:pt x="43" y="153"/>
                  </a:lnTo>
                  <a:lnTo>
                    <a:pt x="43" y="154"/>
                  </a:lnTo>
                  <a:lnTo>
                    <a:pt x="43" y="155"/>
                  </a:lnTo>
                  <a:lnTo>
                    <a:pt x="44" y="156"/>
                  </a:lnTo>
                  <a:lnTo>
                    <a:pt x="44" y="157"/>
                  </a:lnTo>
                  <a:lnTo>
                    <a:pt x="45" y="158"/>
                  </a:lnTo>
                  <a:lnTo>
                    <a:pt x="45" y="160"/>
                  </a:lnTo>
                  <a:lnTo>
                    <a:pt x="46" y="161"/>
                  </a:lnTo>
                  <a:lnTo>
                    <a:pt x="46" y="162"/>
                  </a:lnTo>
                  <a:lnTo>
                    <a:pt x="46" y="163"/>
                  </a:lnTo>
                  <a:lnTo>
                    <a:pt x="47" y="164"/>
                  </a:lnTo>
                  <a:lnTo>
                    <a:pt x="47" y="165"/>
                  </a:lnTo>
                  <a:lnTo>
                    <a:pt x="48" y="166"/>
                  </a:lnTo>
                  <a:lnTo>
                    <a:pt x="48" y="167"/>
                  </a:lnTo>
                  <a:lnTo>
                    <a:pt x="48" y="169"/>
                  </a:lnTo>
                  <a:lnTo>
                    <a:pt x="49" y="170"/>
                  </a:lnTo>
                  <a:lnTo>
                    <a:pt x="49" y="171"/>
                  </a:lnTo>
                  <a:lnTo>
                    <a:pt x="50" y="172"/>
                  </a:lnTo>
                  <a:lnTo>
                    <a:pt x="50" y="173"/>
                  </a:lnTo>
                  <a:lnTo>
                    <a:pt x="51" y="174"/>
                  </a:lnTo>
                  <a:lnTo>
                    <a:pt x="51" y="175"/>
                  </a:lnTo>
                  <a:lnTo>
                    <a:pt x="51" y="176"/>
                  </a:lnTo>
                  <a:lnTo>
                    <a:pt x="52" y="177"/>
                  </a:lnTo>
                  <a:lnTo>
                    <a:pt x="52" y="178"/>
                  </a:lnTo>
                  <a:lnTo>
                    <a:pt x="53" y="180"/>
                  </a:lnTo>
                  <a:lnTo>
                    <a:pt x="53" y="181"/>
                  </a:lnTo>
                  <a:lnTo>
                    <a:pt x="53" y="182"/>
                  </a:lnTo>
                  <a:lnTo>
                    <a:pt x="54" y="183"/>
                  </a:lnTo>
                  <a:lnTo>
                    <a:pt x="54" y="184"/>
                  </a:lnTo>
                  <a:lnTo>
                    <a:pt x="55" y="185"/>
                  </a:lnTo>
                  <a:lnTo>
                    <a:pt x="55" y="186"/>
                  </a:lnTo>
                  <a:lnTo>
                    <a:pt x="56" y="187"/>
                  </a:lnTo>
                  <a:lnTo>
                    <a:pt x="56" y="188"/>
                  </a:lnTo>
                  <a:lnTo>
                    <a:pt x="56" y="189"/>
                  </a:lnTo>
                  <a:lnTo>
                    <a:pt x="57" y="190"/>
                  </a:lnTo>
                  <a:lnTo>
                    <a:pt x="57" y="191"/>
                  </a:lnTo>
                  <a:lnTo>
                    <a:pt x="58" y="192"/>
                  </a:lnTo>
                  <a:lnTo>
                    <a:pt x="58" y="193"/>
                  </a:lnTo>
                  <a:lnTo>
                    <a:pt x="58" y="194"/>
                  </a:lnTo>
                  <a:lnTo>
                    <a:pt x="59" y="195"/>
                  </a:lnTo>
                  <a:lnTo>
                    <a:pt x="59" y="196"/>
                  </a:lnTo>
                  <a:lnTo>
                    <a:pt x="60" y="197"/>
                  </a:lnTo>
                  <a:lnTo>
                    <a:pt x="60" y="198"/>
                  </a:lnTo>
                  <a:lnTo>
                    <a:pt x="61" y="199"/>
                  </a:lnTo>
                  <a:lnTo>
                    <a:pt x="61" y="200"/>
                  </a:lnTo>
                  <a:lnTo>
                    <a:pt x="61" y="201"/>
                  </a:lnTo>
                  <a:lnTo>
                    <a:pt x="62" y="202"/>
                  </a:lnTo>
                  <a:lnTo>
                    <a:pt x="62" y="203"/>
                  </a:lnTo>
                  <a:lnTo>
                    <a:pt x="63" y="204"/>
                  </a:lnTo>
                  <a:lnTo>
                    <a:pt x="63" y="205"/>
                  </a:lnTo>
                  <a:lnTo>
                    <a:pt x="63" y="206"/>
                  </a:lnTo>
                  <a:lnTo>
                    <a:pt x="64" y="207"/>
                  </a:lnTo>
                  <a:lnTo>
                    <a:pt x="64" y="208"/>
                  </a:lnTo>
                  <a:lnTo>
                    <a:pt x="65" y="209"/>
                  </a:lnTo>
                  <a:lnTo>
                    <a:pt x="65" y="210"/>
                  </a:lnTo>
                  <a:lnTo>
                    <a:pt x="65" y="211"/>
                  </a:lnTo>
                  <a:lnTo>
                    <a:pt x="66" y="211"/>
                  </a:lnTo>
                  <a:lnTo>
                    <a:pt x="66" y="212"/>
                  </a:lnTo>
                  <a:lnTo>
                    <a:pt x="67" y="213"/>
                  </a:lnTo>
                  <a:lnTo>
                    <a:pt x="67" y="214"/>
                  </a:lnTo>
                  <a:lnTo>
                    <a:pt x="68" y="215"/>
                  </a:lnTo>
                  <a:lnTo>
                    <a:pt x="68" y="216"/>
                  </a:lnTo>
                  <a:lnTo>
                    <a:pt x="68" y="217"/>
                  </a:lnTo>
                  <a:lnTo>
                    <a:pt x="69" y="218"/>
                  </a:lnTo>
                  <a:lnTo>
                    <a:pt x="69" y="219"/>
                  </a:lnTo>
                  <a:lnTo>
                    <a:pt x="70" y="220"/>
                  </a:lnTo>
                  <a:lnTo>
                    <a:pt x="70" y="221"/>
                  </a:lnTo>
                  <a:lnTo>
                    <a:pt x="70" y="221"/>
                  </a:lnTo>
                  <a:lnTo>
                    <a:pt x="71" y="222"/>
                  </a:lnTo>
                  <a:lnTo>
                    <a:pt x="71" y="223"/>
                  </a:lnTo>
                  <a:lnTo>
                    <a:pt x="72" y="224"/>
                  </a:lnTo>
                  <a:lnTo>
                    <a:pt x="72" y="225"/>
                  </a:lnTo>
                  <a:lnTo>
                    <a:pt x="73" y="226"/>
                  </a:lnTo>
                  <a:lnTo>
                    <a:pt x="73" y="227"/>
                  </a:lnTo>
                  <a:lnTo>
                    <a:pt x="73" y="227"/>
                  </a:lnTo>
                  <a:lnTo>
                    <a:pt x="74" y="228"/>
                  </a:lnTo>
                  <a:lnTo>
                    <a:pt x="74" y="229"/>
                  </a:lnTo>
                  <a:lnTo>
                    <a:pt x="75" y="230"/>
                  </a:lnTo>
                  <a:lnTo>
                    <a:pt x="75" y="231"/>
                  </a:lnTo>
                  <a:lnTo>
                    <a:pt x="75" y="232"/>
                  </a:lnTo>
                  <a:lnTo>
                    <a:pt x="76" y="233"/>
                  </a:lnTo>
                  <a:lnTo>
                    <a:pt x="76" y="233"/>
                  </a:lnTo>
                  <a:lnTo>
                    <a:pt x="77" y="234"/>
                  </a:lnTo>
                  <a:lnTo>
                    <a:pt x="77" y="235"/>
                  </a:lnTo>
                  <a:lnTo>
                    <a:pt x="78" y="236"/>
                  </a:lnTo>
                  <a:lnTo>
                    <a:pt x="78" y="237"/>
                  </a:lnTo>
                  <a:lnTo>
                    <a:pt x="78" y="237"/>
                  </a:lnTo>
                  <a:lnTo>
                    <a:pt x="79" y="238"/>
                  </a:lnTo>
                  <a:lnTo>
                    <a:pt x="79" y="239"/>
                  </a:lnTo>
                  <a:lnTo>
                    <a:pt x="80" y="240"/>
                  </a:lnTo>
                  <a:lnTo>
                    <a:pt x="80" y="241"/>
                  </a:lnTo>
                  <a:lnTo>
                    <a:pt x="80" y="242"/>
                  </a:lnTo>
                  <a:lnTo>
                    <a:pt x="81" y="242"/>
                  </a:lnTo>
                  <a:lnTo>
                    <a:pt x="81" y="243"/>
                  </a:lnTo>
                  <a:lnTo>
                    <a:pt x="82" y="244"/>
                  </a:lnTo>
                  <a:lnTo>
                    <a:pt x="82" y="245"/>
                  </a:lnTo>
                  <a:lnTo>
                    <a:pt x="83" y="245"/>
                  </a:lnTo>
                  <a:lnTo>
                    <a:pt x="83" y="246"/>
                  </a:lnTo>
                  <a:lnTo>
                    <a:pt x="83" y="247"/>
                  </a:lnTo>
                  <a:lnTo>
                    <a:pt x="84" y="248"/>
                  </a:lnTo>
                  <a:lnTo>
                    <a:pt x="84" y="249"/>
                  </a:lnTo>
                  <a:lnTo>
                    <a:pt x="85" y="249"/>
                  </a:lnTo>
                  <a:lnTo>
                    <a:pt x="85" y="250"/>
                  </a:lnTo>
                  <a:lnTo>
                    <a:pt x="85" y="251"/>
                  </a:lnTo>
                  <a:lnTo>
                    <a:pt x="86" y="252"/>
                  </a:lnTo>
                  <a:lnTo>
                    <a:pt x="86" y="252"/>
                  </a:lnTo>
                  <a:lnTo>
                    <a:pt x="87" y="253"/>
                  </a:lnTo>
                  <a:lnTo>
                    <a:pt x="87" y="254"/>
                  </a:lnTo>
                  <a:lnTo>
                    <a:pt x="88" y="255"/>
                  </a:lnTo>
                  <a:lnTo>
                    <a:pt x="88" y="255"/>
                  </a:lnTo>
                  <a:lnTo>
                    <a:pt x="88" y="256"/>
                  </a:lnTo>
                  <a:lnTo>
                    <a:pt x="89" y="257"/>
                  </a:lnTo>
                  <a:lnTo>
                    <a:pt x="89" y="257"/>
                  </a:lnTo>
                  <a:lnTo>
                    <a:pt x="90" y="258"/>
                  </a:lnTo>
                  <a:lnTo>
                    <a:pt x="90" y="259"/>
                  </a:lnTo>
                  <a:lnTo>
                    <a:pt x="90" y="260"/>
                  </a:lnTo>
                  <a:lnTo>
                    <a:pt x="91" y="260"/>
                  </a:lnTo>
                  <a:lnTo>
                    <a:pt x="91" y="261"/>
                  </a:lnTo>
                  <a:lnTo>
                    <a:pt x="92" y="262"/>
                  </a:lnTo>
                  <a:lnTo>
                    <a:pt x="92" y="263"/>
                  </a:lnTo>
                  <a:lnTo>
                    <a:pt x="93" y="263"/>
                  </a:lnTo>
                  <a:lnTo>
                    <a:pt x="93" y="264"/>
                  </a:lnTo>
                  <a:lnTo>
                    <a:pt x="93" y="265"/>
                  </a:lnTo>
                  <a:lnTo>
                    <a:pt x="94" y="265"/>
                  </a:lnTo>
                  <a:lnTo>
                    <a:pt x="94" y="266"/>
                  </a:lnTo>
                  <a:lnTo>
                    <a:pt x="95" y="267"/>
                  </a:lnTo>
                  <a:lnTo>
                    <a:pt x="95" y="267"/>
                  </a:lnTo>
                  <a:lnTo>
                    <a:pt x="95" y="268"/>
                  </a:lnTo>
                  <a:lnTo>
                    <a:pt x="96" y="269"/>
                  </a:lnTo>
                  <a:lnTo>
                    <a:pt x="96" y="269"/>
                  </a:lnTo>
                  <a:lnTo>
                    <a:pt x="97" y="270"/>
                  </a:lnTo>
                  <a:lnTo>
                    <a:pt x="97" y="271"/>
                  </a:lnTo>
                  <a:lnTo>
                    <a:pt x="98" y="271"/>
                  </a:lnTo>
                  <a:lnTo>
                    <a:pt x="98" y="272"/>
                  </a:lnTo>
                  <a:lnTo>
                    <a:pt x="98" y="273"/>
                  </a:lnTo>
                  <a:lnTo>
                    <a:pt x="99" y="273"/>
                  </a:lnTo>
                  <a:lnTo>
                    <a:pt x="99" y="274"/>
                  </a:lnTo>
                  <a:lnTo>
                    <a:pt x="100" y="275"/>
                  </a:lnTo>
                  <a:lnTo>
                    <a:pt x="100" y="275"/>
                  </a:lnTo>
                  <a:lnTo>
                    <a:pt x="101" y="276"/>
                  </a:lnTo>
                  <a:lnTo>
                    <a:pt x="101" y="277"/>
                  </a:lnTo>
                  <a:lnTo>
                    <a:pt x="101" y="277"/>
                  </a:lnTo>
                  <a:lnTo>
                    <a:pt x="102" y="278"/>
                  </a:lnTo>
                  <a:lnTo>
                    <a:pt x="102" y="279"/>
                  </a:lnTo>
                  <a:lnTo>
                    <a:pt x="103" y="279"/>
                  </a:lnTo>
                  <a:lnTo>
                    <a:pt x="103" y="280"/>
                  </a:lnTo>
                  <a:lnTo>
                    <a:pt x="103" y="281"/>
                  </a:lnTo>
                  <a:lnTo>
                    <a:pt x="104" y="281"/>
                  </a:lnTo>
                  <a:lnTo>
                    <a:pt x="104" y="282"/>
                  </a:lnTo>
                  <a:lnTo>
                    <a:pt x="105" y="282"/>
                  </a:lnTo>
                  <a:lnTo>
                    <a:pt x="105" y="283"/>
                  </a:lnTo>
                  <a:lnTo>
                    <a:pt x="106" y="284"/>
                  </a:lnTo>
                  <a:lnTo>
                    <a:pt x="106" y="284"/>
                  </a:lnTo>
                  <a:lnTo>
                    <a:pt x="106" y="285"/>
                  </a:lnTo>
                  <a:lnTo>
                    <a:pt x="107" y="285"/>
                  </a:lnTo>
                  <a:lnTo>
                    <a:pt x="107" y="286"/>
                  </a:lnTo>
                  <a:lnTo>
                    <a:pt x="108" y="287"/>
                  </a:lnTo>
                  <a:lnTo>
                    <a:pt x="108" y="287"/>
                  </a:lnTo>
                  <a:lnTo>
                    <a:pt x="108" y="288"/>
                  </a:lnTo>
                  <a:lnTo>
                    <a:pt x="109" y="288"/>
                  </a:lnTo>
                  <a:lnTo>
                    <a:pt x="109" y="289"/>
                  </a:lnTo>
                  <a:lnTo>
                    <a:pt x="110" y="290"/>
                  </a:lnTo>
                  <a:lnTo>
                    <a:pt x="110" y="290"/>
                  </a:lnTo>
                  <a:lnTo>
                    <a:pt x="111" y="291"/>
                  </a:lnTo>
                  <a:lnTo>
                    <a:pt x="111" y="291"/>
                  </a:lnTo>
                  <a:lnTo>
                    <a:pt x="111" y="292"/>
                  </a:lnTo>
                  <a:lnTo>
                    <a:pt x="112" y="293"/>
                  </a:lnTo>
                  <a:lnTo>
                    <a:pt x="112" y="293"/>
                  </a:lnTo>
                  <a:lnTo>
                    <a:pt x="113" y="294"/>
                  </a:lnTo>
                  <a:lnTo>
                    <a:pt x="113" y="294"/>
                  </a:lnTo>
                  <a:lnTo>
                    <a:pt x="114" y="295"/>
                  </a:lnTo>
                  <a:lnTo>
                    <a:pt x="114" y="295"/>
                  </a:lnTo>
                  <a:lnTo>
                    <a:pt x="114" y="296"/>
                  </a:lnTo>
                  <a:lnTo>
                    <a:pt x="115" y="296"/>
                  </a:lnTo>
                  <a:lnTo>
                    <a:pt x="115" y="297"/>
                  </a:lnTo>
                  <a:lnTo>
                    <a:pt x="116" y="298"/>
                  </a:lnTo>
                  <a:lnTo>
                    <a:pt x="116" y="298"/>
                  </a:lnTo>
                  <a:lnTo>
                    <a:pt x="116" y="299"/>
                  </a:lnTo>
                  <a:lnTo>
                    <a:pt x="117" y="299"/>
                  </a:lnTo>
                  <a:lnTo>
                    <a:pt x="117" y="300"/>
                  </a:lnTo>
                  <a:lnTo>
                    <a:pt x="118" y="300"/>
                  </a:lnTo>
                  <a:lnTo>
                    <a:pt x="118" y="301"/>
                  </a:lnTo>
                  <a:lnTo>
                    <a:pt x="118" y="301"/>
                  </a:lnTo>
                  <a:lnTo>
                    <a:pt x="119" y="302"/>
                  </a:lnTo>
                  <a:lnTo>
                    <a:pt x="119" y="302"/>
                  </a:lnTo>
                  <a:lnTo>
                    <a:pt x="120" y="303"/>
                  </a:lnTo>
                  <a:lnTo>
                    <a:pt x="120" y="304"/>
                  </a:lnTo>
                  <a:lnTo>
                    <a:pt x="121" y="304"/>
                  </a:lnTo>
                  <a:lnTo>
                    <a:pt x="121" y="305"/>
                  </a:lnTo>
                  <a:lnTo>
                    <a:pt x="121" y="305"/>
                  </a:lnTo>
                  <a:lnTo>
                    <a:pt x="122" y="306"/>
                  </a:lnTo>
                  <a:lnTo>
                    <a:pt x="122" y="306"/>
                  </a:lnTo>
                  <a:lnTo>
                    <a:pt x="123" y="307"/>
                  </a:lnTo>
                  <a:lnTo>
                    <a:pt x="123" y="307"/>
                  </a:lnTo>
                  <a:lnTo>
                    <a:pt x="123" y="308"/>
                  </a:lnTo>
                  <a:lnTo>
                    <a:pt x="124" y="308"/>
                  </a:lnTo>
                  <a:lnTo>
                    <a:pt x="124" y="309"/>
                  </a:lnTo>
                  <a:lnTo>
                    <a:pt x="125" y="309"/>
                  </a:lnTo>
                  <a:lnTo>
                    <a:pt x="125" y="310"/>
                  </a:lnTo>
                  <a:lnTo>
                    <a:pt x="126" y="310"/>
                  </a:lnTo>
                  <a:lnTo>
                    <a:pt x="126" y="311"/>
                  </a:lnTo>
                  <a:lnTo>
                    <a:pt x="126" y="311"/>
                  </a:lnTo>
                  <a:lnTo>
                    <a:pt x="127" y="312"/>
                  </a:lnTo>
                  <a:lnTo>
                    <a:pt x="127" y="312"/>
                  </a:lnTo>
                  <a:lnTo>
                    <a:pt x="128" y="313"/>
                  </a:lnTo>
                  <a:lnTo>
                    <a:pt x="128" y="313"/>
                  </a:lnTo>
                  <a:lnTo>
                    <a:pt x="128" y="314"/>
                  </a:lnTo>
                  <a:lnTo>
                    <a:pt x="129" y="314"/>
                  </a:lnTo>
                  <a:lnTo>
                    <a:pt x="129" y="314"/>
                  </a:lnTo>
                  <a:lnTo>
                    <a:pt x="130" y="315"/>
                  </a:lnTo>
                  <a:lnTo>
                    <a:pt x="130" y="315"/>
                  </a:lnTo>
                  <a:lnTo>
                    <a:pt x="131" y="316"/>
                  </a:lnTo>
                  <a:lnTo>
                    <a:pt x="131" y="316"/>
                  </a:lnTo>
                  <a:lnTo>
                    <a:pt x="131" y="317"/>
                  </a:lnTo>
                  <a:lnTo>
                    <a:pt x="132" y="317"/>
                  </a:lnTo>
                  <a:lnTo>
                    <a:pt x="132" y="318"/>
                  </a:lnTo>
                  <a:lnTo>
                    <a:pt x="133" y="318"/>
                  </a:lnTo>
                  <a:lnTo>
                    <a:pt x="133" y="319"/>
                  </a:lnTo>
                  <a:lnTo>
                    <a:pt x="133" y="319"/>
                  </a:lnTo>
                  <a:lnTo>
                    <a:pt x="134" y="320"/>
                  </a:lnTo>
                  <a:lnTo>
                    <a:pt x="134" y="320"/>
                  </a:lnTo>
                  <a:lnTo>
                    <a:pt x="135" y="321"/>
                  </a:lnTo>
                  <a:lnTo>
                    <a:pt x="135" y="321"/>
                  </a:lnTo>
                  <a:lnTo>
                    <a:pt x="136" y="322"/>
                  </a:lnTo>
                  <a:lnTo>
                    <a:pt x="136" y="322"/>
                  </a:lnTo>
                  <a:lnTo>
                    <a:pt x="136" y="322"/>
                  </a:lnTo>
                  <a:lnTo>
                    <a:pt x="137" y="323"/>
                  </a:lnTo>
                  <a:lnTo>
                    <a:pt x="137" y="323"/>
                  </a:lnTo>
                  <a:lnTo>
                    <a:pt x="138" y="324"/>
                  </a:lnTo>
                  <a:lnTo>
                    <a:pt x="138" y="324"/>
                  </a:lnTo>
                  <a:lnTo>
                    <a:pt x="138" y="325"/>
                  </a:lnTo>
                  <a:lnTo>
                    <a:pt x="139" y="325"/>
                  </a:lnTo>
                  <a:lnTo>
                    <a:pt x="139" y="325"/>
                  </a:lnTo>
                  <a:lnTo>
                    <a:pt x="140" y="326"/>
                  </a:lnTo>
                  <a:lnTo>
                    <a:pt x="140" y="326"/>
                  </a:lnTo>
                  <a:lnTo>
                    <a:pt x="141" y="327"/>
                  </a:lnTo>
                  <a:lnTo>
                    <a:pt x="141" y="327"/>
                  </a:lnTo>
                  <a:lnTo>
                    <a:pt x="141" y="327"/>
                  </a:lnTo>
                  <a:lnTo>
                    <a:pt x="142" y="328"/>
                  </a:lnTo>
                  <a:lnTo>
                    <a:pt x="142" y="328"/>
                  </a:lnTo>
                  <a:lnTo>
                    <a:pt x="143" y="329"/>
                  </a:lnTo>
                  <a:lnTo>
                    <a:pt x="143" y="329"/>
                  </a:lnTo>
                  <a:lnTo>
                    <a:pt x="143" y="330"/>
                  </a:lnTo>
                  <a:lnTo>
                    <a:pt x="144" y="330"/>
                  </a:lnTo>
                  <a:lnTo>
                    <a:pt x="144" y="330"/>
                  </a:lnTo>
                  <a:lnTo>
                    <a:pt x="145" y="331"/>
                  </a:lnTo>
                  <a:lnTo>
                    <a:pt x="145" y="331"/>
                  </a:lnTo>
                  <a:lnTo>
                    <a:pt x="146" y="332"/>
                  </a:lnTo>
                  <a:lnTo>
                    <a:pt x="146" y="332"/>
                  </a:lnTo>
                  <a:lnTo>
                    <a:pt x="146" y="333"/>
                  </a:lnTo>
                  <a:lnTo>
                    <a:pt x="147" y="333"/>
                  </a:lnTo>
                  <a:lnTo>
                    <a:pt x="147" y="333"/>
                  </a:lnTo>
                  <a:lnTo>
                    <a:pt x="148" y="334"/>
                  </a:lnTo>
                  <a:lnTo>
                    <a:pt x="148" y="334"/>
                  </a:lnTo>
                  <a:lnTo>
                    <a:pt x="148" y="334"/>
                  </a:lnTo>
                  <a:lnTo>
                    <a:pt x="149" y="335"/>
                  </a:lnTo>
                  <a:lnTo>
                    <a:pt x="149" y="335"/>
                  </a:lnTo>
                  <a:lnTo>
                    <a:pt x="150" y="336"/>
                  </a:lnTo>
                  <a:lnTo>
                    <a:pt x="150" y="336"/>
                  </a:lnTo>
                  <a:lnTo>
                    <a:pt x="151" y="336"/>
                  </a:lnTo>
                  <a:lnTo>
                    <a:pt x="151" y="337"/>
                  </a:lnTo>
                  <a:lnTo>
                    <a:pt x="151" y="337"/>
                  </a:lnTo>
                  <a:lnTo>
                    <a:pt x="152" y="338"/>
                  </a:lnTo>
                  <a:lnTo>
                    <a:pt x="152" y="338"/>
                  </a:lnTo>
                  <a:lnTo>
                    <a:pt x="153" y="338"/>
                  </a:lnTo>
                  <a:lnTo>
                    <a:pt x="153" y="339"/>
                  </a:lnTo>
                  <a:lnTo>
                    <a:pt x="153" y="339"/>
                  </a:lnTo>
                  <a:lnTo>
                    <a:pt x="154" y="339"/>
                  </a:lnTo>
                  <a:lnTo>
                    <a:pt x="154" y="340"/>
                  </a:lnTo>
                  <a:lnTo>
                    <a:pt x="155" y="340"/>
                  </a:lnTo>
                  <a:lnTo>
                    <a:pt x="155" y="340"/>
                  </a:lnTo>
                  <a:lnTo>
                    <a:pt x="156" y="341"/>
                  </a:lnTo>
                  <a:lnTo>
                    <a:pt x="156" y="341"/>
                  </a:lnTo>
                  <a:lnTo>
                    <a:pt x="156" y="342"/>
                  </a:lnTo>
                  <a:lnTo>
                    <a:pt x="157" y="342"/>
                  </a:lnTo>
                  <a:lnTo>
                    <a:pt x="157" y="342"/>
                  </a:lnTo>
                  <a:lnTo>
                    <a:pt x="158" y="343"/>
                  </a:lnTo>
                  <a:lnTo>
                    <a:pt x="158" y="343"/>
                  </a:lnTo>
                  <a:lnTo>
                    <a:pt x="158" y="343"/>
                  </a:lnTo>
                  <a:lnTo>
                    <a:pt x="159" y="344"/>
                  </a:lnTo>
                  <a:lnTo>
                    <a:pt x="159" y="344"/>
                  </a:lnTo>
                  <a:lnTo>
                    <a:pt x="160" y="344"/>
                  </a:lnTo>
                  <a:lnTo>
                    <a:pt x="160" y="345"/>
                  </a:lnTo>
                  <a:lnTo>
                    <a:pt x="161" y="345"/>
                  </a:lnTo>
                  <a:lnTo>
                    <a:pt x="161" y="346"/>
                  </a:lnTo>
                  <a:lnTo>
                    <a:pt x="161" y="346"/>
                  </a:lnTo>
                  <a:lnTo>
                    <a:pt x="162" y="346"/>
                  </a:lnTo>
                  <a:lnTo>
                    <a:pt x="162" y="346"/>
                  </a:lnTo>
                  <a:lnTo>
                    <a:pt x="163" y="347"/>
                  </a:lnTo>
                  <a:lnTo>
                    <a:pt x="163" y="347"/>
                  </a:lnTo>
                  <a:lnTo>
                    <a:pt x="163" y="348"/>
                  </a:lnTo>
                  <a:lnTo>
                    <a:pt x="164" y="348"/>
                  </a:lnTo>
                  <a:lnTo>
                    <a:pt x="164" y="348"/>
                  </a:lnTo>
                  <a:lnTo>
                    <a:pt x="165" y="348"/>
                  </a:lnTo>
                  <a:lnTo>
                    <a:pt x="165" y="349"/>
                  </a:lnTo>
                  <a:lnTo>
                    <a:pt x="166" y="349"/>
                  </a:lnTo>
                  <a:lnTo>
                    <a:pt x="166" y="349"/>
                  </a:lnTo>
                  <a:lnTo>
                    <a:pt x="166" y="350"/>
                  </a:lnTo>
                  <a:lnTo>
                    <a:pt x="167" y="350"/>
                  </a:lnTo>
                  <a:lnTo>
                    <a:pt x="167" y="350"/>
                  </a:lnTo>
                  <a:lnTo>
                    <a:pt x="168" y="351"/>
                  </a:lnTo>
                  <a:lnTo>
                    <a:pt x="168" y="351"/>
                  </a:lnTo>
                  <a:lnTo>
                    <a:pt x="168" y="351"/>
                  </a:lnTo>
                  <a:lnTo>
                    <a:pt x="169" y="352"/>
                  </a:lnTo>
                  <a:lnTo>
                    <a:pt x="169" y="352"/>
                  </a:lnTo>
                  <a:lnTo>
                    <a:pt x="170" y="352"/>
                  </a:lnTo>
                  <a:lnTo>
                    <a:pt x="170" y="353"/>
                  </a:lnTo>
                  <a:lnTo>
                    <a:pt x="171" y="353"/>
                  </a:lnTo>
                  <a:lnTo>
                    <a:pt x="171" y="353"/>
                  </a:lnTo>
                  <a:lnTo>
                    <a:pt x="171" y="354"/>
                  </a:lnTo>
                  <a:lnTo>
                    <a:pt x="172" y="354"/>
                  </a:lnTo>
                  <a:lnTo>
                    <a:pt x="172" y="354"/>
                  </a:lnTo>
                  <a:lnTo>
                    <a:pt x="173" y="354"/>
                  </a:lnTo>
                  <a:lnTo>
                    <a:pt x="173" y="355"/>
                  </a:lnTo>
                  <a:lnTo>
                    <a:pt x="174" y="355"/>
                  </a:lnTo>
                  <a:lnTo>
                    <a:pt x="174" y="355"/>
                  </a:lnTo>
                  <a:lnTo>
                    <a:pt x="174" y="356"/>
                  </a:lnTo>
                  <a:lnTo>
                    <a:pt x="175" y="356"/>
                  </a:lnTo>
                  <a:lnTo>
                    <a:pt x="175" y="356"/>
                  </a:lnTo>
                  <a:lnTo>
                    <a:pt x="176" y="357"/>
                  </a:lnTo>
                  <a:lnTo>
                    <a:pt x="176" y="357"/>
                  </a:lnTo>
                  <a:lnTo>
                    <a:pt x="176" y="357"/>
                  </a:lnTo>
                  <a:lnTo>
                    <a:pt x="177" y="357"/>
                  </a:lnTo>
                  <a:lnTo>
                    <a:pt x="177" y="358"/>
                  </a:lnTo>
                  <a:lnTo>
                    <a:pt x="178" y="358"/>
                  </a:lnTo>
                  <a:lnTo>
                    <a:pt x="178" y="358"/>
                  </a:lnTo>
                  <a:lnTo>
                    <a:pt x="179" y="359"/>
                  </a:lnTo>
                  <a:lnTo>
                    <a:pt x="179" y="359"/>
                  </a:lnTo>
                  <a:lnTo>
                    <a:pt x="179" y="359"/>
                  </a:lnTo>
                  <a:lnTo>
                    <a:pt x="180" y="359"/>
                  </a:lnTo>
                  <a:lnTo>
                    <a:pt x="180" y="360"/>
                  </a:lnTo>
                  <a:lnTo>
                    <a:pt x="181" y="360"/>
                  </a:lnTo>
                  <a:lnTo>
                    <a:pt x="181" y="360"/>
                  </a:lnTo>
                  <a:lnTo>
                    <a:pt x="181" y="361"/>
                  </a:lnTo>
                  <a:lnTo>
                    <a:pt x="182" y="361"/>
                  </a:lnTo>
                  <a:lnTo>
                    <a:pt x="182" y="361"/>
                  </a:lnTo>
                  <a:lnTo>
                    <a:pt x="183" y="361"/>
                  </a:lnTo>
                  <a:lnTo>
                    <a:pt x="183" y="362"/>
                  </a:lnTo>
                  <a:lnTo>
                    <a:pt x="184" y="362"/>
                  </a:lnTo>
                  <a:lnTo>
                    <a:pt x="184" y="362"/>
                  </a:lnTo>
                  <a:lnTo>
                    <a:pt x="184" y="363"/>
                  </a:lnTo>
                  <a:lnTo>
                    <a:pt x="185" y="363"/>
                  </a:lnTo>
                  <a:lnTo>
                    <a:pt x="185" y="363"/>
                  </a:lnTo>
                  <a:lnTo>
                    <a:pt x="186" y="363"/>
                  </a:lnTo>
                  <a:lnTo>
                    <a:pt x="186" y="364"/>
                  </a:lnTo>
                  <a:lnTo>
                    <a:pt x="186" y="364"/>
                  </a:lnTo>
                  <a:lnTo>
                    <a:pt x="187" y="364"/>
                  </a:lnTo>
                  <a:lnTo>
                    <a:pt x="187" y="364"/>
                  </a:lnTo>
                  <a:lnTo>
                    <a:pt x="188" y="365"/>
                  </a:lnTo>
                  <a:lnTo>
                    <a:pt x="188" y="365"/>
                  </a:lnTo>
                  <a:lnTo>
                    <a:pt x="189" y="365"/>
                  </a:lnTo>
                  <a:lnTo>
                    <a:pt x="189" y="365"/>
                  </a:lnTo>
                  <a:lnTo>
                    <a:pt x="189" y="366"/>
                  </a:lnTo>
                  <a:lnTo>
                    <a:pt x="190" y="366"/>
                  </a:lnTo>
                  <a:lnTo>
                    <a:pt x="190" y="366"/>
                  </a:lnTo>
                  <a:lnTo>
                    <a:pt x="191" y="366"/>
                  </a:lnTo>
                  <a:lnTo>
                    <a:pt x="191" y="367"/>
                  </a:lnTo>
                  <a:lnTo>
                    <a:pt x="191" y="367"/>
                  </a:lnTo>
                  <a:lnTo>
                    <a:pt x="192" y="367"/>
                  </a:lnTo>
                  <a:lnTo>
                    <a:pt x="192" y="367"/>
                  </a:lnTo>
                  <a:lnTo>
                    <a:pt x="193" y="368"/>
                  </a:lnTo>
                  <a:lnTo>
                    <a:pt x="193" y="368"/>
                  </a:lnTo>
                  <a:lnTo>
                    <a:pt x="194" y="368"/>
                  </a:lnTo>
                  <a:lnTo>
                    <a:pt x="194" y="368"/>
                  </a:lnTo>
                  <a:lnTo>
                    <a:pt x="194" y="369"/>
                  </a:lnTo>
                  <a:lnTo>
                    <a:pt x="195" y="369"/>
                  </a:lnTo>
                  <a:lnTo>
                    <a:pt x="195" y="369"/>
                  </a:lnTo>
                  <a:lnTo>
                    <a:pt x="196" y="369"/>
                  </a:lnTo>
                  <a:lnTo>
                    <a:pt x="196" y="370"/>
                  </a:lnTo>
                  <a:lnTo>
                    <a:pt x="196" y="370"/>
                  </a:lnTo>
                  <a:lnTo>
                    <a:pt x="197" y="370"/>
                  </a:lnTo>
                  <a:lnTo>
                    <a:pt x="197" y="370"/>
                  </a:lnTo>
                  <a:lnTo>
                    <a:pt x="198" y="371"/>
                  </a:lnTo>
                  <a:lnTo>
                    <a:pt x="198" y="371"/>
                  </a:lnTo>
                  <a:lnTo>
                    <a:pt x="199" y="371"/>
                  </a:lnTo>
                  <a:lnTo>
                    <a:pt x="199" y="371"/>
                  </a:lnTo>
                  <a:lnTo>
                    <a:pt x="199" y="371"/>
                  </a:lnTo>
                  <a:lnTo>
                    <a:pt x="200" y="372"/>
                  </a:lnTo>
                  <a:lnTo>
                    <a:pt x="200" y="372"/>
                  </a:lnTo>
                  <a:lnTo>
                    <a:pt x="201" y="372"/>
                  </a:lnTo>
                  <a:lnTo>
                    <a:pt x="201" y="372"/>
                  </a:lnTo>
                  <a:lnTo>
                    <a:pt x="201" y="373"/>
                  </a:lnTo>
                  <a:lnTo>
                    <a:pt x="202" y="373"/>
                  </a:lnTo>
                  <a:lnTo>
                    <a:pt x="202" y="373"/>
                  </a:lnTo>
                  <a:lnTo>
                    <a:pt x="203" y="373"/>
                  </a:lnTo>
                  <a:lnTo>
                    <a:pt x="203" y="374"/>
                  </a:lnTo>
                  <a:lnTo>
                    <a:pt x="204" y="374"/>
                  </a:lnTo>
                  <a:lnTo>
                    <a:pt x="204" y="374"/>
                  </a:lnTo>
                  <a:lnTo>
                    <a:pt x="204" y="374"/>
                  </a:lnTo>
                  <a:lnTo>
                    <a:pt x="205" y="374"/>
                  </a:lnTo>
                  <a:lnTo>
                    <a:pt x="205" y="375"/>
                  </a:lnTo>
                  <a:lnTo>
                    <a:pt x="206" y="375"/>
                  </a:lnTo>
                  <a:lnTo>
                    <a:pt x="206" y="375"/>
                  </a:lnTo>
                  <a:lnTo>
                    <a:pt x="206" y="375"/>
                  </a:lnTo>
                  <a:lnTo>
                    <a:pt x="207" y="375"/>
                  </a:lnTo>
                  <a:lnTo>
                    <a:pt x="207" y="376"/>
                  </a:lnTo>
                  <a:lnTo>
                    <a:pt x="208" y="376"/>
                  </a:lnTo>
                  <a:lnTo>
                    <a:pt x="208" y="376"/>
                  </a:lnTo>
                  <a:lnTo>
                    <a:pt x="209" y="376"/>
                  </a:lnTo>
                  <a:lnTo>
                    <a:pt x="209" y="377"/>
                  </a:lnTo>
                  <a:lnTo>
                    <a:pt x="209" y="377"/>
                  </a:lnTo>
                  <a:lnTo>
                    <a:pt x="210" y="377"/>
                  </a:lnTo>
                  <a:lnTo>
                    <a:pt x="210" y="377"/>
                  </a:lnTo>
                  <a:lnTo>
                    <a:pt x="211" y="377"/>
                  </a:lnTo>
                  <a:lnTo>
                    <a:pt x="211" y="377"/>
                  </a:lnTo>
                  <a:lnTo>
                    <a:pt x="211" y="378"/>
                  </a:lnTo>
                  <a:lnTo>
                    <a:pt x="212" y="378"/>
                  </a:lnTo>
                  <a:lnTo>
                    <a:pt x="212" y="378"/>
                  </a:lnTo>
                  <a:lnTo>
                    <a:pt x="213" y="378"/>
                  </a:lnTo>
                  <a:lnTo>
                    <a:pt x="213" y="379"/>
                  </a:lnTo>
                  <a:lnTo>
                    <a:pt x="213" y="379"/>
                  </a:lnTo>
                  <a:lnTo>
                    <a:pt x="214" y="379"/>
                  </a:lnTo>
                  <a:lnTo>
                    <a:pt x="214" y="379"/>
                  </a:lnTo>
                  <a:lnTo>
                    <a:pt x="215" y="379"/>
                  </a:lnTo>
                  <a:lnTo>
                    <a:pt x="215" y="379"/>
                  </a:lnTo>
                  <a:lnTo>
                    <a:pt x="216" y="380"/>
                  </a:lnTo>
                  <a:lnTo>
                    <a:pt x="216" y="380"/>
                  </a:lnTo>
                  <a:lnTo>
                    <a:pt x="216" y="380"/>
                  </a:lnTo>
                  <a:lnTo>
                    <a:pt x="217" y="380"/>
                  </a:lnTo>
                  <a:lnTo>
                    <a:pt x="217" y="380"/>
                  </a:lnTo>
                  <a:lnTo>
                    <a:pt x="218" y="381"/>
                  </a:lnTo>
                  <a:lnTo>
                    <a:pt x="218" y="381"/>
                  </a:lnTo>
                  <a:lnTo>
                    <a:pt x="218" y="381"/>
                  </a:lnTo>
                  <a:lnTo>
                    <a:pt x="219" y="381"/>
                  </a:lnTo>
                  <a:lnTo>
                    <a:pt x="219" y="381"/>
                  </a:lnTo>
                  <a:lnTo>
                    <a:pt x="220" y="382"/>
                  </a:lnTo>
                  <a:lnTo>
                    <a:pt x="220" y="382"/>
                  </a:lnTo>
                  <a:lnTo>
                    <a:pt x="221" y="382"/>
                  </a:lnTo>
                  <a:lnTo>
                    <a:pt x="221" y="382"/>
                  </a:lnTo>
                  <a:lnTo>
                    <a:pt x="221" y="382"/>
                  </a:lnTo>
                  <a:lnTo>
                    <a:pt x="222" y="382"/>
                  </a:lnTo>
                  <a:lnTo>
                    <a:pt x="222" y="383"/>
                  </a:lnTo>
                  <a:lnTo>
                    <a:pt x="223" y="383"/>
                  </a:lnTo>
                  <a:lnTo>
                    <a:pt x="223" y="383"/>
                  </a:lnTo>
                  <a:lnTo>
                    <a:pt x="223" y="383"/>
                  </a:lnTo>
                  <a:lnTo>
                    <a:pt x="224" y="383"/>
                  </a:lnTo>
                  <a:lnTo>
                    <a:pt x="224" y="384"/>
                  </a:lnTo>
                  <a:lnTo>
                    <a:pt x="225" y="384"/>
                  </a:lnTo>
                  <a:lnTo>
                    <a:pt x="225" y="384"/>
                  </a:lnTo>
                  <a:lnTo>
                    <a:pt x="226" y="384"/>
                  </a:lnTo>
                  <a:lnTo>
                    <a:pt x="226" y="384"/>
                  </a:lnTo>
                  <a:lnTo>
                    <a:pt x="226" y="384"/>
                  </a:lnTo>
                  <a:lnTo>
                    <a:pt x="227" y="385"/>
                  </a:lnTo>
                  <a:lnTo>
                    <a:pt x="227" y="385"/>
                  </a:lnTo>
                  <a:lnTo>
                    <a:pt x="228" y="385"/>
                  </a:lnTo>
                  <a:lnTo>
                    <a:pt x="228" y="385"/>
                  </a:lnTo>
                  <a:lnTo>
                    <a:pt x="228" y="385"/>
                  </a:lnTo>
                  <a:lnTo>
                    <a:pt x="229" y="385"/>
                  </a:lnTo>
                  <a:lnTo>
                    <a:pt x="229" y="386"/>
                  </a:lnTo>
                  <a:lnTo>
                    <a:pt x="230" y="386"/>
                  </a:lnTo>
                  <a:lnTo>
                    <a:pt x="230" y="386"/>
                  </a:lnTo>
                  <a:lnTo>
                    <a:pt x="231" y="386"/>
                  </a:lnTo>
                  <a:lnTo>
                    <a:pt x="231" y="386"/>
                  </a:lnTo>
                  <a:lnTo>
                    <a:pt x="231" y="387"/>
                  </a:lnTo>
                  <a:lnTo>
                    <a:pt x="232" y="387"/>
                  </a:lnTo>
                  <a:lnTo>
                    <a:pt x="232" y="387"/>
                  </a:lnTo>
                  <a:lnTo>
                    <a:pt x="233" y="387"/>
                  </a:lnTo>
                  <a:lnTo>
                    <a:pt x="233" y="387"/>
                  </a:lnTo>
                  <a:lnTo>
                    <a:pt x="234" y="387"/>
                  </a:lnTo>
                  <a:lnTo>
                    <a:pt x="234" y="387"/>
                  </a:lnTo>
                  <a:lnTo>
                    <a:pt x="234" y="388"/>
                  </a:lnTo>
                  <a:lnTo>
                    <a:pt x="235" y="388"/>
                  </a:lnTo>
                  <a:lnTo>
                    <a:pt x="235" y="388"/>
                  </a:lnTo>
                  <a:lnTo>
                    <a:pt x="236" y="388"/>
                  </a:lnTo>
                  <a:lnTo>
                    <a:pt x="236" y="388"/>
                  </a:lnTo>
                  <a:lnTo>
                    <a:pt x="236" y="388"/>
                  </a:lnTo>
                  <a:lnTo>
                    <a:pt x="237" y="389"/>
                  </a:lnTo>
                  <a:lnTo>
                    <a:pt x="237" y="389"/>
                  </a:lnTo>
                  <a:lnTo>
                    <a:pt x="238" y="389"/>
                  </a:lnTo>
                  <a:lnTo>
                    <a:pt x="238" y="389"/>
                  </a:lnTo>
                  <a:lnTo>
                    <a:pt x="239" y="389"/>
                  </a:lnTo>
                  <a:lnTo>
                    <a:pt x="239" y="389"/>
                  </a:lnTo>
                  <a:lnTo>
                    <a:pt x="239" y="390"/>
                  </a:lnTo>
                  <a:lnTo>
                    <a:pt x="240" y="390"/>
                  </a:lnTo>
                  <a:lnTo>
                    <a:pt x="240" y="390"/>
                  </a:lnTo>
                  <a:lnTo>
                    <a:pt x="241" y="390"/>
                  </a:lnTo>
                  <a:lnTo>
                    <a:pt x="241" y="390"/>
                  </a:lnTo>
                  <a:lnTo>
                    <a:pt x="241" y="390"/>
                  </a:lnTo>
                  <a:lnTo>
                    <a:pt x="242" y="390"/>
                  </a:lnTo>
                  <a:lnTo>
                    <a:pt x="242" y="390"/>
                  </a:lnTo>
                  <a:lnTo>
                    <a:pt x="243" y="391"/>
                  </a:lnTo>
                  <a:lnTo>
                    <a:pt x="243" y="391"/>
                  </a:lnTo>
                  <a:lnTo>
                    <a:pt x="244" y="391"/>
                  </a:lnTo>
                  <a:lnTo>
                    <a:pt x="244" y="391"/>
                  </a:lnTo>
                  <a:lnTo>
                    <a:pt x="244" y="391"/>
                  </a:lnTo>
                  <a:lnTo>
                    <a:pt x="245" y="391"/>
                  </a:lnTo>
                  <a:lnTo>
                    <a:pt x="245" y="392"/>
                  </a:lnTo>
                  <a:lnTo>
                    <a:pt x="246" y="392"/>
                  </a:lnTo>
                  <a:lnTo>
                    <a:pt x="246" y="392"/>
                  </a:lnTo>
                  <a:lnTo>
                    <a:pt x="247" y="392"/>
                  </a:lnTo>
                  <a:lnTo>
                    <a:pt x="247" y="392"/>
                  </a:lnTo>
                  <a:lnTo>
                    <a:pt x="247" y="392"/>
                  </a:lnTo>
                  <a:lnTo>
                    <a:pt x="248" y="392"/>
                  </a:lnTo>
                  <a:lnTo>
                    <a:pt x="248" y="392"/>
                  </a:lnTo>
                  <a:lnTo>
                    <a:pt x="249" y="393"/>
                  </a:lnTo>
                  <a:lnTo>
                    <a:pt x="249" y="393"/>
                  </a:lnTo>
                  <a:lnTo>
                    <a:pt x="249" y="393"/>
                  </a:lnTo>
                  <a:lnTo>
                    <a:pt x="250" y="393"/>
                  </a:lnTo>
                  <a:lnTo>
                    <a:pt x="250" y="393"/>
                  </a:lnTo>
                  <a:lnTo>
                    <a:pt x="251" y="393"/>
                  </a:lnTo>
                  <a:lnTo>
                    <a:pt x="251" y="393"/>
                  </a:lnTo>
                  <a:lnTo>
                    <a:pt x="252" y="394"/>
                  </a:lnTo>
                  <a:lnTo>
                    <a:pt x="252" y="394"/>
                  </a:lnTo>
                  <a:lnTo>
                    <a:pt x="252" y="394"/>
                  </a:lnTo>
                  <a:lnTo>
                    <a:pt x="253" y="394"/>
                  </a:lnTo>
                  <a:lnTo>
                    <a:pt x="253" y="394"/>
                  </a:lnTo>
                  <a:lnTo>
                    <a:pt x="254" y="394"/>
                  </a:lnTo>
                  <a:lnTo>
                    <a:pt x="254" y="394"/>
                  </a:lnTo>
                  <a:lnTo>
                    <a:pt x="254" y="395"/>
                  </a:lnTo>
                  <a:lnTo>
                    <a:pt x="255" y="395"/>
                  </a:lnTo>
                  <a:lnTo>
                    <a:pt x="255" y="395"/>
                  </a:lnTo>
                  <a:lnTo>
                    <a:pt x="256" y="395"/>
                  </a:lnTo>
                  <a:lnTo>
                    <a:pt x="256" y="395"/>
                  </a:lnTo>
                  <a:lnTo>
                    <a:pt x="257" y="395"/>
                  </a:lnTo>
                  <a:lnTo>
                    <a:pt x="257" y="395"/>
                  </a:lnTo>
                  <a:lnTo>
                    <a:pt x="257" y="395"/>
                  </a:lnTo>
                  <a:lnTo>
                    <a:pt x="258" y="395"/>
                  </a:lnTo>
                  <a:lnTo>
                    <a:pt x="258" y="396"/>
                  </a:lnTo>
                  <a:lnTo>
                    <a:pt x="259" y="396"/>
                  </a:lnTo>
                  <a:lnTo>
                    <a:pt x="259" y="396"/>
                  </a:lnTo>
                  <a:lnTo>
                    <a:pt x="259" y="396"/>
                  </a:lnTo>
                  <a:lnTo>
                    <a:pt x="260" y="396"/>
                  </a:lnTo>
                  <a:lnTo>
                    <a:pt x="260" y="396"/>
                  </a:lnTo>
                  <a:lnTo>
                    <a:pt x="261" y="396"/>
                  </a:lnTo>
                  <a:lnTo>
                    <a:pt x="261" y="396"/>
                  </a:lnTo>
                  <a:lnTo>
                    <a:pt x="262" y="397"/>
                  </a:lnTo>
                  <a:lnTo>
                    <a:pt x="262" y="397"/>
                  </a:lnTo>
                  <a:lnTo>
                    <a:pt x="262" y="397"/>
                  </a:lnTo>
                  <a:lnTo>
                    <a:pt x="263" y="397"/>
                  </a:lnTo>
                  <a:lnTo>
                    <a:pt x="263" y="397"/>
                  </a:lnTo>
                  <a:lnTo>
                    <a:pt x="264" y="397"/>
                  </a:lnTo>
                  <a:lnTo>
                    <a:pt x="264" y="397"/>
                  </a:lnTo>
                  <a:lnTo>
                    <a:pt x="264" y="397"/>
                  </a:lnTo>
                  <a:lnTo>
                    <a:pt x="265" y="397"/>
                  </a:lnTo>
                  <a:lnTo>
                    <a:pt x="265" y="398"/>
                  </a:lnTo>
                  <a:lnTo>
                    <a:pt x="266" y="398"/>
                  </a:lnTo>
                  <a:lnTo>
                    <a:pt x="266" y="398"/>
                  </a:lnTo>
                  <a:lnTo>
                    <a:pt x="266" y="398"/>
                  </a:lnTo>
                  <a:lnTo>
                    <a:pt x="267" y="398"/>
                  </a:lnTo>
                  <a:lnTo>
                    <a:pt x="267" y="398"/>
                  </a:lnTo>
                  <a:lnTo>
                    <a:pt x="268" y="398"/>
                  </a:lnTo>
                  <a:lnTo>
                    <a:pt x="268" y="398"/>
                  </a:lnTo>
                  <a:lnTo>
                    <a:pt x="269" y="399"/>
                  </a:lnTo>
                  <a:lnTo>
                    <a:pt x="269" y="399"/>
                  </a:lnTo>
                  <a:lnTo>
                    <a:pt x="269" y="399"/>
                  </a:lnTo>
                  <a:lnTo>
                    <a:pt x="270" y="399"/>
                  </a:lnTo>
                  <a:lnTo>
                    <a:pt x="270" y="399"/>
                  </a:lnTo>
                  <a:lnTo>
                    <a:pt x="271" y="399"/>
                  </a:lnTo>
                  <a:lnTo>
                    <a:pt x="271" y="399"/>
                  </a:lnTo>
                  <a:lnTo>
                    <a:pt x="271" y="399"/>
                  </a:lnTo>
                  <a:lnTo>
                    <a:pt x="272" y="399"/>
                  </a:lnTo>
                  <a:lnTo>
                    <a:pt x="272" y="400"/>
                  </a:lnTo>
                  <a:lnTo>
                    <a:pt x="273" y="400"/>
                  </a:lnTo>
                  <a:lnTo>
                    <a:pt x="273" y="400"/>
                  </a:lnTo>
                  <a:lnTo>
                    <a:pt x="274" y="400"/>
                  </a:lnTo>
                  <a:lnTo>
                    <a:pt x="274" y="400"/>
                  </a:lnTo>
                  <a:lnTo>
                    <a:pt x="274" y="400"/>
                  </a:lnTo>
                  <a:lnTo>
                    <a:pt x="275" y="400"/>
                  </a:lnTo>
                  <a:lnTo>
                    <a:pt x="275" y="400"/>
                  </a:lnTo>
                  <a:lnTo>
                    <a:pt x="276" y="400"/>
                  </a:lnTo>
                  <a:lnTo>
                    <a:pt x="276" y="400"/>
                  </a:lnTo>
                  <a:lnTo>
                    <a:pt x="276" y="401"/>
                  </a:lnTo>
                  <a:lnTo>
                    <a:pt x="277" y="401"/>
                  </a:lnTo>
                  <a:lnTo>
                    <a:pt x="277" y="401"/>
                  </a:lnTo>
                  <a:lnTo>
                    <a:pt x="278" y="401"/>
                  </a:lnTo>
                  <a:lnTo>
                    <a:pt x="278" y="401"/>
                  </a:lnTo>
                  <a:lnTo>
                    <a:pt x="279" y="401"/>
                  </a:lnTo>
                  <a:lnTo>
                    <a:pt x="279" y="401"/>
                  </a:lnTo>
                  <a:lnTo>
                    <a:pt x="279" y="401"/>
                  </a:lnTo>
                  <a:lnTo>
                    <a:pt x="280" y="401"/>
                  </a:lnTo>
                  <a:lnTo>
                    <a:pt x="280" y="402"/>
                  </a:lnTo>
                  <a:lnTo>
                    <a:pt x="281" y="402"/>
                  </a:lnTo>
                  <a:lnTo>
                    <a:pt x="281" y="402"/>
                  </a:lnTo>
                  <a:lnTo>
                    <a:pt x="281" y="402"/>
                  </a:lnTo>
                  <a:lnTo>
                    <a:pt x="282" y="402"/>
                  </a:lnTo>
                  <a:lnTo>
                    <a:pt x="282" y="402"/>
                  </a:lnTo>
                  <a:lnTo>
                    <a:pt x="283" y="402"/>
                  </a:lnTo>
                  <a:lnTo>
                    <a:pt x="283" y="402"/>
                  </a:lnTo>
                  <a:lnTo>
                    <a:pt x="284" y="402"/>
                  </a:lnTo>
                  <a:lnTo>
                    <a:pt x="284" y="402"/>
                  </a:lnTo>
                  <a:lnTo>
                    <a:pt x="284" y="403"/>
                  </a:lnTo>
                  <a:lnTo>
                    <a:pt x="285" y="403"/>
                  </a:lnTo>
                  <a:lnTo>
                    <a:pt x="285" y="403"/>
                  </a:lnTo>
                  <a:lnTo>
                    <a:pt x="286" y="403"/>
                  </a:lnTo>
                  <a:lnTo>
                    <a:pt x="286" y="403"/>
                  </a:lnTo>
                  <a:lnTo>
                    <a:pt x="286" y="403"/>
                  </a:lnTo>
                  <a:lnTo>
                    <a:pt x="287" y="403"/>
                  </a:lnTo>
                  <a:lnTo>
                    <a:pt x="287" y="403"/>
                  </a:lnTo>
                  <a:lnTo>
                    <a:pt x="288" y="403"/>
                  </a:lnTo>
                  <a:lnTo>
                    <a:pt x="288" y="403"/>
                  </a:lnTo>
                  <a:lnTo>
                    <a:pt x="289" y="403"/>
                  </a:lnTo>
                  <a:lnTo>
                    <a:pt x="289" y="403"/>
                  </a:lnTo>
                  <a:lnTo>
                    <a:pt x="289" y="404"/>
                  </a:lnTo>
                  <a:lnTo>
                    <a:pt x="290" y="404"/>
                  </a:lnTo>
                  <a:lnTo>
                    <a:pt x="290" y="404"/>
                  </a:lnTo>
                  <a:lnTo>
                    <a:pt x="291" y="404"/>
                  </a:lnTo>
                  <a:lnTo>
                    <a:pt x="291" y="404"/>
                  </a:lnTo>
                  <a:lnTo>
                    <a:pt x="291" y="404"/>
                  </a:lnTo>
                  <a:lnTo>
                    <a:pt x="292" y="404"/>
                  </a:lnTo>
                  <a:lnTo>
                    <a:pt x="292" y="404"/>
                  </a:lnTo>
                  <a:lnTo>
                    <a:pt x="293" y="404"/>
                  </a:lnTo>
                  <a:lnTo>
                    <a:pt x="293" y="404"/>
                  </a:lnTo>
                  <a:lnTo>
                    <a:pt x="294" y="404"/>
                  </a:lnTo>
                  <a:lnTo>
                    <a:pt x="294" y="405"/>
                  </a:lnTo>
                  <a:lnTo>
                    <a:pt x="294" y="405"/>
                  </a:lnTo>
                  <a:lnTo>
                    <a:pt x="295" y="405"/>
                  </a:lnTo>
                  <a:lnTo>
                    <a:pt x="295" y="405"/>
                  </a:lnTo>
                  <a:lnTo>
                    <a:pt x="296" y="405"/>
                  </a:lnTo>
                  <a:lnTo>
                    <a:pt x="296" y="405"/>
                  </a:lnTo>
                  <a:lnTo>
                    <a:pt x="296" y="405"/>
                  </a:lnTo>
                  <a:lnTo>
                    <a:pt x="297" y="405"/>
                  </a:lnTo>
                  <a:lnTo>
                    <a:pt x="297" y="405"/>
                  </a:lnTo>
                  <a:lnTo>
                    <a:pt x="298" y="405"/>
                  </a:lnTo>
                  <a:lnTo>
                    <a:pt x="298" y="405"/>
                  </a:lnTo>
                  <a:lnTo>
                    <a:pt x="299" y="405"/>
                  </a:lnTo>
                  <a:lnTo>
                    <a:pt x="299" y="405"/>
                  </a:lnTo>
                  <a:lnTo>
                    <a:pt x="299" y="406"/>
                  </a:lnTo>
                  <a:lnTo>
                    <a:pt x="300" y="406"/>
                  </a:lnTo>
                  <a:lnTo>
                    <a:pt x="300" y="406"/>
                  </a:lnTo>
                  <a:lnTo>
                    <a:pt x="301" y="406"/>
                  </a:lnTo>
                  <a:lnTo>
                    <a:pt x="301" y="406"/>
                  </a:lnTo>
                  <a:lnTo>
                    <a:pt x="301" y="406"/>
                  </a:lnTo>
                  <a:lnTo>
                    <a:pt x="302" y="406"/>
                  </a:lnTo>
                  <a:lnTo>
                    <a:pt x="302" y="406"/>
                  </a:lnTo>
                  <a:lnTo>
                    <a:pt x="303" y="406"/>
                  </a:lnTo>
                  <a:lnTo>
                    <a:pt x="303" y="406"/>
                  </a:lnTo>
                  <a:lnTo>
                    <a:pt x="304" y="406"/>
                  </a:lnTo>
                  <a:lnTo>
                    <a:pt x="304" y="406"/>
                  </a:lnTo>
                  <a:lnTo>
                    <a:pt x="304" y="407"/>
                  </a:lnTo>
                  <a:lnTo>
                    <a:pt x="305" y="407"/>
                  </a:lnTo>
                  <a:lnTo>
                    <a:pt x="305" y="407"/>
                  </a:lnTo>
                  <a:lnTo>
                    <a:pt x="306" y="407"/>
                  </a:lnTo>
                  <a:lnTo>
                    <a:pt x="306" y="407"/>
                  </a:lnTo>
                  <a:lnTo>
                    <a:pt x="306" y="407"/>
                  </a:lnTo>
                  <a:lnTo>
                    <a:pt x="307" y="407"/>
                  </a:lnTo>
                  <a:lnTo>
                    <a:pt x="307" y="407"/>
                  </a:lnTo>
                  <a:lnTo>
                    <a:pt x="308" y="407"/>
                  </a:lnTo>
                  <a:lnTo>
                    <a:pt x="308" y="407"/>
                  </a:lnTo>
                  <a:lnTo>
                    <a:pt x="309" y="407"/>
                  </a:lnTo>
                  <a:lnTo>
                    <a:pt x="309" y="407"/>
                  </a:lnTo>
                  <a:lnTo>
                    <a:pt x="309" y="407"/>
                  </a:lnTo>
                  <a:lnTo>
                    <a:pt x="310" y="408"/>
                  </a:lnTo>
                  <a:lnTo>
                    <a:pt x="310" y="408"/>
                  </a:lnTo>
                  <a:lnTo>
                    <a:pt x="311" y="408"/>
                  </a:lnTo>
                  <a:lnTo>
                    <a:pt x="311" y="408"/>
                  </a:lnTo>
                  <a:lnTo>
                    <a:pt x="312" y="408"/>
                  </a:lnTo>
                  <a:lnTo>
                    <a:pt x="312" y="408"/>
                  </a:lnTo>
                  <a:lnTo>
                    <a:pt x="312" y="408"/>
                  </a:lnTo>
                  <a:lnTo>
                    <a:pt x="313" y="408"/>
                  </a:lnTo>
                  <a:lnTo>
                    <a:pt x="313" y="408"/>
                  </a:lnTo>
                  <a:lnTo>
                    <a:pt x="314" y="408"/>
                  </a:lnTo>
                  <a:lnTo>
                    <a:pt x="314" y="408"/>
                  </a:lnTo>
                  <a:lnTo>
                    <a:pt x="314" y="408"/>
                  </a:lnTo>
                  <a:lnTo>
                    <a:pt x="315" y="408"/>
                  </a:lnTo>
                  <a:lnTo>
                    <a:pt x="315" y="408"/>
                  </a:lnTo>
                  <a:lnTo>
                    <a:pt x="316" y="408"/>
                  </a:lnTo>
                  <a:lnTo>
                    <a:pt x="316" y="409"/>
                  </a:lnTo>
                  <a:lnTo>
                    <a:pt x="317" y="409"/>
                  </a:lnTo>
                  <a:lnTo>
                    <a:pt x="317" y="409"/>
                  </a:lnTo>
                  <a:lnTo>
                    <a:pt x="317" y="409"/>
                  </a:lnTo>
                  <a:lnTo>
                    <a:pt x="318" y="409"/>
                  </a:lnTo>
                  <a:lnTo>
                    <a:pt x="318" y="409"/>
                  </a:lnTo>
                  <a:lnTo>
                    <a:pt x="319" y="409"/>
                  </a:lnTo>
                  <a:lnTo>
                    <a:pt x="319" y="409"/>
                  </a:lnTo>
                  <a:lnTo>
                    <a:pt x="319" y="409"/>
                  </a:lnTo>
                  <a:lnTo>
                    <a:pt x="320" y="409"/>
                  </a:lnTo>
                  <a:lnTo>
                    <a:pt x="320" y="409"/>
                  </a:lnTo>
                  <a:lnTo>
                    <a:pt x="321" y="409"/>
                  </a:lnTo>
                  <a:lnTo>
                    <a:pt x="321" y="409"/>
                  </a:lnTo>
                  <a:lnTo>
                    <a:pt x="322" y="409"/>
                  </a:lnTo>
                  <a:lnTo>
                    <a:pt x="322" y="409"/>
                  </a:lnTo>
                  <a:lnTo>
                    <a:pt x="322" y="410"/>
                  </a:lnTo>
                  <a:lnTo>
                    <a:pt x="323" y="410"/>
                  </a:lnTo>
                  <a:lnTo>
                    <a:pt x="323" y="410"/>
                  </a:lnTo>
                  <a:lnTo>
                    <a:pt x="324" y="410"/>
                  </a:lnTo>
                  <a:lnTo>
                    <a:pt x="324" y="410"/>
                  </a:lnTo>
                  <a:lnTo>
                    <a:pt x="324" y="410"/>
                  </a:lnTo>
                  <a:lnTo>
                    <a:pt x="325" y="410"/>
                  </a:lnTo>
                  <a:lnTo>
                    <a:pt x="325" y="410"/>
                  </a:lnTo>
                  <a:lnTo>
                    <a:pt x="326" y="410"/>
                  </a:lnTo>
                  <a:lnTo>
                    <a:pt x="326" y="410"/>
                  </a:lnTo>
                  <a:lnTo>
                    <a:pt x="327" y="410"/>
                  </a:lnTo>
                  <a:lnTo>
                    <a:pt x="327" y="410"/>
                  </a:lnTo>
                  <a:lnTo>
                    <a:pt x="327" y="410"/>
                  </a:lnTo>
                  <a:lnTo>
                    <a:pt x="328" y="410"/>
                  </a:lnTo>
                  <a:lnTo>
                    <a:pt x="328" y="410"/>
                  </a:lnTo>
                  <a:lnTo>
                    <a:pt x="329" y="410"/>
                  </a:lnTo>
                  <a:lnTo>
                    <a:pt x="329" y="410"/>
                  </a:lnTo>
                  <a:lnTo>
                    <a:pt x="329" y="411"/>
                  </a:lnTo>
                  <a:lnTo>
                    <a:pt x="330" y="411"/>
                  </a:lnTo>
                  <a:lnTo>
                    <a:pt x="330" y="411"/>
                  </a:lnTo>
                  <a:lnTo>
                    <a:pt x="331" y="411"/>
                  </a:lnTo>
                  <a:lnTo>
                    <a:pt x="331" y="411"/>
                  </a:lnTo>
                  <a:lnTo>
                    <a:pt x="332" y="411"/>
                  </a:lnTo>
                  <a:lnTo>
                    <a:pt x="332" y="411"/>
                  </a:lnTo>
                  <a:lnTo>
                    <a:pt x="332" y="411"/>
                  </a:lnTo>
                  <a:lnTo>
                    <a:pt x="333" y="411"/>
                  </a:lnTo>
                  <a:lnTo>
                    <a:pt x="333" y="411"/>
                  </a:lnTo>
                  <a:lnTo>
                    <a:pt x="334" y="411"/>
                  </a:lnTo>
                  <a:lnTo>
                    <a:pt x="334" y="411"/>
                  </a:lnTo>
                  <a:lnTo>
                    <a:pt x="334" y="411"/>
                  </a:lnTo>
                  <a:lnTo>
                    <a:pt x="335" y="411"/>
                  </a:lnTo>
                  <a:lnTo>
                    <a:pt x="335" y="411"/>
                  </a:lnTo>
                  <a:lnTo>
                    <a:pt x="336" y="411"/>
                  </a:lnTo>
                  <a:lnTo>
                    <a:pt x="336" y="411"/>
                  </a:lnTo>
                  <a:lnTo>
                    <a:pt x="337" y="412"/>
                  </a:lnTo>
                  <a:lnTo>
                    <a:pt x="337" y="412"/>
                  </a:lnTo>
                  <a:lnTo>
                    <a:pt x="337" y="412"/>
                  </a:lnTo>
                  <a:lnTo>
                    <a:pt x="338" y="412"/>
                  </a:lnTo>
                  <a:lnTo>
                    <a:pt x="338" y="412"/>
                  </a:lnTo>
                  <a:lnTo>
                    <a:pt x="339" y="412"/>
                  </a:lnTo>
                  <a:lnTo>
                    <a:pt x="339" y="412"/>
                  </a:lnTo>
                  <a:lnTo>
                    <a:pt x="339" y="412"/>
                  </a:lnTo>
                  <a:lnTo>
                    <a:pt x="340" y="412"/>
                  </a:lnTo>
                  <a:lnTo>
                    <a:pt x="340" y="412"/>
                  </a:lnTo>
                  <a:lnTo>
                    <a:pt x="341" y="412"/>
                  </a:lnTo>
                  <a:lnTo>
                    <a:pt x="341" y="412"/>
                  </a:lnTo>
                  <a:lnTo>
                    <a:pt x="342" y="412"/>
                  </a:lnTo>
                  <a:lnTo>
                    <a:pt x="342" y="412"/>
                  </a:lnTo>
                  <a:lnTo>
                    <a:pt x="342" y="412"/>
                  </a:lnTo>
                  <a:lnTo>
                    <a:pt x="343" y="412"/>
                  </a:lnTo>
                  <a:lnTo>
                    <a:pt x="343" y="412"/>
                  </a:lnTo>
                  <a:lnTo>
                    <a:pt x="344" y="412"/>
                  </a:lnTo>
                  <a:lnTo>
                    <a:pt x="344" y="413"/>
                  </a:lnTo>
                  <a:lnTo>
                    <a:pt x="344" y="413"/>
                  </a:lnTo>
                  <a:lnTo>
                    <a:pt x="345" y="413"/>
                  </a:lnTo>
                  <a:lnTo>
                    <a:pt x="345" y="413"/>
                  </a:lnTo>
                  <a:lnTo>
                    <a:pt x="346" y="413"/>
                  </a:lnTo>
                  <a:lnTo>
                    <a:pt x="346" y="413"/>
                  </a:lnTo>
                  <a:lnTo>
                    <a:pt x="347" y="413"/>
                  </a:lnTo>
                  <a:lnTo>
                    <a:pt x="347" y="413"/>
                  </a:lnTo>
                  <a:lnTo>
                    <a:pt x="347" y="413"/>
                  </a:lnTo>
                  <a:lnTo>
                    <a:pt x="348" y="413"/>
                  </a:lnTo>
                  <a:lnTo>
                    <a:pt x="348" y="413"/>
                  </a:lnTo>
                  <a:lnTo>
                    <a:pt x="349" y="413"/>
                  </a:lnTo>
                  <a:lnTo>
                    <a:pt x="349" y="413"/>
                  </a:lnTo>
                  <a:lnTo>
                    <a:pt x="349" y="413"/>
                  </a:lnTo>
                  <a:lnTo>
                    <a:pt x="350" y="413"/>
                  </a:lnTo>
                  <a:lnTo>
                    <a:pt x="350" y="413"/>
                  </a:lnTo>
                  <a:lnTo>
                    <a:pt x="351" y="413"/>
                  </a:lnTo>
                  <a:lnTo>
                    <a:pt x="351" y="413"/>
                  </a:lnTo>
                  <a:lnTo>
                    <a:pt x="352" y="413"/>
                  </a:lnTo>
                  <a:lnTo>
                    <a:pt x="352" y="413"/>
                  </a:lnTo>
                  <a:lnTo>
                    <a:pt x="352" y="413"/>
                  </a:lnTo>
                  <a:lnTo>
                    <a:pt x="353" y="413"/>
                  </a:lnTo>
                  <a:lnTo>
                    <a:pt x="353" y="413"/>
                  </a:lnTo>
                  <a:lnTo>
                    <a:pt x="354" y="414"/>
                  </a:lnTo>
                  <a:lnTo>
                    <a:pt x="354" y="414"/>
                  </a:lnTo>
                  <a:lnTo>
                    <a:pt x="354" y="414"/>
                  </a:lnTo>
                  <a:lnTo>
                    <a:pt x="355" y="414"/>
                  </a:lnTo>
                  <a:lnTo>
                    <a:pt x="355" y="414"/>
                  </a:lnTo>
                  <a:lnTo>
                    <a:pt x="356" y="414"/>
                  </a:lnTo>
                  <a:lnTo>
                    <a:pt x="356" y="414"/>
                  </a:lnTo>
                  <a:lnTo>
                    <a:pt x="356" y="414"/>
                  </a:lnTo>
                  <a:lnTo>
                    <a:pt x="357" y="414"/>
                  </a:lnTo>
                  <a:lnTo>
                    <a:pt x="357" y="414"/>
                  </a:lnTo>
                  <a:lnTo>
                    <a:pt x="358" y="414"/>
                  </a:lnTo>
                  <a:lnTo>
                    <a:pt x="358" y="414"/>
                  </a:lnTo>
                  <a:lnTo>
                    <a:pt x="359" y="414"/>
                  </a:lnTo>
                  <a:lnTo>
                    <a:pt x="359" y="414"/>
                  </a:lnTo>
                  <a:lnTo>
                    <a:pt x="359" y="414"/>
                  </a:lnTo>
                  <a:lnTo>
                    <a:pt x="360" y="414"/>
                  </a:lnTo>
                  <a:lnTo>
                    <a:pt x="360" y="414"/>
                  </a:lnTo>
                  <a:lnTo>
                    <a:pt x="361" y="414"/>
                  </a:lnTo>
                  <a:lnTo>
                    <a:pt x="361" y="414"/>
                  </a:lnTo>
                  <a:lnTo>
                    <a:pt x="361" y="414"/>
                  </a:lnTo>
                  <a:lnTo>
                    <a:pt x="362" y="414"/>
                  </a:lnTo>
                  <a:lnTo>
                    <a:pt x="362" y="415"/>
                  </a:lnTo>
                  <a:lnTo>
                    <a:pt x="363" y="415"/>
                  </a:lnTo>
                  <a:lnTo>
                    <a:pt x="363" y="415"/>
                  </a:lnTo>
                  <a:lnTo>
                    <a:pt x="364" y="415"/>
                  </a:lnTo>
                  <a:lnTo>
                    <a:pt x="364" y="415"/>
                  </a:lnTo>
                  <a:lnTo>
                    <a:pt x="364" y="415"/>
                  </a:lnTo>
                  <a:lnTo>
                    <a:pt x="365" y="415"/>
                  </a:lnTo>
                  <a:lnTo>
                    <a:pt x="365" y="415"/>
                  </a:lnTo>
                  <a:lnTo>
                    <a:pt x="366" y="415"/>
                  </a:lnTo>
                  <a:lnTo>
                    <a:pt x="366" y="415"/>
                  </a:lnTo>
                  <a:lnTo>
                    <a:pt x="366" y="415"/>
                  </a:lnTo>
                  <a:lnTo>
                    <a:pt x="367" y="415"/>
                  </a:lnTo>
                  <a:lnTo>
                    <a:pt x="367" y="415"/>
                  </a:lnTo>
                  <a:lnTo>
                    <a:pt x="368" y="415"/>
                  </a:lnTo>
                  <a:lnTo>
                    <a:pt x="368" y="415"/>
                  </a:lnTo>
                  <a:lnTo>
                    <a:pt x="369" y="415"/>
                  </a:lnTo>
                  <a:lnTo>
                    <a:pt x="369" y="415"/>
                  </a:lnTo>
                  <a:lnTo>
                    <a:pt x="369" y="415"/>
                  </a:lnTo>
                  <a:lnTo>
                    <a:pt x="370" y="415"/>
                  </a:lnTo>
                  <a:lnTo>
                    <a:pt x="370" y="415"/>
                  </a:lnTo>
                  <a:lnTo>
                    <a:pt x="371" y="415"/>
                  </a:lnTo>
                  <a:lnTo>
                    <a:pt x="371" y="415"/>
                  </a:lnTo>
                  <a:lnTo>
                    <a:pt x="372" y="415"/>
                  </a:lnTo>
                  <a:lnTo>
                    <a:pt x="372" y="415"/>
                  </a:lnTo>
                  <a:lnTo>
                    <a:pt x="372" y="416"/>
                  </a:lnTo>
                  <a:lnTo>
                    <a:pt x="373" y="416"/>
                  </a:lnTo>
                  <a:lnTo>
                    <a:pt x="373" y="416"/>
                  </a:lnTo>
                  <a:lnTo>
                    <a:pt x="374" y="416"/>
                  </a:lnTo>
                  <a:lnTo>
                    <a:pt x="374" y="416"/>
                  </a:lnTo>
                  <a:lnTo>
                    <a:pt x="374" y="416"/>
                  </a:lnTo>
                  <a:lnTo>
                    <a:pt x="375" y="416"/>
                  </a:lnTo>
                  <a:lnTo>
                    <a:pt x="375" y="416"/>
                  </a:lnTo>
                  <a:lnTo>
                    <a:pt x="376" y="416"/>
                  </a:lnTo>
                  <a:lnTo>
                    <a:pt x="376" y="416"/>
                  </a:lnTo>
                  <a:lnTo>
                    <a:pt x="377" y="416"/>
                  </a:lnTo>
                  <a:lnTo>
                    <a:pt x="377" y="416"/>
                  </a:lnTo>
                  <a:lnTo>
                    <a:pt x="377" y="416"/>
                  </a:lnTo>
                  <a:lnTo>
                    <a:pt x="378" y="416"/>
                  </a:lnTo>
                  <a:lnTo>
                    <a:pt x="378" y="416"/>
                  </a:lnTo>
                  <a:lnTo>
                    <a:pt x="379" y="416"/>
                  </a:lnTo>
                  <a:lnTo>
                    <a:pt x="379" y="416"/>
                  </a:lnTo>
                  <a:lnTo>
                    <a:pt x="379" y="416"/>
                  </a:lnTo>
                  <a:lnTo>
                    <a:pt x="380" y="416"/>
                  </a:lnTo>
                  <a:lnTo>
                    <a:pt x="380" y="416"/>
                  </a:lnTo>
                  <a:lnTo>
                    <a:pt x="381" y="416"/>
                  </a:lnTo>
                  <a:lnTo>
                    <a:pt x="381" y="416"/>
                  </a:lnTo>
                  <a:lnTo>
                    <a:pt x="382" y="416"/>
                  </a:lnTo>
                  <a:lnTo>
                    <a:pt x="382" y="416"/>
                  </a:lnTo>
                  <a:lnTo>
                    <a:pt x="382" y="416"/>
                  </a:lnTo>
                  <a:lnTo>
                    <a:pt x="383" y="416"/>
                  </a:lnTo>
                  <a:lnTo>
                    <a:pt x="383" y="416"/>
                  </a:lnTo>
                  <a:lnTo>
                    <a:pt x="384" y="416"/>
                  </a:lnTo>
                  <a:lnTo>
                    <a:pt x="384" y="416"/>
                  </a:lnTo>
                  <a:lnTo>
                    <a:pt x="385" y="416"/>
                  </a:lnTo>
                  <a:lnTo>
                    <a:pt x="385" y="416"/>
                  </a:lnTo>
                  <a:lnTo>
                    <a:pt x="385" y="417"/>
                  </a:lnTo>
                  <a:lnTo>
                    <a:pt x="386" y="417"/>
                  </a:lnTo>
                  <a:lnTo>
                    <a:pt x="386" y="417"/>
                  </a:lnTo>
                  <a:lnTo>
                    <a:pt x="387" y="417"/>
                  </a:lnTo>
                  <a:lnTo>
                    <a:pt x="387" y="417"/>
                  </a:lnTo>
                  <a:lnTo>
                    <a:pt x="387" y="417"/>
                  </a:lnTo>
                  <a:lnTo>
                    <a:pt x="388" y="417"/>
                  </a:lnTo>
                  <a:lnTo>
                    <a:pt x="388" y="417"/>
                  </a:lnTo>
                  <a:lnTo>
                    <a:pt x="389" y="417"/>
                  </a:lnTo>
                  <a:lnTo>
                    <a:pt x="389" y="417"/>
                  </a:lnTo>
                  <a:lnTo>
                    <a:pt x="390" y="417"/>
                  </a:lnTo>
                  <a:lnTo>
                    <a:pt x="390" y="417"/>
                  </a:lnTo>
                  <a:lnTo>
                    <a:pt x="390" y="417"/>
                  </a:lnTo>
                  <a:lnTo>
                    <a:pt x="391" y="417"/>
                  </a:lnTo>
                  <a:lnTo>
                    <a:pt x="391" y="417"/>
                  </a:lnTo>
                  <a:lnTo>
                    <a:pt x="392" y="417"/>
                  </a:lnTo>
                  <a:lnTo>
                    <a:pt x="392" y="417"/>
                  </a:lnTo>
                  <a:lnTo>
                    <a:pt x="392" y="417"/>
                  </a:lnTo>
                  <a:lnTo>
                    <a:pt x="393" y="417"/>
                  </a:lnTo>
                  <a:lnTo>
                    <a:pt x="393" y="417"/>
                  </a:lnTo>
                  <a:lnTo>
                    <a:pt x="394" y="417"/>
                  </a:lnTo>
                  <a:lnTo>
                    <a:pt x="394" y="417"/>
                  </a:lnTo>
                  <a:lnTo>
                    <a:pt x="395" y="417"/>
                  </a:lnTo>
                  <a:lnTo>
                    <a:pt x="395" y="417"/>
                  </a:lnTo>
                  <a:lnTo>
                    <a:pt x="395" y="417"/>
                  </a:lnTo>
                  <a:lnTo>
                    <a:pt x="396" y="417"/>
                  </a:lnTo>
                  <a:lnTo>
                    <a:pt x="396" y="417"/>
                  </a:lnTo>
                  <a:lnTo>
                    <a:pt x="397" y="417"/>
                  </a:lnTo>
                  <a:lnTo>
                    <a:pt x="397" y="417"/>
                  </a:lnTo>
                  <a:lnTo>
                    <a:pt x="397" y="417"/>
                  </a:lnTo>
                  <a:lnTo>
                    <a:pt x="398" y="417"/>
                  </a:lnTo>
                  <a:lnTo>
                    <a:pt x="398" y="418"/>
                  </a:lnTo>
                  <a:lnTo>
                    <a:pt x="399" y="418"/>
                  </a:lnTo>
                  <a:lnTo>
                    <a:pt x="399" y="418"/>
                  </a:lnTo>
                  <a:lnTo>
                    <a:pt x="400" y="418"/>
                  </a:lnTo>
                  <a:lnTo>
                    <a:pt x="400" y="418"/>
                  </a:lnTo>
                  <a:lnTo>
                    <a:pt x="400" y="418"/>
                  </a:lnTo>
                  <a:lnTo>
                    <a:pt x="401" y="418"/>
                  </a:lnTo>
                  <a:lnTo>
                    <a:pt x="401" y="418"/>
                  </a:lnTo>
                  <a:lnTo>
                    <a:pt x="402" y="418"/>
                  </a:lnTo>
                  <a:lnTo>
                    <a:pt x="402" y="418"/>
                  </a:lnTo>
                  <a:lnTo>
                    <a:pt x="402" y="418"/>
                  </a:lnTo>
                  <a:lnTo>
                    <a:pt x="403" y="418"/>
                  </a:lnTo>
                  <a:lnTo>
                    <a:pt x="403" y="418"/>
                  </a:lnTo>
                  <a:lnTo>
                    <a:pt x="404" y="418"/>
                  </a:lnTo>
                  <a:lnTo>
                    <a:pt x="404" y="418"/>
                  </a:lnTo>
                  <a:lnTo>
                    <a:pt x="405" y="418"/>
                  </a:lnTo>
                  <a:lnTo>
                    <a:pt x="405" y="418"/>
                  </a:lnTo>
                  <a:lnTo>
                    <a:pt x="405" y="418"/>
                  </a:lnTo>
                  <a:lnTo>
                    <a:pt x="406" y="418"/>
                  </a:lnTo>
                  <a:lnTo>
                    <a:pt x="406" y="418"/>
                  </a:lnTo>
                  <a:lnTo>
                    <a:pt x="407" y="418"/>
                  </a:lnTo>
                  <a:lnTo>
                    <a:pt x="407" y="418"/>
                  </a:lnTo>
                  <a:lnTo>
                    <a:pt x="407" y="418"/>
                  </a:lnTo>
                  <a:lnTo>
                    <a:pt x="408" y="418"/>
                  </a:lnTo>
                  <a:lnTo>
                    <a:pt x="408" y="418"/>
                  </a:lnTo>
                  <a:lnTo>
                    <a:pt x="409" y="418"/>
                  </a:lnTo>
                  <a:lnTo>
                    <a:pt x="409" y="418"/>
                  </a:lnTo>
                  <a:lnTo>
                    <a:pt x="409" y="418"/>
                  </a:lnTo>
                  <a:lnTo>
                    <a:pt x="410" y="418"/>
                  </a:lnTo>
                  <a:lnTo>
                    <a:pt x="410" y="418"/>
                  </a:lnTo>
                  <a:lnTo>
                    <a:pt x="411" y="418"/>
                  </a:lnTo>
                  <a:lnTo>
                    <a:pt x="411" y="418"/>
                  </a:lnTo>
                  <a:lnTo>
                    <a:pt x="412" y="418"/>
                  </a:lnTo>
                  <a:lnTo>
                    <a:pt x="412" y="418"/>
                  </a:lnTo>
                  <a:lnTo>
                    <a:pt x="412" y="418"/>
                  </a:lnTo>
                  <a:lnTo>
                    <a:pt x="413" y="418"/>
                  </a:lnTo>
                  <a:lnTo>
                    <a:pt x="413" y="418"/>
                  </a:lnTo>
                  <a:lnTo>
                    <a:pt x="414" y="418"/>
                  </a:lnTo>
                  <a:lnTo>
                    <a:pt x="414" y="418"/>
                  </a:lnTo>
                  <a:lnTo>
                    <a:pt x="414" y="418"/>
                  </a:lnTo>
                  <a:lnTo>
                    <a:pt x="415" y="418"/>
                  </a:lnTo>
                  <a:lnTo>
                    <a:pt x="415" y="419"/>
                  </a:lnTo>
                  <a:lnTo>
                    <a:pt x="416" y="419"/>
                  </a:lnTo>
                  <a:lnTo>
                    <a:pt x="416" y="419"/>
                  </a:lnTo>
                  <a:lnTo>
                    <a:pt x="417" y="419"/>
                  </a:lnTo>
                  <a:lnTo>
                    <a:pt x="417" y="419"/>
                  </a:lnTo>
                  <a:lnTo>
                    <a:pt x="417" y="419"/>
                  </a:lnTo>
                  <a:lnTo>
                    <a:pt x="418" y="419"/>
                  </a:lnTo>
                  <a:lnTo>
                    <a:pt x="418" y="419"/>
                  </a:lnTo>
                  <a:lnTo>
                    <a:pt x="419" y="419"/>
                  </a:lnTo>
                  <a:lnTo>
                    <a:pt x="419" y="419"/>
                  </a:lnTo>
                  <a:lnTo>
                    <a:pt x="419" y="419"/>
                  </a:lnTo>
                  <a:lnTo>
                    <a:pt x="420" y="419"/>
                  </a:lnTo>
                  <a:lnTo>
                    <a:pt x="420" y="419"/>
                  </a:lnTo>
                  <a:lnTo>
                    <a:pt x="421" y="419"/>
                  </a:lnTo>
                  <a:lnTo>
                    <a:pt x="421" y="419"/>
                  </a:lnTo>
                  <a:lnTo>
                    <a:pt x="422" y="419"/>
                  </a:lnTo>
                  <a:lnTo>
                    <a:pt x="422" y="419"/>
                  </a:lnTo>
                  <a:lnTo>
                    <a:pt x="422" y="419"/>
                  </a:lnTo>
                  <a:lnTo>
                    <a:pt x="423" y="419"/>
                  </a:lnTo>
                  <a:lnTo>
                    <a:pt x="423" y="419"/>
                  </a:lnTo>
                  <a:lnTo>
                    <a:pt x="424" y="419"/>
                  </a:lnTo>
                  <a:lnTo>
                    <a:pt x="424" y="419"/>
                  </a:lnTo>
                  <a:lnTo>
                    <a:pt x="424" y="419"/>
                  </a:lnTo>
                  <a:lnTo>
                    <a:pt x="425" y="419"/>
                  </a:lnTo>
                  <a:lnTo>
                    <a:pt x="425" y="419"/>
                  </a:lnTo>
                  <a:lnTo>
                    <a:pt x="426" y="419"/>
                  </a:lnTo>
                  <a:lnTo>
                    <a:pt x="426" y="419"/>
                  </a:lnTo>
                  <a:lnTo>
                    <a:pt x="427" y="419"/>
                  </a:lnTo>
                  <a:lnTo>
                    <a:pt x="427" y="419"/>
                  </a:lnTo>
                  <a:lnTo>
                    <a:pt x="427" y="419"/>
                  </a:lnTo>
                  <a:lnTo>
                    <a:pt x="428" y="419"/>
                  </a:lnTo>
                  <a:lnTo>
                    <a:pt x="428" y="419"/>
                  </a:lnTo>
                  <a:lnTo>
                    <a:pt x="429" y="419"/>
                  </a:lnTo>
                  <a:lnTo>
                    <a:pt x="429" y="419"/>
                  </a:lnTo>
                  <a:lnTo>
                    <a:pt x="429" y="419"/>
                  </a:lnTo>
                  <a:lnTo>
                    <a:pt x="430" y="419"/>
                  </a:lnTo>
                  <a:lnTo>
                    <a:pt x="430" y="419"/>
                  </a:lnTo>
                  <a:lnTo>
                    <a:pt x="431" y="419"/>
                  </a:lnTo>
                  <a:lnTo>
                    <a:pt x="431" y="419"/>
                  </a:lnTo>
                  <a:lnTo>
                    <a:pt x="432" y="419"/>
                  </a:lnTo>
                  <a:lnTo>
                    <a:pt x="432" y="419"/>
                  </a:lnTo>
                  <a:lnTo>
                    <a:pt x="432" y="419"/>
                  </a:lnTo>
                  <a:lnTo>
                    <a:pt x="433" y="419"/>
                  </a:lnTo>
                  <a:lnTo>
                    <a:pt x="433" y="419"/>
                  </a:lnTo>
                  <a:lnTo>
                    <a:pt x="434" y="420"/>
                  </a:lnTo>
                  <a:lnTo>
                    <a:pt x="434" y="420"/>
                  </a:lnTo>
                  <a:lnTo>
                    <a:pt x="434" y="420"/>
                  </a:lnTo>
                  <a:lnTo>
                    <a:pt x="435" y="420"/>
                  </a:lnTo>
                  <a:lnTo>
                    <a:pt x="435" y="420"/>
                  </a:lnTo>
                  <a:lnTo>
                    <a:pt x="436" y="420"/>
                  </a:lnTo>
                  <a:lnTo>
                    <a:pt x="436" y="420"/>
                  </a:lnTo>
                  <a:lnTo>
                    <a:pt x="437" y="420"/>
                  </a:lnTo>
                  <a:lnTo>
                    <a:pt x="437" y="420"/>
                  </a:lnTo>
                  <a:lnTo>
                    <a:pt x="437" y="420"/>
                  </a:lnTo>
                  <a:lnTo>
                    <a:pt x="438" y="420"/>
                  </a:lnTo>
                  <a:lnTo>
                    <a:pt x="438" y="420"/>
                  </a:lnTo>
                  <a:lnTo>
                    <a:pt x="439" y="420"/>
                  </a:lnTo>
                  <a:lnTo>
                    <a:pt x="439" y="420"/>
                  </a:lnTo>
                  <a:lnTo>
                    <a:pt x="439" y="420"/>
                  </a:lnTo>
                  <a:lnTo>
                    <a:pt x="440" y="420"/>
                  </a:lnTo>
                  <a:lnTo>
                    <a:pt x="440" y="420"/>
                  </a:lnTo>
                  <a:lnTo>
                    <a:pt x="441" y="420"/>
                  </a:lnTo>
                  <a:lnTo>
                    <a:pt x="441" y="420"/>
                  </a:lnTo>
                  <a:lnTo>
                    <a:pt x="442" y="420"/>
                  </a:lnTo>
                  <a:lnTo>
                    <a:pt x="442" y="420"/>
                  </a:lnTo>
                  <a:lnTo>
                    <a:pt x="442" y="420"/>
                  </a:lnTo>
                  <a:lnTo>
                    <a:pt x="443" y="420"/>
                  </a:lnTo>
                  <a:lnTo>
                    <a:pt x="443" y="420"/>
                  </a:lnTo>
                  <a:lnTo>
                    <a:pt x="444" y="420"/>
                  </a:lnTo>
                  <a:lnTo>
                    <a:pt x="444" y="420"/>
                  </a:lnTo>
                  <a:lnTo>
                    <a:pt x="445" y="420"/>
                  </a:lnTo>
                  <a:lnTo>
                    <a:pt x="445" y="420"/>
                  </a:lnTo>
                  <a:lnTo>
                    <a:pt x="445" y="420"/>
                  </a:lnTo>
                  <a:lnTo>
                    <a:pt x="446" y="420"/>
                  </a:lnTo>
                  <a:lnTo>
                    <a:pt x="446" y="420"/>
                  </a:lnTo>
                  <a:lnTo>
                    <a:pt x="447" y="420"/>
                  </a:lnTo>
                  <a:lnTo>
                    <a:pt x="447" y="420"/>
                  </a:lnTo>
                  <a:lnTo>
                    <a:pt x="447" y="420"/>
                  </a:lnTo>
                  <a:lnTo>
                    <a:pt x="448" y="420"/>
                  </a:lnTo>
                  <a:lnTo>
                    <a:pt x="448" y="420"/>
                  </a:lnTo>
                  <a:lnTo>
                    <a:pt x="449" y="420"/>
                  </a:lnTo>
                  <a:lnTo>
                    <a:pt x="449" y="420"/>
                  </a:lnTo>
                  <a:lnTo>
                    <a:pt x="450" y="420"/>
                  </a:lnTo>
                  <a:lnTo>
                    <a:pt x="450" y="420"/>
                  </a:lnTo>
                  <a:lnTo>
                    <a:pt x="450" y="420"/>
                  </a:lnTo>
                  <a:lnTo>
                    <a:pt x="451" y="420"/>
                  </a:lnTo>
                  <a:lnTo>
                    <a:pt x="451" y="420"/>
                  </a:lnTo>
                  <a:lnTo>
                    <a:pt x="452" y="420"/>
                  </a:lnTo>
                  <a:lnTo>
                    <a:pt x="452" y="420"/>
                  </a:lnTo>
                  <a:lnTo>
                    <a:pt x="452" y="420"/>
                  </a:lnTo>
                  <a:lnTo>
                    <a:pt x="453" y="420"/>
                  </a:lnTo>
                  <a:lnTo>
                    <a:pt x="453" y="420"/>
                  </a:lnTo>
                  <a:lnTo>
                    <a:pt x="454" y="420"/>
                  </a:lnTo>
                  <a:lnTo>
                    <a:pt x="454" y="420"/>
                  </a:lnTo>
                  <a:lnTo>
                    <a:pt x="455" y="420"/>
                  </a:lnTo>
                  <a:lnTo>
                    <a:pt x="455" y="420"/>
                  </a:lnTo>
                  <a:lnTo>
                    <a:pt x="455" y="420"/>
                  </a:lnTo>
                  <a:lnTo>
                    <a:pt x="456" y="421"/>
                  </a:lnTo>
                  <a:lnTo>
                    <a:pt x="456" y="421"/>
                  </a:lnTo>
                  <a:lnTo>
                    <a:pt x="457" y="421"/>
                  </a:lnTo>
                  <a:lnTo>
                    <a:pt x="457" y="421"/>
                  </a:lnTo>
                  <a:lnTo>
                    <a:pt x="458" y="421"/>
                  </a:lnTo>
                  <a:lnTo>
                    <a:pt x="458" y="421"/>
                  </a:lnTo>
                  <a:lnTo>
                    <a:pt x="458" y="421"/>
                  </a:lnTo>
                  <a:lnTo>
                    <a:pt x="459" y="421"/>
                  </a:lnTo>
                  <a:lnTo>
                    <a:pt x="459" y="421"/>
                  </a:lnTo>
                  <a:lnTo>
                    <a:pt x="460" y="421"/>
                  </a:lnTo>
                  <a:lnTo>
                    <a:pt x="460" y="421"/>
                  </a:lnTo>
                  <a:lnTo>
                    <a:pt x="460" y="421"/>
                  </a:lnTo>
                  <a:lnTo>
                    <a:pt x="461" y="421"/>
                  </a:lnTo>
                  <a:lnTo>
                    <a:pt x="461" y="421"/>
                  </a:lnTo>
                  <a:lnTo>
                    <a:pt x="462" y="421"/>
                  </a:lnTo>
                  <a:lnTo>
                    <a:pt x="462" y="421"/>
                  </a:lnTo>
                  <a:lnTo>
                    <a:pt x="462" y="421"/>
                  </a:lnTo>
                  <a:lnTo>
                    <a:pt x="463" y="421"/>
                  </a:lnTo>
                  <a:lnTo>
                    <a:pt x="463" y="421"/>
                  </a:lnTo>
                  <a:lnTo>
                    <a:pt x="464" y="421"/>
                  </a:lnTo>
                  <a:lnTo>
                    <a:pt x="464" y="421"/>
                  </a:lnTo>
                  <a:lnTo>
                    <a:pt x="465" y="421"/>
                  </a:lnTo>
                  <a:lnTo>
                    <a:pt x="465" y="421"/>
                  </a:lnTo>
                  <a:lnTo>
                    <a:pt x="465" y="421"/>
                  </a:lnTo>
                  <a:lnTo>
                    <a:pt x="466" y="421"/>
                  </a:lnTo>
                  <a:lnTo>
                    <a:pt x="466" y="421"/>
                  </a:lnTo>
                  <a:lnTo>
                    <a:pt x="467" y="421"/>
                  </a:lnTo>
                  <a:lnTo>
                    <a:pt x="467" y="421"/>
                  </a:lnTo>
                  <a:lnTo>
                    <a:pt x="467" y="421"/>
                  </a:lnTo>
                  <a:lnTo>
                    <a:pt x="468" y="421"/>
                  </a:lnTo>
                  <a:lnTo>
                    <a:pt x="468" y="421"/>
                  </a:lnTo>
                  <a:lnTo>
                    <a:pt x="469" y="421"/>
                  </a:lnTo>
                  <a:lnTo>
                    <a:pt x="469" y="421"/>
                  </a:lnTo>
                  <a:lnTo>
                    <a:pt x="470" y="421"/>
                  </a:lnTo>
                  <a:lnTo>
                    <a:pt x="470" y="421"/>
                  </a:lnTo>
                  <a:lnTo>
                    <a:pt x="470" y="421"/>
                  </a:lnTo>
                  <a:lnTo>
                    <a:pt x="471" y="421"/>
                  </a:lnTo>
                  <a:lnTo>
                    <a:pt x="471" y="421"/>
                  </a:lnTo>
                  <a:lnTo>
                    <a:pt x="472" y="421"/>
                  </a:lnTo>
                  <a:lnTo>
                    <a:pt x="472" y="421"/>
                  </a:lnTo>
                  <a:lnTo>
                    <a:pt x="472" y="421"/>
                  </a:lnTo>
                  <a:lnTo>
                    <a:pt x="473" y="421"/>
                  </a:lnTo>
                  <a:lnTo>
                    <a:pt x="473" y="421"/>
                  </a:lnTo>
                  <a:lnTo>
                    <a:pt x="474" y="421"/>
                  </a:lnTo>
                  <a:lnTo>
                    <a:pt x="474" y="421"/>
                  </a:lnTo>
                  <a:lnTo>
                    <a:pt x="475" y="421"/>
                  </a:lnTo>
                  <a:lnTo>
                    <a:pt x="475" y="421"/>
                  </a:lnTo>
                  <a:lnTo>
                    <a:pt x="475" y="421"/>
                  </a:lnTo>
                  <a:lnTo>
                    <a:pt x="476" y="421"/>
                  </a:lnTo>
                  <a:lnTo>
                    <a:pt x="476" y="421"/>
                  </a:lnTo>
                  <a:lnTo>
                    <a:pt x="477" y="421"/>
                  </a:lnTo>
                  <a:lnTo>
                    <a:pt x="477" y="421"/>
                  </a:lnTo>
                  <a:lnTo>
                    <a:pt x="477" y="421"/>
                  </a:lnTo>
                  <a:lnTo>
                    <a:pt x="478" y="421"/>
                  </a:lnTo>
                  <a:lnTo>
                    <a:pt x="478" y="421"/>
                  </a:lnTo>
                  <a:lnTo>
                    <a:pt x="479" y="421"/>
                  </a:lnTo>
                  <a:lnTo>
                    <a:pt x="479" y="421"/>
                  </a:lnTo>
                  <a:lnTo>
                    <a:pt x="480" y="421"/>
                  </a:lnTo>
                  <a:lnTo>
                    <a:pt x="480" y="421"/>
                  </a:lnTo>
                  <a:lnTo>
                    <a:pt x="480" y="421"/>
                  </a:lnTo>
                  <a:lnTo>
                    <a:pt x="481" y="421"/>
                  </a:lnTo>
                  <a:lnTo>
                    <a:pt x="481" y="421"/>
                  </a:lnTo>
                  <a:lnTo>
                    <a:pt x="482" y="421"/>
                  </a:lnTo>
                  <a:lnTo>
                    <a:pt x="482" y="421"/>
                  </a:lnTo>
                  <a:lnTo>
                    <a:pt x="482" y="421"/>
                  </a:lnTo>
                  <a:lnTo>
                    <a:pt x="483" y="421"/>
                  </a:lnTo>
                  <a:lnTo>
                    <a:pt x="483" y="421"/>
                  </a:lnTo>
                  <a:lnTo>
                    <a:pt x="484" y="421"/>
                  </a:lnTo>
                  <a:lnTo>
                    <a:pt x="484" y="421"/>
                  </a:lnTo>
                  <a:lnTo>
                    <a:pt x="485" y="421"/>
                  </a:lnTo>
                  <a:lnTo>
                    <a:pt x="485" y="421"/>
                  </a:lnTo>
                  <a:lnTo>
                    <a:pt x="485" y="421"/>
                  </a:lnTo>
                  <a:lnTo>
                    <a:pt x="486" y="421"/>
                  </a:lnTo>
                  <a:lnTo>
                    <a:pt x="486" y="421"/>
                  </a:lnTo>
                  <a:lnTo>
                    <a:pt x="487" y="421"/>
                  </a:lnTo>
                  <a:lnTo>
                    <a:pt x="487" y="421"/>
                  </a:lnTo>
                  <a:lnTo>
                    <a:pt x="487" y="421"/>
                  </a:lnTo>
                  <a:lnTo>
                    <a:pt x="488" y="421"/>
                  </a:lnTo>
                  <a:lnTo>
                    <a:pt x="488" y="421"/>
                  </a:lnTo>
                  <a:lnTo>
                    <a:pt x="489" y="421"/>
                  </a:lnTo>
                  <a:lnTo>
                    <a:pt x="489" y="421"/>
                  </a:lnTo>
                  <a:lnTo>
                    <a:pt x="490" y="421"/>
                  </a:lnTo>
                  <a:lnTo>
                    <a:pt x="490" y="421"/>
                  </a:lnTo>
                  <a:lnTo>
                    <a:pt x="490" y="422"/>
                  </a:lnTo>
                  <a:lnTo>
                    <a:pt x="491" y="422"/>
                  </a:lnTo>
                  <a:lnTo>
                    <a:pt x="491" y="422"/>
                  </a:lnTo>
                  <a:lnTo>
                    <a:pt x="492" y="422"/>
                  </a:lnTo>
                  <a:lnTo>
                    <a:pt x="492" y="422"/>
                  </a:lnTo>
                  <a:lnTo>
                    <a:pt x="492" y="422"/>
                  </a:lnTo>
                  <a:lnTo>
                    <a:pt x="493" y="422"/>
                  </a:lnTo>
                  <a:lnTo>
                    <a:pt x="493" y="422"/>
                  </a:lnTo>
                  <a:lnTo>
                    <a:pt x="494" y="422"/>
                  </a:lnTo>
                  <a:lnTo>
                    <a:pt x="494" y="422"/>
                  </a:lnTo>
                  <a:lnTo>
                    <a:pt x="495" y="422"/>
                  </a:lnTo>
                  <a:lnTo>
                    <a:pt x="495" y="422"/>
                  </a:lnTo>
                  <a:lnTo>
                    <a:pt x="495" y="422"/>
                  </a:lnTo>
                  <a:lnTo>
                    <a:pt x="496" y="422"/>
                  </a:lnTo>
                  <a:lnTo>
                    <a:pt x="496" y="422"/>
                  </a:lnTo>
                  <a:lnTo>
                    <a:pt x="497" y="422"/>
                  </a:lnTo>
                  <a:lnTo>
                    <a:pt x="497" y="422"/>
                  </a:lnTo>
                  <a:lnTo>
                    <a:pt x="497" y="422"/>
                  </a:lnTo>
                  <a:lnTo>
                    <a:pt x="498" y="422"/>
                  </a:lnTo>
                  <a:lnTo>
                    <a:pt x="498" y="422"/>
                  </a:lnTo>
                  <a:lnTo>
                    <a:pt x="499" y="422"/>
                  </a:lnTo>
                  <a:lnTo>
                    <a:pt x="499" y="422"/>
                  </a:lnTo>
                  <a:lnTo>
                    <a:pt x="499" y="422"/>
                  </a:lnTo>
                </a:path>
              </a:pathLst>
            </a:custGeom>
            <a:grpFill/>
            <a:ln w="17463">
              <a:solidFill>
                <a:srgbClr val="000000"/>
              </a:solidFill>
              <a:prstDash val="solid"/>
              <a:round/>
              <a:headEnd/>
              <a:tailEnd/>
            </a:ln>
            <a:extLst/>
          </p:spPr>
          <p:txBody>
            <a:bodyPr/>
            <a:lstStyle/>
            <a:p>
              <a:endParaRPr lang="cs-CZ"/>
            </a:p>
          </p:txBody>
        </p:sp>
        <p:sp>
          <p:nvSpPr>
            <p:cNvPr id="168175" name="Rectangle 239">
              <a:extLst>
                <a:ext uri="{FF2B5EF4-FFF2-40B4-BE49-F238E27FC236}">
                  <a16:creationId xmlns:a16="http://schemas.microsoft.com/office/drawing/2014/main" id="{22B73263-3067-4DAA-B56A-75432B83A64F}"/>
                </a:ext>
              </a:extLst>
            </p:cNvPr>
            <p:cNvSpPr>
              <a:spLocks noChangeArrowheads="1"/>
            </p:cNvSpPr>
            <p:nvPr/>
          </p:nvSpPr>
          <p:spPr bwMode="auto">
            <a:xfrm>
              <a:off x="1017" y="609"/>
              <a:ext cx="4068"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600" b="1" dirty="0">
                  <a:solidFill>
                    <a:schemeClr val="accent1"/>
                  </a:solidFill>
                </a:rPr>
                <a:t>Complementary distribution function of exponential distribution of flaws</a:t>
              </a:r>
            </a:p>
          </p:txBody>
        </p:sp>
        <p:sp>
          <p:nvSpPr>
            <p:cNvPr id="168176" name="Rectangle 240">
              <a:extLst>
                <a:ext uri="{FF2B5EF4-FFF2-40B4-BE49-F238E27FC236}">
                  <a16:creationId xmlns:a16="http://schemas.microsoft.com/office/drawing/2014/main" id="{298D00EC-9B70-4983-A2CD-7DB8906AE92A}"/>
                </a:ext>
              </a:extLst>
            </p:cNvPr>
            <p:cNvSpPr>
              <a:spLocks noChangeArrowheads="1"/>
            </p:cNvSpPr>
            <p:nvPr/>
          </p:nvSpPr>
          <p:spPr bwMode="auto">
            <a:xfrm>
              <a:off x="2291" y="2331"/>
              <a:ext cx="258"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dirty="0">
                  <a:solidFill>
                    <a:srgbClr val="000000"/>
                  </a:solidFill>
                </a:rPr>
                <a:t>y =e</a:t>
              </a:r>
              <a:endParaRPr lang="en-GB" altLang="cs-CZ" sz="2590" dirty="0">
                <a:latin typeface="Times New Roman" panose="02020603050405020304" pitchFamily="18" charset="0"/>
              </a:endParaRPr>
            </a:p>
          </p:txBody>
        </p:sp>
        <p:sp>
          <p:nvSpPr>
            <p:cNvPr id="168177" name="Rectangle 241">
              <a:extLst>
                <a:ext uri="{FF2B5EF4-FFF2-40B4-BE49-F238E27FC236}">
                  <a16:creationId xmlns:a16="http://schemas.microsoft.com/office/drawing/2014/main" id="{8FBA805D-1AD7-4DB1-B4CE-816AADE8EB41}"/>
                </a:ext>
              </a:extLst>
            </p:cNvPr>
            <p:cNvSpPr>
              <a:spLocks noChangeArrowheads="1"/>
            </p:cNvSpPr>
            <p:nvPr/>
          </p:nvSpPr>
          <p:spPr bwMode="auto">
            <a:xfrm>
              <a:off x="2469" y="2314"/>
              <a:ext cx="1047"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863" dirty="0">
                  <a:solidFill>
                    <a:srgbClr val="000000"/>
                  </a:solidFill>
                </a:rPr>
                <a:t>-</a:t>
              </a:r>
              <a:r>
                <a:rPr lang="en-GB" altLang="cs-CZ" dirty="0">
                  <a:solidFill>
                    <a:srgbClr val="000000"/>
                  </a:solidFill>
                </a:rPr>
                <a:t>0.7679(x-1.9147)</a:t>
              </a:r>
              <a:endParaRPr lang="en-GB" altLang="cs-CZ" dirty="0">
                <a:latin typeface="Times New Roman" panose="02020603050405020304" pitchFamily="18" charset="0"/>
              </a:endParaRPr>
            </a:p>
          </p:txBody>
        </p:sp>
        <p:sp>
          <p:nvSpPr>
            <p:cNvPr id="168178" name="Rectangle 242">
              <a:extLst>
                <a:ext uri="{FF2B5EF4-FFF2-40B4-BE49-F238E27FC236}">
                  <a16:creationId xmlns:a16="http://schemas.microsoft.com/office/drawing/2014/main" id="{FF830446-A262-4F3F-BFB5-9EECF4032097}"/>
                </a:ext>
              </a:extLst>
            </p:cNvPr>
            <p:cNvSpPr>
              <a:spLocks noChangeArrowheads="1"/>
            </p:cNvSpPr>
            <p:nvPr/>
          </p:nvSpPr>
          <p:spPr bwMode="auto">
            <a:xfrm>
              <a:off x="910" y="3603"/>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a:t>
              </a:r>
              <a:endParaRPr lang="en-GB" altLang="cs-CZ" sz="2590">
                <a:latin typeface="Times New Roman" panose="02020603050405020304" pitchFamily="18" charset="0"/>
              </a:endParaRPr>
            </a:p>
          </p:txBody>
        </p:sp>
        <p:sp>
          <p:nvSpPr>
            <p:cNvPr id="168179" name="Rectangle 243">
              <a:extLst>
                <a:ext uri="{FF2B5EF4-FFF2-40B4-BE49-F238E27FC236}">
                  <a16:creationId xmlns:a16="http://schemas.microsoft.com/office/drawing/2014/main" id="{C45CEE00-77E0-4BFB-8CDD-E111CAEDE2C9}"/>
                </a:ext>
              </a:extLst>
            </p:cNvPr>
            <p:cNvSpPr>
              <a:spLocks noChangeArrowheads="1"/>
            </p:cNvSpPr>
            <p:nvPr/>
          </p:nvSpPr>
          <p:spPr bwMode="auto">
            <a:xfrm>
              <a:off x="842" y="3362"/>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0,1</a:t>
              </a:r>
              <a:endParaRPr lang="en-GB" altLang="cs-CZ" sz="2590">
                <a:latin typeface="Times New Roman" panose="02020603050405020304" pitchFamily="18" charset="0"/>
              </a:endParaRPr>
            </a:p>
          </p:txBody>
        </p:sp>
        <p:sp>
          <p:nvSpPr>
            <p:cNvPr id="168180" name="Rectangle 244">
              <a:extLst>
                <a:ext uri="{FF2B5EF4-FFF2-40B4-BE49-F238E27FC236}">
                  <a16:creationId xmlns:a16="http://schemas.microsoft.com/office/drawing/2014/main" id="{A97B51A7-286C-498B-8DD6-9F916B7F6015}"/>
                </a:ext>
              </a:extLst>
            </p:cNvPr>
            <p:cNvSpPr>
              <a:spLocks noChangeArrowheads="1"/>
            </p:cNvSpPr>
            <p:nvPr/>
          </p:nvSpPr>
          <p:spPr bwMode="auto">
            <a:xfrm>
              <a:off x="842" y="3122"/>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0,2</a:t>
              </a:r>
              <a:endParaRPr lang="en-GB" altLang="cs-CZ" sz="2590">
                <a:latin typeface="Times New Roman" panose="02020603050405020304" pitchFamily="18" charset="0"/>
              </a:endParaRPr>
            </a:p>
          </p:txBody>
        </p:sp>
        <p:sp>
          <p:nvSpPr>
            <p:cNvPr id="168181" name="Rectangle 245">
              <a:extLst>
                <a:ext uri="{FF2B5EF4-FFF2-40B4-BE49-F238E27FC236}">
                  <a16:creationId xmlns:a16="http://schemas.microsoft.com/office/drawing/2014/main" id="{7418178F-DF26-4A89-A64E-1626D56F9960}"/>
                </a:ext>
              </a:extLst>
            </p:cNvPr>
            <p:cNvSpPr>
              <a:spLocks noChangeArrowheads="1"/>
            </p:cNvSpPr>
            <p:nvPr/>
          </p:nvSpPr>
          <p:spPr bwMode="auto">
            <a:xfrm>
              <a:off x="842" y="2875"/>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0,3</a:t>
              </a:r>
              <a:endParaRPr lang="en-GB" altLang="cs-CZ" sz="2590">
                <a:latin typeface="Times New Roman" panose="02020603050405020304" pitchFamily="18" charset="0"/>
              </a:endParaRPr>
            </a:p>
          </p:txBody>
        </p:sp>
        <p:sp>
          <p:nvSpPr>
            <p:cNvPr id="168182" name="Rectangle 246">
              <a:extLst>
                <a:ext uri="{FF2B5EF4-FFF2-40B4-BE49-F238E27FC236}">
                  <a16:creationId xmlns:a16="http://schemas.microsoft.com/office/drawing/2014/main" id="{24D1519D-8310-4699-86C9-6191B04382A4}"/>
                </a:ext>
              </a:extLst>
            </p:cNvPr>
            <p:cNvSpPr>
              <a:spLocks noChangeArrowheads="1"/>
            </p:cNvSpPr>
            <p:nvPr/>
          </p:nvSpPr>
          <p:spPr bwMode="auto">
            <a:xfrm>
              <a:off x="842" y="2635"/>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0,4</a:t>
              </a:r>
              <a:endParaRPr lang="en-GB" altLang="cs-CZ" sz="2590">
                <a:latin typeface="Times New Roman" panose="02020603050405020304" pitchFamily="18" charset="0"/>
              </a:endParaRPr>
            </a:p>
          </p:txBody>
        </p:sp>
        <p:sp>
          <p:nvSpPr>
            <p:cNvPr id="168183" name="Rectangle 247">
              <a:extLst>
                <a:ext uri="{FF2B5EF4-FFF2-40B4-BE49-F238E27FC236}">
                  <a16:creationId xmlns:a16="http://schemas.microsoft.com/office/drawing/2014/main" id="{CD0B4815-0D89-4D3B-B203-FC243BE9D4F4}"/>
                </a:ext>
              </a:extLst>
            </p:cNvPr>
            <p:cNvSpPr>
              <a:spLocks noChangeArrowheads="1"/>
            </p:cNvSpPr>
            <p:nvPr/>
          </p:nvSpPr>
          <p:spPr bwMode="auto">
            <a:xfrm>
              <a:off x="842" y="2388"/>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0,5</a:t>
              </a:r>
              <a:endParaRPr lang="en-GB" altLang="cs-CZ" sz="2590">
                <a:latin typeface="Times New Roman" panose="02020603050405020304" pitchFamily="18" charset="0"/>
              </a:endParaRPr>
            </a:p>
          </p:txBody>
        </p:sp>
        <p:sp>
          <p:nvSpPr>
            <p:cNvPr id="168184" name="Rectangle 248">
              <a:extLst>
                <a:ext uri="{FF2B5EF4-FFF2-40B4-BE49-F238E27FC236}">
                  <a16:creationId xmlns:a16="http://schemas.microsoft.com/office/drawing/2014/main" id="{67BE3772-E86E-4B4F-A864-CF0B7C60C451}"/>
                </a:ext>
              </a:extLst>
            </p:cNvPr>
            <p:cNvSpPr>
              <a:spLocks noChangeArrowheads="1"/>
            </p:cNvSpPr>
            <p:nvPr/>
          </p:nvSpPr>
          <p:spPr bwMode="auto">
            <a:xfrm>
              <a:off x="842" y="2148"/>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0,6</a:t>
              </a:r>
              <a:endParaRPr lang="en-GB" altLang="cs-CZ" sz="2590">
                <a:latin typeface="Times New Roman" panose="02020603050405020304" pitchFamily="18" charset="0"/>
              </a:endParaRPr>
            </a:p>
          </p:txBody>
        </p:sp>
        <p:sp>
          <p:nvSpPr>
            <p:cNvPr id="168185" name="Rectangle 249">
              <a:extLst>
                <a:ext uri="{FF2B5EF4-FFF2-40B4-BE49-F238E27FC236}">
                  <a16:creationId xmlns:a16="http://schemas.microsoft.com/office/drawing/2014/main" id="{FDBCE203-13FF-4CBD-B503-57AC3E039AA8}"/>
                </a:ext>
              </a:extLst>
            </p:cNvPr>
            <p:cNvSpPr>
              <a:spLocks noChangeArrowheads="1"/>
            </p:cNvSpPr>
            <p:nvPr/>
          </p:nvSpPr>
          <p:spPr bwMode="auto">
            <a:xfrm>
              <a:off x="842" y="1907"/>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0,7</a:t>
              </a:r>
              <a:endParaRPr lang="en-GB" altLang="cs-CZ" sz="2590">
                <a:latin typeface="Times New Roman" panose="02020603050405020304" pitchFamily="18" charset="0"/>
              </a:endParaRPr>
            </a:p>
          </p:txBody>
        </p:sp>
        <p:sp>
          <p:nvSpPr>
            <p:cNvPr id="168186" name="Rectangle 250">
              <a:extLst>
                <a:ext uri="{FF2B5EF4-FFF2-40B4-BE49-F238E27FC236}">
                  <a16:creationId xmlns:a16="http://schemas.microsoft.com/office/drawing/2014/main" id="{23601915-1B50-4A7F-B74C-C5DAAF6DFCD0}"/>
                </a:ext>
              </a:extLst>
            </p:cNvPr>
            <p:cNvSpPr>
              <a:spLocks noChangeArrowheads="1"/>
            </p:cNvSpPr>
            <p:nvPr/>
          </p:nvSpPr>
          <p:spPr bwMode="auto">
            <a:xfrm>
              <a:off x="842" y="1661"/>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0,8</a:t>
              </a:r>
              <a:endParaRPr lang="en-GB" altLang="cs-CZ" sz="2590">
                <a:latin typeface="Times New Roman" panose="02020603050405020304" pitchFamily="18" charset="0"/>
              </a:endParaRPr>
            </a:p>
          </p:txBody>
        </p:sp>
        <p:sp>
          <p:nvSpPr>
            <p:cNvPr id="168187" name="Rectangle 251">
              <a:extLst>
                <a:ext uri="{FF2B5EF4-FFF2-40B4-BE49-F238E27FC236}">
                  <a16:creationId xmlns:a16="http://schemas.microsoft.com/office/drawing/2014/main" id="{C7EB10AF-594C-411C-973E-172FC43E5C5C}"/>
                </a:ext>
              </a:extLst>
            </p:cNvPr>
            <p:cNvSpPr>
              <a:spLocks noChangeArrowheads="1"/>
            </p:cNvSpPr>
            <p:nvPr/>
          </p:nvSpPr>
          <p:spPr bwMode="auto">
            <a:xfrm>
              <a:off x="842" y="1420"/>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0,9</a:t>
              </a:r>
              <a:endParaRPr lang="en-GB" altLang="cs-CZ" sz="2590">
                <a:latin typeface="Times New Roman" panose="02020603050405020304" pitchFamily="18" charset="0"/>
              </a:endParaRPr>
            </a:p>
          </p:txBody>
        </p:sp>
        <p:sp>
          <p:nvSpPr>
            <p:cNvPr id="168188" name="Rectangle 252">
              <a:extLst>
                <a:ext uri="{FF2B5EF4-FFF2-40B4-BE49-F238E27FC236}">
                  <a16:creationId xmlns:a16="http://schemas.microsoft.com/office/drawing/2014/main" id="{E891B4B1-D8C6-4CD5-9B08-5763DC4386D6}"/>
                </a:ext>
              </a:extLst>
            </p:cNvPr>
            <p:cNvSpPr>
              <a:spLocks noChangeArrowheads="1"/>
            </p:cNvSpPr>
            <p:nvPr/>
          </p:nvSpPr>
          <p:spPr bwMode="auto">
            <a:xfrm>
              <a:off x="910" y="1180"/>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1</a:t>
              </a:r>
              <a:endParaRPr lang="en-GB" altLang="cs-CZ" sz="2590">
                <a:latin typeface="Times New Roman" panose="02020603050405020304" pitchFamily="18" charset="0"/>
              </a:endParaRPr>
            </a:p>
          </p:txBody>
        </p:sp>
        <p:sp>
          <p:nvSpPr>
            <p:cNvPr id="168189" name="Rectangle 253">
              <a:extLst>
                <a:ext uri="{FF2B5EF4-FFF2-40B4-BE49-F238E27FC236}">
                  <a16:creationId xmlns:a16="http://schemas.microsoft.com/office/drawing/2014/main" id="{93A4BF43-BF51-4465-8CA4-F67C96CE9F00}"/>
                </a:ext>
              </a:extLst>
            </p:cNvPr>
            <p:cNvSpPr>
              <a:spLocks noChangeArrowheads="1"/>
            </p:cNvSpPr>
            <p:nvPr/>
          </p:nvSpPr>
          <p:spPr bwMode="auto">
            <a:xfrm>
              <a:off x="842" y="933"/>
              <a:ext cx="11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1,1</a:t>
              </a:r>
              <a:endParaRPr lang="en-GB" altLang="cs-CZ" sz="2590">
                <a:latin typeface="Times New Roman" panose="02020603050405020304" pitchFamily="18" charset="0"/>
              </a:endParaRPr>
            </a:p>
          </p:txBody>
        </p:sp>
        <p:sp>
          <p:nvSpPr>
            <p:cNvPr id="168190" name="Rectangle 254">
              <a:extLst>
                <a:ext uri="{FF2B5EF4-FFF2-40B4-BE49-F238E27FC236}">
                  <a16:creationId xmlns:a16="http://schemas.microsoft.com/office/drawing/2014/main" id="{7F1F15C1-8099-4009-8EA6-A9DB75CD1B50}"/>
                </a:ext>
              </a:extLst>
            </p:cNvPr>
            <p:cNvSpPr>
              <a:spLocks noChangeArrowheads="1"/>
            </p:cNvSpPr>
            <p:nvPr/>
          </p:nvSpPr>
          <p:spPr bwMode="auto">
            <a:xfrm>
              <a:off x="991"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0</a:t>
              </a:r>
              <a:endParaRPr lang="en-GB" altLang="cs-CZ" sz="2590">
                <a:latin typeface="Times New Roman" panose="02020603050405020304" pitchFamily="18" charset="0"/>
              </a:endParaRPr>
            </a:p>
          </p:txBody>
        </p:sp>
        <p:sp>
          <p:nvSpPr>
            <p:cNvPr id="168191" name="Rectangle 255">
              <a:extLst>
                <a:ext uri="{FF2B5EF4-FFF2-40B4-BE49-F238E27FC236}">
                  <a16:creationId xmlns:a16="http://schemas.microsoft.com/office/drawing/2014/main" id="{2E88D00F-0CE8-44AD-A656-430F4E5A314B}"/>
                </a:ext>
              </a:extLst>
            </p:cNvPr>
            <p:cNvSpPr>
              <a:spLocks noChangeArrowheads="1"/>
            </p:cNvSpPr>
            <p:nvPr/>
          </p:nvSpPr>
          <p:spPr bwMode="auto">
            <a:xfrm>
              <a:off x="1409"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1</a:t>
              </a:r>
              <a:endParaRPr lang="en-GB" altLang="cs-CZ" sz="2590">
                <a:latin typeface="Times New Roman" panose="02020603050405020304" pitchFamily="18" charset="0"/>
              </a:endParaRPr>
            </a:p>
          </p:txBody>
        </p:sp>
        <p:sp>
          <p:nvSpPr>
            <p:cNvPr id="168192" name="Rectangle 256">
              <a:extLst>
                <a:ext uri="{FF2B5EF4-FFF2-40B4-BE49-F238E27FC236}">
                  <a16:creationId xmlns:a16="http://schemas.microsoft.com/office/drawing/2014/main" id="{D1D8A699-097F-4DA7-A75E-64FBD12FE0CD}"/>
                </a:ext>
              </a:extLst>
            </p:cNvPr>
            <p:cNvSpPr>
              <a:spLocks noChangeArrowheads="1"/>
            </p:cNvSpPr>
            <p:nvPr/>
          </p:nvSpPr>
          <p:spPr bwMode="auto">
            <a:xfrm>
              <a:off x="1833"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2</a:t>
              </a:r>
              <a:endParaRPr lang="en-GB" altLang="cs-CZ" sz="2590">
                <a:latin typeface="Times New Roman" panose="02020603050405020304" pitchFamily="18" charset="0"/>
              </a:endParaRPr>
            </a:p>
          </p:txBody>
        </p:sp>
        <p:sp>
          <p:nvSpPr>
            <p:cNvPr id="168193" name="Rectangle 257">
              <a:extLst>
                <a:ext uri="{FF2B5EF4-FFF2-40B4-BE49-F238E27FC236}">
                  <a16:creationId xmlns:a16="http://schemas.microsoft.com/office/drawing/2014/main" id="{0B909297-E377-4277-ABF3-3E7146FA8AFB}"/>
                </a:ext>
              </a:extLst>
            </p:cNvPr>
            <p:cNvSpPr>
              <a:spLocks noChangeArrowheads="1"/>
            </p:cNvSpPr>
            <p:nvPr/>
          </p:nvSpPr>
          <p:spPr bwMode="auto">
            <a:xfrm>
              <a:off x="2251"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3</a:t>
              </a:r>
              <a:endParaRPr lang="en-GB" altLang="cs-CZ" sz="2590">
                <a:latin typeface="Times New Roman" panose="02020603050405020304" pitchFamily="18" charset="0"/>
              </a:endParaRPr>
            </a:p>
          </p:txBody>
        </p:sp>
        <p:sp>
          <p:nvSpPr>
            <p:cNvPr id="168194" name="Rectangle 258">
              <a:extLst>
                <a:ext uri="{FF2B5EF4-FFF2-40B4-BE49-F238E27FC236}">
                  <a16:creationId xmlns:a16="http://schemas.microsoft.com/office/drawing/2014/main" id="{B7636100-AD7D-40E6-84A5-87CAB9E3E9E2}"/>
                </a:ext>
              </a:extLst>
            </p:cNvPr>
            <p:cNvSpPr>
              <a:spLocks noChangeArrowheads="1"/>
            </p:cNvSpPr>
            <p:nvPr/>
          </p:nvSpPr>
          <p:spPr bwMode="auto">
            <a:xfrm>
              <a:off x="2669"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4</a:t>
              </a:r>
              <a:endParaRPr lang="en-GB" altLang="cs-CZ" sz="2590">
                <a:latin typeface="Times New Roman" panose="02020603050405020304" pitchFamily="18" charset="0"/>
              </a:endParaRPr>
            </a:p>
          </p:txBody>
        </p:sp>
        <p:sp>
          <p:nvSpPr>
            <p:cNvPr id="168195" name="Rectangle 259">
              <a:extLst>
                <a:ext uri="{FF2B5EF4-FFF2-40B4-BE49-F238E27FC236}">
                  <a16:creationId xmlns:a16="http://schemas.microsoft.com/office/drawing/2014/main" id="{33030E00-5E86-4776-8AEB-632E591F0BCD}"/>
                </a:ext>
              </a:extLst>
            </p:cNvPr>
            <p:cNvSpPr>
              <a:spLocks noChangeArrowheads="1"/>
            </p:cNvSpPr>
            <p:nvPr/>
          </p:nvSpPr>
          <p:spPr bwMode="auto">
            <a:xfrm>
              <a:off x="3093"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5</a:t>
              </a:r>
              <a:endParaRPr lang="en-GB" altLang="cs-CZ" sz="2590">
                <a:latin typeface="Times New Roman" panose="02020603050405020304" pitchFamily="18" charset="0"/>
              </a:endParaRPr>
            </a:p>
          </p:txBody>
        </p:sp>
        <p:sp>
          <p:nvSpPr>
            <p:cNvPr id="168196" name="Rectangle 260">
              <a:extLst>
                <a:ext uri="{FF2B5EF4-FFF2-40B4-BE49-F238E27FC236}">
                  <a16:creationId xmlns:a16="http://schemas.microsoft.com/office/drawing/2014/main" id="{4529F85F-C920-40DE-9CAA-B2DE331F9A97}"/>
                </a:ext>
              </a:extLst>
            </p:cNvPr>
            <p:cNvSpPr>
              <a:spLocks noChangeArrowheads="1"/>
            </p:cNvSpPr>
            <p:nvPr/>
          </p:nvSpPr>
          <p:spPr bwMode="auto">
            <a:xfrm>
              <a:off x="3512"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6</a:t>
              </a:r>
              <a:endParaRPr lang="en-GB" altLang="cs-CZ" sz="2590">
                <a:latin typeface="Times New Roman" panose="02020603050405020304" pitchFamily="18" charset="0"/>
              </a:endParaRPr>
            </a:p>
          </p:txBody>
        </p:sp>
        <p:sp>
          <p:nvSpPr>
            <p:cNvPr id="168197" name="Rectangle 261">
              <a:extLst>
                <a:ext uri="{FF2B5EF4-FFF2-40B4-BE49-F238E27FC236}">
                  <a16:creationId xmlns:a16="http://schemas.microsoft.com/office/drawing/2014/main" id="{A804EED4-46A3-4953-B9E9-5D54B9723646}"/>
                </a:ext>
              </a:extLst>
            </p:cNvPr>
            <p:cNvSpPr>
              <a:spLocks noChangeArrowheads="1"/>
            </p:cNvSpPr>
            <p:nvPr/>
          </p:nvSpPr>
          <p:spPr bwMode="auto">
            <a:xfrm>
              <a:off x="3930"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7</a:t>
              </a:r>
              <a:endParaRPr lang="en-GB" altLang="cs-CZ" sz="2590">
                <a:latin typeface="Times New Roman" panose="02020603050405020304" pitchFamily="18" charset="0"/>
              </a:endParaRPr>
            </a:p>
          </p:txBody>
        </p:sp>
        <p:sp>
          <p:nvSpPr>
            <p:cNvPr id="168198" name="Rectangle 262">
              <a:extLst>
                <a:ext uri="{FF2B5EF4-FFF2-40B4-BE49-F238E27FC236}">
                  <a16:creationId xmlns:a16="http://schemas.microsoft.com/office/drawing/2014/main" id="{F33C9E68-0570-4F72-8BC0-5119D0890912}"/>
                </a:ext>
              </a:extLst>
            </p:cNvPr>
            <p:cNvSpPr>
              <a:spLocks noChangeArrowheads="1"/>
            </p:cNvSpPr>
            <p:nvPr/>
          </p:nvSpPr>
          <p:spPr bwMode="auto">
            <a:xfrm>
              <a:off x="4354"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8</a:t>
              </a:r>
              <a:endParaRPr lang="en-GB" altLang="cs-CZ" sz="2590">
                <a:latin typeface="Times New Roman" panose="02020603050405020304" pitchFamily="18" charset="0"/>
              </a:endParaRPr>
            </a:p>
          </p:txBody>
        </p:sp>
        <p:sp>
          <p:nvSpPr>
            <p:cNvPr id="168199" name="Rectangle 263">
              <a:extLst>
                <a:ext uri="{FF2B5EF4-FFF2-40B4-BE49-F238E27FC236}">
                  <a16:creationId xmlns:a16="http://schemas.microsoft.com/office/drawing/2014/main" id="{B597E677-1F59-41A9-BDA3-4E2248B5777A}"/>
                </a:ext>
              </a:extLst>
            </p:cNvPr>
            <p:cNvSpPr>
              <a:spLocks noChangeArrowheads="1"/>
            </p:cNvSpPr>
            <p:nvPr/>
          </p:nvSpPr>
          <p:spPr bwMode="auto">
            <a:xfrm>
              <a:off x="4772" y="3717"/>
              <a:ext cx="45"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9</a:t>
              </a:r>
              <a:endParaRPr lang="en-GB" altLang="cs-CZ" sz="2590">
                <a:latin typeface="Times New Roman" panose="02020603050405020304" pitchFamily="18" charset="0"/>
              </a:endParaRPr>
            </a:p>
          </p:txBody>
        </p:sp>
        <p:sp>
          <p:nvSpPr>
            <p:cNvPr id="168200" name="Rectangle 264">
              <a:extLst>
                <a:ext uri="{FF2B5EF4-FFF2-40B4-BE49-F238E27FC236}">
                  <a16:creationId xmlns:a16="http://schemas.microsoft.com/office/drawing/2014/main" id="{03D3F682-41D0-45C1-8042-477FE208371F}"/>
                </a:ext>
              </a:extLst>
            </p:cNvPr>
            <p:cNvSpPr>
              <a:spLocks noChangeArrowheads="1"/>
            </p:cNvSpPr>
            <p:nvPr/>
          </p:nvSpPr>
          <p:spPr bwMode="auto">
            <a:xfrm>
              <a:off x="5168" y="3717"/>
              <a:ext cx="90"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079">
                  <a:solidFill>
                    <a:srgbClr val="000000"/>
                  </a:solidFill>
                </a:rPr>
                <a:t>10</a:t>
              </a:r>
              <a:endParaRPr lang="en-GB" altLang="cs-CZ" sz="2590">
                <a:latin typeface="Times New Roman" panose="02020603050405020304" pitchFamily="18" charset="0"/>
              </a:endParaRPr>
            </a:p>
          </p:txBody>
        </p:sp>
        <p:sp>
          <p:nvSpPr>
            <p:cNvPr id="168201" name="Rectangle 265">
              <a:extLst>
                <a:ext uri="{FF2B5EF4-FFF2-40B4-BE49-F238E27FC236}">
                  <a16:creationId xmlns:a16="http://schemas.microsoft.com/office/drawing/2014/main" id="{6E8C3E98-E921-4DE5-9DD8-160A2F0CA99C}"/>
                </a:ext>
              </a:extLst>
            </p:cNvPr>
            <p:cNvSpPr>
              <a:spLocks noChangeArrowheads="1"/>
            </p:cNvSpPr>
            <p:nvPr/>
          </p:nvSpPr>
          <p:spPr bwMode="auto">
            <a:xfrm>
              <a:off x="2654" y="3808"/>
              <a:ext cx="2346"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600" b="1" dirty="0">
                  <a:solidFill>
                    <a:srgbClr val="000000"/>
                  </a:solidFill>
                </a:rPr>
                <a:t>D (relative crack depth) [% wall thickness]</a:t>
              </a:r>
            </a:p>
          </p:txBody>
        </p:sp>
        <p:sp>
          <p:nvSpPr>
            <p:cNvPr id="168202" name="Rectangle 266">
              <a:extLst>
                <a:ext uri="{FF2B5EF4-FFF2-40B4-BE49-F238E27FC236}">
                  <a16:creationId xmlns:a16="http://schemas.microsoft.com/office/drawing/2014/main" id="{7A8BB006-B2F6-433A-8B24-0AA886E7CE58}"/>
                </a:ext>
              </a:extLst>
            </p:cNvPr>
            <p:cNvSpPr>
              <a:spLocks noChangeArrowheads="1"/>
            </p:cNvSpPr>
            <p:nvPr/>
          </p:nvSpPr>
          <p:spPr bwMode="auto">
            <a:xfrm rot="16200000">
              <a:off x="510" y="1097"/>
              <a:ext cx="434" cy="1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cs-CZ" altLang="cs-CZ" sz="1600" b="1" dirty="0">
                  <a:solidFill>
                    <a:srgbClr val="000000"/>
                  </a:solidFill>
                </a:rPr>
                <a:t>P(X&gt;D)</a:t>
              </a:r>
              <a:r>
                <a:rPr lang="en-GB" altLang="cs-CZ" sz="1600" b="1" dirty="0">
                  <a:solidFill>
                    <a:srgbClr val="000000"/>
                  </a:solidFill>
                </a:rPr>
                <a:t> </a:t>
              </a:r>
              <a:endParaRPr lang="en-GB" altLang="cs-CZ" sz="1600" dirty="0">
                <a:latin typeface="Times New Roman" panose="02020603050405020304" pitchFamily="18" charset="0"/>
              </a:endParaRPr>
            </a:p>
          </p:txBody>
        </p:sp>
        <p:sp>
          <p:nvSpPr>
            <p:cNvPr id="168203" name="Rectangle 267">
              <a:extLst>
                <a:ext uri="{FF2B5EF4-FFF2-40B4-BE49-F238E27FC236}">
                  <a16:creationId xmlns:a16="http://schemas.microsoft.com/office/drawing/2014/main" id="{D88160B4-E291-4A19-9DED-69C4A1F42D5F}"/>
                </a:ext>
              </a:extLst>
            </p:cNvPr>
            <p:cNvSpPr>
              <a:spLocks noChangeArrowheads="1"/>
            </p:cNvSpPr>
            <p:nvPr/>
          </p:nvSpPr>
          <p:spPr bwMode="auto">
            <a:xfrm rot="16200000">
              <a:off x="636" y="2573"/>
              <a:ext cx="233" cy="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GB" altLang="cs-CZ" sz="2590">
                <a:latin typeface="Times New Roman" panose="02020603050405020304" pitchFamily="18" charset="0"/>
              </a:endParaRPr>
            </a:p>
          </p:txBody>
        </p:sp>
        <p:sp>
          <p:nvSpPr>
            <p:cNvPr id="168204" name="Rectangle 268">
              <a:extLst>
                <a:ext uri="{FF2B5EF4-FFF2-40B4-BE49-F238E27FC236}">
                  <a16:creationId xmlns:a16="http://schemas.microsoft.com/office/drawing/2014/main" id="{02A0C379-C710-4EC4-88BE-615675920030}"/>
                </a:ext>
              </a:extLst>
            </p:cNvPr>
            <p:cNvSpPr>
              <a:spLocks noChangeArrowheads="1"/>
            </p:cNvSpPr>
            <p:nvPr/>
          </p:nvSpPr>
          <p:spPr bwMode="auto">
            <a:xfrm>
              <a:off x="2400" y="790"/>
              <a:ext cx="1135" cy="172"/>
            </a:xfrm>
            <a:prstGeom prst="rect">
              <a:avLst/>
            </a:prstGeom>
            <a:grpFill/>
            <a:ln w="0">
              <a:solidFill>
                <a:srgbClr val="000000"/>
              </a:solidFill>
              <a:miter lim="800000"/>
              <a:headEnd/>
              <a:tailEnd/>
            </a:ln>
          </p:spPr>
          <p:txBody>
            <a:bodyPr/>
            <a:lstStyle/>
            <a:p>
              <a:endParaRPr lang="cs-CZ"/>
            </a:p>
          </p:txBody>
        </p:sp>
        <p:sp>
          <p:nvSpPr>
            <p:cNvPr id="168205" name="Freeform 269">
              <a:extLst>
                <a:ext uri="{FF2B5EF4-FFF2-40B4-BE49-F238E27FC236}">
                  <a16:creationId xmlns:a16="http://schemas.microsoft.com/office/drawing/2014/main" id="{0E399A04-C168-44BB-A16A-7C7F505315EF}"/>
                </a:ext>
              </a:extLst>
            </p:cNvPr>
            <p:cNvSpPr>
              <a:spLocks/>
            </p:cNvSpPr>
            <p:nvPr/>
          </p:nvSpPr>
          <p:spPr bwMode="auto">
            <a:xfrm>
              <a:off x="2698" y="859"/>
              <a:ext cx="34" cy="34"/>
            </a:xfrm>
            <a:custGeom>
              <a:avLst/>
              <a:gdLst>
                <a:gd name="T0" fmla="*/ 17 w 34"/>
                <a:gd name="T1" fmla="*/ 0 h 34"/>
                <a:gd name="T2" fmla="*/ 34 w 34"/>
                <a:gd name="T3" fmla="*/ 17 h 34"/>
                <a:gd name="T4" fmla="*/ 17 w 34"/>
                <a:gd name="T5" fmla="*/ 34 h 34"/>
                <a:gd name="T6" fmla="*/ 0 w 34"/>
                <a:gd name="T7" fmla="*/ 17 h 34"/>
                <a:gd name="T8" fmla="*/ 17 w 34"/>
                <a:gd name="T9" fmla="*/ 0 h 34"/>
              </a:gdLst>
              <a:ahLst/>
              <a:cxnLst>
                <a:cxn ang="0">
                  <a:pos x="T0" y="T1"/>
                </a:cxn>
                <a:cxn ang="0">
                  <a:pos x="T2" y="T3"/>
                </a:cxn>
                <a:cxn ang="0">
                  <a:pos x="T4" y="T5"/>
                </a:cxn>
                <a:cxn ang="0">
                  <a:pos x="T6" y="T7"/>
                </a:cxn>
                <a:cxn ang="0">
                  <a:pos x="T8" y="T9"/>
                </a:cxn>
              </a:cxnLst>
              <a:rect l="0" t="0" r="r" b="b"/>
              <a:pathLst>
                <a:path w="34" h="34">
                  <a:moveTo>
                    <a:pt x="17" y="0"/>
                  </a:moveTo>
                  <a:lnTo>
                    <a:pt x="34" y="17"/>
                  </a:lnTo>
                  <a:lnTo>
                    <a:pt x="17" y="34"/>
                  </a:lnTo>
                  <a:lnTo>
                    <a:pt x="0" y="17"/>
                  </a:lnTo>
                  <a:lnTo>
                    <a:pt x="17" y="0"/>
                  </a:lnTo>
                  <a:close/>
                </a:path>
              </a:pathLst>
            </a:custGeom>
            <a:grpFill/>
            <a:ln w="9525">
              <a:solidFill>
                <a:srgbClr val="000080"/>
              </a:solidFill>
              <a:prstDash val="solid"/>
              <a:round/>
              <a:headEnd/>
              <a:tailEnd/>
            </a:ln>
          </p:spPr>
          <p:txBody>
            <a:bodyPr/>
            <a:lstStyle/>
            <a:p>
              <a:endParaRPr lang="cs-CZ"/>
            </a:p>
          </p:txBody>
        </p:sp>
        <p:sp>
          <p:nvSpPr>
            <p:cNvPr id="168206" name="Rectangle 270">
              <a:extLst>
                <a:ext uri="{FF2B5EF4-FFF2-40B4-BE49-F238E27FC236}">
                  <a16:creationId xmlns:a16="http://schemas.microsoft.com/office/drawing/2014/main" id="{908B023B-79E7-44DD-9D94-D0A60F3BF74E}"/>
                </a:ext>
              </a:extLst>
            </p:cNvPr>
            <p:cNvSpPr>
              <a:spLocks noChangeArrowheads="1"/>
            </p:cNvSpPr>
            <p:nvPr/>
          </p:nvSpPr>
          <p:spPr bwMode="auto">
            <a:xfrm>
              <a:off x="2761" y="830"/>
              <a:ext cx="484"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cs-CZ" altLang="cs-CZ" sz="1079" dirty="0" err="1">
                  <a:solidFill>
                    <a:srgbClr val="000000"/>
                  </a:solidFill>
                </a:rPr>
                <a:t>Flaws</a:t>
              </a:r>
              <a:r>
                <a:rPr lang="cs-CZ" altLang="cs-CZ" sz="1079" dirty="0">
                  <a:solidFill>
                    <a:srgbClr val="000000"/>
                  </a:solidFill>
                </a:rPr>
                <a:t> in </a:t>
              </a:r>
              <a:r>
                <a:rPr lang="cs-CZ" altLang="cs-CZ" sz="1079" dirty="0" err="1">
                  <a:solidFill>
                    <a:srgbClr val="000000"/>
                  </a:solidFill>
                </a:rPr>
                <a:t>weld</a:t>
              </a:r>
              <a:endParaRPr lang="en-GB" altLang="cs-CZ" sz="2590" dirty="0">
                <a:latin typeface="Times New Roman" panose="02020603050405020304" pitchFamily="18" charset="0"/>
              </a:endParaRPr>
            </a:p>
          </p:txBody>
        </p:sp>
        <p:sp>
          <p:nvSpPr>
            <p:cNvPr id="168207" name="Rectangle 271">
              <a:extLst>
                <a:ext uri="{FF2B5EF4-FFF2-40B4-BE49-F238E27FC236}">
                  <a16:creationId xmlns:a16="http://schemas.microsoft.com/office/drawing/2014/main" id="{E2D36319-F391-415B-8C3C-CDCB5189AE18}"/>
                </a:ext>
              </a:extLst>
            </p:cNvPr>
            <p:cNvSpPr>
              <a:spLocks noChangeArrowheads="1"/>
            </p:cNvSpPr>
            <p:nvPr/>
          </p:nvSpPr>
          <p:spPr bwMode="auto">
            <a:xfrm>
              <a:off x="647" y="647"/>
              <a:ext cx="4664" cy="3265"/>
            </a:xfrm>
            <a:prstGeom prst="rect">
              <a:avLst/>
            </a:prstGeom>
            <a:grpFill/>
            <a:ln w="0">
              <a:noFill/>
              <a:miter lim="800000"/>
              <a:headEnd/>
              <a:tailEnd/>
            </a:ln>
            <a:extLst/>
          </p:spPr>
          <p:txBody>
            <a:bodyPr/>
            <a:lstStyle/>
            <a:p>
              <a:endParaRPr lang="cs-CZ"/>
            </a:p>
          </p:txBody>
        </p:sp>
      </p:grpSp>
      <p:sp>
        <p:nvSpPr>
          <p:cNvPr id="168208" name="Rectangle 272">
            <a:extLst>
              <a:ext uri="{FF2B5EF4-FFF2-40B4-BE49-F238E27FC236}">
                <a16:creationId xmlns:a16="http://schemas.microsoft.com/office/drawing/2014/main" id="{3D39C204-3BE9-457D-A05A-2B7E60D6BFE5}"/>
              </a:ext>
            </a:extLst>
          </p:cNvPr>
          <p:cNvSpPr>
            <a:spLocks noChangeArrowheads="1"/>
          </p:cNvSpPr>
          <p:nvPr/>
        </p:nvSpPr>
        <p:spPr bwMode="auto">
          <a:xfrm>
            <a:off x="621171" y="1141225"/>
            <a:ext cx="8963343"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800" b="1">
                <a:solidFill>
                  <a:srgbClr val="003399"/>
                </a:solidFill>
                <a:latin typeface="Arial" panose="020B0604020202020204" pitchFamily="34" charset="0"/>
              </a:defRPr>
            </a:lvl1pPr>
            <a:lvl2pPr algn="ctr">
              <a:defRPr sz="2800" b="1">
                <a:solidFill>
                  <a:srgbClr val="003399"/>
                </a:solidFill>
                <a:latin typeface="Arial" panose="020B0604020202020204" pitchFamily="34" charset="0"/>
              </a:defRPr>
            </a:lvl2pPr>
            <a:lvl3pPr algn="ctr">
              <a:defRPr sz="2800" b="1">
                <a:solidFill>
                  <a:srgbClr val="003399"/>
                </a:solidFill>
                <a:latin typeface="Arial" panose="020B0604020202020204" pitchFamily="34" charset="0"/>
              </a:defRPr>
            </a:lvl3pPr>
            <a:lvl4pPr algn="ctr">
              <a:defRPr sz="2800" b="1">
                <a:solidFill>
                  <a:srgbClr val="003399"/>
                </a:solidFill>
                <a:latin typeface="Arial" panose="020B0604020202020204" pitchFamily="34" charset="0"/>
              </a:defRPr>
            </a:lvl4pPr>
            <a:lvl5pPr algn="ctr">
              <a:defRPr sz="2800" b="1">
                <a:solidFill>
                  <a:srgbClr val="003399"/>
                </a:solidFill>
                <a:latin typeface="Arial" panose="020B0604020202020204" pitchFamily="34" charset="0"/>
              </a:defRPr>
            </a:lvl5pPr>
            <a:lvl6pPr marL="457200" algn="ctr" fontAlgn="base">
              <a:spcBef>
                <a:spcPct val="0"/>
              </a:spcBef>
              <a:spcAft>
                <a:spcPct val="0"/>
              </a:spcAft>
              <a:defRPr sz="2800" b="1">
                <a:solidFill>
                  <a:srgbClr val="003399"/>
                </a:solidFill>
                <a:latin typeface="Arial" panose="020B0604020202020204" pitchFamily="34" charset="0"/>
              </a:defRPr>
            </a:lvl6pPr>
            <a:lvl7pPr marL="914400" algn="ctr" fontAlgn="base">
              <a:spcBef>
                <a:spcPct val="0"/>
              </a:spcBef>
              <a:spcAft>
                <a:spcPct val="0"/>
              </a:spcAft>
              <a:defRPr sz="2800" b="1">
                <a:solidFill>
                  <a:srgbClr val="003399"/>
                </a:solidFill>
                <a:latin typeface="Arial" panose="020B0604020202020204" pitchFamily="34" charset="0"/>
              </a:defRPr>
            </a:lvl7pPr>
            <a:lvl8pPr marL="1371600" algn="ctr" fontAlgn="base">
              <a:spcBef>
                <a:spcPct val="0"/>
              </a:spcBef>
              <a:spcAft>
                <a:spcPct val="0"/>
              </a:spcAft>
              <a:defRPr sz="2800" b="1">
                <a:solidFill>
                  <a:srgbClr val="003399"/>
                </a:solidFill>
                <a:latin typeface="Arial" panose="020B0604020202020204" pitchFamily="34" charset="0"/>
              </a:defRPr>
            </a:lvl8pPr>
            <a:lvl9pPr marL="1828800" algn="ctr" fontAlgn="base">
              <a:spcBef>
                <a:spcPct val="0"/>
              </a:spcBef>
              <a:spcAft>
                <a:spcPct val="0"/>
              </a:spcAft>
              <a:defRPr sz="2800" b="1">
                <a:solidFill>
                  <a:srgbClr val="003399"/>
                </a:solidFill>
                <a:latin typeface="Arial" panose="020B0604020202020204" pitchFamily="34" charset="0"/>
              </a:defRPr>
            </a:lvl9pPr>
          </a:lstStyle>
          <a:p>
            <a:r>
              <a:rPr lang="en-GB" altLang="cs-CZ" sz="1727" dirty="0">
                <a:solidFill>
                  <a:schemeClr val="accent1"/>
                </a:solidFill>
              </a:rPr>
              <a:t>Example of statistical treatment of embedded flaws in weld</a:t>
            </a:r>
          </a:p>
        </p:txBody>
      </p:sp>
      <p:sp>
        <p:nvSpPr>
          <p:cNvPr id="2" name="Zástupný symbol pro číslo snímku 1">
            <a:extLst>
              <a:ext uri="{FF2B5EF4-FFF2-40B4-BE49-F238E27FC236}">
                <a16:creationId xmlns:a16="http://schemas.microsoft.com/office/drawing/2014/main" id="{7BAD7C6F-64E2-4228-BBB7-A532BCCD3B0A}"/>
              </a:ext>
            </a:extLst>
          </p:cNvPr>
          <p:cNvSpPr>
            <a:spLocks noGrp="1"/>
          </p:cNvSpPr>
          <p:nvPr>
            <p:ph type="sldNum" sz="quarter" idx="10"/>
          </p:nvPr>
        </p:nvSpPr>
        <p:spPr/>
        <p:txBody>
          <a:bodyPr/>
          <a:lstStyle/>
          <a:p>
            <a:pPr>
              <a:defRPr/>
            </a:pPr>
            <a:fld id="{5D0F0B53-4DC0-432D-AFC8-EDE177B8531F}" type="slidenum">
              <a:rPr lang="cs-CZ" smtClean="0"/>
              <a:pPr>
                <a:defRPr/>
              </a:pPr>
              <a:t>17</a:t>
            </a:fld>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B66BE2F-7BC6-4500-9F23-6A6FE9542D6D}"/>
              </a:ext>
            </a:extLst>
          </p:cNvPr>
          <p:cNvSpPr>
            <a:spLocks noGrp="1" noChangeArrowheads="1"/>
          </p:cNvSpPr>
          <p:nvPr>
            <p:ph type="title"/>
          </p:nvPr>
        </p:nvSpPr>
        <p:spPr/>
        <p:txBody>
          <a:bodyPr/>
          <a:lstStyle/>
          <a:p>
            <a:r>
              <a:rPr lang="en-GB" altLang="cs-CZ" dirty="0">
                <a:solidFill>
                  <a:schemeClr val="accent1"/>
                </a:solidFill>
                <a:cs typeface="Times New Roman" panose="02020603050405020304" pitchFamily="18" charset="0"/>
              </a:rPr>
              <a:t>Randomly generated cracks</a:t>
            </a:r>
            <a:endParaRPr lang="en-GB" altLang="cs-CZ" i="1" baseline="-25000" dirty="0">
              <a:solidFill>
                <a:schemeClr val="accent1"/>
              </a:solidFill>
              <a:cs typeface="Times New Roman" panose="02020603050405020304" pitchFamily="18" charset="0"/>
            </a:endParaRPr>
          </a:p>
        </p:txBody>
      </p:sp>
      <p:sp>
        <p:nvSpPr>
          <p:cNvPr id="169230" name="Rectangle 270">
            <a:extLst>
              <a:ext uri="{FF2B5EF4-FFF2-40B4-BE49-F238E27FC236}">
                <a16:creationId xmlns:a16="http://schemas.microsoft.com/office/drawing/2014/main" id="{7F9B27B8-34B9-4486-980B-926727FFDC18}"/>
              </a:ext>
            </a:extLst>
          </p:cNvPr>
          <p:cNvSpPr>
            <a:spLocks noChangeArrowheads="1"/>
          </p:cNvSpPr>
          <p:nvPr/>
        </p:nvSpPr>
        <p:spPr bwMode="auto">
          <a:xfrm>
            <a:off x="684902" y="1192518"/>
            <a:ext cx="8963343"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800" b="1">
                <a:solidFill>
                  <a:srgbClr val="003399"/>
                </a:solidFill>
                <a:latin typeface="Arial" panose="020B0604020202020204" pitchFamily="34" charset="0"/>
              </a:defRPr>
            </a:lvl1pPr>
            <a:lvl2pPr algn="ctr">
              <a:defRPr sz="2800" b="1">
                <a:solidFill>
                  <a:srgbClr val="003399"/>
                </a:solidFill>
                <a:latin typeface="Arial" panose="020B0604020202020204" pitchFamily="34" charset="0"/>
              </a:defRPr>
            </a:lvl2pPr>
            <a:lvl3pPr algn="ctr">
              <a:defRPr sz="2800" b="1">
                <a:solidFill>
                  <a:srgbClr val="003399"/>
                </a:solidFill>
                <a:latin typeface="Arial" panose="020B0604020202020204" pitchFamily="34" charset="0"/>
              </a:defRPr>
            </a:lvl3pPr>
            <a:lvl4pPr algn="ctr">
              <a:defRPr sz="2800" b="1">
                <a:solidFill>
                  <a:srgbClr val="003399"/>
                </a:solidFill>
                <a:latin typeface="Arial" panose="020B0604020202020204" pitchFamily="34" charset="0"/>
              </a:defRPr>
            </a:lvl4pPr>
            <a:lvl5pPr algn="ctr">
              <a:defRPr sz="2800" b="1">
                <a:solidFill>
                  <a:srgbClr val="003399"/>
                </a:solidFill>
                <a:latin typeface="Arial" panose="020B0604020202020204" pitchFamily="34" charset="0"/>
              </a:defRPr>
            </a:lvl5pPr>
            <a:lvl6pPr marL="457200" algn="ctr" fontAlgn="base">
              <a:spcBef>
                <a:spcPct val="0"/>
              </a:spcBef>
              <a:spcAft>
                <a:spcPct val="0"/>
              </a:spcAft>
              <a:defRPr sz="2800" b="1">
                <a:solidFill>
                  <a:srgbClr val="003399"/>
                </a:solidFill>
                <a:latin typeface="Arial" panose="020B0604020202020204" pitchFamily="34" charset="0"/>
              </a:defRPr>
            </a:lvl6pPr>
            <a:lvl7pPr marL="914400" algn="ctr" fontAlgn="base">
              <a:spcBef>
                <a:spcPct val="0"/>
              </a:spcBef>
              <a:spcAft>
                <a:spcPct val="0"/>
              </a:spcAft>
              <a:defRPr sz="2800" b="1">
                <a:solidFill>
                  <a:srgbClr val="003399"/>
                </a:solidFill>
                <a:latin typeface="Arial" panose="020B0604020202020204" pitchFamily="34" charset="0"/>
              </a:defRPr>
            </a:lvl7pPr>
            <a:lvl8pPr marL="1371600" algn="ctr" fontAlgn="base">
              <a:spcBef>
                <a:spcPct val="0"/>
              </a:spcBef>
              <a:spcAft>
                <a:spcPct val="0"/>
              </a:spcAft>
              <a:defRPr sz="2800" b="1">
                <a:solidFill>
                  <a:srgbClr val="003399"/>
                </a:solidFill>
                <a:latin typeface="Arial" panose="020B0604020202020204" pitchFamily="34" charset="0"/>
              </a:defRPr>
            </a:lvl8pPr>
            <a:lvl9pPr marL="1828800" algn="ctr" fontAlgn="base">
              <a:spcBef>
                <a:spcPct val="0"/>
              </a:spcBef>
              <a:spcAft>
                <a:spcPct val="0"/>
              </a:spcAft>
              <a:defRPr sz="2800" b="1">
                <a:solidFill>
                  <a:srgbClr val="003399"/>
                </a:solidFill>
                <a:latin typeface="Arial" panose="020B0604020202020204" pitchFamily="34" charset="0"/>
              </a:defRPr>
            </a:lvl9pPr>
          </a:lstStyle>
          <a:p>
            <a:r>
              <a:rPr lang="en-GB" altLang="cs-CZ" sz="1727" dirty="0">
                <a:solidFill>
                  <a:schemeClr val="accent1"/>
                </a:solidFill>
              </a:rPr>
              <a:t>Example of statistical treatment of </a:t>
            </a:r>
            <a:r>
              <a:rPr lang="en-GB" altLang="cs-CZ" sz="1727" dirty="0" err="1">
                <a:solidFill>
                  <a:schemeClr val="accent1"/>
                </a:solidFill>
              </a:rPr>
              <a:t>subcladding</a:t>
            </a:r>
            <a:r>
              <a:rPr lang="en-GB" altLang="cs-CZ" sz="1727" dirty="0">
                <a:solidFill>
                  <a:schemeClr val="accent1"/>
                </a:solidFill>
              </a:rPr>
              <a:t> flaws</a:t>
            </a:r>
          </a:p>
        </p:txBody>
      </p:sp>
      <p:grpSp>
        <p:nvGrpSpPr>
          <p:cNvPr id="169231" name="Group 271">
            <a:extLst>
              <a:ext uri="{FF2B5EF4-FFF2-40B4-BE49-F238E27FC236}">
                <a16:creationId xmlns:a16="http://schemas.microsoft.com/office/drawing/2014/main" id="{60F08C78-9479-459A-AA90-A37F8D26AD4B}"/>
              </a:ext>
            </a:extLst>
          </p:cNvPr>
          <p:cNvGrpSpPr>
            <a:grpSpLocks/>
          </p:cNvGrpSpPr>
          <p:nvPr/>
        </p:nvGrpSpPr>
        <p:grpSpPr bwMode="auto">
          <a:xfrm>
            <a:off x="952757" y="1672477"/>
            <a:ext cx="8784709" cy="5703566"/>
            <a:chOff x="315" y="625"/>
            <a:chExt cx="5191" cy="3404"/>
          </a:xfrm>
        </p:grpSpPr>
        <p:sp>
          <p:nvSpPr>
            <p:cNvPr id="169232" name="Rectangle 272">
              <a:extLst>
                <a:ext uri="{FF2B5EF4-FFF2-40B4-BE49-F238E27FC236}">
                  <a16:creationId xmlns:a16="http://schemas.microsoft.com/office/drawing/2014/main" id="{03EE0376-780D-4B87-9CFF-B17B33A8829B}"/>
                </a:ext>
              </a:extLst>
            </p:cNvPr>
            <p:cNvSpPr>
              <a:spLocks noChangeArrowheads="1"/>
            </p:cNvSpPr>
            <p:nvPr/>
          </p:nvSpPr>
          <p:spPr bwMode="auto">
            <a:xfrm>
              <a:off x="318" y="752"/>
              <a:ext cx="5188" cy="3254"/>
            </a:xfrm>
            <a:prstGeom prst="rect">
              <a:avLst/>
            </a:prstGeom>
            <a:noFill/>
            <a:ln w="0">
              <a:noFill/>
              <a:miter lim="800000"/>
              <a:headEnd/>
              <a:tailEnd/>
            </a:ln>
          </p:spPr>
          <p:txBody>
            <a:bodyPr/>
            <a:lstStyle/>
            <a:p>
              <a:endParaRPr lang="cs-CZ" dirty="0"/>
            </a:p>
          </p:txBody>
        </p:sp>
        <p:sp>
          <p:nvSpPr>
            <p:cNvPr id="169233" name="Rectangle 273">
              <a:extLst>
                <a:ext uri="{FF2B5EF4-FFF2-40B4-BE49-F238E27FC236}">
                  <a16:creationId xmlns:a16="http://schemas.microsoft.com/office/drawing/2014/main" id="{9E47BAB6-BBB2-430B-87BE-D413C3F4A0D0}"/>
                </a:ext>
              </a:extLst>
            </p:cNvPr>
            <p:cNvSpPr>
              <a:spLocks noChangeArrowheads="1"/>
            </p:cNvSpPr>
            <p:nvPr/>
          </p:nvSpPr>
          <p:spPr bwMode="auto">
            <a:xfrm>
              <a:off x="766" y="956"/>
              <a:ext cx="4467" cy="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69234" name="Line 274">
              <a:extLst>
                <a:ext uri="{FF2B5EF4-FFF2-40B4-BE49-F238E27FC236}">
                  <a16:creationId xmlns:a16="http://schemas.microsoft.com/office/drawing/2014/main" id="{CBCA6BFC-C023-4D97-B776-D9494E4E4B6B}"/>
                </a:ext>
              </a:extLst>
            </p:cNvPr>
            <p:cNvSpPr>
              <a:spLocks noChangeShapeType="1"/>
            </p:cNvSpPr>
            <p:nvPr/>
          </p:nvSpPr>
          <p:spPr bwMode="auto">
            <a:xfrm>
              <a:off x="766" y="3445"/>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35" name="Line 275">
              <a:extLst>
                <a:ext uri="{FF2B5EF4-FFF2-40B4-BE49-F238E27FC236}">
                  <a16:creationId xmlns:a16="http://schemas.microsoft.com/office/drawing/2014/main" id="{59B687CF-B56C-4926-B3DC-8EA3233B664B}"/>
                </a:ext>
              </a:extLst>
            </p:cNvPr>
            <p:cNvSpPr>
              <a:spLocks noChangeShapeType="1"/>
            </p:cNvSpPr>
            <p:nvPr/>
          </p:nvSpPr>
          <p:spPr bwMode="auto">
            <a:xfrm>
              <a:off x="766" y="3197"/>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36" name="Line 276">
              <a:extLst>
                <a:ext uri="{FF2B5EF4-FFF2-40B4-BE49-F238E27FC236}">
                  <a16:creationId xmlns:a16="http://schemas.microsoft.com/office/drawing/2014/main" id="{177D5620-207A-437D-B0A0-A95479351CC8}"/>
                </a:ext>
              </a:extLst>
            </p:cNvPr>
            <p:cNvSpPr>
              <a:spLocks noChangeShapeType="1"/>
            </p:cNvSpPr>
            <p:nvPr/>
          </p:nvSpPr>
          <p:spPr bwMode="auto">
            <a:xfrm>
              <a:off x="766" y="2949"/>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37" name="Line 277">
              <a:extLst>
                <a:ext uri="{FF2B5EF4-FFF2-40B4-BE49-F238E27FC236}">
                  <a16:creationId xmlns:a16="http://schemas.microsoft.com/office/drawing/2014/main" id="{68A9032A-C809-489F-981D-01FF9CDCC8E5}"/>
                </a:ext>
              </a:extLst>
            </p:cNvPr>
            <p:cNvSpPr>
              <a:spLocks noChangeShapeType="1"/>
            </p:cNvSpPr>
            <p:nvPr/>
          </p:nvSpPr>
          <p:spPr bwMode="auto">
            <a:xfrm>
              <a:off x="766" y="2701"/>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38" name="Line 278">
              <a:extLst>
                <a:ext uri="{FF2B5EF4-FFF2-40B4-BE49-F238E27FC236}">
                  <a16:creationId xmlns:a16="http://schemas.microsoft.com/office/drawing/2014/main" id="{A6B5FCA1-B497-4111-8BCB-A89A76659943}"/>
                </a:ext>
              </a:extLst>
            </p:cNvPr>
            <p:cNvSpPr>
              <a:spLocks noChangeShapeType="1"/>
            </p:cNvSpPr>
            <p:nvPr/>
          </p:nvSpPr>
          <p:spPr bwMode="auto">
            <a:xfrm>
              <a:off x="766" y="2454"/>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39" name="Line 279">
              <a:extLst>
                <a:ext uri="{FF2B5EF4-FFF2-40B4-BE49-F238E27FC236}">
                  <a16:creationId xmlns:a16="http://schemas.microsoft.com/office/drawing/2014/main" id="{B509E742-B59E-4E8B-B230-DB703278221C}"/>
                </a:ext>
              </a:extLst>
            </p:cNvPr>
            <p:cNvSpPr>
              <a:spLocks noChangeShapeType="1"/>
            </p:cNvSpPr>
            <p:nvPr/>
          </p:nvSpPr>
          <p:spPr bwMode="auto">
            <a:xfrm>
              <a:off x="766" y="2200"/>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0" name="Line 280">
              <a:extLst>
                <a:ext uri="{FF2B5EF4-FFF2-40B4-BE49-F238E27FC236}">
                  <a16:creationId xmlns:a16="http://schemas.microsoft.com/office/drawing/2014/main" id="{D622D852-1095-4DE3-A40D-658E2669ED41}"/>
                </a:ext>
              </a:extLst>
            </p:cNvPr>
            <p:cNvSpPr>
              <a:spLocks noChangeShapeType="1"/>
            </p:cNvSpPr>
            <p:nvPr/>
          </p:nvSpPr>
          <p:spPr bwMode="auto">
            <a:xfrm>
              <a:off x="766" y="1953"/>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1" name="Line 281">
              <a:extLst>
                <a:ext uri="{FF2B5EF4-FFF2-40B4-BE49-F238E27FC236}">
                  <a16:creationId xmlns:a16="http://schemas.microsoft.com/office/drawing/2014/main" id="{3B3FD159-B386-462D-89D0-2CF63293C2A7}"/>
                </a:ext>
              </a:extLst>
            </p:cNvPr>
            <p:cNvSpPr>
              <a:spLocks noChangeShapeType="1"/>
            </p:cNvSpPr>
            <p:nvPr/>
          </p:nvSpPr>
          <p:spPr bwMode="auto">
            <a:xfrm>
              <a:off x="766" y="1705"/>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2" name="Line 282">
              <a:extLst>
                <a:ext uri="{FF2B5EF4-FFF2-40B4-BE49-F238E27FC236}">
                  <a16:creationId xmlns:a16="http://schemas.microsoft.com/office/drawing/2014/main" id="{A99BB56A-F730-40E3-9E8A-69DE66379B1B}"/>
                </a:ext>
              </a:extLst>
            </p:cNvPr>
            <p:cNvSpPr>
              <a:spLocks noChangeShapeType="1"/>
            </p:cNvSpPr>
            <p:nvPr/>
          </p:nvSpPr>
          <p:spPr bwMode="auto">
            <a:xfrm>
              <a:off x="766" y="1457"/>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3" name="Line 283">
              <a:extLst>
                <a:ext uri="{FF2B5EF4-FFF2-40B4-BE49-F238E27FC236}">
                  <a16:creationId xmlns:a16="http://schemas.microsoft.com/office/drawing/2014/main" id="{F3039C61-F856-4B15-80E7-9052CCFA4819}"/>
                </a:ext>
              </a:extLst>
            </p:cNvPr>
            <p:cNvSpPr>
              <a:spLocks noChangeShapeType="1"/>
            </p:cNvSpPr>
            <p:nvPr/>
          </p:nvSpPr>
          <p:spPr bwMode="auto">
            <a:xfrm>
              <a:off x="766" y="1204"/>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4" name="Line 284">
              <a:extLst>
                <a:ext uri="{FF2B5EF4-FFF2-40B4-BE49-F238E27FC236}">
                  <a16:creationId xmlns:a16="http://schemas.microsoft.com/office/drawing/2014/main" id="{826D57F0-50EF-4959-8FA9-8251D61E7530}"/>
                </a:ext>
              </a:extLst>
            </p:cNvPr>
            <p:cNvSpPr>
              <a:spLocks noChangeShapeType="1"/>
            </p:cNvSpPr>
            <p:nvPr/>
          </p:nvSpPr>
          <p:spPr bwMode="auto">
            <a:xfrm>
              <a:off x="766" y="956"/>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5" name="Line 285">
              <a:extLst>
                <a:ext uri="{FF2B5EF4-FFF2-40B4-BE49-F238E27FC236}">
                  <a16:creationId xmlns:a16="http://schemas.microsoft.com/office/drawing/2014/main" id="{4AD07125-55B7-4CE5-87FC-ABD19B74C903}"/>
                </a:ext>
              </a:extLst>
            </p:cNvPr>
            <p:cNvSpPr>
              <a:spLocks noChangeShapeType="1"/>
            </p:cNvSpPr>
            <p:nvPr/>
          </p:nvSpPr>
          <p:spPr bwMode="auto">
            <a:xfrm>
              <a:off x="1665" y="956"/>
              <a:ext cx="1" cy="27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6" name="Line 286">
              <a:extLst>
                <a:ext uri="{FF2B5EF4-FFF2-40B4-BE49-F238E27FC236}">
                  <a16:creationId xmlns:a16="http://schemas.microsoft.com/office/drawing/2014/main" id="{17B98804-7C48-42A0-B547-DF7CC8D0F981}"/>
                </a:ext>
              </a:extLst>
            </p:cNvPr>
            <p:cNvSpPr>
              <a:spLocks noChangeShapeType="1"/>
            </p:cNvSpPr>
            <p:nvPr/>
          </p:nvSpPr>
          <p:spPr bwMode="auto">
            <a:xfrm>
              <a:off x="2557" y="956"/>
              <a:ext cx="1" cy="27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7" name="Line 287">
              <a:extLst>
                <a:ext uri="{FF2B5EF4-FFF2-40B4-BE49-F238E27FC236}">
                  <a16:creationId xmlns:a16="http://schemas.microsoft.com/office/drawing/2014/main" id="{2676EBDB-28AC-4D55-ADFD-C9B3047DF50E}"/>
                </a:ext>
              </a:extLst>
            </p:cNvPr>
            <p:cNvSpPr>
              <a:spLocks noChangeShapeType="1"/>
            </p:cNvSpPr>
            <p:nvPr/>
          </p:nvSpPr>
          <p:spPr bwMode="auto">
            <a:xfrm>
              <a:off x="3449" y="956"/>
              <a:ext cx="1" cy="27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8" name="Line 288">
              <a:extLst>
                <a:ext uri="{FF2B5EF4-FFF2-40B4-BE49-F238E27FC236}">
                  <a16:creationId xmlns:a16="http://schemas.microsoft.com/office/drawing/2014/main" id="{9A59486F-0531-47B9-AC9C-5C0BF7E48299}"/>
                </a:ext>
              </a:extLst>
            </p:cNvPr>
            <p:cNvSpPr>
              <a:spLocks noChangeShapeType="1"/>
            </p:cNvSpPr>
            <p:nvPr/>
          </p:nvSpPr>
          <p:spPr bwMode="auto">
            <a:xfrm>
              <a:off x="4341" y="956"/>
              <a:ext cx="1" cy="27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49" name="Line 289">
              <a:extLst>
                <a:ext uri="{FF2B5EF4-FFF2-40B4-BE49-F238E27FC236}">
                  <a16:creationId xmlns:a16="http://schemas.microsoft.com/office/drawing/2014/main" id="{E74BE548-8B47-4180-8333-CB5665DE0CA2}"/>
                </a:ext>
              </a:extLst>
            </p:cNvPr>
            <p:cNvSpPr>
              <a:spLocks noChangeShapeType="1"/>
            </p:cNvSpPr>
            <p:nvPr/>
          </p:nvSpPr>
          <p:spPr bwMode="auto">
            <a:xfrm>
              <a:off x="5233" y="956"/>
              <a:ext cx="1" cy="27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0" name="Rectangle 290">
              <a:extLst>
                <a:ext uri="{FF2B5EF4-FFF2-40B4-BE49-F238E27FC236}">
                  <a16:creationId xmlns:a16="http://schemas.microsoft.com/office/drawing/2014/main" id="{29737514-D59F-49DC-A921-AE375B1CE238}"/>
                </a:ext>
              </a:extLst>
            </p:cNvPr>
            <p:cNvSpPr>
              <a:spLocks noChangeArrowheads="1"/>
            </p:cNvSpPr>
            <p:nvPr/>
          </p:nvSpPr>
          <p:spPr bwMode="auto">
            <a:xfrm>
              <a:off x="766" y="956"/>
              <a:ext cx="4467" cy="274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251" name="Freeform 291">
              <a:extLst>
                <a:ext uri="{FF2B5EF4-FFF2-40B4-BE49-F238E27FC236}">
                  <a16:creationId xmlns:a16="http://schemas.microsoft.com/office/drawing/2014/main" id="{72DDD21F-EB0D-4E94-BA58-CC41E86E54FC}"/>
                </a:ext>
              </a:extLst>
            </p:cNvPr>
            <p:cNvSpPr>
              <a:spLocks/>
            </p:cNvSpPr>
            <p:nvPr/>
          </p:nvSpPr>
          <p:spPr bwMode="auto">
            <a:xfrm>
              <a:off x="766" y="956"/>
              <a:ext cx="25" cy="2742"/>
            </a:xfrm>
            <a:custGeom>
              <a:avLst/>
              <a:gdLst>
                <a:gd name="T0" fmla="*/ 0 w 4"/>
                <a:gd name="T1" fmla="*/ 0 h 487"/>
                <a:gd name="T2" fmla="*/ 0 w 4"/>
                <a:gd name="T3" fmla="*/ 487 h 487"/>
                <a:gd name="T4" fmla="*/ 4 w 4"/>
                <a:gd name="T5" fmla="*/ 487 h 487"/>
              </a:gdLst>
              <a:ahLst/>
              <a:cxnLst>
                <a:cxn ang="0">
                  <a:pos x="T0" y="T1"/>
                </a:cxn>
                <a:cxn ang="0">
                  <a:pos x="T2" y="T3"/>
                </a:cxn>
                <a:cxn ang="0">
                  <a:pos x="T4" y="T5"/>
                </a:cxn>
              </a:cxnLst>
              <a:rect l="0" t="0" r="r" b="b"/>
              <a:pathLst>
                <a:path w="4" h="487">
                  <a:moveTo>
                    <a:pt x="0" y="0"/>
                  </a:moveTo>
                  <a:lnTo>
                    <a:pt x="0" y="487"/>
                  </a:lnTo>
                  <a:lnTo>
                    <a:pt x="4" y="4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252" name="Line 292">
              <a:extLst>
                <a:ext uri="{FF2B5EF4-FFF2-40B4-BE49-F238E27FC236}">
                  <a16:creationId xmlns:a16="http://schemas.microsoft.com/office/drawing/2014/main" id="{7918E40C-E661-4386-B535-D65783A72683}"/>
                </a:ext>
              </a:extLst>
            </p:cNvPr>
            <p:cNvSpPr>
              <a:spLocks noChangeShapeType="1"/>
            </p:cNvSpPr>
            <p:nvPr/>
          </p:nvSpPr>
          <p:spPr bwMode="auto">
            <a:xfrm>
              <a:off x="766" y="364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3" name="Line 293">
              <a:extLst>
                <a:ext uri="{FF2B5EF4-FFF2-40B4-BE49-F238E27FC236}">
                  <a16:creationId xmlns:a16="http://schemas.microsoft.com/office/drawing/2014/main" id="{1F22FA3B-59B3-480B-955C-312E58F21335}"/>
                </a:ext>
              </a:extLst>
            </p:cNvPr>
            <p:cNvSpPr>
              <a:spLocks noChangeShapeType="1"/>
            </p:cNvSpPr>
            <p:nvPr/>
          </p:nvSpPr>
          <p:spPr bwMode="auto">
            <a:xfrm>
              <a:off x="766" y="359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4" name="Line 294">
              <a:extLst>
                <a:ext uri="{FF2B5EF4-FFF2-40B4-BE49-F238E27FC236}">
                  <a16:creationId xmlns:a16="http://schemas.microsoft.com/office/drawing/2014/main" id="{0B7E5AF5-1658-432A-882B-008AD4D3858A}"/>
                </a:ext>
              </a:extLst>
            </p:cNvPr>
            <p:cNvSpPr>
              <a:spLocks noChangeShapeType="1"/>
            </p:cNvSpPr>
            <p:nvPr/>
          </p:nvSpPr>
          <p:spPr bwMode="auto">
            <a:xfrm>
              <a:off x="766" y="354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5" name="Line 295">
              <a:extLst>
                <a:ext uri="{FF2B5EF4-FFF2-40B4-BE49-F238E27FC236}">
                  <a16:creationId xmlns:a16="http://schemas.microsoft.com/office/drawing/2014/main" id="{B4DF13DA-5C69-420E-AE9F-C0F85AE2F0AF}"/>
                </a:ext>
              </a:extLst>
            </p:cNvPr>
            <p:cNvSpPr>
              <a:spLocks noChangeShapeType="1"/>
            </p:cNvSpPr>
            <p:nvPr/>
          </p:nvSpPr>
          <p:spPr bwMode="auto">
            <a:xfrm>
              <a:off x="766" y="3495"/>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6" name="Line 296">
              <a:extLst>
                <a:ext uri="{FF2B5EF4-FFF2-40B4-BE49-F238E27FC236}">
                  <a16:creationId xmlns:a16="http://schemas.microsoft.com/office/drawing/2014/main" id="{85184614-229C-41F6-863F-852DB903B021}"/>
                </a:ext>
              </a:extLst>
            </p:cNvPr>
            <p:cNvSpPr>
              <a:spLocks noChangeShapeType="1"/>
            </p:cNvSpPr>
            <p:nvPr/>
          </p:nvSpPr>
          <p:spPr bwMode="auto">
            <a:xfrm>
              <a:off x="766" y="3445"/>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7" name="Line 297">
              <a:extLst>
                <a:ext uri="{FF2B5EF4-FFF2-40B4-BE49-F238E27FC236}">
                  <a16:creationId xmlns:a16="http://schemas.microsoft.com/office/drawing/2014/main" id="{B46EFE25-AF72-402F-989D-6C89F68B7D87}"/>
                </a:ext>
              </a:extLst>
            </p:cNvPr>
            <p:cNvSpPr>
              <a:spLocks noChangeShapeType="1"/>
            </p:cNvSpPr>
            <p:nvPr/>
          </p:nvSpPr>
          <p:spPr bwMode="auto">
            <a:xfrm>
              <a:off x="766" y="3400"/>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8" name="Line 298">
              <a:extLst>
                <a:ext uri="{FF2B5EF4-FFF2-40B4-BE49-F238E27FC236}">
                  <a16:creationId xmlns:a16="http://schemas.microsoft.com/office/drawing/2014/main" id="{BBAB45F0-5BFB-444A-8679-606484092A13}"/>
                </a:ext>
              </a:extLst>
            </p:cNvPr>
            <p:cNvSpPr>
              <a:spLocks noChangeShapeType="1"/>
            </p:cNvSpPr>
            <p:nvPr/>
          </p:nvSpPr>
          <p:spPr bwMode="auto">
            <a:xfrm>
              <a:off x="766" y="3349"/>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59" name="Line 299">
              <a:extLst>
                <a:ext uri="{FF2B5EF4-FFF2-40B4-BE49-F238E27FC236}">
                  <a16:creationId xmlns:a16="http://schemas.microsoft.com/office/drawing/2014/main" id="{EF88F629-98F3-4C21-8100-3E6B2D30C815}"/>
                </a:ext>
              </a:extLst>
            </p:cNvPr>
            <p:cNvSpPr>
              <a:spLocks noChangeShapeType="1"/>
            </p:cNvSpPr>
            <p:nvPr/>
          </p:nvSpPr>
          <p:spPr bwMode="auto">
            <a:xfrm>
              <a:off x="766" y="3298"/>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0" name="Line 300">
              <a:extLst>
                <a:ext uri="{FF2B5EF4-FFF2-40B4-BE49-F238E27FC236}">
                  <a16:creationId xmlns:a16="http://schemas.microsoft.com/office/drawing/2014/main" id="{A6C82EF6-49FF-4F91-B5A6-3E235FF570F1}"/>
                </a:ext>
              </a:extLst>
            </p:cNvPr>
            <p:cNvSpPr>
              <a:spLocks noChangeShapeType="1"/>
            </p:cNvSpPr>
            <p:nvPr/>
          </p:nvSpPr>
          <p:spPr bwMode="auto">
            <a:xfrm>
              <a:off x="766" y="3248"/>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1" name="Line 301">
              <a:extLst>
                <a:ext uri="{FF2B5EF4-FFF2-40B4-BE49-F238E27FC236}">
                  <a16:creationId xmlns:a16="http://schemas.microsoft.com/office/drawing/2014/main" id="{66BD9613-0DD2-4AF8-AE30-646E907E0D04}"/>
                </a:ext>
              </a:extLst>
            </p:cNvPr>
            <p:cNvSpPr>
              <a:spLocks noChangeShapeType="1"/>
            </p:cNvSpPr>
            <p:nvPr/>
          </p:nvSpPr>
          <p:spPr bwMode="auto">
            <a:xfrm>
              <a:off x="766" y="319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2" name="Line 302">
              <a:extLst>
                <a:ext uri="{FF2B5EF4-FFF2-40B4-BE49-F238E27FC236}">
                  <a16:creationId xmlns:a16="http://schemas.microsoft.com/office/drawing/2014/main" id="{A5DB11AF-7732-4749-8F97-225EC66F03B5}"/>
                </a:ext>
              </a:extLst>
            </p:cNvPr>
            <p:cNvSpPr>
              <a:spLocks noChangeShapeType="1"/>
            </p:cNvSpPr>
            <p:nvPr/>
          </p:nvSpPr>
          <p:spPr bwMode="auto">
            <a:xfrm>
              <a:off x="766" y="314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3" name="Line 303">
              <a:extLst>
                <a:ext uri="{FF2B5EF4-FFF2-40B4-BE49-F238E27FC236}">
                  <a16:creationId xmlns:a16="http://schemas.microsoft.com/office/drawing/2014/main" id="{B4D49926-A235-4BD9-93B3-6A05C475594B}"/>
                </a:ext>
              </a:extLst>
            </p:cNvPr>
            <p:cNvSpPr>
              <a:spLocks noChangeShapeType="1"/>
            </p:cNvSpPr>
            <p:nvPr/>
          </p:nvSpPr>
          <p:spPr bwMode="auto">
            <a:xfrm>
              <a:off x="766" y="310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4" name="Line 304">
              <a:extLst>
                <a:ext uri="{FF2B5EF4-FFF2-40B4-BE49-F238E27FC236}">
                  <a16:creationId xmlns:a16="http://schemas.microsoft.com/office/drawing/2014/main" id="{03A563F0-07B4-472E-8F34-CF380801DFD5}"/>
                </a:ext>
              </a:extLst>
            </p:cNvPr>
            <p:cNvSpPr>
              <a:spLocks noChangeShapeType="1"/>
            </p:cNvSpPr>
            <p:nvPr/>
          </p:nvSpPr>
          <p:spPr bwMode="auto">
            <a:xfrm>
              <a:off x="766" y="305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5" name="Line 305">
              <a:extLst>
                <a:ext uri="{FF2B5EF4-FFF2-40B4-BE49-F238E27FC236}">
                  <a16:creationId xmlns:a16="http://schemas.microsoft.com/office/drawing/2014/main" id="{163F5455-5828-4EB0-953B-933F05CDBBE5}"/>
                </a:ext>
              </a:extLst>
            </p:cNvPr>
            <p:cNvSpPr>
              <a:spLocks noChangeShapeType="1"/>
            </p:cNvSpPr>
            <p:nvPr/>
          </p:nvSpPr>
          <p:spPr bwMode="auto">
            <a:xfrm>
              <a:off x="766" y="3000"/>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6" name="Line 306">
              <a:extLst>
                <a:ext uri="{FF2B5EF4-FFF2-40B4-BE49-F238E27FC236}">
                  <a16:creationId xmlns:a16="http://schemas.microsoft.com/office/drawing/2014/main" id="{3DDC48F6-81C0-4660-888B-F04794D85051}"/>
                </a:ext>
              </a:extLst>
            </p:cNvPr>
            <p:cNvSpPr>
              <a:spLocks noChangeShapeType="1"/>
            </p:cNvSpPr>
            <p:nvPr/>
          </p:nvSpPr>
          <p:spPr bwMode="auto">
            <a:xfrm>
              <a:off x="766" y="2949"/>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7" name="Line 307">
              <a:extLst>
                <a:ext uri="{FF2B5EF4-FFF2-40B4-BE49-F238E27FC236}">
                  <a16:creationId xmlns:a16="http://schemas.microsoft.com/office/drawing/2014/main" id="{4863C249-F443-4B43-84F9-AEA95CD8E822}"/>
                </a:ext>
              </a:extLst>
            </p:cNvPr>
            <p:cNvSpPr>
              <a:spLocks noChangeShapeType="1"/>
            </p:cNvSpPr>
            <p:nvPr/>
          </p:nvSpPr>
          <p:spPr bwMode="auto">
            <a:xfrm>
              <a:off x="766" y="2899"/>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8" name="Line 308">
              <a:extLst>
                <a:ext uri="{FF2B5EF4-FFF2-40B4-BE49-F238E27FC236}">
                  <a16:creationId xmlns:a16="http://schemas.microsoft.com/office/drawing/2014/main" id="{814AE200-D54F-4232-94F9-605935AAE154}"/>
                </a:ext>
              </a:extLst>
            </p:cNvPr>
            <p:cNvSpPr>
              <a:spLocks noChangeShapeType="1"/>
            </p:cNvSpPr>
            <p:nvPr/>
          </p:nvSpPr>
          <p:spPr bwMode="auto">
            <a:xfrm>
              <a:off x="766" y="2848"/>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69" name="Line 309">
              <a:extLst>
                <a:ext uri="{FF2B5EF4-FFF2-40B4-BE49-F238E27FC236}">
                  <a16:creationId xmlns:a16="http://schemas.microsoft.com/office/drawing/2014/main" id="{1EE5A1DE-E825-4A68-8BE5-DD7CB349895E}"/>
                </a:ext>
              </a:extLst>
            </p:cNvPr>
            <p:cNvSpPr>
              <a:spLocks noChangeShapeType="1"/>
            </p:cNvSpPr>
            <p:nvPr/>
          </p:nvSpPr>
          <p:spPr bwMode="auto">
            <a:xfrm>
              <a:off x="766" y="280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0" name="Line 310">
              <a:extLst>
                <a:ext uri="{FF2B5EF4-FFF2-40B4-BE49-F238E27FC236}">
                  <a16:creationId xmlns:a16="http://schemas.microsoft.com/office/drawing/2014/main" id="{9D6EB80B-5089-4268-8B31-AC334A8610D8}"/>
                </a:ext>
              </a:extLst>
            </p:cNvPr>
            <p:cNvSpPr>
              <a:spLocks noChangeShapeType="1"/>
            </p:cNvSpPr>
            <p:nvPr/>
          </p:nvSpPr>
          <p:spPr bwMode="auto">
            <a:xfrm>
              <a:off x="766" y="275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1" name="Line 311">
              <a:extLst>
                <a:ext uri="{FF2B5EF4-FFF2-40B4-BE49-F238E27FC236}">
                  <a16:creationId xmlns:a16="http://schemas.microsoft.com/office/drawing/2014/main" id="{70C33B62-2CC7-4BD8-BA57-7A32C625B08B}"/>
                </a:ext>
              </a:extLst>
            </p:cNvPr>
            <p:cNvSpPr>
              <a:spLocks noChangeShapeType="1"/>
            </p:cNvSpPr>
            <p:nvPr/>
          </p:nvSpPr>
          <p:spPr bwMode="auto">
            <a:xfrm>
              <a:off x="766" y="270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2" name="Line 312">
              <a:extLst>
                <a:ext uri="{FF2B5EF4-FFF2-40B4-BE49-F238E27FC236}">
                  <a16:creationId xmlns:a16="http://schemas.microsoft.com/office/drawing/2014/main" id="{3F27CEDA-A3AC-4166-AC30-9D8A42DDED68}"/>
                </a:ext>
              </a:extLst>
            </p:cNvPr>
            <p:cNvSpPr>
              <a:spLocks noChangeShapeType="1"/>
            </p:cNvSpPr>
            <p:nvPr/>
          </p:nvSpPr>
          <p:spPr bwMode="auto">
            <a:xfrm>
              <a:off x="766" y="265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3" name="Line 313">
              <a:extLst>
                <a:ext uri="{FF2B5EF4-FFF2-40B4-BE49-F238E27FC236}">
                  <a16:creationId xmlns:a16="http://schemas.microsoft.com/office/drawing/2014/main" id="{1CF3F566-B358-435B-8A6A-07BEBDD1589B}"/>
                </a:ext>
              </a:extLst>
            </p:cNvPr>
            <p:cNvSpPr>
              <a:spLocks noChangeShapeType="1"/>
            </p:cNvSpPr>
            <p:nvPr/>
          </p:nvSpPr>
          <p:spPr bwMode="auto">
            <a:xfrm>
              <a:off x="766" y="2600"/>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4" name="Line 314">
              <a:extLst>
                <a:ext uri="{FF2B5EF4-FFF2-40B4-BE49-F238E27FC236}">
                  <a16:creationId xmlns:a16="http://schemas.microsoft.com/office/drawing/2014/main" id="{FA242683-03A6-4E07-9960-04B3C77E0882}"/>
                </a:ext>
              </a:extLst>
            </p:cNvPr>
            <p:cNvSpPr>
              <a:spLocks noChangeShapeType="1"/>
            </p:cNvSpPr>
            <p:nvPr/>
          </p:nvSpPr>
          <p:spPr bwMode="auto">
            <a:xfrm>
              <a:off x="766" y="2549"/>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5" name="Line 315">
              <a:extLst>
                <a:ext uri="{FF2B5EF4-FFF2-40B4-BE49-F238E27FC236}">
                  <a16:creationId xmlns:a16="http://schemas.microsoft.com/office/drawing/2014/main" id="{DAD7C4CF-EE75-42AD-B11E-3A86CE773287}"/>
                </a:ext>
              </a:extLst>
            </p:cNvPr>
            <p:cNvSpPr>
              <a:spLocks noChangeShapeType="1"/>
            </p:cNvSpPr>
            <p:nvPr/>
          </p:nvSpPr>
          <p:spPr bwMode="auto">
            <a:xfrm>
              <a:off x="766" y="2499"/>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6" name="Line 316">
              <a:extLst>
                <a:ext uri="{FF2B5EF4-FFF2-40B4-BE49-F238E27FC236}">
                  <a16:creationId xmlns:a16="http://schemas.microsoft.com/office/drawing/2014/main" id="{2D42BE8E-455B-4D1A-A7F3-F34472D42044}"/>
                </a:ext>
              </a:extLst>
            </p:cNvPr>
            <p:cNvSpPr>
              <a:spLocks noChangeShapeType="1"/>
            </p:cNvSpPr>
            <p:nvPr/>
          </p:nvSpPr>
          <p:spPr bwMode="auto">
            <a:xfrm>
              <a:off x="766" y="245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7" name="Line 317">
              <a:extLst>
                <a:ext uri="{FF2B5EF4-FFF2-40B4-BE49-F238E27FC236}">
                  <a16:creationId xmlns:a16="http://schemas.microsoft.com/office/drawing/2014/main" id="{2D98C941-045C-4AC7-A1EF-F3B0C0F1F576}"/>
                </a:ext>
              </a:extLst>
            </p:cNvPr>
            <p:cNvSpPr>
              <a:spLocks noChangeShapeType="1"/>
            </p:cNvSpPr>
            <p:nvPr/>
          </p:nvSpPr>
          <p:spPr bwMode="auto">
            <a:xfrm>
              <a:off x="766" y="240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8" name="Line 318">
              <a:extLst>
                <a:ext uri="{FF2B5EF4-FFF2-40B4-BE49-F238E27FC236}">
                  <a16:creationId xmlns:a16="http://schemas.microsoft.com/office/drawing/2014/main" id="{2F35C424-F7A4-4251-A883-D5C2EA2010DC}"/>
                </a:ext>
              </a:extLst>
            </p:cNvPr>
            <p:cNvSpPr>
              <a:spLocks noChangeShapeType="1"/>
            </p:cNvSpPr>
            <p:nvPr/>
          </p:nvSpPr>
          <p:spPr bwMode="auto">
            <a:xfrm>
              <a:off x="766" y="235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79" name="Line 319">
              <a:extLst>
                <a:ext uri="{FF2B5EF4-FFF2-40B4-BE49-F238E27FC236}">
                  <a16:creationId xmlns:a16="http://schemas.microsoft.com/office/drawing/2014/main" id="{D3A8744B-0493-40CD-96FA-218677E3CE3B}"/>
                </a:ext>
              </a:extLst>
            </p:cNvPr>
            <p:cNvSpPr>
              <a:spLocks noChangeShapeType="1"/>
            </p:cNvSpPr>
            <p:nvPr/>
          </p:nvSpPr>
          <p:spPr bwMode="auto">
            <a:xfrm>
              <a:off x="766" y="230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0" name="Line 320">
              <a:extLst>
                <a:ext uri="{FF2B5EF4-FFF2-40B4-BE49-F238E27FC236}">
                  <a16:creationId xmlns:a16="http://schemas.microsoft.com/office/drawing/2014/main" id="{11935248-2A24-4A0A-8F7D-C40535DDB007}"/>
                </a:ext>
              </a:extLst>
            </p:cNvPr>
            <p:cNvSpPr>
              <a:spLocks noChangeShapeType="1"/>
            </p:cNvSpPr>
            <p:nvPr/>
          </p:nvSpPr>
          <p:spPr bwMode="auto">
            <a:xfrm>
              <a:off x="766" y="225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1" name="Line 321">
              <a:extLst>
                <a:ext uri="{FF2B5EF4-FFF2-40B4-BE49-F238E27FC236}">
                  <a16:creationId xmlns:a16="http://schemas.microsoft.com/office/drawing/2014/main" id="{B5DC2F0E-169E-4A17-AC41-7C6F5B2ED39A}"/>
                </a:ext>
              </a:extLst>
            </p:cNvPr>
            <p:cNvSpPr>
              <a:spLocks noChangeShapeType="1"/>
            </p:cNvSpPr>
            <p:nvPr/>
          </p:nvSpPr>
          <p:spPr bwMode="auto">
            <a:xfrm>
              <a:off x="766" y="2200"/>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2" name="Line 322">
              <a:extLst>
                <a:ext uri="{FF2B5EF4-FFF2-40B4-BE49-F238E27FC236}">
                  <a16:creationId xmlns:a16="http://schemas.microsoft.com/office/drawing/2014/main" id="{CD4DD2B5-6330-402C-BAD1-24BB3E83FDB0}"/>
                </a:ext>
              </a:extLst>
            </p:cNvPr>
            <p:cNvSpPr>
              <a:spLocks noChangeShapeType="1"/>
            </p:cNvSpPr>
            <p:nvPr/>
          </p:nvSpPr>
          <p:spPr bwMode="auto">
            <a:xfrm>
              <a:off x="766" y="2150"/>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3" name="Line 323">
              <a:extLst>
                <a:ext uri="{FF2B5EF4-FFF2-40B4-BE49-F238E27FC236}">
                  <a16:creationId xmlns:a16="http://schemas.microsoft.com/office/drawing/2014/main" id="{D63BD20F-0E38-4E42-B930-7246D6ADEF04}"/>
                </a:ext>
              </a:extLst>
            </p:cNvPr>
            <p:cNvSpPr>
              <a:spLocks noChangeShapeType="1"/>
            </p:cNvSpPr>
            <p:nvPr/>
          </p:nvSpPr>
          <p:spPr bwMode="auto">
            <a:xfrm>
              <a:off x="766" y="2105"/>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4" name="Line 324">
              <a:extLst>
                <a:ext uri="{FF2B5EF4-FFF2-40B4-BE49-F238E27FC236}">
                  <a16:creationId xmlns:a16="http://schemas.microsoft.com/office/drawing/2014/main" id="{519F1CF7-92DF-430C-94D1-B93B2DA3C790}"/>
                </a:ext>
              </a:extLst>
            </p:cNvPr>
            <p:cNvSpPr>
              <a:spLocks noChangeShapeType="1"/>
            </p:cNvSpPr>
            <p:nvPr/>
          </p:nvSpPr>
          <p:spPr bwMode="auto">
            <a:xfrm>
              <a:off x="766" y="205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5" name="Line 325">
              <a:extLst>
                <a:ext uri="{FF2B5EF4-FFF2-40B4-BE49-F238E27FC236}">
                  <a16:creationId xmlns:a16="http://schemas.microsoft.com/office/drawing/2014/main" id="{769BCF33-E997-48A8-95CD-16F9E4A62C5B}"/>
                </a:ext>
              </a:extLst>
            </p:cNvPr>
            <p:cNvSpPr>
              <a:spLocks noChangeShapeType="1"/>
            </p:cNvSpPr>
            <p:nvPr/>
          </p:nvSpPr>
          <p:spPr bwMode="auto">
            <a:xfrm>
              <a:off x="766" y="200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6" name="Line 326">
              <a:extLst>
                <a:ext uri="{FF2B5EF4-FFF2-40B4-BE49-F238E27FC236}">
                  <a16:creationId xmlns:a16="http://schemas.microsoft.com/office/drawing/2014/main" id="{5347A5B0-B0C3-433D-8989-144DBBC8DDB1}"/>
                </a:ext>
              </a:extLst>
            </p:cNvPr>
            <p:cNvSpPr>
              <a:spLocks noChangeShapeType="1"/>
            </p:cNvSpPr>
            <p:nvPr/>
          </p:nvSpPr>
          <p:spPr bwMode="auto">
            <a:xfrm>
              <a:off x="766" y="195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7" name="Line 327">
              <a:extLst>
                <a:ext uri="{FF2B5EF4-FFF2-40B4-BE49-F238E27FC236}">
                  <a16:creationId xmlns:a16="http://schemas.microsoft.com/office/drawing/2014/main" id="{D69A7132-A749-42E9-B5C8-538C20C3CCF6}"/>
                </a:ext>
              </a:extLst>
            </p:cNvPr>
            <p:cNvSpPr>
              <a:spLocks noChangeShapeType="1"/>
            </p:cNvSpPr>
            <p:nvPr/>
          </p:nvSpPr>
          <p:spPr bwMode="auto">
            <a:xfrm>
              <a:off x="766" y="190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8" name="Line 328">
              <a:extLst>
                <a:ext uri="{FF2B5EF4-FFF2-40B4-BE49-F238E27FC236}">
                  <a16:creationId xmlns:a16="http://schemas.microsoft.com/office/drawing/2014/main" id="{E584F86A-8279-4DD2-9463-AD94BE06A051}"/>
                </a:ext>
              </a:extLst>
            </p:cNvPr>
            <p:cNvSpPr>
              <a:spLocks noChangeShapeType="1"/>
            </p:cNvSpPr>
            <p:nvPr/>
          </p:nvSpPr>
          <p:spPr bwMode="auto">
            <a:xfrm>
              <a:off x="766" y="185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89" name="Line 329">
              <a:extLst>
                <a:ext uri="{FF2B5EF4-FFF2-40B4-BE49-F238E27FC236}">
                  <a16:creationId xmlns:a16="http://schemas.microsoft.com/office/drawing/2014/main" id="{F9A49835-8F78-41DF-ACE5-C52D54034FED}"/>
                </a:ext>
              </a:extLst>
            </p:cNvPr>
            <p:cNvSpPr>
              <a:spLocks noChangeShapeType="1"/>
            </p:cNvSpPr>
            <p:nvPr/>
          </p:nvSpPr>
          <p:spPr bwMode="auto">
            <a:xfrm>
              <a:off x="766" y="180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0" name="Line 330">
              <a:extLst>
                <a:ext uri="{FF2B5EF4-FFF2-40B4-BE49-F238E27FC236}">
                  <a16:creationId xmlns:a16="http://schemas.microsoft.com/office/drawing/2014/main" id="{B1FDEE68-5E99-4189-AB47-7F84D2C6938C}"/>
                </a:ext>
              </a:extLst>
            </p:cNvPr>
            <p:cNvSpPr>
              <a:spLocks noChangeShapeType="1"/>
            </p:cNvSpPr>
            <p:nvPr/>
          </p:nvSpPr>
          <p:spPr bwMode="auto">
            <a:xfrm>
              <a:off x="766" y="175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1" name="Line 331">
              <a:extLst>
                <a:ext uri="{FF2B5EF4-FFF2-40B4-BE49-F238E27FC236}">
                  <a16:creationId xmlns:a16="http://schemas.microsoft.com/office/drawing/2014/main" id="{70F8DCDA-3A2F-483F-AFBF-794999DFE3CD}"/>
                </a:ext>
              </a:extLst>
            </p:cNvPr>
            <p:cNvSpPr>
              <a:spLocks noChangeShapeType="1"/>
            </p:cNvSpPr>
            <p:nvPr/>
          </p:nvSpPr>
          <p:spPr bwMode="auto">
            <a:xfrm>
              <a:off x="766" y="1705"/>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2" name="Line 332">
              <a:extLst>
                <a:ext uri="{FF2B5EF4-FFF2-40B4-BE49-F238E27FC236}">
                  <a16:creationId xmlns:a16="http://schemas.microsoft.com/office/drawing/2014/main" id="{2C726BBD-71F6-4AC2-BD36-A9AB67FC1F17}"/>
                </a:ext>
              </a:extLst>
            </p:cNvPr>
            <p:cNvSpPr>
              <a:spLocks noChangeShapeType="1"/>
            </p:cNvSpPr>
            <p:nvPr/>
          </p:nvSpPr>
          <p:spPr bwMode="auto">
            <a:xfrm>
              <a:off x="766" y="165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3" name="Line 333">
              <a:extLst>
                <a:ext uri="{FF2B5EF4-FFF2-40B4-BE49-F238E27FC236}">
                  <a16:creationId xmlns:a16="http://schemas.microsoft.com/office/drawing/2014/main" id="{E6806B7B-5201-4751-9104-D61BF2595DFB}"/>
                </a:ext>
              </a:extLst>
            </p:cNvPr>
            <p:cNvSpPr>
              <a:spLocks noChangeShapeType="1"/>
            </p:cNvSpPr>
            <p:nvPr/>
          </p:nvSpPr>
          <p:spPr bwMode="auto">
            <a:xfrm>
              <a:off x="766" y="160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4" name="Line 334">
              <a:extLst>
                <a:ext uri="{FF2B5EF4-FFF2-40B4-BE49-F238E27FC236}">
                  <a16:creationId xmlns:a16="http://schemas.microsoft.com/office/drawing/2014/main" id="{A9CB173D-FC19-442E-8AB9-F2AAA3476067}"/>
                </a:ext>
              </a:extLst>
            </p:cNvPr>
            <p:cNvSpPr>
              <a:spLocks noChangeShapeType="1"/>
            </p:cNvSpPr>
            <p:nvPr/>
          </p:nvSpPr>
          <p:spPr bwMode="auto">
            <a:xfrm>
              <a:off x="766" y="155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5" name="Line 335">
              <a:extLst>
                <a:ext uri="{FF2B5EF4-FFF2-40B4-BE49-F238E27FC236}">
                  <a16:creationId xmlns:a16="http://schemas.microsoft.com/office/drawing/2014/main" id="{2B8E9446-9529-491E-990A-201FD43D2F47}"/>
                </a:ext>
              </a:extLst>
            </p:cNvPr>
            <p:cNvSpPr>
              <a:spLocks noChangeShapeType="1"/>
            </p:cNvSpPr>
            <p:nvPr/>
          </p:nvSpPr>
          <p:spPr bwMode="auto">
            <a:xfrm>
              <a:off x="766" y="1502"/>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6" name="Line 336">
              <a:extLst>
                <a:ext uri="{FF2B5EF4-FFF2-40B4-BE49-F238E27FC236}">
                  <a16:creationId xmlns:a16="http://schemas.microsoft.com/office/drawing/2014/main" id="{52BEC954-ECED-48D9-9352-C25232D93235}"/>
                </a:ext>
              </a:extLst>
            </p:cNvPr>
            <p:cNvSpPr>
              <a:spLocks noChangeShapeType="1"/>
            </p:cNvSpPr>
            <p:nvPr/>
          </p:nvSpPr>
          <p:spPr bwMode="auto">
            <a:xfrm>
              <a:off x="766" y="145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7" name="Line 337">
              <a:extLst>
                <a:ext uri="{FF2B5EF4-FFF2-40B4-BE49-F238E27FC236}">
                  <a16:creationId xmlns:a16="http://schemas.microsoft.com/office/drawing/2014/main" id="{B7E370F1-DF45-4A50-A309-11AADAF50B0C}"/>
                </a:ext>
              </a:extLst>
            </p:cNvPr>
            <p:cNvSpPr>
              <a:spLocks noChangeShapeType="1"/>
            </p:cNvSpPr>
            <p:nvPr/>
          </p:nvSpPr>
          <p:spPr bwMode="auto">
            <a:xfrm>
              <a:off x="766" y="140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8" name="Line 338">
              <a:extLst>
                <a:ext uri="{FF2B5EF4-FFF2-40B4-BE49-F238E27FC236}">
                  <a16:creationId xmlns:a16="http://schemas.microsoft.com/office/drawing/2014/main" id="{110F86B7-EA69-4BA4-BA22-35E0C0C42DED}"/>
                </a:ext>
              </a:extLst>
            </p:cNvPr>
            <p:cNvSpPr>
              <a:spLocks noChangeShapeType="1"/>
            </p:cNvSpPr>
            <p:nvPr/>
          </p:nvSpPr>
          <p:spPr bwMode="auto">
            <a:xfrm>
              <a:off x="766" y="135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299" name="Line 339">
              <a:extLst>
                <a:ext uri="{FF2B5EF4-FFF2-40B4-BE49-F238E27FC236}">
                  <a16:creationId xmlns:a16="http://schemas.microsoft.com/office/drawing/2014/main" id="{FFD43807-A529-453B-85BC-81EC9AD3BF0A}"/>
                </a:ext>
              </a:extLst>
            </p:cNvPr>
            <p:cNvSpPr>
              <a:spLocks noChangeShapeType="1"/>
            </p:cNvSpPr>
            <p:nvPr/>
          </p:nvSpPr>
          <p:spPr bwMode="auto">
            <a:xfrm>
              <a:off x="766" y="1305"/>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0" name="Line 340">
              <a:extLst>
                <a:ext uri="{FF2B5EF4-FFF2-40B4-BE49-F238E27FC236}">
                  <a16:creationId xmlns:a16="http://schemas.microsoft.com/office/drawing/2014/main" id="{78841769-C170-4D12-90DC-1F13A4C9CA6E}"/>
                </a:ext>
              </a:extLst>
            </p:cNvPr>
            <p:cNvSpPr>
              <a:spLocks noChangeShapeType="1"/>
            </p:cNvSpPr>
            <p:nvPr/>
          </p:nvSpPr>
          <p:spPr bwMode="auto">
            <a:xfrm>
              <a:off x="766" y="125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1" name="Line 341">
              <a:extLst>
                <a:ext uri="{FF2B5EF4-FFF2-40B4-BE49-F238E27FC236}">
                  <a16:creationId xmlns:a16="http://schemas.microsoft.com/office/drawing/2014/main" id="{43002D05-7555-439C-A673-841A39900644}"/>
                </a:ext>
              </a:extLst>
            </p:cNvPr>
            <p:cNvSpPr>
              <a:spLocks noChangeShapeType="1"/>
            </p:cNvSpPr>
            <p:nvPr/>
          </p:nvSpPr>
          <p:spPr bwMode="auto">
            <a:xfrm>
              <a:off x="766" y="120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2" name="Line 342">
              <a:extLst>
                <a:ext uri="{FF2B5EF4-FFF2-40B4-BE49-F238E27FC236}">
                  <a16:creationId xmlns:a16="http://schemas.microsoft.com/office/drawing/2014/main" id="{48D804DE-E687-4A87-88B4-2CCE4CA9E338}"/>
                </a:ext>
              </a:extLst>
            </p:cNvPr>
            <p:cNvSpPr>
              <a:spLocks noChangeShapeType="1"/>
            </p:cNvSpPr>
            <p:nvPr/>
          </p:nvSpPr>
          <p:spPr bwMode="auto">
            <a:xfrm>
              <a:off x="766" y="1153"/>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3" name="Line 343">
              <a:extLst>
                <a:ext uri="{FF2B5EF4-FFF2-40B4-BE49-F238E27FC236}">
                  <a16:creationId xmlns:a16="http://schemas.microsoft.com/office/drawing/2014/main" id="{029D5306-FB49-44C8-B39C-91BDBE73187D}"/>
                </a:ext>
              </a:extLst>
            </p:cNvPr>
            <p:cNvSpPr>
              <a:spLocks noChangeShapeType="1"/>
            </p:cNvSpPr>
            <p:nvPr/>
          </p:nvSpPr>
          <p:spPr bwMode="auto">
            <a:xfrm>
              <a:off x="766" y="1108"/>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4" name="Line 344">
              <a:extLst>
                <a:ext uri="{FF2B5EF4-FFF2-40B4-BE49-F238E27FC236}">
                  <a16:creationId xmlns:a16="http://schemas.microsoft.com/office/drawing/2014/main" id="{471E11DF-0A59-421A-A447-368BA33242A6}"/>
                </a:ext>
              </a:extLst>
            </p:cNvPr>
            <p:cNvSpPr>
              <a:spLocks noChangeShapeType="1"/>
            </p:cNvSpPr>
            <p:nvPr/>
          </p:nvSpPr>
          <p:spPr bwMode="auto">
            <a:xfrm>
              <a:off x="766" y="105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5" name="Line 345">
              <a:extLst>
                <a:ext uri="{FF2B5EF4-FFF2-40B4-BE49-F238E27FC236}">
                  <a16:creationId xmlns:a16="http://schemas.microsoft.com/office/drawing/2014/main" id="{A2170751-D81E-42FE-8CC7-0E19F55E4495}"/>
                </a:ext>
              </a:extLst>
            </p:cNvPr>
            <p:cNvSpPr>
              <a:spLocks noChangeShapeType="1"/>
            </p:cNvSpPr>
            <p:nvPr/>
          </p:nvSpPr>
          <p:spPr bwMode="auto">
            <a:xfrm>
              <a:off x="766" y="100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6" name="Line 346">
              <a:extLst>
                <a:ext uri="{FF2B5EF4-FFF2-40B4-BE49-F238E27FC236}">
                  <a16:creationId xmlns:a16="http://schemas.microsoft.com/office/drawing/2014/main" id="{1EE9D167-5C30-4A8E-8213-120D2DB83E4F}"/>
                </a:ext>
              </a:extLst>
            </p:cNvPr>
            <p:cNvSpPr>
              <a:spLocks noChangeShapeType="1"/>
            </p:cNvSpPr>
            <p:nvPr/>
          </p:nvSpPr>
          <p:spPr bwMode="auto">
            <a:xfrm>
              <a:off x="766" y="956"/>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7" name="Line 347">
              <a:extLst>
                <a:ext uri="{FF2B5EF4-FFF2-40B4-BE49-F238E27FC236}">
                  <a16:creationId xmlns:a16="http://schemas.microsoft.com/office/drawing/2014/main" id="{B9F42AC0-8D12-418E-8041-ED221A68853F}"/>
                </a:ext>
              </a:extLst>
            </p:cNvPr>
            <p:cNvSpPr>
              <a:spLocks noChangeShapeType="1"/>
            </p:cNvSpPr>
            <p:nvPr/>
          </p:nvSpPr>
          <p:spPr bwMode="auto">
            <a:xfrm>
              <a:off x="740" y="3698"/>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8" name="Line 348">
              <a:extLst>
                <a:ext uri="{FF2B5EF4-FFF2-40B4-BE49-F238E27FC236}">
                  <a16:creationId xmlns:a16="http://schemas.microsoft.com/office/drawing/2014/main" id="{9308095B-9A6A-4859-BB8B-FFFB7A9222B9}"/>
                </a:ext>
              </a:extLst>
            </p:cNvPr>
            <p:cNvSpPr>
              <a:spLocks noChangeShapeType="1"/>
            </p:cNvSpPr>
            <p:nvPr/>
          </p:nvSpPr>
          <p:spPr bwMode="auto">
            <a:xfrm>
              <a:off x="740" y="344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09" name="Line 349">
              <a:extLst>
                <a:ext uri="{FF2B5EF4-FFF2-40B4-BE49-F238E27FC236}">
                  <a16:creationId xmlns:a16="http://schemas.microsoft.com/office/drawing/2014/main" id="{16A9AB8F-F102-43D1-860B-DF38EB39D553}"/>
                </a:ext>
              </a:extLst>
            </p:cNvPr>
            <p:cNvSpPr>
              <a:spLocks noChangeShapeType="1"/>
            </p:cNvSpPr>
            <p:nvPr/>
          </p:nvSpPr>
          <p:spPr bwMode="auto">
            <a:xfrm>
              <a:off x="740" y="319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0" name="Line 350">
              <a:extLst>
                <a:ext uri="{FF2B5EF4-FFF2-40B4-BE49-F238E27FC236}">
                  <a16:creationId xmlns:a16="http://schemas.microsoft.com/office/drawing/2014/main" id="{2FB02B2E-3511-4C42-8EF4-82317EAF82BE}"/>
                </a:ext>
              </a:extLst>
            </p:cNvPr>
            <p:cNvSpPr>
              <a:spLocks noChangeShapeType="1"/>
            </p:cNvSpPr>
            <p:nvPr/>
          </p:nvSpPr>
          <p:spPr bwMode="auto">
            <a:xfrm>
              <a:off x="740" y="2949"/>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1" name="Line 351">
              <a:extLst>
                <a:ext uri="{FF2B5EF4-FFF2-40B4-BE49-F238E27FC236}">
                  <a16:creationId xmlns:a16="http://schemas.microsoft.com/office/drawing/2014/main" id="{D8FEDF02-CBDC-4BD9-B5C8-2F0B41439C31}"/>
                </a:ext>
              </a:extLst>
            </p:cNvPr>
            <p:cNvSpPr>
              <a:spLocks noChangeShapeType="1"/>
            </p:cNvSpPr>
            <p:nvPr/>
          </p:nvSpPr>
          <p:spPr bwMode="auto">
            <a:xfrm>
              <a:off x="740" y="2701"/>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2" name="Line 352">
              <a:extLst>
                <a:ext uri="{FF2B5EF4-FFF2-40B4-BE49-F238E27FC236}">
                  <a16:creationId xmlns:a16="http://schemas.microsoft.com/office/drawing/2014/main" id="{C1B4D26F-59C1-4C39-87C6-6BEA2B82B16A}"/>
                </a:ext>
              </a:extLst>
            </p:cNvPr>
            <p:cNvSpPr>
              <a:spLocks noChangeShapeType="1"/>
            </p:cNvSpPr>
            <p:nvPr/>
          </p:nvSpPr>
          <p:spPr bwMode="auto">
            <a:xfrm>
              <a:off x="740" y="2454"/>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3" name="Line 353">
              <a:extLst>
                <a:ext uri="{FF2B5EF4-FFF2-40B4-BE49-F238E27FC236}">
                  <a16:creationId xmlns:a16="http://schemas.microsoft.com/office/drawing/2014/main" id="{4FD0A2E6-0FC5-4FEE-A917-7E6D99F7B8F4}"/>
                </a:ext>
              </a:extLst>
            </p:cNvPr>
            <p:cNvSpPr>
              <a:spLocks noChangeShapeType="1"/>
            </p:cNvSpPr>
            <p:nvPr/>
          </p:nvSpPr>
          <p:spPr bwMode="auto">
            <a:xfrm>
              <a:off x="740" y="2200"/>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4" name="Line 354">
              <a:extLst>
                <a:ext uri="{FF2B5EF4-FFF2-40B4-BE49-F238E27FC236}">
                  <a16:creationId xmlns:a16="http://schemas.microsoft.com/office/drawing/2014/main" id="{809E7E6C-8C30-4BC4-A83B-8EF1F4C39A94}"/>
                </a:ext>
              </a:extLst>
            </p:cNvPr>
            <p:cNvSpPr>
              <a:spLocks noChangeShapeType="1"/>
            </p:cNvSpPr>
            <p:nvPr/>
          </p:nvSpPr>
          <p:spPr bwMode="auto">
            <a:xfrm>
              <a:off x="740" y="1953"/>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5" name="Line 355">
              <a:extLst>
                <a:ext uri="{FF2B5EF4-FFF2-40B4-BE49-F238E27FC236}">
                  <a16:creationId xmlns:a16="http://schemas.microsoft.com/office/drawing/2014/main" id="{A5C264CC-FE99-47B9-8092-A3769FC61CE2}"/>
                </a:ext>
              </a:extLst>
            </p:cNvPr>
            <p:cNvSpPr>
              <a:spLocks noChangeShapeType="1"/>
            </p:cNvSpPr>
            <p:nvPr/>
          </p:nvSpPr>
          <p:spPr bwMode="auto">
            <a:xfrm>
              <a:off x="740" y="1705"/>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6" name="Line 356">
              <a:extLst>
                <a:ext uri="{FF2B5EF4-FFF2-40B4-BE49-F238E27FC236}">
                  <a16:creationId xmlns:a16="http://schemas.microsoft.com/office/drawing/2014/main" id="{FAFA3AC2-BE2D-4AC4-9DD6-34C495314D89}"/>
                </a:ext>
              </a:extLst>
            </p:cNvPr>
            <p:cNvSpPr>
              <a:spLocks noChangeShapeType="1"/>
            </p:cNvSpPr>
            <p:nvPr/>
          </p:nvSpPr>
          <p:spPr bwMode="auto">
            <a:xfrm>
              <a:off x="740" y="145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7" name="Line 357">
              <a:extLst>
                <a:ext uri="{FF2B5EF4-FFF2-40B4-BE49-F238E27FC236}">
                  <a16:creationId xmlns:a16="http://schemas.microsoft.com/office/drawing/2014/main" id="{D9745F30-DC0D-4C35-A8FD-976F950CCFA6}"/>
                </a:ext>
              </a:extLst>
            </p:cNvPr>
            <p:cNvSpPr>
              <a:spLocks noChangeShapeType="1"/>
            </p:cNvSpPr>
            <p:nvPr/>
          </p:nvSpPr>
          <p:spPr bwMode="auto">
            <a:xfrm>
              <a:off x="740" y="1204"/>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8" name="Line 358">
              <a:extLst>
                <a:ext uri="{FF2B5EF4-FFF2-40B4-BE49-F238E27FC236}">
                  <a16:creationId xmlns:a16="http://schemas.microsoft.com/office/drawing/2014/main" id="{36E979FA-06AF-4B5B-96DA-D71755B4ACED}"/>
                </a:ext>
              </a:extLst>
            </p:cNvPr>
            <p:cNvSpPr>
              <a:spLocks noChangeShapeType="1"/>
            </p:cNvSpPr>
            <p:nvPr/>
          </p:nvSpPr>
          <p:spPr bwMode="auto">
            <a:xfrm>
              <a:off x="740" y="956"/>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19" name="Line 359">
              <a:extLst>
                <a:ext uri="{FF2B5EF4-FFF2-40B4-BE49-F238E27FC236}">
                  <a16:creationId xmlns:a16="http://schemas.microsoft.com/office/drawing/2014/main" id="{32BC5A3B-ACF1-43B5-940E-FB3A08D0B333}"/>
                </a:ext>
              </a:extLst>
            </p:cNvPr>
            <p:cNvSpPr>
              <a:spLocks noChangeShapeType="1"/>
            </p:cNvSpPr>
            <p:nvPr/>
          </p:nvSpPr>
          <p:spPr bwMode="auto">
            <a:xfrm>
              <a:off x="766" y="3698"/>
              <a:ext cx="44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0" name="Line 360">
              <a:extLst>
                <a:ext uri="{FF2B5EF4-FFF2-40B4-BE49-F238E27FC236}">
                  <a16:creationId xmlns:a16="http://schemas.microsoft.com/office/drawing/2014/main" id="{E1A956E0-727F-419A-B906-D54A8F11C89E}"/>
                </a:ext>
              </a:extLst>
            </p:cNvPr>
            <p:cNvSpPr>
              <a:spLocks noChangeShapeType="1"/>
            </p:cNvSpPr>
            <p:nvPr/>
          </p:nvSpPr>
          <p:spPr bwMode="auto">
            <a:xfrm flipV="1">
              <a:off x="766"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1" name="Line 361">
              <a:extLst>
                <a:ext uri="{FF2B5EF4-FFF2-40B4-BE49-F238E27FC236}">
                  <a16:creationId xmlns:a16="http://schemas.microsoft.com/office/drawing/2014/main" id="{FFDD9451-65AA-47DA-9774-3739EE76F175}"/>
                </a:ext>
              </a:extLst>
            </p:cNvPr>
            <p:cNvSpPr>
              <a:spLocks noChangeShapeType="1"/>
            </p:cNvSpPr>
            <p:nvPr/>
          </p:nvSpPr>
          <p:spPr bwMode="auto">
            <a:xfrm flipV="1">
              <a:off x="944"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2" name="Line 362">
              <a:extLst>
                <a:ext uri="{FF2B5EF4-FFF2-40B4-BE49-F238E27FC236}">
                  <a16:creationId xmlns:a16="http://schemas.microsoft.com/office/drawing/2014/main" id="{CACCE2D7-C776-4AE9-AB96-74F14A8D00DF}"/>
                </a:ext>
              </a:extLst>
            </p:cNvPr>
            <p:cNvSpPr>
              <a:spLocks noChangeShapeType="1"/>
            </p:cNvSpPr>
            <p:nvPr/>
          </p:nvSpPr>
          <p:spPr bwMode="auto">
            <a:xfrm flipV="1">
              <a:off x="1129"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3" name="Line 363">
              <a:extLst>
                <a:ext uri="{FF2B5EF4-FFF2-40B4-BE49-F238E27FC236}">
                  <a16:creationId xmlns:a16="http://schemas.microsoft.com/office/drawing/2014/main" id="{E486647E-81F5-443A-A32C-548C621BC958}"/>
                </a:ext>
              </a:extLst>
            </p:cNvPr>
            <p:cNvSpPr>
              <a:spLocks noChangeShapeType="1"/>
            </p:cNvSpPr>
            <p:nvPr/>
          </p:nvSpPr>
          <p:spPr bwMode="auto">
            <a:xfrm flipV="1">
              <a:off x="1308"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4" name="Line 364">
              <a:extLst>
                <a:ext uri="{FF2B5EF4-FFF2-40B4-BE49-F238E27FC236}">
                  <a16:creationId xmlns:a16="http://schemas.microsoft.com/office/drawing/2014/main" id="{C47A73C7-FF99-45A9-B3DD-960F10CFCA1E}"/>
                </a:ext>
              </a:extLst>
            </p:cNvPr>
            <p:cNvSpPr>
              <a:spLocks noChangeShapeType="1"/>
            </p:cNvSpPr>
            <p:nvPr/>
          </p:nvSpPr>
          <p:spPr bwMode="auto">
            <a:xfrm flipV="1">
              <a:off x="1486"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5" name="Line 365">
              <a:extLst>
                <a:ext uri="{FF2B5EF4-FFF2-40B4-BE49-F238E27FC236}">
                  <a16:creationId xmlns:a16="http://schemas.microsoft.com/office/drawing/2014/main" id="{EDFB1EBF-45F4-4AFF-991E-CCF9FD216157}"/>
                </a:ext>
              </a:extLst>
            </p:cNvPr>
            <p:cNvSpPr>
              <a:spLocks noChangeShapeType="1"/>
            </p:cNvSpPr>
            <p:nvPr/>
          </p:nvSpPr>
          <p:spPr bwMode="auto">
            <a:xfrm flipV="1">
              <a:off x="1665"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6" name="Line 366">
              <a:extLst>
                <a:ext uri="{FF2B5EF4-FFF2-40B4-BE49-F238E27FC236}">
                  <a16:creationId xmlns:a16="http://schemas.microsoft.com/office/drawing/2014/main" id="{9259AAE6-9979-4EB7-8615-5799967AF086}"/>
                </a:ext>
              </a:extLst>
            </p:cNvPr>
            <p:cNvSpPr>
              <a:spLocks noChangeShapeType="1"/>
            </p:cNvSpPr>
            <p:nvPr/>
          </p:nvSpPr>
          <p:spPr bwMode="auto">
            <a:xfrm flipV="1">
              <a:off x="1843"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7" name="Line 367">
              <a:extLst>
                <a:ext uri="{FF2B5EF4-FFF2-40B4-BE49-F238E27FC236}">
                  <a16:creationId xmlns:a16="http://schemas.microsoft.com/office/drawing/2014/main" id="{CFAED590-AB01-4036-8D7A-97B1E0E5D4A5}"/>
                </a:ext>
              </a:extLst>
            </p:cNvPr>
            <p:cNvSpPr>
              <a:spLocks noChangeShapeType="1"/>
            </p:cNvSpPr>
            <p:nvPr/>
          </p:nvSpPr>
          <p:spPr bwMode="auto">
            <a:xfrm flipV="1">
              <a:off x="2021"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8" name="Line 368">
              <a:extLst>
                <a:ext uri="{FF2B5EF4-FFF2-40B4-BE49-F238E27FC236}">
                  <a16:creationId xmlns:a16="http://schemas.microsoft.com/office/drawing/2014/main" id="{A8348704-FEA0-413A-BA60-C3D7033CB645}"/>
                </a:ext>
              </a:extLst>
            </p:cNvPr>
            <p:cNvSpPr>
              <a:spLocks noChangeShapeType="1"/>
            </p:cNvSpPr>
            <p:nvPr/>
          </p:nvSpPr>
          <p:spPr bwMode="auto">
            <a:xfrm flipV="1">
              <a:off x="2200"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29" name="Line 369">
              <a:extLst>
                <a:ext uri="{FF2B5EF4-FFF2-40B4-BE49-F238E27FC236}">
                  <a16:creationId xmlns:a16="http://schemas.microsoft.com/office/drawing/2014/main" id="{C2C9838C-F67B-45B6-892F-E134AADD19D3}"/>
                </a:ext>
              </a:extLst>
            </p:cNvPr>
            <p:cNvSpPr>
              <a:spLocks noChangeShapeType="1"/>
            </p:cNvSpPr>
            <p:nvPr/>
          </p:nvSpPr>
          <p:spPr bwMode="auto">
            <a:xfrm flipV="1">
              <a:off x="2378"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0" name="Line 370">
              <a:extLst>
                <a:ext uri="{FF2B5EF4-FFF2-40B4-BE49-F238E27FC236}">
                  <a16:creationId xmlns:a16="http://schemas.microsoft.com/office/drawing/2014/main" id="{AB336149-B10A-4726-BFDA-A8A7EB008993}"/>
                </a:ext>
              </a:extLst>
            </p:cNvPr>
            <p:cNvSpPr>
              <a:spLocks noChangeShapeType="1"/>
            </p:cNvSpPr>
            <p:nvPr/>
          </p:nvSpPr>
          <p:spPr bwMode="auto">
            <a:xfrm flipV="1">
              <a:off x="2557"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1" name="Line 371">
              <a:extLst>
                <a:ext uri="{FF2B5EF4-FFF2-40B4-BE49-F238E27FC236}">
                  <a16:creationId xmlns:a16="http://schemas.microsoft.com/office/drawing/2014/main" id="{4B5576EB-B1E0-444B-AF41-1858D16A8CD8}"/>
                </a:ext>
              </a:extLst>
            </p:cNvPr>
            <p:cNvSpPr>
              <a:spLocks noChangeShapeType="1"/>
            </p:cNvSpPr>
            <p:nvPr/>
          </p:nvSpPr>
          <p:spPr bwMode="auto">
            <a:xfrm flipV="1">
              <a:off x="2735"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2" name="Line 372">
              <a:extLst>
                <a:ext uri="{FF2B5EF4-FFF2-40B4-BE49-F238E27FC236}">
                  <a16:creationId xmlns:a16="http://schemas.microsoft.com/office/drawing/2014/main" id="{B9E9208A-7F99-434A-8DB6-5B8FE704BF80}"/>
                </a:ext>
              </a:extLst>
            </p:cNvPr>
            <p:cNvSpPr>
              <a:spLocks noChangeShapeType="1"/>
            </p:cNvSpPr>
            <p:nvPr/>
          </p:nvSpPr>
          <p:spPr bwMode="auto">
            <a:xfrm flipV="1">
              <a:off x="2914"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3" name="Line 373">
              <a:extLst>
                <a:ext uri="{FF2B5EF4-FFF2-40B4-BE49-F238E27FC236}">
                  <a16:creationId xmlns:a16="http://schemas.microsoft.com/office/drawing/2014/main" id="{DBFE041D-1BC4-4D1D-9223-16F3B341ED48}"/>
                </a:ext>
              </a:extLst>
            </p:cNvPr>
            <p:cNvSpPr>
              <a:spLocks noChangeShapeType="1"/>
            </p:cNvSpPr>
            <p:nvPr/>
          </p:nvSpPr>
          <p:spPr bwMode="auto">
            <a:xfrm flipV="1">
              <a:off x="3092"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4" name="Line 374">
              <a:extLst>
                <a:ext uri="{FF2B5EF4-FFF2-40B4-BE49-F238E27FC236}">
                  <a16:creationId xmlns:a16="http://schemas.microsoft.com/office/drawing/2014/main" id="{F4CAC15A-26F5-4F57-82BE-63CCAE6F3DA7}"/>
                </a:ext>
              </a:extLst>
            </p:cNvPr>
            <p:cNvSpPr>
              <a:spLocks noChangeShapeType="1"/>
            </p:cNvSpPr>
            <p:nvPr/>
          </p:nvSpPr>
          <p:spPr bwMode="auto">
            <a:xfrm flipV="1">
              <a:off x="3270"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5" name="Line 375">
              <a:extLst>
                <a:ext uri="{FF2B5EF4-FFF2-40B4-BE49-F238E27FC236}">
                  <a16:creationId xmlns:a16="http://schemas.microsoft.com/office/drawing/2014/main" id="{555F01EE-AED6-49AC-8E86-A6051191FD4F}"/>
                </a:ext>
              </a:extLst>
            </p:cNvPr>
            <p:cNvSpPr>
              <a:spLocks noChangeShapeType="1"/>
            </p:cNvSpPr>
            <p:nvPr/>
          </p:nvSpPr>
          <p:spPr bwMode="auto">
            <a:xfrm flipV="1">
              <a:off x="3449"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6" name="Line 376">
              <a:extLst>
                <a:ext uri="{FF2B5EF4-FFF2-40B4-BE49-F238E27FC236}">
                  <a16:creationId xmlns:a16="http://schemas.microsoft.com/office/drawing/2014/main" id="{45C9FA66-BD7E-49C5-B570-4254FBCBC8CC}"/>
                </a:ext>
              </a:extLst>
            </p:cNvPr>
            <p:cNvSpPr>
              <a:spLocks noChangeShapeType="1"/>
            </p:cNvSpPr>
            <p:nvPr/>
          </p:nvSpPr>
          <p:spPr bwMode="auto">
            <a:xfrm flipV="1">
              <a:off x="3627"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7" name="Line 377">
              <a:extLst>
                <a:ext uri="{FF2B5EF4-FFF2-40B4-BE49-F238E27FC236}">
                  <a16:creationId xmlns:a16="http://schemas.microsoft.com/office/drawing/2014/main" id="{BBCCD74E-36DF-48B1-A8B6-99B8213DA49D}"/>
                </a:ext>
              </a:extLst>
            </p:cNvPr>
            <p:cNvSpPr>
              <a:spLocks noChangeShapeType="1"/>
            </p:cNvSpPr>
            <p:nvPr/>
          </p:nvSpPr>
          <p:spPr bwMode="auto">
            <a:xfrm flipV="1">
              <a:off x="3806"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8" name="Line 378">
              <a:extLst>
                <a:ext uri="{FF2B5EF4-FFF2-40B4-BE49-F238E27FC236}">
                  <a16:creationId xmlns:a16="http://schemas.microsoft.com/office/drawing/2014/main" id="{CB0F56D3-1C65-446C-A9D9-D9514A34F82F}"/>
                </a:ext>
              </a:extLst>
            </p:cNvPr>
            <p:cNvSpPr>
              <a:spLocks noChangeShapeType="1"/>
            </p:cNvSpPr>
            <p:nvPr/>
          </p:nvSpPr>
          <p:spPr bwMode="auto">
            <a:xfrm flipV="1">
              <a:off x="3984"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39" name="Line 379">
              <a:extLst>
                <a:ext uri="{FF2B5EF4-FFF2-40B4-BE49-F238E27FC236}">
                  <a16:creationId xmlns:a16="http://schemas.microsoft.com/office/drawing/2014/main" id="{34C16F82-AF24-44DF-8868-E53FE9167B30}"/>
                </a:ext>
              </a:extLst>
            </p:cNvPr>
            <p:cNvSpPr>
              <a:spLocks noChangeShapeType="1"/>
            </p:cNvSpPr>
            <p:nvPr/>
          </p:nvSpPr>
          <p:spPr bwMode="auto">
            <a:xfrm flipV="1">
              <a:off x="4163"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0" name="Line 380">
              <a:extLst>
                <a:ext uri="{FF2B5EF4-FFF2-40B4-BE49-F238E27FC236}">
                  <a16:creationId xmlns:a16="http://schemas.microsoft.com/office/drawing/2014/main" id="{76ECFAAF-45EA-4A71-A6F1-2A86C813E942}"/>
                </a:ext>
              </a:extLst>
            </p:cNvPr>
            <p:cNvSpPr>
              <a:spLocks noChangeShapeType="1"/>
            </p:cNvSpPr>
            <p:nvPr/>
          </p:nvSpPr>
          <p:spPr bwMode="auto">
            <a:xfrm flipV="1">
              <a:off x="4341"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1" name="Line 381">
              <a:extLst>
                <a:ext uri="{FF2B5EF4-FFF2-40B4-BE49-F238E27FC236}">
                  <a16:creationId xmlns:a16="http://schemas.microsoft.com/office/drawing/2014/main" id="{4499D4B9-8A38-4061-B4D5-153FEB0B32B2}"/>
                </a:ext>
              </a:extLst>
            </p:cNvPr>
            <p:cNvSpPr>
              <a:spLocks noChangeShapeType="1"/>
            </p:cNvSpPr>
            <p:nvPr/>
          </p:nvSpPr>
          <p:spPr bwMode="auto">
            <a:xfrm flipV="1">
              <a:off x="4519"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2" name="Line 382">
              <a:extLst>
                <a:ext uri="{FF2B5EF4-FFF2-40B4-BE49-F238E27FC236}">
                  <a16:creationId xmlns:a16="http://schemas.microsoft.com/office/drawing/2014/main" id="{96095DFE-DC73-4D80-8C5A-AF63F15B91FC}"/>
                </a:ext>
              </a:extLst>
            </p:cNvPr>
            <p:cNvSpPr>
              <a:spLocks noChangeShapeType="1"/>
            </p:cNvSpPr>
            <p:nvPr/>
          </p:nvSpPr>
          <p:spPr bwMode="auto">
            <a:xfrm flipV="1">
              <a:off x="4698"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3" name="Line 383">
              <a:extLst>
                <a:ext uri="{FF2B5EF4-FFF2-40B4-BE49-F238E27FC236}">
                  <a16:creationId xmlns:a16="http://schemas.microsoft.com/office/drawing/2014/main" id="{96FF12BC-8B95-47CB-BD91-1FEE83D26449}"/>
                </a:ext>
              </a:extLst>
            </p:cNvPr>
            <p:cNvSpPr>
              <a:spLocks noChangeShapeType="1"/>
            </p:cNvSpPr>
            <p:nvPr/>
          </p:nvSpPr>
          <p:spPr bwMode="auto">
            <a:xfrm flipV="1">
              <a:off x="4876"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4" name="Line 384">
              <a:extLst>
                <a:ext uri="{FF2B5EF4-FFF2-40B4-BE49-F238E27FC236}">
                  <a16:creationId xmlns:a16="http://schemas.microsoft.com/office/drawing/2014/main" id="{F4C91BC2-AA8F-48AE-A4D9-7E47D2CB6989}"/>
                </a:ext>
              </a:extLst>
            </p:cNvPr>
            <p:cNvSpPr>
              <a:spLocks noChangeShapeType="1"/>
            </p:cNvSpPr>
            <p:nvPr/>
          </p:nvSpPr>
          <p:spPr bwMode="auto">
            <a:xfrm flipV="1">
              <a:off x="5055"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5" name="Line 385">
              <a:extLst>
                <a:ext uri="{FF2B5EF4-FFF2-40B4-BE49-F238E27FC236}">
                  <a16:creationId xmlns:a16="http://schemas.microsoft.com/office/drawing/2014/main" id="{D6652996-3216-4224-A337-1D8A46B5507A}"/>
                </a:ext>
              </a:extLst>
            </p:cNvPr>
            <p:cNvSpPr>
              <a:spLocks noChangeShapeType="1"/>
            </p:cNvSpPr>
            <p:nvPr/>
          </p:nvSpPr>
          <p:spPr bwMode="auto">
            <a:xfrm flipV="1">
              <a:off x="5233" y="3681"/>
              <a:ext cx="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6" name="Line 386">
              <a:extLst>
                <a:ext uri="{FF2B5EF4-FFF2-40B4-BE49-F238E27FC236}">
                  <a16:creationId xmlns:a16="http://schemas.microsoft.com/office/drawing/2014/main" id="{D0CAB478-3C33-4D11-BA96-82DC96953867}"/>
                </a:ext>
              </a:extLst>
            </p:cNvPr>
            <p:cNvSpPr>
              <a:spLocks noChangeShapeType="1"/>
            </p:cNvSpPr>
            <p:nvPr/>
          </p:nvSpPr>
          <p:spPr bwMode="auto">
            <a:xfrm flipV="1">
              <a:off x="766" y="369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7" name="Line 387">
              <a:extLst>
                <a:ext uri="{FF2B5EF4-FFF2-40B4-BE49-F238E27FC236}">
                  <a16:creationId xmlns:a16="http://schemas.microsoft.com/office/drawing/2014/main" id="{8F58305B-D2C5-4F36-8C60-18C6E6A16D5C}"/>
                </a:ext>
              </a:extLst>
            </p:cNvPr>
            <p:cNvSpPr>
              <a:spLocks noChangeShapeType="1"/>
            </p:cNvSpPr>
            <p:nvPr/>
          </p:nvSpPr>
          <p:spPr bwMode="auto">
            <a:xfrm flipV="1">
              <a:off x="1665" y="369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8" name="Line 388">
              <a:extLst>
                <a:ext uri="{FF2B5EF4-FFF2-40B4-BE49-F238E27FC236}">
                  <a16:creationId xmlns:a16="http://schemas.microsoft.com/office/drawing/2014/main" id="{B787C99E-3FA5-429E-B122-8704D6CB4623}"/>
                </a:ext>
              </a:extLst>
            </p:cNvPr>
            <p:cNvSpPr>
              <a:spLocks noChangeShapeType="1"/>
            </p:cNvSpPr>
            <p:nvPr/>
          </p:nvSpPr>
          <p:spPr bwMode="auto">
            <a:xfrm flipV="1">
              <a:off x="2557" y="369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49" name="Line 389">
              <a:extLst>
                <a:ext uri="{FF2B5EF4-FFF2-40B4-BE49-F238E27FC236}">
                  <a16:creationId xmlns:a16="http://schemas.microsoft.com/office/drawing/2014/main" id="{AB7796FF-E223-442F-ACE1-71B3DD4926BB}"/>
                </a:ext>
              </a:extLst>
            </p:cNvPr>
            <p:cNvSpPr>
              <a:spLocks noChangeShapeType="1"/>
            </p:cNvSpPr>
            <p:nvPr/>
          </p:nvSpPr>
          <p:spPr bwMode="auto">
            <a:xfrm flipV="1">
              <a:off x="3449" y="369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50" name="Line 390">
              <a:extLst>
                <a:ext uri="{FF2B5EF4-FFF2-40B4-BE49-F238E27FC236}">
                  <a16:creationId xmlns:a16="http://schemas.microsoft.com/office/drawing/2014/main" id="{C7EC5283-4B61-47F1-A60A-A3715EE8D631}"/>
                </a:ext>
              </a:extLst>
            </p:cNvPr>
            <p:cNvSpPr>
              <a:spLocks noChangeShapeType="1"/>
            </p:cNvSpPr>
            <p:nvPr/>
          </p:nvSpPr>
          <p:spPr bwMode="auto">
            <a:xfrm flipV="1">
              <a:off x="4341" y="369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51" name="Line 391">
              <a:extLst>
                <a:ext uri="{FF2B5EF4-FFF2-40B4-BE49-F238E27FC236}">
                  <a16:creationId xmlns:a16="http://schemas.microsoft.com/office/drawing/2014/main" id="{077A0526-CBFD-4005-B8D1-FFD6E7312F17}"/>
                </a:ext>
              </a:extLst>
            </p:cNvPr>
            <p:cNvSpPr>
              <a:spLocks noChangeShapeType="1"/>
            </p:cNvSpPr>
            <p:nvPr/>
          </p:nvSpPr>
          <p:spPr bwMode="auto">
            <a:xfrm flipV="1">
              <a:off x="5233" y="369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9352" name="Freeform 392">
              <a:extLst>
                <a:ext uri="{FF2B5EF4-FFF2-40B4-BE49-F238E27FC236}">
                  <a16:creationId xmlns:a16="http://schemas.microsoft.com/office/drawing/2014/main" id="{BC944605-C5DA-4F5B-82B2-E06A33FA0477}"/>
                </a:ext>
              </a:extLst>
            </p:cNvPr>
            <p:cNvSpPr>
              <a:spLocks/>
            </p:cNvSpPr>
            <p:nvPr/>
          </p:nvSpPr>
          <p:spPr bwMode="auto">
            <a:xfrm>
              <a:off x="2550" y="1192"/>
              <a:ext cx="39" cy="29"/>
            </a:xfrm>
            <a:custGeom>
              <a:avLst/>
              <a:gdLst>
                <a:gd name="T0" fmla="*/ 19 w 39"/>
                <a:gd name="T1" fmla="*/ 0 h 29"/>
                <a:gd name="T2" fmla="*/ 39 w 39"/>
                <a:gd name="T3" fmla="*/ 12 h 29"/>
                <a:gd name="T4" fmla="*/ 19 w 39"/>
                <a:gd name="T5" fmla="*/ 29 h 29"/>
                <a:gd name="T6" fmla="*/ 0 w 39"/>
                <a:gd name="T7" fmla="*/ 12 h 29"/>
                <a:gd name="T8" fmla="*/ 19 w 39"/>
                <a:gd name="T9" fmla="*/ 0 h 29"/>
              </a:gdLst>
              <a:ahLst/>
              <a:cxnLst>
                <a:cxn ang="0">
                  <a:pos x="T0" y="T1"/>
                </a:cxn>
                <a:cxn ang="0">
                  <a:pos x="T2" y="T3"/>
                </a:cxn>
                <a:cxn ang="0">
                  <a:pos x="T4" y="T5"/>
                </a:cxn>
                <a:cxn ang="0">
                  <a:pos x="T6" y="T7"/>
                </a:cxn>
                <a:cxn ang="0">
                  <a:pos x="T8" y="T9"/>
                </a:cxn>
              </a:cxnLst>
              <a:rect l="0" t="0" r="r" b="b"/>
              <a:pathLst>
                <a:path w="39" h="29">
                  <a:moveTo>
                    <a:pt x="19" y="0"/>
                  </a:moveTo>
                  <a:lnTo>
                    <a:pt x="39" y="12"/>
                  </a:lnTo>
                  <a:lnTo>
                    <a:pt x="19" y="29"/>
                  </a:lnTo>
                  <a:lnTo>
                    <a:pt x="0" y="12"/>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3" name="Freeform 393">
              <a:extLst>
                <a:ext uri="{FF2B5EF4-FFF2-40B4-BE49-F238E27FC236}">
                  <a16:creationId xmlns:a16="http://schemas.microsoft.com/office/drawing/2014/main" id="{9C10EBB7-BA2C-4854-94D2-8C09F61B555A}"/>
                </a:ext>
              </a:extLst>
            </p:cNvPr>
            <p:cNvSpPr>
              <a:spLocks/>
            </p:cNvSpPr>
            <p:nvPr/>
          </p:nvSpPr>
          <p:spPr bwMode="auto">
            <a:xfrm>
              <a:off x="2550" y="1249"/>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4" name="Freeform 394">
              <a:extLst>
                <a:ext uri="{FF2B5EF4-FFF2-40B4-BE49-F238E27FC236}">
                  <a16:creationId xmlns:a16="http://schemas.microsoft.com/office/drawing/2014/main" id="{5E7606B7-E609-4DF6-B321-154DEAB6592A}"/>
                </a:ext>
              </a:extLst>
            </p:cNvPr>
            <p:cNvSpPr>
              <a:spLocks/>
            </p:cNvSpPr>
            <p:nvPr/>
          </p:nvSpPr>
          <p:spPr bwMode="auto">
            <a:xfrm>
              <a:off x="2550" y="1311"/>
              <a:ext cx="39" cy="33"/>
            </a:xfrm>
            <a:custGeom>
              <a:avLst/>
              <a:gdLst>
                <a:gd name="T0" fmla="*/ 19 w 39"/>
                <a:gd name="T1" fmla="*/ 0 h 33"/>
                <a:gd name="T2" fmla="*/ 39 w 39"/>
                <a:gd name="T3" fmla="*/ 17 h 33"/>
                <a:gd name="T4" fmla="*/ 19 w 39"/>
                <a:gd name="T5" fmla="*/ 33 h 33"/>
                <a:gd name="T6" fmla="*/ 0 w 39"/>
                <a:gd name="T7" fmla="*/ 17 h 33"/>
                <a:gd name="T8" fmla="*/ 19 w 39"/>
                <a:gd name="T9" fmla="*/ 0 h 33"/>
              </a:gdLst>
              <a:ahLst/>
              <a:cxnLst>
                <a:cxn ang="0">
                  <a:pos x="T0" y="T1"/>
                </a:cxn>
                <a:cxn ang="0">
                  <a:pos x="T2" y="T3"/>
                </a:cxn>
                <a:cxn ang="0">
                  <a:pos x="T4" y="T5"/>
                </a:cxn>
                <a:cxn ang="0">
                  <a:pos x="T6" y="T7"/>
                </a:cxn>
                <a:cxn ang="0">
                  <a:pos x="T8" y="T9"/>
                </a:cxn>
              </a:cxnLst>
              <a:rect l="0" t="0" r="r" b="b"/>
              <a:pathLst>
                <a:path w="39" h="33">
                  <a:moveTo>
                    <a:pt x="19" y="0"/>
                  </a:moveTo>
                  <a:lnTo>
                    <a:pt x="39" y="17"/>
                  </a:lnTo>
                  <a:lnTo>
                    <a:pt x="19" y="33"/>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5" name="Freeform 395">
              <a:extLst>
                <a:ext uri="{FF2B5EF4-FFF2-40B4-BE49-F238E27FC236}">
                  <a16:creationId xmlns:a16="http://schemas.microsoft.com/office/drawing/2014/main" id="{1A56B4F3-C9A4-44A4-AA11-C6F11A38B1AB}"/>
                </a:ext>
              </a:extLst>
            </p:cNvPr>
            <p:cNvSpPr>
              <a:spLocks/>
            </p:cNvSpPr>
            <p:nvPr/>
          </p:nvSpPr>
          <p:spPr bwMode="auto">
            <a:xfrm>
              <a:off x="2550" y="1373"/>
              <a:ext cx="39" cy="33"/>
            </a:xfrm>
            <a:custGeom>
              <a:avLst/>
              <a:gdLst>
                <a:gd name="T0" fmla="*/ 19 w 39"/>
                <a:gd name="T1" fmla="*/ 0 h 33"/>
                <a:gd name="T2" fmla="*/ 39 w 39"/>
                <a:gd name="T3" fmla="*/ 17 h 33"/>
                <a:gd name="T4" fmla="*/ 19 w 39"/>
                <a:gd name="T5" fmla="*/ 33 h 33"/>
                <a:gd name="T6" fmla="*/ 0 w 39"/>
                <a:gd name="T7" fmla="*/ 17 h 33"/>
                <a:gd name="T8" fmla="*/ 19 w 39"/>
                <a:gd name="T9" fmla="*/ 0 h 33"/>
              </a:gdLst>
              <a:ahLst/>
              <a:cxnLst>
                <a:cxn ang="0">
                  <a:pos x="T0" y="T1"/>
                </a:cxn>
                <a:cxn ang="0">
                  <a:pos x="T2" y="T3"/>
                </a:cxn>
                <a:cxn ang="0">
                  <a:pos x="T4" y="T5"/>
                </a:cxn>
                <a:cxn ang="0">
                  <a:pos x="T6" y="T7"/>
                </a:cxn>
                <a:cxn ang="0">
                  <a:pos x="T8" y="T9"/>
                </a:cxn>
              </a:cxnLst>
              <a:rect l="0" t="0" r="r" b="b"/>
              <a:pathLst>
                <a:path w="39" h="33">
                  <a:moveTo>
                    <a:pt x="19" y="0"/>
                  </a:moveTo>
                  <a:lnTo>
                    <a:pt x="39" y="17"/>
                  </a:lnTo>
                  <a:lnTo>
                    <a:pt x="19" y="33"/>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6" name="Freeform 396">
              <a:extLst>
                <a:ext uri="{FF2B5EF4-FFF2-40B4-BE49-F238E27FC236}">
                  <a16:creationId xmlns:a16="http://schemas.microsoft.com/office/drawing/2014/main" id="{8B3C8AC3-973F-44B1-830A-0E8B47AD85D5}"/>
                </a:ext>
              </a:extLst>
            </p:cNvPr>
            <p:cNvSpPr>
              <a:spLocks/>
            </p:cNvSpPr>
            <p:nvPr/>
          </p:nvSpPr>
          <p:spPr bwMode="auto">
            <a:xfrm>
              <a:off x="2550" y="1435"/>
              <a:ext cx="39" cy="28"/>
            </a:xfrm>
            <a:custGeom>
              <a:avLst/>
              <a:gdLst>
                <a:gd name="T0" fmla="*/ 19 w 39"/>
                <a:gd name="T1" fmla="*/ 0 h 28"/>
                <a:gd name="T2" fmla="*/ 39 w 39"/>
                <a:gd name="T3" fmla="*/ 11 h 28"/>
                <a:gd name="T4" fmla="*/ 19 w 39"/>
                <a:gd name="T5" fmla="*/ 28 h 28"/>
                <a:gd name="T6" fmla="*/ 0 w 39"/>
                <a:gd name="T7" fmla="*/ 11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1"/>
                  </a:lnTo>
                  <a:lnTo>
                    <a:pt x="19" y="28"/>
                  </a:lnTo>
                  <a:lnTo>
                    <a:pt x="0" y="11"/>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7" name="Freeform 397">
              <a:extLst>
                <a:ext uri="{FF2B5EF4-FFF2-40B4-BE49-F238E27FC236}">
                  <a16:creationId xmlns:a16="http://schemas.microsoft.com/office/drawing/2014/main" id="{8C89A59A-D2AC-42F3-AFD3-10FD734DD0CA}"/>
                </a:ext>
              </a:extLst>
            </p:cNvPr>
            <p:cNvSpPr>
              <a:spLocks/>
            </p:cNvSpPr>
            <p:nvPr/>
          </p:nvSpPr>
          <p:spPr bwMode="auto">
            <a:xfrm>
              <a:off x="2550" y="1491"/>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8" name="Freeform 398">
              <a:extLst>
                <a:ext uri="{FF2B5EF4-FFF2-40B4-BE49-F238E27FC236}">
                  <a16:creationId xmlns:a16="http://schemas.microsoft.com/office/drawing/2014/main" id="{762CEB6F-9DE9-4F12-B3F0-3FAD8905A14F}"/>
                </a:ext>
              </a:extLst>
            </p:cNvPr>
            <p:cNvSpPr>
              <a:spLocks/>
            </p:cNvSpPr>
            <p:nvPr/>
          </p:nvSpPr>
          <p:spPr bwMode="auto">
            <a:xfrm>
              <a:off x="2550" y="1553"/>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59" name="Freeform 399">
              <a:extLst>
                <a:ext uri="{FF2B5EF4-FFF2-40B4-BE49-F238E27FC236}">
                  <a16:creationId xmlns:a16="http://schemas.microsoft.com/office/drawing/2014/main" id="{FA3B484E-7333-4E5C-BE57-E2F9ACF27402}"/>
                </a:ext>
              </a:extLst>
            </p:cNvPr>
            <p:cNvSpPr>
              <a:spLocks/>
            </p:cNvSpPr>
            <p:nvPr/>
          </p:nvSpPr>
          <p:spPr bwMode="auto">
            <a:xfrm>
              <a:off x="2550" y="1615"/>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0" name="Freeform 400">
              <a:extLst>
                <a:ext uri="{FF2B5EF4-FFF2-40B4-BE49-F238E27FC236}">
                  <a16:creationId xmlns:a16="http://schemas.microsoft.com/office/drawing/2014/main" id="{54DFE250-D87E-4B6B-BA57-5691BFDE60E0}"/>
                </a:ext>
              </a:extLst>
            </p:cNvPr>
            <p:cNvSpPr>
              <a:spLocks/>
            </p:cNvSpPr>
            <p:nvPr/>
          </p:nvSpPr>
          <p:spPr bwMode="auto">
            <a:xfrm>
              <a:off x="2550" y="1677"/>
              <a:ext cx="39" cy="28"/>
            </a:xfrm>
            <a:custGeom>
              <a:avLst/>
              <a:gdLst>
                <a:gd name="T0" fmla="*/ 19 w 39"/>
                <a:gd name="T1" fmla="*/ 0 h 28"/>
                <a:gd name="T2" fmla="*/ 39 w 39"/>
                <a:gd name="T3" fmla="*/ 17 h 28"/>
                <a:gd name="T4" fmla="*/ 19 w 39"/>
                <a:gd name="T5" fmla="*/ 28 h 28"/>
                <a:gd name="T6" fmla="*/ 0 w 39"/>
                <a:gd name="T7" fmla="*/ 17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7"/>
                  </a:lnTo>
                  <a:lnTo>
                    <a:pt x="19" y="28"/>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1" name="Freeform 401">
              <a:extLst>
                <a:ext uri="{FF2B5EF4-FFF2-40B4-BE49-F238E27FC236}">
                  <a16:creationId xmlns:a16="http://schemas.microsoft.com/office/drawing/2014/main" id="{0FBE52D8-86D7-4362-8B26-880621A7544F}"/>
                </a:ext>
              </a:extLst>
            </p:cNvPr>
            <p:cNvSpPr>
              <a:spLocks/>
            </p:cNvSpPr>
            <p:nvPr/>
          </p:nvSpPr>
          <p:spPr bwMode="auto">
            <a:xfrm>
              <a:off x="2550" y="1739"/>
              <a:ext cx="39" cy="28"/>
            </a:xfrm>
            <a:custGeom>
              <a:avLst/>
              <a:gdLst>
                <a:gd name="T0" fmla="*/ 19 w 39"/>
                <a:gd name="T1" fmla="*/ 0 h 28"/>
                <a:gd name="T2" fmla="*/ 39 w 39"/>
                <a:gd name="T3" fmla="*/ 11 h 28"/>
                <a:gd name="T4" fmla="*/ 19 w 39"/>
                <a:gd name="T5" fmla="*/ 28 h 28"/>
                <a:gd name="T6" fmla="*/ 0 w 39"/>
                <a:gd name="T7" fmla="*/ 11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1"/>
                  </a:lnTo>
                  <a:lnTo>
                    <a:pt x="19" y="28"/>
                  </a:lnTo>
                  <a:lnTo>
                    <a:pt x="0" y="11"/>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2" name="Freeform 402">
              <a:extLst>
                <a:ext uri="{FF2B5EF4-FFF2-40B4-BE49-F238E27FC236}">
                  <a16:creationId xmlns:a16="http://schemas.microsoft.com/office/drawing/2014/main" id="{646B0FD7-4643-4738-A98E-EF59587F5235}"/>
                </a:ext>
              </a:extLst>
            </p:cNvPr>
            <p:cNvSpPr>
              <a:spLocks/>
            </p:cNvSpPr>
            <p:nvPr/>
          </p:nvSpPr>
          <p:spPr bwMode="auto">
            <a:xfrm>
              <a:off x="2550" y="1795"/>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3" name="Freeform 403">
              <a:extLst>
                <a:ext uri="{FF2B5EF4-FFF2-40B4-BE49-F238E27FC236}">
                  <a16:creationId xmlns:a16="http://schemas.microsoft.com/office/drawing/2014/main" id="{814F50C2-6526-4D49-AC2C-5B27262F4C30}"/>
                </a:ext>
              </a:extLst>
            </p:cNvPr>
            <p:cNvSpPr>
              <a:spLocks/>
            </p:cNvSpPr>
            <p:nvPr/>
          </p:nvSpPr>
          <p:spPr bwMode="auto">
            <a:xfrm>
              <a:off x="2550" y="1857"/>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4" name="Freeform 404">
              <a:extLst>
                <a:ext uri="{FF2B5EF4-FFF2-40B4-BE49-F238E27FC236}">
                  <a16:creationId xmlns:a16="http://schemas.microsoft.com/office/drawing/2014/main" id="{397072E5-79DE-4F54-93BE-EADDBB5C73C0}"/>
                </a:ext>
              </a:extLst>
            </p:cNvPr>
            <p:cNvSpPr>
              <a:spLocks/>
            </p:cNvSpPr>
            <p:nvPr/>
          </p:nvSpPr>
          <p:spPr bwMode="auto">
            <a:xfrm>
              <a:off x="2550" y="1919"/>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5" name="Freeform 405">
              <a:extLst>
                <a:ext uri="{FF2B5EF4-FFF2-40B4-BE49-F238E27FC236}">
                  <a16:creationId xmlns:a16="http://schemas.microsoft.com/office/drawing/2014/main" id="{437070B9-7BC9-41B4-9585-E9F846178395}"/>
                </a:ext>
              </a:extLst>
            </p:cNvPr>
            <p:cNvSpPr>
              <a:spLocks/>
            </p:cNvSpPr>
            <p:nvPr/>
          </p:nvSpPr>
          <p:spPr bwMode="auto">
            <a:xfrm>
              <a:off x="2550" y="1981"/>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6" name="Freeform 406">
              <a:extLst>
                <a:ext uri="{FF2B5EF4-FFF2-40B4-BE49-F238E27FC236}">
                  <a16:creationId xmlns:a16="http://schemas.microsoft.com/office/drawing/2014/main" id="{C9F1D8FC-19F2-47DF-A380-62F3672A9041}"/>
                </a:ext>
              </a:extLst>
            </p:cNvPr>
            <p:cNvSpPr>
              <a:spLocks/>
            </p:cNvSpPr>
            <p:nvPr/>
          </p:nvSpPr>
          <p:spPr bwMode="auto">
            <a:xfrm>
              <a:off x="2550" y="2043"/>
              <a:ext cx="39" cy="28"/>
            </a:xfrm>
            <a:custGeom>
              <a:avLst/>
              <a:gdLst>
                <a:gd name="T0" fmla="*/ 19 w 39"/>
                <a:gd name="T1" fmla="*/ 0 h 28"/>
                <a:gd name="T2" fmla="*/ 39 w 39"/>
                <a:gd name="T3" fmla="*/ 11 h 28"/>
                <a:gd name="T4" fmla="*/ 19 w 39"/>
                <a:gd name="T5" fmla="*/ 28 h 28"/>
                <a:gd name="T6" fmla="*/ 0 w 39"/>
                <a:gd name="T7" fmla="*/ 11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1"/>
                  </a:lnTo>
                  <a:lnTo>
                    <a:pt x="19" y="28"/>
                  </a:lnTo>
                  <a:lnTo>
                    <a:pt x="0" y="11"/>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7" name="Freeform 407">
              <a:extLst>
                <a:ext uri="{FF2B5EF4-FFF2-40B4-BE49-F238E27FC236}">
                  <a16:creationId xmlns:a16="http://schemas.microsoft.com/office/drawing/2014/main" id="{F5551DDC-C338-408D-9B16-620153DC5A59}"/>
                </a:ext>
              </a:extLst>
            </p:cNvPr>
            <p:cNvSpPr>
              <a:spLocks/>
            </p:cNvSpPr>
            <p:nvPr/>
          </p:nvSpPr>
          <p:spPr bwMode="auto">
            <a:xfrm>
              <a:off x="2550" y="2099"/>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8" name="Freeform 408">
              <a:extLst>
                <a:ext uri="{FF2B5EF4-FFF2-40B4-BE49-F238E27FC236}">
                  <a16:creationId xmlns:a16="http://schemas.microsoft.com/office/drawing/2014/main" id="{2CDF06CC-164E-4093-8C3E-C7EB19B6FF5A}"/>
                </a:ext>
              </a:extLst>
            </p:cNvPr>
            <p:cNvSpPr>
              <a:spLocks/>
            </p:cNvSpPr>
            <p:nvPr/>
          </p:nvSpPr>
          <p:spPr bwMode="auto">
            <a:xfrm>
              <a:off x="2550" y="2161"/>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69" name="Freeform 409">
              <a:extLst>
                <a:ext uri="{FF2B5EF4-FFF2-40B4-BE49-F238E27FC236}">
                  <a16:creationId xmlns:a16="http://schemas.microsoft.com/office/drawing/2014/main" id="{30652642-A5AB-4EFD-AB32-0578BDCB8C9E}"/>
                </a:ext>
              </a:extLst>
            </p:cNvPr>
            <p:cNvSpPr>
              <a:spLocks/>
            </p:cNvSpPr>
            <p:nvPr/>
          </p:nvSpPr>
          <p:spPr bwMode="auto">
            <a:xfrm>
              <a:off x="2850" y="2223"/>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0" name="Freeform 410">
              <a:extLst>
                <a:ext uri="{FF2B5EF4-FFF2-40B4-BE49-F238E27FC236}">
                  <a16:creationId xmlns:a16="http://schemas.microsoft.com/office/drawing/2014/main" id="{BC03BE61-D75B-4D6E-8DDC-5CF6062CE100}"/>
                </a:ext>
              </a:extLst>
            </p:cNvPr>
            <p:cNvSpPr>
              <a:spLocks/>
            </p:cNvSpPr>
            <p:nvPr/>
          </p:nvSpPr>
          <p:spPr bwMode="auto">
            <a:xfrm>
              <a:off x="2850" y="2285"/>
              <a:ext cx="38" cy="28"/>
            </a:xfrm>
            <a:custGeom>
              <a:avLst/>
              <a:gdLst>
                <a:gd name="T0" fmla="*/ 19 w 38"/>
                <a:gd name="T1" fmla="*/ 0 h 28"/>
                <a:gd name="T2" fmla="*/ 38 w 38"/>
                <a:gd name="T3" fmla="*/ 17 h 28"/>
                <a:gd name="T4" fmla="*/ 19 w 38"/>
                <a:gd name="T5" fmla="*/ 28 h 28"/>
                <a:gd name="T6" fmla="*/ 0 w 38"/>
                <a:gd name="T7" fmla="*/ 17 h 28"/>
                <a:gd name="T8" fmla="*/ 19 w 38"/>
                <a:gd name="T9" fmla="*/ 0 h 28"/>
              </a:gdLst>
              <a:ahLst/>
              <a:cxnLst>
                <a:cxn ang="0">
                  <a:pos x="T0" y="T1"/>
                </a:cxn>
                <a:cxn ang="0">
                  <a:pos x="T2" y="T3"/>
                </a:cxn>
                <a:cxn ang="0">
                  <a:pos x="T4" y="T5"/>
                </a:cxn>
                <a:cxn ang="0">
                  <a:pos x="T6" y="T7"/>
                </a:cxn>
                <a:cxn ang="0">
                  <a:pos x="T8" y="T9"/>
                </a:cxn>
              </a:cxnLst>
              <a:rect l="0" t="0" r="r" b="b"/>
              <a:pathLst>
                <a:path w="38" h="28">
                  <a:moveTo>
                    <a:pt x="19" y="0"/>
                  </a:moveTo>
                  <a:lnTo>
                    <a:pt x="38" y="17"/>
                  </a:lnTo>
                  <a:lnTo>
                    <a:pt x="19" y="28"/>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1" name="Freeform 411">
              <a:extLst>
                <a:ext uri="{FF2B5EF4-FFF2-40B4-BE49-F238E27FC236}">
                  <a16:creationId xmlns:a16="http://schemas.microsoft.com/office/drawing/2014/main" id="{249D43F3-1783-4292-9753-1008DD98362B}"/>
                </a:ext>
              </a:extLst>
            </p:cNvPr>
            <p:cNvSpPr>
              <a:spLocks/>
            </p:cNvSpPr>
            <p:nvPr/>
          </p:nvSpPr>
          <p:spPr bwMode="auto">
            <a:xfrm>
              <a:off x="2850" y="2347"/>
              <a:ext cx="38" cy="28"/>
            </a:xfrm>
            <a:custGeom>
              <a:avLst/>
              <a:gdLst>
                <a:gd name="T0" fmla="*/ 19 w 38"/>
                <a:gd name="T1" fmla="*/ 0 h 28"/>
                <a:gd name="T2" fmla="*/ 38 w 38"/>
                <a:gd name="T3" fmla="*/ 11 h 28"/>
                <a:gd name="T4" fmla="*/ 19 w 38"/>
                <a:gd name="T5" fmla="*/ 28 h 28"/>
                <a:gd name="T6" fmla="*/ 0 w 38"/>
                <a:gd name="T7" fmla="*/ 11 h 28"/>
                <a:gd name="T8" fmla="*/ 19 w 38"/>
                <a:gd name="T9" fmla="*/ 0 h 28"/>
              </a:gdLst>
              <a:ahLst/>
              <a:cxnLst>
                <a:cxn ang="0">
                  <a:pos x="T0" y="T1"/>
                </a:cxn>
                <a:cxn ang="0">
                  <a:pos x="T2" y="T3"/>
                </a:cxn>
                <a:cxn ang="0">
                  <a:pos x="T4" y="T5"/>
                </a:cxn>
                <a:cxn ang="0">
                  <a:pos x="T6" y="T7"/>
                </a:cxn>
                <a:cxn ang="0">
                  <a:pos x="T8" y="T9"/>
                </a:cxn>
              </a:cxnLst>
              <a:rect l="0" t="0" r="r" b="b"/>
              <a:pathLst>
                <a:path w="38" h="28">
                  <a:moveTo>
                    <a:pt x="19" y="0"/>
                  </a:moveTo>
                  <a:lnTo>
                    <a:pt x="38" y="11"/>
                  </a:lnTo>
                  <a:lnTo>
                    <a:pt x="19" y="28"/>
                  </a:lnTo>
                  <a:lnTo>
                    <a:pt x="0" y="11"/>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2" name="Freeform 412">
              <a:extLst>
                <a:ext uri="{FF2B5EF4-FFF2-40B4-BE49-F238E27FC236}">
                  <a16:creationId xmlns:a16="http://schemas.microsoft.com/office/drawing/2014/main" id="{799A75E6-4947-41CC-96AE-C02B27903839}"/>
                </a:ext>
              </a:extLst>
            </p:cNvPr>
            <p:cNvSpPr>
              <a:spLocks/>
            </p:cNvSpPr>
            <p:nvPr/>
          </p:nvSpPr>
          <p:spPr bwMode="auto">
            <a:xfrm>
              <a:off x="2850" y="2403"/>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3" name="Freeform 413">
              <a:extLst>
                <a:ext uri="{FF2B5EF4-FFF2-40B4-BE49-F238E27FC236}">
                  <a16:creationId xmlns:a16="http://schemas.microsoft.com/office/drawing/2014/main" id="{141C0B96-6797-487A-94B6-B3085639D4F0}"/>
                </a:ext>
              </a:extLst>
            </p:cNvPr>
            <p:cNvSpPr>
              <a:spLocks/>
            </p:cNvSpPr>
            <p:nvPr/>
          </p:nvSpPr>
          <p:spPr bwMode="auto">
            <a:xfrm>
              <a:off x="3149" y="2465"/>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4" name="Freeform 414">
              <a:extLst>
                <a:ext uri="{FF2B5EF4-FFF2-40B4-BE49-F238E27FC236}">
                  <a16:creationId xmlns:a16="http://schemas.microsoft.com/office/drawing/2014/main" id="{95F2BDE7-A8BB-461E-8D25-216816E3F0CB}"/>
                </a:ext>
              </a:extLst>
            </p:cNvPr>
            <p:cNvSpPr>
              <a:spLocks/>
            </p:cNvSpPr>
            <p:nvPr/>
          </p:nvSpPr>
          <p:spPr bwMode="auto">
            <a:xfrm>
              <a:off x="3149" y="2527"/>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5" name="Freeform 415">
              <a:extLst>
                <a:ext uri="{FF2B5EF4-FFF2-40B4-BE49-F238E27FC236}">
                  <a16:creationId xmlns:a16="http://schemas.microsoft.com/office/drawing/2014/main" id="{8BAC2A2F-449E-461E-BFDB-7B7C67C54EBB}"/>
                </a:ext>
              </a:extLst>
            </p:cNvPr>
            <p:cNvSpPr>
              <a:spLocks/>
            </p:cNvSpPr>
            <p:nvPr/>
          </p:nvSpPr>
          <p:spPr bwMode="auto">
            <a:xfrm>
              <a:off x="3149" y="2589"/>
              <a:ext cx="39" cy="28"/>
            </a:xfrm>
            <a:custGeom>
              <a:avLst/>
              <a:gdLst>
                <a:gd name="T0" fmla="*/ 19 w 39"/>
                <a:gd name="T1" fmla="*/ 0 h 28"/>
                <a:gd name="T2" fmla="*/ 39 w 39"/>
                <a:gd name="T3" fmla="*/ 17 h 28"/>
                <a:gd name="T4" fmla="*/ 19 w 39"/>
                <a:gd name="T5" fmla="*/ 28 h 28"/>
                <a:gd name="T6" fmla="*/ 0 w 39"/>
                <a:gd name="T7" fmla="*/ 17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7"/>
                  </a:lnTo>
                  <a:lnTo>
                    <a:pt x="19" y="28"/>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6" name="Freeform 416">
              <a:extLst>
                <a:ext uri="{FF2B5EF4-FFF2-40B4-BE49-F238E27FC236}">
                  <a16:creationId xmlns:a16="http://schemas.microsoft.com/office/drawing/2014/main" id="{DBB85A50-FB4F-41AE-9B83-BB7DC66189FC}"/>
                </a:ext>
              </a:extLst>
            </p:cNvPr>
            <p:cNvSpPr>
              <a:spLocks/>
            </p:cNvSpPr>
            <p:nvPr/>
          </p:nvSpPr>
          <p:spPr bwMode="auto">
            <a:xfrm>
              <a:off x="3149" y="2645"/>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7" name="Freeform 417">
              <a:extLst>
                <a:ext uri="{FF2B5EF4-FFF2-40B4-BE49-F238E27FC236}">
                  <a16:creationId xmlns:a16="http://schemas.microsoft.com/office/drawing/2014/main" id="{002A22EF-7B49-420F-8B46-20A7EFD8A545}"/>
                </a:ext>
              </a:extLst>
            </p:cNvPr>
            <p:cNvSpPr>
              <a:spLocks/>
            </p:cNvSpPr>
            <p:nvPr/>
          </p:nvSpPr>
          <p:spPr bwMode="auto">
            <a:xfrm>
              <a:off x="3149" y="2707"/>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8" name="Freeform 418">
              <a:extLst>
                <a:ext uri="{FF2B5EF4-FFF2-40B4-BE49-F238E27FC236}">
                  <a16:creationId xmlns:a16="http://schemas.microsoft.com/office/drawing/2014/main" id="{3D9B0973-D60F-4D62-8747-5263FA25A183}"/>
                </a:ext>
              </a:extLst>
            </p:cNvPr>
            <p:cNvSpPr>
              <a:spLocks/>
            </p:cNvSpPr>
            <p:nvPr/>
          </p:nvSpPr>
          <p:spPr bwMode="auto">
            <a:xfrm>
              <a:off x="3149" y="2769"/>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79" name="Freeform 419">
              <a:extLst>
                <a:ext uri="{FF2B5EF4-FFF2-40B4-BE49-F238E27FC236}">
                  <a16:creationId xmlns:a16="http://schemas.microsoft.com/office/drawing/2014/main" id="{2A628AD5-A6F8-4222-83FA-E2409AAF2B90}"/>
                </a:ext>
              </a:extLst>
            </p:cNvPr>
            <p:cNvSpPr>
              <a:spLocks/>
            </p:cNvSpPr>
            <p:nvPr/>
          </p:nvSpPr>
          <p:spPr bwMode="auto">
            <a:xfrm>
              <a:off x="3149" y="2831"/>
              <a:ext cx="39" cy="28"/>
            </a:xfrm>
            <a:custGeom>
              <a:avLst/>
              <a:gdLst>
                <a:gd name="T0" fmla="*/ 19 w 39"/>
                <a:gd name="T1" fmla="*/ 0 h 28"/>
                <a:gd name="T2" fmla="*/ 39 w 39"/>
                <a:gd name="T3" fmla="*/ 17 h 28"/>
                <a:gd name="T4" fmla="*/ 19 w 39"/>
                <a:gd name="T5" fmla="*/ 28 h 28"/>
                <a:gd name="T6" fmla="*/ 0 w 39"/>
                <a:gd name="T7" fmla="*/ 17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7"/>
                  </a:lnTo>
                  <a:lnTo>
                    <a:pt x="19" y="28"/>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0" name="Freeform 420">
              <a:extLst>
                <a:ext uri="{FF2B5EF4-FFF2-40B4-BE49-F238E27FC236}">
                  <a16:creationId xmlns:a16="http://schemas.microsoft.com/office/drawing/2014/main" id="{821318F5-D597-4DFB-9DB5-88A637F24DA7}"/>
                </a:ext>
              </a:extLst>
            </p:cNvPr>
            <p:cNvSpPr>
              <a:spLocks/>
            </p:cNvSpPr>
            <p:nvPr/>
          </p:nvSpPr>
          <p:spPr bwMode="auto">
            <a:xfrm>
              <a:off x="3149" y="2893"/>
              <a:ext cx="39" cy="28"/>
            </a:xfrm>
            <a:custGeom>
              <a:avLst/>
              <a:gdLst>
                <a:gd name="T0" fmla="*/ 19 w 39"/>
                <a:gd name="T1" fmla="*/ 0 h 28"/>
                <a:gd name="T2" fmla="*/ 39 w 39"/>
                <a:gd name="T3" fmla="*/ 11 h 28"/>
                <a:gd name="T4" fmla="*/ 19 w 39"/>
                <a:gd name="T5" fmla="*/ 28 h 28"/>
                <a:gd name="T6" fmla="*/ 0 w 39"/>
                <a:gd name="T7" fmla="*/ 11 h 28"/>
                <a:gd name="T8" fmla="*/ 19 w 39"/>
                <a:gd name="T9" fmla="*/ 0 h 28"/>
              </a:gdLst>
              <a:ahLst/>
              <a:cxnLst>
                <a:cxn ang="0">
                  <a:pos x="T0" y="T1"/>
                </a:cxn>
                <a:cxn ang="0">
                  <a:pos x="T2" y="T3"/>
                </a:cxn>
                <a:cxn ang="0">
                  <a:pos x="T4" y="T5"/>
                </a:cxn>
                <a:cxn ang="0">
                  <a:pos x="T6" y="T7"/>
                </a:cxn>
                <a:cxn ang="0">
                  <a:pos x="T8" y="T9"/>
                </a:cxn>
              </a:cxnLst>
              <a:rect l="0" t="0" r="r" b="b"/>
              <a:pathLst>
                <a:path w="39" h="28">
                  <a:moveTo>
                    <a:pt x="19" y="0"/>
                  </a:moveTo>
                  <a:lnTo>
                    <a:pt x="39" y="11"/>
                  </a:lnTo>
                  <a:lnTo>
                    <a:pt x="19" y="28"/>
                  </a:lnTo>
                  <a:lnTo>
                    <a:pt x="0" y="11"/>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1" name="Freeform 421">
              <a:extLst>
                <a:ext uri="{FF2B5EF4-FFF2-40B4-BE49-F238E27FC236}">
                  <a16:creationId xmlns:a16="http://schemas.microsoft.com/office/drawing/2014/main" id="{8D262EFA-825F-40D7-906F-53A48C01F6C3}"/>
                </a:ext>
              </a:extLst>
            </p:cNvPr>
            <p:cNvSpPr>
              <a:spLocks/>
            </p:cNvSpPr>
            <p:nvPr/>
          </p:nvSpPr>
          <p:spPr bwMode="auto">
            <a:xfrm>
              <a:off x="3149" y="2949"/>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2" name="Freeform 422">
              <a:extLst>
                <a:ext uri="{FF2B5EF4-FFF2-40B4-BE49-F238E27FC236}">
                  <a16:creationId xmlns:a16="http://schemas.microsoft.com/office/drawing/2014/main" id="{D9983FF8-0BDF-46C7-B4E4-25A653DC3C2C}"/>
                </a:ext>
              </a:extLst>
            </p:cNvPr>
            <p:cNvSpPr>
              <a:spLocks/>
            </p:cNvSpPr>
            <p:nvPr/>
          </p:nvSpPr>
          <p:spPr bwMode="auto">
            <a:xfrm>
              <a:off x="3149" y="3011"/>
              <a:ext cx="39" cy="34"/>
            </a:xfrm>
            <a:custGeom>
              <a:avLst/>
              <a:gdLst>
                <a:gd name="T0" fmla="*/ 19 w 39"/>
                <a:gd name="T1" fmla="*/ 0 h 34"/>
                <a:gd name="T2" fmla="*/ 39 w 39"/>
                <a:gd name="T3" fmla="*/ 17 h 34"/>
                <a:gd name="T4" fmla="*/ 19 w 39"/>
                <a:gd name="T5" fmla="*/ 34 h 34"/>
                <a:gd name="T6" fmla="*/ 0 w 39"/>
                <a:gd name="T7" fmla="*/ 17 h 34"/>
                <a:gd name="T8" fmla="*/ 19 w 39"/>
                <a:gd name="T9" fmla="*/ 0 h 34"/>
              </a:gdLst>
              <a:ahLst/>
              <a:cxnLst>
                <a:cxn ang="0">
                  <a:pos x="T0" y="T1"/>
                </a:cxn>
                <a:cxn ang="0">
                  <a:pos x="T2" y="T3"/>
                </a:cxn>
                <a:cxn ang="0">
                  <a:pos x="T4" y="T5"/>
                </a:cxn>
                <a:cxn ang="0">
                  <a:pos x="T6" y="T7"/>
                </a:cxn>
                <a:cxn ang="0">
                  <a:pos x="T8" y="T9"/>
                </a:cxn>
              </a:cxnLst>
              <a:rect l="0" t="0" r="r" b="b"/>
              <a:pathLst>
                <a:path w="39" h="34">
                  <a:moveTo>
                    <a:pt x="19" y="0"/>
                  </a:moveTo>
                  <a:lnTo>
                    <a:pt x="39"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3" name="Freeform 423">
              <a:extLst>
                <a:ext uri="{FF2B5EF4-FFF2-40B4-BE49-F238E27FC236}">
                  <a16:creationId xmlns:a16="http://schemas.microsoft.com/office/drawing/2014/main" id="{5A30D11D-E01D-43C5-BD8B-C7E190E5CDDC}"/>
                </a:ext>
              </a:extLst>
            </p:cNvPr>
            <p:cNvSpPr>
              <a:spLocks/>
            </p:cNvSpPr>
            <p:nvPr/>
          </p:nvSpPr>
          <p:spPr bwMode="auto">
            <a:xfrm>
              <a:off x="3449" y="3073"/>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4" name="Freeform 424">
              <a:extLst>
                <a:ext uri="{FF2B5EF4-FFF2-40B4-BE49-F238E27FC236}">
                  <a16:creationId xmlns:a16="http://schemas.microsoft.com/office/drawing/2014/main" id="{648C4D80-7508-4F11-8420-ADD73D0222A0}"/>
                </a:ext>
              </a:extLst>
            </p:cNvPr>
            <p:cNvSpPr>
              <a:spLocks/>
            </p:cNvSpPr>
            <p:nvPr/>
          </p:nvSpPr>
          <p:spPr bwMode="auto">
            <a:xfrm>
              <a:off x="3449" y="3135"/>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5" name="Freeform 425">
              <a:extLst>
                <a:ext uri="{FF2B5EF4-FFF2-40B4-BE49-F238E27FC236}">
                  <a16:creationId xmlns:a16="http://schemas.microsoft.com/office/drawing/2014/main" id="{E2BD5D4C-1C4A-4835-919F-4E95C3D25146}"/>
                </a:ext>
              </a:extLst>
            </p:cNvPr>
            <p:cNvSpPr>
              <a:spLocks/>
            </p:cNvSpPr>
            <p:nvPr/>
          </p:nvSpPr>
          <p:spPr bwMode="auto">
            <a:xfrm>
              <a:off x="3449" y="3197"/>
              <a:ext cx="38" cy="28"/>
            </a:xfrm>
            <a:custGeom>
              <a:avLst/>
              <a:gdLst>
                <a:gd name="T0" fmla="*/ 19 w 38"/>
                <a:gd name="T1" fmla="*/ 0 h 28"/>
                <a:gd name="T2" fmla="*/ 38 w 38"/>
                <a:gd name="T3" fmla="*/ 11 h 28"/>
                <a:gd name="T4" fmla="*/ 19 w 38"/>
                <a:gd name="T5" fmla="*/ 28 h 28"/>
                <a:gd name="T6" fmla="*/ 0 w 38"/>
                <a:gd name="T7" fmla="*/ 11 h 28"/>
                <a:gd name="T8" fmla="*/ 19 w 38"/>
                <a:gd name="T9" fmla="*/ 0 h 28"/>
              </a:gdLst>
              <a:ahLst/>
              <a:cxnLst>
                <a:cxn ang="0">
                  <a:pos x="T0" y="T1"/>
                </a:cxn>
                <a:cxn ang="0">
                  <a:pos x="T2" y="T3"/>
                </a:cxn>
                <a:cxn ang="0">
                  <a:pos x="T4" y="T5"/>
                </a:cxn>
                <a:cxn ang="0">
                  <a:pos x="T6" y="T7"/>
                </a:cxn>
                <a:cxn ang="0">
                  <a:pos x="T8" y="T9"/>
                </a:cxn>
              </a:cxnLst>
              <a:rect l="0" t="0" r="r" b="b"/>
              <a:pathLst>
                <a:path w="38" h="28">
                  <a:moveTo>
                    <a:pt x="19" y="0"/>
                  </a:moveTo>
                  <a:lnTo>
                    <a:pt x="38" y="11"/>
                  </a:lnTo>
                  <a:lnTo>
                    <a:pt x="19" y="28"/>
                  </a:lnTo>
                  <a:lnTo>
                    <a:pt x="0" y="11"/>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6" name="Freeform 426">
              <a:extLst>
                <a:ext uri="{FF2B5EF4-FFF2-40B4-BE49-F238E27FC236}">
                  <a16:creationId xmlns:a16="http://schemas.microsoft.com/office/drawing/2014/main" id="{6D285551-2F5A-41E6-ABCA-46E702027435}"/>
                </a:ext>
              </a:extLst>
            </p:cNvPr>
            <p:cNvSpPr>
              <a:spLocks/>
            </p:cNvSpPr>
            <p:nvPr/>
          </p:nvSpPr>
          <p:spPr bwMode="auto">
            <a:xfrm>
              <a:off x="3449" y="3253"/>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7" name="Freeform 427">
              <a:extLst>
                <a:ext uri="{FF2B5EF4-FFF2-40B4-BE49-F238E27FC236}">
                  <a16:creationId xmlns:a16="http://schemas.microsoft.com/office/drawing/2014/main" id="{BD3C1ECC-B09E-4D70-B2DD-5722DA0745C6}"/>
                </a:ext>
              </a:extLst>
            </p:cNvPr>
            <p:cNvSpPr>
              <a:spLocks/>
            </p:cNvSpPr>
            <p:nvPr/>
          </p:nvSpPr>
          <p:spPr bwMode="auto">
            <a:xfrm>
              <a:off x="3449" y="3315"/>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8" name="Freeform 428">
              <a:extLst>
                <a:ext uri="{FF2B5EF4-FFF2-40B4-BE49-F238E27FC236}">
                  <a16:creationId xmlns:a16="http://schemas.microsoft.com/office/drawing/2014/main" id="{9913FC5D-49A5-4B55-AC98-45DAACB39EBB}"/>
                </a:ext>
              </a:extLst>
            </p:cNvPr>
            <p:cNvSpPr>
              <a:spLocks/>
            </p:cNvSpPr>
            <p:nvPr/>
          </p:nvSpPr>
          <p:spPr bwMode="auto">
            <a:xfrm>
              <a:off x="3449" y="3377"/>
              <a:ext cx="38" cy="34"/>
            </a:xfrm>
            <a:custGeom>
              <a:avLst/>
              <a:gdLst>
                <a:gd name="T0" fmla="*/ 19 w 38"/>
                <a:gd name="T1" fmla="*/ 0 h 34"/>
                <a:gd name="T2" fmla="*/ 38 w 38"/>
                <a:gd name="T3" fmla="*/ 17 h 34"/>
                <a:gd name="T4" fmla="*/ 19 w 38"/>
                <a:gd name="T5" fmla="*/ 34 h 34"/>
                <a:gd name="T6" fmla="*/ 0 w 38"/>
                <a:gd name="T7" fmla="*/ 17 h 34"/>
                <a:gd name="T8" fmla="*/ 19 w 38"/>
                <a:gd name="T9" fmla="*/ 0 h 34"/>
              </a:gdLst>
              <a:ahLst/>
              <a:cxnLst>
                <a:cxn ang="0">
                  <a:pos x="T0" y="T1"/>
                </a:cxn>
                <a:cxn ang="0">
                  <a:pos x="T2" y="T3"/>
                </a:cxn>
                <a:cxn ang="0">
                  <a:pos x="T4" y="T5"/>
                </a:cxn>
                <a:cxn ang="0">
                  <a:pos x="T6" y="T7"/>
                </a:cxn>
                <a:cxn ang="0">
                  <a:pos x="T8" y="T9"/>
                </a:cxn>
              </a:cxnLst>
              <a:rect l="0" t="0" r="r" b="b"/>
              <a:pathLst>
                <a:path w="38" h="34">
                  <a:moveTo>
                    <a:pt x="19" y="0"/>
                  </a:moveTo>
                  <a:lnTo>
                    <a:pt x="38" y="17"/>
                  </a:lnTo>
                  <a:lnTo>
                    <a:pt x="19" y="34"/>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89" name="Freeform 429">
              <a:extLst>
                <a:ext uri="{FF2B5EF4-FFF2-40B4-BE49-F238E27FC236}">
                  <a16:creationId xmlns:a16="http://schemas.microsoft.com/office/drawing/2014/main" id="{C8C9BE17-60A6-4327-8D55-8C8EA108F4DF}"/>
                </a:ext>
              </a:extLst>
            </p:cNvPr>
            <p:cNvSpPr>
              <a:spLocks/>
            </p:cNvSpPr>
            <p:nvPr/>
          </p:nvSpPr>
          <p:spPr bwMode="auto">
            <a:xfrm>
              <a:off x="3449" y="3439"/>
              <a:ext cx="38" cy="28"/>
            </a:xfrm>
            <a:custGeom>
              <a:avLst/>
              <a:gdLst>
                <a:gd name="T0" fmla="*/ 19 w 38"/>
                <a:gd name="T1" fmla="*/ 0 h 28"/>
                <a:gd name="T2" fmla="*/ 38 w 38"/>
                <a:gd name="T3" fmla="*/ 17 h 28"/>
                <a:gd name="T4" fmla="*/ 19 w 38"/>
                <a:gd name="T5" fmla="*/ 28 h 28"/>
                <a:gd name="T6" fmla="*/ 0 w 38"/>
                <a:gd name="T7" fmla="*/ 17 h 28"/>
                <a:gd name="T8" fmla="*/ 19 w 38"/>
                <a:gd name="T9" fmla="*/ 0 h 28"/>
              </a:gdLst>
              <a:ahLst/>
              <a:cxnLst>
                <a:cxn ang="0">
                  <a:pos x="T0" y="T1"/>
                </a:cxn>
                <a:cxn ang="0">
                  <a:pos x="T2" y="T3"/>
                </a:cxn>
                <a:cxn ang="0">
                  <a:pos x="T4" y="T5"/>
                </a:cxn>
                <a:cxn ang="0">
                  <a:pos x="T6" y="T7"/>
                </a:cxn>
                <a:cxn ang="0">
                  <a:pos x="T8" y="T9"/>
                </a:cxn>
              </a:cxnLst>
              <a:rect l="0" t="0" r="r" b="b"/>
              <a:pathLst>
                <a:path w="38" h="28">
                  <a:moveTo>
                    <a:pt x="19" y="0"/>
                  </a:moveTo>
                  <a:lnTo>
                    <a:pt x="38" y="17"/>
                  </a:lnTo>
                  <a:lnTo>
                    <a:pt x="19" y="28"/>
                  </a:lnTo>
                  <a:lnTo>
                    <a:pt x="0" y="17"/>
                  </a:lnTo>
                  <a:lnTo>
                    <a:pt x="19" y="0"/>
                  </a:lnTo>
                  <a:close/>
                </a:path>
              </a:pathLst>
            </a:custGeom>
            <a:solidFill>
              <a:srgbClr val="000080"/>
            </a:solidFill>
            <a:ln w="9525">
              <a:solidFill>
                <a:srgbClr val="000080"/>
              </a:solidFill>
              <a:prstDash val="solid"/>
              <a:round/>
              <a:headEnd/>
              <a:tailEnd/>
            </a:ln>
          </p:spPr>
          <p:txBody>
            <a:bodyPr/>
            <a:lstStyle/>
            <a:p>
              <a:endParaRPr lang="cs-CZ"/>
            </a:p>
          </p:txBody>
        </p:sp>
        <p:sp>
          <p:nvSpPr>
            <p:cNvPr id="169390" name="Freeform 430">
              <a:extLst>
                <a:ext uri="{FF2B5EF4-FFF2-40B4-BE49-F238E27FC236}">
                  <a16:creationId xmlns:a16="http://schemas.microsoft.com/office/drawing/2014/main" id="{A347E43B-0590-4EBF-9F2A-47AC794C890A}"/>
                </a:ext>
              </a:extLst>
            </p:cNvPr>
            <p:cNvSpPr>
              <a:spLocks/>
            </p:cNvSpPr>
            <p:nvPr/>
          </p:nvSpPr>
          <p:spPr bwMode="auto">
            <a:xfrm>
              <a:off x="3748" y="3501"/>
              <a:ext cx="39" cy="28"/>
            </a:xfrm>
            <a:custGeom>
              <a:avLst/>
              <a:gdLst>
                <a:gd name="T0" fmla="*/ 20 w 39"/>
                <a:gd name="T1" fmla="*/ 0 h 28"/>
                <a:gd name="T2" fmla="*/ 39 w 39"/>
                <a:gd name="T3" fmla="*/ 11 h 28"/>
                <a:gd name="T4" fmla="*/ 20 w 39"/>
                <a:gd name="T5" fmla="*/ 28 h 28"/>
                <a:gd name="T6" fmla="*/ 0 w 39"/>
                <a:gd name="T7" fmla="*/ 11 h 28"/>
                <a:gd name="T8" fmla="*/ 20 w 39"/>
                <a:gd name="T9" fmla="*/ 0 h 28"/>
              </a:gdLst>
              <a:ahLst/>
              <a:cxnLst>
                <a:cxn ang="0">
                  <a:pos x="T0" y="T1"/>
                </a:cxn>
                <a:cxn ang="0">
                  <a:pos x="T2" y="T3"/>
                </a:cxn>
                <a:cxn ang="0">
                  <a:pos x="T4" y="T5"/>
                </a:cxn>
                <a:cxn ang="0">
                  <a:pos x="T6" y="T7"/>
                </a:cxn>
                <a:cxn ang="0">
                  <a:pos x="T8" y="T9"/>
                </a:cxn>
              </a:cxnLst>
              <a:rect l="0" t="0" r="r" b="b"/>
              <a:pathLst>
                <a:path w="39" h="28">
                  <a:moveTo>
                    <a:pt x="20" y="0"/>
                  </a:moveTo>
                  <a:lnTo>
                    <a:pt x="39" y="11"/>
                  </a:lnTo>
                  <a:lnTo>
                    <a:pt x="20" y="28"/>
                  </a:lnTo>
                  <a:lnTo>
                    <a:pt x="0" y="11"/>
                  </a:lnTo>
                  <a:lnTo>
                    <a:pt x="20" y="0"/>
                  </a:lnTo>
                  <a:close/>
                </a:path>
              </a:pathLst>
            </a:custGeom>
            <a:solidFill>
              <a:srgbClr val="000080"/>
            </a:solidFill>
            <a:ln w="9525">
              <a:solidFill>
                <a:srgbClr val="000080"/>
              </a:solidFill>
              <a:prstDash val="solid"/>
              <a:round/>
              <a:headEnd/>
              <a:tailEnd/>
            </a:ln>
          </p:spPr>
          <p:txBody>
            <a:bodyPr/>
            <a:lstStyle/>
            <a:p>
              <a:endParaRPr lang="cs-CZ"/>
            </a:p>
          </p:txBody>
        </p:sp>
        <p:sp>
          <p:nvSpPr>
            <p:cNvPr id="169391" name="Freeform 431">
              <a:extLst>
                <a:ext uri="{FF2B5EF4-FFF2-40B4-BE49-F238E27FC236}">
                  <a16:creationId xmlns:a16="http://schemas.microsoft.com/office/drawing/2014/main" id="{5D6619A0-9B59-4BD3-B7B9-4DE883059669}"/>
                </a:ext>
              </a:extLst>
            </p:cNvPr>
            <p:cNvSpPr>
              <a:spLocks/>
            </p:cNvSpPr>
            <p:nvPr/>
          </p:nvSpPr>
          <p:spPr bwMode="auto">
            <a:xfrm>
              <a:off x="3748" y="3557"/>
              <a:ext cx="39" cy="34"/>
            </a:xfrm>
            <a:custGeom>
              <a:avLst/>
              <a:gdLst>
                <a:gd name="T0" fmla="*/ 20 w 39"/>
                <a:gd name="T1" fmla="*/ 0 h 34"/>
                <a:gd name="T2" fmla="*/ 39 w 39"/>
                <a:gd name="T3" fmla="*/ 17 h 34"/>
                <a:gd name="T4" fmla="*/ 20 w 39"/>
                <a:gd name="T5" fmla="*/ 34 h 34"/>
                <a:gd name="T6" fmla="*/ 0 w 39"/>
                <a:gd name="T7" fmla="*/ 17 h 34"/>
                <a:gd name="T8" fmla="*/ 20 w 39"/>
                <a:gd name="T9" fmla="*/ 0 h 34"/>
              </a:gdLst>
              <a:ahLst/>
              <a:cxnLst>
                <a:cxn ang="0">
                  <a:pos x="T0" y="T1"/>
                </a:cxn>
                <a:cxn ang="0">
                  <a:pos x="T2" y="T3"/>
                </a:cxn>
                <a:cxn ang="0">
                  <a:pos x="T4" y="T5"/>
                </a:cxn>
                <a:cxn ang="0">
                  <a:pos x="T6" y="T7"/>
                </a:cxn>
                <a:cxn ang="0">
                  <a:pos x="T8" y="T9"/>
                </a:cxn>
              </a:cxnLst>
              <a:rect l="0" t="0" r="r" b="b"/>
              <a:pathLst>
                <a:path w="39" h="34">
                  <a:moveTo>
                    <a:pt x="20" y="0"/>
                  </a:moveTo>
                  <a:lnTo>
                    <a:pt x="39" y="17"/>
                  </a:lnTo>
                  <a:lnTo>
                    <a:pt x="20" y="34"/>
                  </a:lnTo>
                  <a:lnTo>
                    <a:pt x="0" y="17"/>
                  </a:lnTo>
                  <a:lnTo>
                    <a:pt x="20" y="0"/>
                  </a:lnTo>
                  <a:close/>
                </a:path>
              </a:pathLst>
            </a:custGeom>
            <a:solidFill>
              <a:srgbClr val="000080"/>
            </a:solidFill>
            <a:ln w="9525">
              <a:solidFill>
                <a:srgbClr val="000080"/>
              </a:solidFill>
              <a:prstDash val="solid"/>
              <a:round/>
              <a:headEnd/>
              <a:tailEnd/>
            </a:ln>
          </p:spPr>
          <p:txBody>
            <a:bodyPr/>
            <a:lstStyle/>
            <a:p>
              <a:endParaRPr lang="cs-CZ"/>
            </a:p>
          </p:txBody>
        </p:sp>
        <p:sp>
          <p:nvSpPr>
            <p:cNvPr id="169392" name="Freeform 432">
              <a:extLst>
                <a:ext uri="{FF2B5EF4-FFF2-40B4-BE49-F238E27FC236}">
                  <a16:creationId xmlns:a16="http://schemas.microsoft.com/office/drawing/2014/main" id="{97ED62E2-CDBE-40EE-B2FE-932B6547BF11}"/>
                </a:ext>
              </a:extLst>
            </p:cNvPr>
            <p:cNvSpPr>
              <a:spLocks/>
            </p:cNvSpPr>
            <p:nvPr/>
          </p:nvSpPr>
          <p:spPr bwMode="auto">
            <a:xfrm>
              <a:off x="4946" y="3619"/>
              <a:ext cx="39" cy="34"/>
            </a:xfrm>
            <a:custGeom>
              <a:avLst/>
              <a:gdLst>
                <a:gd name="T0" fmla="*/ 20 w 39"/>
                <a:gd name="T1" fmla="*/ 0 h 34"/>
                <a:gd name="T2" fmla="*/ 39 w 39"/>
                <a:gd name="T3" fmla="*/ 17 h 34"/>
                <a:gd name="T4" fmla="*/ 20 w 39"/>
                <a:gd name="T5" fmla="*/ 34 h 34"/>
                <a:gd name="T6" fmla="*/ 0 w 39"/>
                <a:gd name="T7" fmla="*/ 17 h 34"/>
                <a:gd name="T8" fmla="*/ 20 w 39"/>
                <a:gd name="T9" fmla="*/ 0 h 34"/>
              </a:gdLst>
              <a:ahLst/>
              <a:cxnLst>
                <a:cxn ang="0">
                  <a:pos x="T0" y="T1"/>
                </a:cxn>
                <a:cxn ang="0">
                  <a:pos x="T2" y="T3"/>
                </a:cxn>
                <a:cxn ang="0">
                  <a:pos x="T4" y="T5"/>
                </a:cxn>
                <a:cxn ang="0">
                  <a:pos x="T6" y="T7"/>
                </a:cxn>
                <a:cxn ang="0">
                  <a:pos x="T8" y="T9"/>
                </a:cxn>
              </a:cxnLst>
              <a:rect l="0" t="0" r="r" b="b"/>
              <a:pathLst>
                <a:path w="39" h="34">
                  <a:moveTo>
                    <a:pt x="20" y="0"/>
                  </a:moveTo>
                  <a:lnTo>
                    <a:pt x="39" y="17"/>
                  </a:lnTo>
                  <a:lnTo>
                    <a:pt x="20" y="34"/>
                  </a:lnTo>
                  <a:lnTo>
                    <a:pt x="0" y="17"/>
                  </a:lnTo>
                  <a:lnTo>
                    <a:pt x="20" y="0"/>
                  </a:lnTo>
                  <a:close/>
                </a:path>
              </a:pathLst>
            </a:custGeom>
            <a:solidFill>
              <a:srgbClr val="000080"/>
            </a:solidFill>
            <a:ln w="9525">
              <a:solidFill>
                <a:srgbClr val="000080"/>
              </a:solidFill>
              <a:prstDash val="solid"/>
              <a:round/>
              <a:headEnd/>
              <a:tailEnd/>
            </a:ln>
          </p:spPr>
          <p:txBody>
            <a:bodyPr/>
            <a:lstStyle/>
            <a:p>
              <a:endParaRPr lang="cs-CZ"/>
            </a:p>
          </p:txBody>
        </p:sp>
        <p:sp>
          <p:nvSpPr>
            <p:cNvPr id="169393" name="Freeform 433">
              <a:extLst>
                <a:ext uri="{FF2B5EF4-FFF2-40B4-BE49-F238E27FC236}">
                  <a16:creationId xmlns:a16="http://schemas.microsoft.com/office/drawing/2014/main" id="{C3AD8D60-B671-4874-A1E8-5FFF5FB40BBF}"/>
                </a:ext>
              </a:extLst>
            </p:cNvPr>
            <p:cNvSpPr>
              <a:spLocks/>
            </p:cNvSpPr>
            <p:nvPr/>
          </p:nvSpPr>
          <p:spPr bwMode="auto">
            <a:xfrm>
              <a:off x="2448" y="1209"/>
              <a:ext cx="2518" cy="2450"/>
            </a:xfrm>
            <a:custGeom>
              <a:avLst/>
              <a:gdLst>
                <a:gd name="T0" fmla="*/ 6 w 395"/>
                <a:gd name="T1" fmla="*/ 27 h 435"/>
                <a:gd name="T2" fmla="*/ 13 w 395"/>
                <a:gd name="T3" fmla="*/ 54 h 435"/>
                <a:gd name="T4" fmla="*/ 19 w 395"/>
                <a:gd name="T5" fmla="*/ 78 h 435"/>
                <a:gd name="T6" fmla="*/ 25 w 395"/>
                <a:gd name="T7" fmla="*/ 102 h 435"/>
                <a:gd name="T8" fmla="*/ 31 w 395"/>
                <a:gd name="T9" fmla="*/ 123 h 435"/>
                <a:gd name="T10" fmla="*/ 38 w 395"/>
                <a:gd name="T11" fmla="*/ 144 h 435"/>
                <a:gd name="T12" fmla="*/ 44 w 395"/>
                <a:gd name="T13" fmla="*/ 163 h 435"/>
                <a:gd name="T14" fmla="*/ 50 w 395"/>
                <a:gd name="T15" fmla="*/ 181 h 435"/>
                <a:gd name="T16" fmla="*/ 56 w 395"/>
                <a:gd name="T17" fmla="*/ 197 h 435"/>
                <a:gd name="T18" fmla="*/ 63 w 395"/>
                <a:gd name="T19" fmla="*/ 213 h 435"/>
                <a:gd name="T20" fmla="*/ 69 w 395"/>
                <a:gd name="T21" fmla="*/ 227 h 435"/>
                <a:gd name="T22" fmla="*/ 75 w 395"/>
                <a:gd name="T23" fmla="*/ 241 h 435"/>
                <a:gd name="T24" fmla="*/ 82 w 395"/>
                <a:gd name="T25" fmla="*/ 254 h 435"/>
                <a:gd name="T26" fmla="*/ 88 w 395"/>
                <a:gd name="T27" fmla="*/ 266 h 435"/>
                <a:gd name="T28" fmla="*/ 94 w 395"/>
                <a:gd name="T29" fmla="*/ 277 h 435"/>
                <a:gd name="T30" fmla="*/ 100 w 395"/>
                <a:gd name="T31" fmla="*/ 288 h 435"/>
                <a:gd name="T32" fmla="*/ 106 w 395"/>
                <a:gd name="T33" fmla="*/ 297 h 435"/>
                <a:gd name="T34" fmla="*/ 113 w 395"/>
                <a:gd name="T35" fmla="*/ 307 h 435"/>
                <a:gd name="T36" fmla="*/ 119 w 395"/>
                <a:gd name="T37" fmla="*/ 315 h 435"/>
                <a:gd name="T38" fmla="*/ 125 w 395"/>
                <a:gd name="T39" fmla="*/ 323 h 435"/>
                <a:gd name="T40" fmla="*/ 131 w 395"/>
                <a:gd name="T41" fmla="*/ 331 h 435"/>
                <a:gd name="T42" fmla="*/ 138 w 395"/>
                <a:gd name="T43" fmla="*/ 338 h 435"/>
                <a:gd name="T44" fmla="*/ 144 w 395"/>
                <a:gd name="T45" fmla="*/ 345 h 435"/>
                <a:gd name="T46" fmla="*/ 150 w 395"/>
                <a:gd name="T47" fmla="*/ 351 h 435"/>
                <a:gd name="T48" fmla="*/ 157 w 395"/>
                <a:gd name="T49" fmla="*/ 357 h 435"/>
                <a:gd name="T50" fmla="*/ 163 w 395"/>
                <a:gd name="T51" fmla="*/ 362 h 435"/>
                <a:gd name="T52" fmla="*/ 169 w 395"/>
                <a:gd name="T53" fmla="*/ 367 h 435"/>
                <a:gd name="T54" fmla="*/ 175 w 395"/>
                <a:gd name="T55" fmla="*/ 372 h 435"/>
                <a:gd name="T56" fmla="*/ 182 w 395"/>
                <a:gd name="T57" fmla="*/ 376 h 435"/>
                <a:gd name="T58" fmla="*/ 188 w 395"/>
                <a:gd name="T59" fmla="*/ 381 h 435"/>
                <a:gd name="T60" fmla="*/ 194 w 395"/>
                <a:gd name="T61" fmla="*/ 384 h 435"/>
                <a:gd name="T62" fmla="*/ 200 w 395"/>
                <a:gd name="T63" fmla="*/ 388 h 435"/>
                <a:gd name="T64" fmla="*/ 207 w 395"/>
                <a:gd name="T65" fmla="*/ 392 h 435"/>
                <a:gd name="T66" fmla="*/ 213 w 395"/>
                <a:gd name="T67" fmla="*/ 395 h 435"/>
                <a:gd name="T68" fmla="*/ 219 w 395"/>
                <a:gd name="T69" fmla="*/ 398 h 435"/>
                <a:gd name="T70" fmla="*/ 225 w 395"/>
                <a:gd name="T71" fmla="*/ 401 h 435"/>
                <a:gd name="T72" fmla="*/ 232 w 395"/>
                <a:gd name="T73" fmla="*/ 403 h 435"/>
                <a:gd name="T74" fmla="*/ 238 w 395"/>
                <a:gd name="T75" fmla="*/ 406 h 435"/>
                <a:gd name="T76" fmla="*/ 244 w 395"/>
                <a:gd name="T77" fmla="*/ 408 h 435"/>
                <a:gd name="T78" fmla="*/ 250 w 395"/>
                <a:gd name="T79" fmla="*/ 410 h 435"/>
                <a:gd name="T80" fmla="*/ 257 w 395"/>
                <a:gd name="T81" fmla="*/ 412 h 435"/>
                <a:gd name="T82" fmla="*/ 263 w 395"/>
                <a:gd name="T83" fmla="*/ 414 h 435"/>
                <a:gd name="T84" fmla="*/ 269 w 395"/>
                <a:gd name="T85" fmla="*/ 416 h 435"/>
                <a:gd name="T86" fmla="*/ 275 w 395"/>
                <a:gd name="T87" fmla="*/ 417 h 435"/>
                <a:gd name="T88" fmla="*/ 282 w 395"/>
                <a:gd name="T89" fmla="*/ 419 h 435"/>
                <a:gd name="T90" fmla="*/ 288 w 395"/>
                <a:gd name="T91" fmla="*/ 420 h 435"/>
                <a:gd name="T92" fmla="*/ 294 w 395"/>
                <a:gd name="T93" fmla="*/ 422 h 435"/>
                <a:gd name="T94" fmla="*/ 300 w 395"/>
                <a:gd name="T95" fmla="*/ 423 h 435"/>
                <a:gd name="T96" fmla="*/ 307 w 395"/>
                <a:gd name="T97" fmla="*/ 424 h 435"/>
                <a:gd name="T98" fmla="*/ 313 w 395"/>
                <a:gd name="T99" fmla="*/ 425 h 435"/>
                <a:gd name="T100" fmla="*/ 319 w 395"/>
                <a:gd name="T101" fmla="*/ 426 h 435"/>
                <a:gd name="T102" fmla="*/ 325 w 395"/>
                <a:gd name="T103" fmla="*/ 427 h 435"/>
                <a:gd name="T104" fmla="*/ 332 w 395"/>
                <a:gd name="T105" fmla="*/ 428 h 435"/>
                <a:gd name="T106" fmla="*/ 338 w 395"/>
                <a:gd name="T107" fmla="*/ 429 h 435"/>
                <a:gd name="T108" fmla="*/ 344 w 395"/>
                <a:gd name="T109" fmla="*/ 430 h 435"/>
                <a:gd name="T110" fmla="*/ 350 w 395"/>
                <a:gd name="T111" fmla="*/ 431 h 435"/>
                <a:gd name="T112" fmla="*/ 357 w 395"/>
                <a:gd name="T113" fmla="*/ 431 h 435"/>
                <a:gd name="T114" fmla="*/ 363 w 395"/>
                <a:gd name="T115" fmla="*/ 432 h 435"/>
                <a:gd name="T116" fmla="*/ 369 w 395"/>
                <a:gd name="T117" fmla="*/ 433 h 435"/>
                <a:gd name="T118" fmla="*/ 376 w 395"/>
                <a:gd name="T119" fmla="*/ 433 h 435"/>
                <a:gd name="T120" fmla="*/ 382 w 395"/>
                <a:gd name="T121" fmla="*/ 434 h 435"/>
                <a:gd name="T122" fmla="*/ 388 w 395"/>
                <a:gd name="T123" fmla="*/ 434 h 435"/>
                <a:gd name="T124" fmla="*/ 394 w 395"/>
                <a:gd name="T12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35">
                  <a:moveTo>
                    <a:pt x="0" y="0"/>
                  </a:moveTo>
                  <a:lnTo>
                    <a:pt x="1" y="2"/>
                  </a:lnTo>
                  <a:lnTo>
                    <a:pt x="1" y="4"/>
                  </a:lnTo>
                  <a:lnTo>
                    <a:pt x="1" y="5"/>
                  </a:lnTo>
                  <a:lnTo>
                    <a:pt x="2" y="7"/>
                  </a:lnTo>
                  <a:lnTo>
                    <a:pt x="2" y="8"/>
                  </a:lnTo>
                  <a:lnTo>
                    <a:pt x="2" y="10"/>
                  </a:lnTo>
                  <a:lnTo>
                    <a:pt x="3" y="11"/>
                  </a:lnTo>
                  <a:lnTo>
                    <a:pt x="3" y="13"/>
                  </a:lnTo>
                  <a:lnTo>
                    <a:pt x="3" y="14"/>
                  </a:lnTo>
                  <a:lnTo>
                    <a:pt x="4" y="16"/>
                  </a:lnTo>
                  <a:lnTo>
                    <a:pt x="4" y="17"/>
                  </a:lnTo>
                  <a:lnTo>
                    <a:pt x="4" y="18"/>
                  </a:lnTo>
                  <a:lnTo>
                    <a:pt x="5" y="20"/>
                  </a:lnTo>
                  <a:lnTo>
                    <a:pt x="5" y="21"/>
                  </a:lnTo>
                  <a:lnTo>
                    <a:pt x="5" y="23"/>
                  </a:lnTo>
                  <a:lnTo>
                    <a:pt x="6" y="24"/>
                  </a:lnTo>
                  <a:lnTo>
                    <a:pt x="6" y="26"/>
                  </a:lnTo>
                  <a:lnTo>
                    <a:pt x="6" y="27"/>
                  </a:lnTo>
                  <a:lnTo>
                    <a:pt x="7" y="29"/>
                  </a:lnTo>
                  <a:lnTo>
                    <a:pt x="7" y="30"/>
                  </a:lnTo>
                  <a:lnTo>
                    <a:pt x="7" y="31"/>
                  </a:lnTo>
                  <a:lnTo>
                    <a:pt x="8" y="33"/>
                  </a:lnTo>
                  <a:lnTo>
                    <a:pt x="8" y="34"/>
                  </a:lnTo>
                  <a:lnTo>
                    <a:pt x="8" y="36"/>
                  </a:lnTo>
                  <a:lnTo>
                    <a:pt x="9" y="37"/>
                  </a:lnTo>
                  <a:lnTo>
                    <a:pt x="9" y="39"/>
                  </a:lnTo>
                  <a:lnTo>
                    <a:pt x="9" y="40"/>
                  </a:lnTo>
                  <a:lnTo>
                    <a:pt x="10" y="41"/>
                  </a:lnTo>
                  <a:lnTo>
                    <a:pt x="10" y="43"/>
                  </a:lnTo>
                  <a:lnTo>
                    <a:pt x="10" y="44"/>
                  </a:lnTo>
                  <a:lnTo>
                    <a:pt x="11" y="46"/>
                  </a:lnTo>
                  <a:lnTo>
                    <a:pt x="11" y="47"/>
                  </a:lnTo>
                  <a:lnTo>
                    <a:pt x="11" y="48"/>
                  </a:lnTo>
                  <a:lnTo>
                    <a:pt x="12" y="50"/>
                  </a:lnTo>
                  <a:lnTo>
                    <a:pt x="12" y="51"/>
                  </a:lnTo>
                  <a:lnTo>
                    <a:pt x="12" y="52"/>
                  </a:lnTo>
                  <a:lnTo>
                    <a:pt x="13" y="54"/>
                  </a:lnTo>
                  <a:lnTo>
                    <a:pt x="13" y="55"/>
                  </a:lnTo>
                  <a:lnTo>
                    <a:pt x="13" y="56"/>
                  </a:lnTo>
                  <a:lnTo>
                    <a:pt x="14" y="58"/>
                  </a:lnTo>
                  <a:lnTo>
                    <a:pt x="14" y="59"/>
                  </a:lnTo>
                  <a:lnTo>
                    <a:pt x="14" y="60"/>
                  </a:lnTo>
                  <a:lnTo>
                    <a:pt x="15" y="62"/>
                  </a:lnTo>
                  <a:lnTo>
                    <a:pt x="15" y="63"/>
                  </a:lnTo>
                  <a:lnTo>
                    <a:pt x="15" y="64"/>
                  </a:lnTo>
                  <a:lnTo>
                    <a:pt x="16" y="66"/>
                  </a:lnTo>
                  <a:lnTo>
                    <a:pt x="16" y="67"/>
                  </a:lnTo>
                  <a:lnTo>
                    <a:pt x="16" y="68"/>
                  </a:lnTo>
                  <a:lnTo>
                    <a:pt x="17" y="70"/>
                  </a:lnTo>
                  <a:lnTo>
                    <a:pt x="17" y="71"/>
                  </a:lnTo>
                  <a:lnTo>
                    <a:pt x="17" y="72"/>
                  </a:lnTo>
                  <a:lnTo>
                    <a:pt x="18" y="73"/>
                  </a:lnTo>
                  <a:lnTo>
                    <a:pt x="18" y="75"/>
                  </a:lnTo>
                  <a:lnTo>
                    <a:pt x="18" y="76"/>
                  </a:lnTo>
                  <a:lnTo>
                    <a:pt x="19" y="77"/>
                  </a:lnTo>
                  <a:lnTo>
                    <a:pt x="19" y="78"/>
                  </a:lnTo>
                  <a:lnTo>
                    <a:pt x="19" y="80"/>
                  </a:lnTo>
                  <a:lnTo>
                    <a:pt x="19" y="81"/>
                  </a:lnTo>
                  <a:lnTo>
                    <a:pt x="20" y="82"/>
                  </a:lnTo>
                  <a:lnTo>
                    <a:pt x="20" y="83"/>
                  </a:lnTo>
                  <a:lnTo>
                    <a:pt x="21" y="85"/>
                  </a:lnTo>
                  <a:lnTo>
                    <a:pt x="21" y="86"/>
                  </a:lnTo>
                  <a:lnTo>
                    <a:pt x="21" y="87"/>
                  </a:lnTo>
                  <a:lnTo>
                    <a:pt x="22" y="88"/>
                  </a:lnTo>
                  <a:lnTo>
                    <a:pt x="22" y="90"/>
                  </a:lnTo>
                  <a:lnTo>
                    <a:pt x="22" y="91"/>
                  </a:lnTo>
                  <a:lnTo>
                    <a:pt x="22" y="92"/>
                  </a:lnTo>
                  <a:lnTo>
                    <a:pt x="23" y="93"/>
                  </a:lnTo>
                  <a:lnTo>
                    <a:pt x="23" y="94"/>
                  </a:lnTo>
                  <a:lnTo>
                    <a:pt x="24" y="96"/>
                  </a:lnTo>
                  <a:lnTo>
                    <a:pt x="24" y="97"/>
                  </a:lnTo>
                  <a:lnTo>
                    <a:pt x="24" y="98"/>
                  </a:lnTo>
                  <a:lnTo>
                    <a:pt x="24" y="99"/>
                  </a:lnTo>
                  <a:lnTo>
                    <a:pt x="25" y="100"/>
                  </a:lnTo>
                  <a:lnTo>
                    <a:pt x="25" y="102"/>
                  </a:lnTo>
                  <a:lnTo>
                    <a:pt x="25" y="103"/>
                  </a:lnTo>
                  <a:lnTo>
                    <a:pt x="26" y="104"/>
                  </a:lnTo>
                  <a:lnTo>
                    <a:pt x="26" y="105"/>
                  </a:lnTo>
                  <a:lnTo>
                    <a:pt x="26" y="106"/>
                  </a:lnTo>
                  <a:lnTo>
                    <a:pt x="27" y="107"/>
                  </a:lnTo>
                  <a:lnTo>
                    <a:pt x="27" y="109"/>
                  </a:lnTo>
                  <a:lnTo>
                    <a:pt x="27" y="110"/>
                  </a:lnTo>
                  <a:lnTo>
                    <a:pt x="28" y="111"/>
                  </a:lnTo>
                  <a:lnTo>
                    <a:pt x="28" y="112"/>
                  </a:lnTo>
                  <a:lnTo>
                    <a:pt x="28" y="113"/>
                  </a:lnTo>
                  <a:lnTo>
                    <a:pt x="29" y="114"/>
                  </a:lnTo>
                  <a:lnTo>
                    <a:pt x="29" y="116"/>
                  </a:lnTo>
                  <a:lnTo>
                    <a:pt x="29" y="117"/>
                  </a:lnTo>
                  <a:lnTo>
                    <a:pt x="30" y="118"/>
                  </a:lnTo>
                  <a:lnTo>
                    <a:pt x="30" y="119"/>
                  </a:lnTo>
                  <a:lnTo>
                    <a:pt x="30" y="120"/>
                  </a:lnTo>
                  <a:lnTo>
                    <a:pt x="31" y="121"/>
                  </a:lnTo>
                  <a:lnTo>
                    <a:pt x="31" y="122"/>
                  </a:lnTo>
                  <a:lnTo>
                    <a:pt x="31" y="123"/>
                  </a:lnTo>
                  <a:lnTo>
                    <a:pt x="32" y="125"/>
                  </a:lnTo>
                  <a:lnTo>
                    <a:pt x="32" y="126"/>
                  </a:lnTo>
                  <a:lnTo>
                    <a:pt x="32" y="127"/>
                  </a:lnTo>
                  <a:lnTo>
                    <a:pt x="33" y="128"/>
                  </a:lnTo>
                  <a:lnTo>
                    <a:pt x="33" y="129"/>
                  </a:lnTo>
                  <a:lnTo>
                    <a:pt x="33" y="130"/>
                  </a:lnTo>
                  <a:lnTo>
                    <a:pt x="34" y="131"/>
                  </a:lnTo>
                  <a:lnTo>
                    <a:pt x="34" y="132"/>
                  </a:lnTo>
                  <a:lnTo>
                    <a:pt x="34" y="133"/>
                  </a:lnTo>
                  <a:lnTo>
                    <a:pt x="35" y="134"/>
                  </a:lnTo>
                  <a:lnTo>
                    <a:pt x="35" y="135"/>
                  </a:lnTo>
                  <a:lnTo>
                    <a:pt x="35" y="136"/>
                  </a:lnTo>
                  <a:lnTo>
                    <a:pt x="36" y="137"/>
                  </a:lnTo>
                  <a:lnTo>
                    <a:pt x="36" y="138"/>
                  </a:lnTo>
                  <a:lnTo>
                    <a:pt x="36" y="140"/>
                  </a:lnTo>
                  <a:lnTo>
                    <a:pt x="37" y="140"/>
                  </a:lnTo>
                  <a:lnTo>
                    <a:pt x="37" y="142"/>
                  </a:lnTo>
                  <a:lnTo>
                    <a:pt x="37" y="143"/>
                  </a:lnTo>
                  <a:lnTo>
                    <a:pt x="38" y="144"/>
                  </a:lnTo>
                  <a:lnTo>
                    <a:pt x="38" y="145"/>
                  </a:lnTo>
                  <a:lnTo>
                    <a:pt x="38" y="146"/>
                  </a:lnTo>
                  <a:lnTo>
                    <a:pt x="39" y="147"/>
                  </a:lnTo>
                  <a:lnTo>
                    <a:pt x="39" y="148"/>
                  </a:lnTo>
                  <a:lnTo>
                    <a:pt x="39" y="149"/>
                  </a:lnTo>
                  <a:lnTo>
                    <a:pt x="40" y="150"/>
                  </a:lnTo>
                  <a:lnTo>
                    <a:pt x="40" y="151"/>
                  </a:lnTo>
                  <a:lnTo>
                    <a:pt x="40" y="152"/>
                  </a:lnTo>
                  <a:lnTo>
                    <a:pt x="41" y="153"/>
                  </a:lnTo>
                  <a:lnTo>
                    <a:pt x="41" y="154"/>
                  </a:lnTo>
                  <a:lnTo>
                    <a:pt x="41" y="155"/>
                  </a:lnTo>
                  <a:lnTo>
                    <a:pt x="42" y="156"/>
                  </a:lnTo>
                  <a:lnTo>
                    <a:pt x="42" y="157"/>
                  </a:lnTo>
                  <a:lnTo>
                    <a:pt x="42" y="158"/>
                  </a:lnTo>
                  <a:lnTo>
                    <a:pt x="43" y="159"/>
                  </a:lnTo>
                  <a:lnTo>
                    <a:pt x="43" y="160"/>
                  </a:lnTo>
                  <a:lnTo>
                    <a:pt x="43" y="161"/>
                  </a:lnTo>
                  <a:lnTo>
                    <a:pt x="44" y="162"/>
                  </a:lnTo>
                  <a:lnTo>
                    <a:pt x="44" y="163"/>
                  </a:lnTo>
                  <a:lnTo>
                    <a:pt x="44" y="164"/>
                  </a:lnTo>
                  <a:lnTo>
                    <a:pt x="45" y="165"/>
                  </a:lnTo>
                  <a:lnTo>
                    <a:pt x="45" y="166"/>
                  </a:lnTo>
                  <a:lnTo>
                    <a:pt x="45" y="166"/>
                  </a:lnTo>
                  <a:lnTo>
                    <a:pt x="45" y="167"/>
                  </a:lnTo>
                  <a:lnTo>
                    <a:pt x="46" y="168"/>
                  </a:lnTo>
                  <a:lnTo>
                    <a:pt x="46" y="169"/>
                  </a:lnTo>
                  <a:lnTo>
                    <a:pt x="47" y="170"/>
                  </a:lnTo>
                  <a:lnTo>
                    <a:pt x="47" y="171"/>
                  </a:lnTo>
                  <a:lnTo>
                    <a:pt x="47" y="172"/>
                  </a:lnTo>
                  <a:lnTo>
                    <a:pt x="48" y="173"/>
                  </a:lnTo>
                  <a:lnTo>
                    <a:pt x="48" y="174"/>
                  </a:lnTo>
                  <a:lnTo>
                    <a:pt x="48" y="175"/>
                  </a:lnTo>
                  <a:lnTo>
                    <a:pt x="48" y="176"/>
                  </a:lnTo>
                  <a:lnTo>
                    <a:pt x="49" y="177"/>
                  </a:lnTo>
                  <a:lnTo>
                    <a:pt x="49" y="178"/>
                  </a:lnTo>
                  <a:lnTo>
                    <a:pt x="50" y="179"/>
                  </a:lnTo>
                  <a:lnTo>
                    <a:pt x="50" y="180"/>
                  </a:lnTo>
                  <a:lnTo>
                    <a:pt x="50" y="181"/>
                  </a:lnTo>
                  <a:lnTo>
                    <a:pt x="50" y="181"/>
                  </a:lnTo>
                  <a:lnTo>
                    <a:pt x="51" y="182"/>
                  </a:lnTo>
                  <a:lnTo>
                    <a:pt x="51" y="183"/>
                  </a:lnTo>
                  <a:lnTo>
                    <a:pt x="51" y="184"/>
                  </a:lnTo>
                  <a:lnTo>
                    <a:pt x="52" y="185"/>
                  </a:lnTo>
                  <a:lnTo>
                    <a:pt x="52" y="186"/>
                  </a:lnTo>
                  <a:lnTo>
                    <a:pt x="53" y="187"/>
                  </a:lnTo>
                  <a:lnTo>
                    <a:pt x="53" y="188"/>
                  </a:lnTo>
                  <a:lnTo>
                    <a:pt x="53" y="189"/>
                  </a:lnTo>
                  <a:lnTo>
                    <a:pt x="53" y="189"/>
                  </a:lnTo>
                  <a:lnTo>
                    <a:pt x="54" y="190"/>
                  </a:lnTo>
                  <a:lnTo>
                    <a:pt x="54" y="191"/>
                  </a:lnTo>
                  <a:lnTo>
                    <a:pt x="54" y="192"/>
                  </a:lnTo>
                  <a:lnTo>
                    <a:pt x="55" y="193"/>
                  </a:lnTo>
                  <a:lnTo>
                    <a:pt x="55" y="194"/>
                  </a:lnTo>
                  <a:lnTo>
                    <a:pt x="55" y="195"/>
                  </a:lnTo>
                  <a:lnTo>
                    <a:pt x="56" y="195"/>
                  </a:lnTo>
                  <a:lnTo>
                    <a:pt x="56" y="196"/>
                  </a:lnTo>
                  <a:lnTo>
                    <a:pt x="56" y="197"/>
                  </a:lnTo>
                  <a:lnTo>
                    <a:pt x="57" y="198"/>
                  </a:lnTo>
                  <a:lnTo>
                    <a:pt x="57" y="199"/>
                  </a:lnTo>
                  <a:lnTo>
                    <a:pt x="57" y="200"/>
                  </a:lnTo>
                  <a:lnTo>
                    <a:pt x="58" y="201"/>
                  </a:lnTo>
                  <a:lnTo>
                    <a:pt x="58" y="201"/>
                  </a:lnTo>
                  <a:lnTo>
                    <a:pt x="58" y="202"/>
                  </a:lnTo>
                  <a:lnTo>
                    <a:pt x="59" y="203"/>
                  </a:lnTo>
                  <a:lnTo>
                    <a:pt x="59" y="204"/>
                  </a:lnTo>
                  <a:lnTo>
                    <a:pt x="59" y="205"/>
                  </a:lnTo>
                  <a:lnTo>
                    <a:pt x="60" y="205"/>
                  </a:lnTo>
                  <a:lnTo>
                    <a:pt x="60" y="206"/>
                  </a:lnTo>
                  <a:lnTo>
                    <a:pt x="60" y="207"/>
                  </a:lnTo>
                  <a:lnTo>
                    <a:pt x="61" y="208"/>
                  </a:lnTo>
                  <a:lnTo>
                    <a:pt x="61" y="209"/>
                  </a:lnTo>
                  <a:lnTo>
                    <a:pt x="61" y="210"/>
                  </a:lnTo>
                  <a:lnTo>
                    <a:pt x="62" y="210"/>
                  </a:lnTo>
                  <a:lnTo>
                    <a:pt x="62" y="211"/>
                  </a:lnTo>
                  <a:lnTo>
                    <a:pt x="62" y="212"/>
                  </a:lnTo>
                  <a:lnTo>
                    <a:pt x="63" y="213"/>
                  </a:lnTo>
                  <a:lnTo>
                    <a:pt x="63" y="214"/>
                  </a:lnTo>
                  <a:lnTo>
                    <a:pt x="63" y="214"/>
                  </a:lnTo>
                  <a:lnTo>
                    <a:pt x="64" y="215"/>
                  </a:lnTo>
                  <a:lnTo>
                    <a:pt x="64" y="216"/>
                  </a:lnTo>
                  <a:lnTo>
                    <a:pt x="64" y="217"/>
                  </a:lnTo>
                  <a:lnTo>
                    <a:pt x="65" y="218"/>
                  </a:lnTo>
                  <a:lnTo>
                    <a:pt x="65" y="218"/>
                  </a:lnTo>
                  <a:lnTo>
                    <a:pt x="65" y="219"/>
                  </a:lnTo>
                  <a:lnTo>
                    <a:pt x="66" y="220"/>
                  </a:lnTo>
                  <a:lnTo>
                    <a:pt x="66" y="221"/>
                  </a:lnTo>
                  <a:lnTo>
                    <a:pt x="66" y="221"/>
                  </a:lnTo>
                  <a:lnTo>
                    <a:pt x="67" y="222"/>
                  </a:lnTo>
                  <a:lnTo>
                    <a:pt x="67" y="223"/>
                  </a:lnTo>
                  <a:lnTo>
                    <a:pt x="67" y="224"/>
                  </a:lnTo>
                  <a:lnTo>
                    <a:pt x="68" y="224"/>
                  </a:lnTo>
                  <a:lnTo>
                    <a:pt x="68" y="225"/>
                  </a:lnTo>
                  <a:lnTo>
                    <a:pt x="68" y="226"/>
                  </a:lnTo>
                  <a:lnTo>
                    <a:pt x="69" y="227"/>
                  </a:lnTo>
                  <a:lnTo>
                    <a:pt x="69" y="227"/>
                  </a:lnTo>
                  <a:lnTo>
                    <a:pt x="69" y="228"/>
                  </a:lnTo>
                  <a:lnTo>
                    <a:pt x="70" y="229"/>
                  </a:lnTo>
                  <a:lnTo>
                    <a:pt x="70" y="230"/>
                  </a:lnTo>
                  <a:lnTo>
                    <a:pt x="70" y="230"/>
                  </a:lnTo>
                  <a:lnTo>
                    <a:pt x="71" y="231"/>
                  </a:lnTo>
                  <a:lnTo>
                    <a:pt x="71" y="232"/>
                  </a:lnTo>
                  <a:lnTo>
                    <a:pt x="71" y="233"/>
                  </a:lnTo>
                  <a:lnTo>
                    <a:pt x="72" y="233"/>
                  </a:lnTo>
                  <a:lnTo>
                    <a:pt x="72" y="234"/>
                  </a:lnTo>
                  <a:lnTo>
                    <a:pt x="72" y="235"/>
                  </a:lnTo>
                  <a:lnTo>
                    <a:pt x="73" y="235"/>
                  </a:lnTo>
                  <a:lnTo>
                    <a:pt x="73" y="236"/>
                  </a:lnTo>
                  <a:lnTo>
                    <a:pt x="73" y="237"/>
                  </a:lnTo>
                  <a:lnTo>
                    <a:pt x="74" y="238"/>
                  </a:lnTo>
                  <a:lnTo>
                    <a:pt x="74" y="238"/>
                  </a:lnTo>
                  <a:lnTo>
                    <a:pt x="74" y="239"/>
                  </a:lnTo>
                  <a:lnTo>
                    <a:pt x="74" y="240"/>
                  </a:lnTo>
                  <a:lnTo>
                    <a:pt x="75" y="240"/>
                  </a:lnTo>
                  <a:lnTo>
                    <a:pt x="75" y="241"/>
                  </a:lnTo>
                  <a:lnTo>
                    <a:pt x="76" y="242"/>
                  </a:lnTo>
                  <a:lnTo>
                    <a:pt x="76" y="242"/>
                  </a:lnTo>
                  <a:lnTo>
                    <a:pt x="76" y="243"/>
                  </a:lnTo>
                  <a:lnTo>
                    <a:pt x="76" y="244"/>
                  </a:lnTo>
                  <a:lnTo>
                    <a:pt x="77" y="244"/>
                  </a:lnTo>
                  <a:lnTo>
                    <a:pt x="77" y="245"/>
                  </a:lnTo>
                  <a:lnTo>
                    <a:pt x="77" y="246"/>
                  </a:lnTo>
                  <a:lnTo>
                    <a:pt x="78" y="247"/>
                  </a:lnTo>
                  <a:lnTo>
                    <a:pt x="78" y="247"/>
                  </a:lnTo>
                  <a:lnTo>
                    <a:pt x="79" y="248"/>
                  </a:lnTo>
                  <a:lnTo>
                    <a:pt x="79" y="249"/>
                  </a:lnTo>
                  <a:lnTo>
                    <a:pt x="79" y="249"/>
                  </a:lnTo>
                  <a:lnTo>
                    <a:pt x="79" y="250"/>
                  </a:lnTo>
                  <a:lnTo>
                    <a:pt x="80" y="251"/>
                  </a:lnTo>
                  <a:lnTo>
                    <a:pt x="80" y="251"/>
                  </a:lnTo>
                  <a:lnTo>
                    <a:pt x="80" y="252"/>
                  </a:lnTo>
                  <a:lnTo>
                    <a:pt x="81" y="253"/>
                  </a:lnTo>
                  <a:lnTo>
                    <a:pt x="81" y="253"/>
                  </a:lnTo>
                  <a:lnTo>
                    <a:pt x="82" y="254"/>
                  </a:lnTo>
                  <a:lnTo>
                    <a:pt x="82" y="254"/>
                  </a:lnTo>
                  <a:lnTo>
                    <a:pt x="82" y="255"/>
                  </a:lnTo>
                  <a:lnTo>
                    <a:pt x="82" y="256"/>
                  </a:lnTo>
                  <a:lnTo>
                    <a:pt x="83" y="257"/>
                  </a:lnTo>
                  <a:lnTo>
                    <a:pt x="83" y="257"/>
                  </a:lnTo>
                  <a:lnTo>
                    <a:pt x="83" y="258"/>
                  </a:lnTo>
                  <a:lnTo>
                    <a:pt x="84" y="258"/>
                  </a:lnTo>
                  <a:lnTo>
                    <a:pt x="84" y="259"/>
                  </a:lnTo>
                  <a:lnTo>
                    <a:pt x="84" y="260"/>
                  </a:lnTo>
                  <a:lnTo>
                    <a:pt x="85" y="260"/>
                  </a:lnTo>
                  <a:lnTo>
                    <a:pt x="85" y="261"/>
                  </a:lnTo>
                  <a:lnTo>
                    <a:pt x="85" y="262"/>
                  </a:lnTo>
                  <a:lnTo>
                    <a:pt x="86" y="262"/>
                  </a:lnTo>
                  <a:lnTo>
                    <a:pt x="86" y="263"/>
                  </a:lnTo>
                  <a:lnTo>
                    <a:pt x="86" y="263"/>
                  </a:lnTo>
                  <a:lnTo>
                    <a:pt x="87" y="264"/>
                  </a:lnTo>
                  <a:lnTo>
                    <a:pt x="87" y="265"/>
                  </a:lnTo>
                  <a:lnTo>
                    <a:pt x="87" y="265"/>
                  </a:lnTo>
                  <a:lnTo>
                    <a:pt x="88" y="266"/>
                  </a:lnTo>
                  <a:lnTo>
                    <a:pt x="88" y="267"/>
                  </a:lnTo>
                  <a:lnTo>
                    <a:pt x="88" y="267"/>
                  </a:lnTo>
                  <a:lnTo>
                    <a:pt x="89" y="268"/>
                  </a:lnTo>
                  <a:lnTo>
                    <a:pt x="89" y="268"/>
                  </a:lnTo>
                  <a:lnTo>
                    <a:pt x="89" y="269"/>
                  </a:lnTo>
                  <a:lnTo>
                    <a:pt x="90" y="270"/>
                  </a:lnTo>
                  <a:lnTo>
                    <a:pt x="90" y="270"/>
                  </a:lnTo>
                  <a:lnTo>
                    <a:pt x="90" y="271"/>
                  </a:lnTo>
                  <a:lnTo>
                    <a:pt x="91" y="271"/>
                  </a:lnTo>
                  <a:lnTo>
                    <a:pt x="91" y="272"/>
                  </a:lnTo>
                  <a:lnTo>
                    <a:pt x="91" y="272"/>
                  </a:lnTo>
                  <a:lnTo>
                    <a:pt x="92" y="273"/>
                  </a:lnTo>
                  <a:lnTo>
                    <a:pt x="92" y="274"/>
                  </a:lnTo>
                  <a:lnTo>
                    <a:pt x="92" y="274"/>
                  </a:lnTo>
                  <a:lnTo>
                    <a:pt x="93" y="275"/>
                  </a:lnTo>
                  <a:lnTo>
                    <a:pt x="93" y="275"/>
                  </a:lnTo>
                  <a:lnTo>
                    <a:pt x="93" y="276"/>
                  </a:lnTo>
                  <a:lnTo>
                    <a:pt x="94" y="277"/>
                  </a:lnTo>
                  <a:lnTo>
                    <a:pt x="94" y="277"/>
                  </a:lnTo>
                  <a:lnTo>
                    <a:pt x="94" y="278"/>
                  </a:lnTo>
                  <a:lnTo>
                    <a:pt x="95" y="278"/>
                  </a:lnTo>
                  <a:lnTo>
                    <a:pt x="95" y="279"/>
                  </a:lnTo>
                  <a:lnTo>
                    <a:pt x="95" y="279"/>
                  </a:lnTo>
                  <a:lnTo>
                    <a:pt x="96" y="280"/>
                  </a:lnTo>
                  <a:lnTo>
                    <a:pt x="96" y="280"/>
                  </a:lnTo>
                  <a:lnTo>
                    <a:pt x="96" y="281"/>
                  </a:lnTo>
                  <a:lnTo>
                    <a:pt x="97" y="282"/>
                  </a:lnTo>
                  <a:lnTo>
                    <a:pt x="97" y="282"/>
                  </a:lnTo>
                  <a:lnTo>
                    <a:pt x="97" y="283"/>
                  </a:lnTo>
                  <a:lnTo>
                    <a:pt x="98" y="283"/>
                  </a:lnTo>
                  <a:lnTo>
                    <a:pt x="98" y="284"/>
                  </a:lnTo>
                  <a:lnTo>
                    <a:pt x="98" y="284"/>
                  </a:lnTo>
                  <a:lnTo>
                    <a:pt x="99" y="285"/>
                  </a:lnTo>
                  <a:lnTo>
                    <a:pt x="99" y="285"/>
                  </a:lnTo>
                  <a:lnTo>
                    <a:pt x="99" y="286"/>
                  </a:lnTo>
                  <a:lnTo>
                    <a:pt x="100" y="287"/>
                  </a:lnTo>
                  <a:lnTo>
                    <a:pt x="100" y="287"/>
                  </a:lnTo>
                  <a:lnTo>
                    <a:pt x="100" y="288"/>
                  </a:lnTo>
                  <a:lnTo>
                    <a:pt x="101" y="288"/>
                  </a:lnTo>
                  <a:lnTo>
                    <a:pt x="101" y="289"/>
                  </a:lnTo>
                  <a:lnTo>
                    <a:pt x="101" y="289"/>
                  </a:lnTo>
                  <a:lnTo>
                    <a:pt x="102" y="290"/>
                  </a:lnTo>
                  <a:lnTo>
                    <a:pt x="102" y="290"/>
                  </a:lnTo>
                  <a:lnTo>
                    <a:pt x="102" y="291"/>
                  </a:lnTo>
                  <a:lnTo>
                    <a:pt x="103" y="291"/>
                  </a:lnTo>
                  <a:lnTo>
                    <a:pt x="103" y="292"/>
                  </a:lnTo>
                  <a:lnTo>
                    <a:pt x="103" y="292"/>
                  </a:lnTo>
                  <a:lnTo>
                    <a:pt x="103" y="293"/>
                  </a:lnTo>
                  <a:lnTo>
                    <a:pt x="104" y="293"/>
                  </a:lnTo>
                  <a:lnTo>
                    <a:pt x="104" y="294"/>
                  </a:lnTo>
                  <a:lnTo>
                    <a:pt x="105" y="294"/>
                  </a:lnTo>
                  <a:lnTo>
                    <a:pt x="105" y="295"/>
                  </a:lnTo>
                  <a:lnTo>
                    <a:pt x="105" y="295"/>
                  </a:lnTo>
                  <a:lnTo>
                    <a:pt x="105" y="296"/>
                  </a:lnTo>
                  <a:lnTo>
                    <a:pt x="106" y="296"/>
                  </a:lnTo>
                  <a:lnTo>
                    <a:pt x="106" y="297"/>
                  </a:lnTo>
                  <a:lnTo>
                    <a:pt x="106" y="297"/>
                  </a:lnTo>
                  <a:lnTo>
                    <a:pt x="107" y="298"/>
                  </a:lnTo>
                  <a:lnTo>
                    <a:pt x="107" y="298"/>
                  </a:lnTo>
                  <a:lnTo>
                    <a:pt x="108" y="299"/>
                  </a:lnTo>
                  <a:lnTo>
                    <a:pt x="108" y="299"/>
                  </a:lnTo>
                  <a:lnTo>
                    <a:pt x="108" y="300"/>
                  </a:lnTo>
                  <a:lnTo>
                    <a:pt x="108" y="300"/>
                  </a:lnTo>
                  <a:lnTo>
                    <a:pt x="109" y="301"/>
                  </a:lnTo>
                  <a:lnTo>
                    <a:pt x="109" y="301"/>
                  </a:lnTo>
                  <a:lnTo>
                    <a:pt x="109" y="302"/>
                  </a:lnTo>
                  <a:lnTo>
                    <a:pt x="110" y="302"/>
                  </a:lnTo>
                  <a:lnTo>
                    <a:pt x="110" y="303"/>
                  </a:lnTo>
                  <a:lnTo>
                    <a:pt x="110" y="303"/>
                  </a:lnTo>
                  <a:lnTo>
                    <a:pt x="111" y="304"/>
                  </a:lnTo>
                  <a:lnTo>
                    <a:pt x="111" y="304"/>
                  </a:lnTo>
                  <a:lnTo>
                    <a:pt x="111" y="305"/>
                  </a:lnTo>
                  <a:lnTo>
                    <a:pt x="112" y="305"/>
                  </a:lnTo>
                  <a:lnTo>
                    <a:pt x="112" y="306"/>
                  </a:lnTo>
                  <a:lnTo>
                    <a:pt x="112" y="306"/>
                  </a:lnTo>
                  <a:lnTo>
                    <a:pt x="113" y="307"/>
                  </a:lnTo>
                  <a:lnTo>
                    <a:pt x="113" y="307"/>
                  </a:lnTo>
                  <a:lnTo>
                    <a:pt x="113" y="308"/>
                  </a:lnTo>
                  <a:lnTo>
                    <a:pt x="114" y="308"/>
                  </a:lnTo>
                  <a:lnTo>
                    <a:pt x="114" y="309"/>
                  </a:lnTo>
                  <a:lnTo>
                    <a:pt x="114" y="309"/>
                  </a:lnTo>
                  <a:lnTo>
                    <a:pt x="115" y="309"/>
                  </a:lnTo>
                  <a:lnTo>
                    <a:pt x="115" y="310"/>
                  </a:lnTo>
                  <a:lnTo>
                    <a:pt x="115" y="310"/>
                  </a:lnTo>
                  <a:lnTo>
                    <a:pt x="116" y="311"/>
                  </a:lnTo>
                  <a:lnTo>
                    <a:pt x="116" y="311"/>
                  </a:lnTo>
                  <a:lnTo>
                    <a:pt x="116" y="312"/>
                  </a:lnTo>
                  <a:lnTo>
                    <a:pt x="117" y="312"/>
                  </a:lnTo>
                  <a:lnTo>
                    <a:pt x="117" y="313"/>
                  </a:lnTo>
                  <a:lnTo>
                    <a:pt x="117" y="313"/>
                  </a:lnTo>
                  <a:lnTo>
                    <a:pt x="118" y="314"/>
                  </a:lnTo>
                  <a:lnTo>
                    <a:pt x="118" y="314"/>
                  </a:lnTo>
                  <a:lnTo>
                    <a:pt x="118" y="314"/>
                  </a:lnTo>
                  <a:lnTo>
                    <a:pt x="119" y="315"/>
                  </a:lnTo>
                  <a:lnTo>
                    <a:pt x="119" y="315"/>
                  </a:lnTo>
                  <a:lnTo>
                    <a:pt x="119" y="316"/>
                  </a:lnTo>
                  <a:lnTo>
                    <a:pt x="120" y="316"/>
                  </a:lnTo>
                  <a:lnTo>
                    <a:pt x="120" y="317"/>
                  </a:lnTo>
                  <a:lnTo>
                    <a:pt x="120" y="317"/>
                  </a:lnTo>
                  <a:lnTo>
                    <a:pt x="121" y="317"/>
                  </a:lnTo>
                  <a:lnTo>
                    <a:pt x="121" y="318"/>
                  </a:lnTo>
                  <a:lnTo>
                    <a:pt x="121" y="318"/>
                  </a:lnTo>
                  <a:lnTo>
                    <a:pt x="122" y="319"/>
                  </a:lnTo>
                  <a:lnTo>
                    <a:pt x="122" y="319"/>
                  </a:lnTo>
                  <a:lnTo>
                    <a:pt x="122" y="320"/>
                  </a:lnTo>
                  <a:lnTo>
                    <a:pt x="123" y="320"/>
                  </a:lnTo>
                  <a:lnTo>
                    <a:pt x="123" y="320"/>
                  </a:lnTo>
                  <a:lnTo>
                    <a:pt x="123" y="321"/>
                  </a:lnTo>
                  <a:lnTo>
                    <a:pt x="124" y="321"/>
                  </a:lnTo>
                  <a:lnTo>
                    <a:pt x="124" y="322"/>
                  </a:lnTo>
                  <a:lnTo>
                    <a:pt x="124" y="322"/>
                  </a:lnTo>
                  <a:lnTo>
                    <a:pt x="125" y="322"/>
                  </a:lnTo>
                  <a:lnTo>
                    <a:pt x="125" y="323"/>
                  </a:lnTo>
                  <a:lnTo>
                    <a:pt x="125" y="323"/>
                  </a:lnTo>
                  <a:lnTo>
                    <a:pt x="126" y="324"/>
                  </a:lnTo>
                  <a:lnTo>
                    <a:pt x="126" y="324"/>
                  </a:lnTo>
                  <a:lnTo>
                    <a:pt x="126" y="325"/>
                  </a:lnTo>
                  <a:lnTo>
                    <a:pt x="127" y="325"/>
                  </a:lnTo>
                  <a:lnTo>
                    <a:pt x="127" y="325"/>
                  </a:lnTo>
                  <a:lnTo>
                    <a:pt x="127" y="326"/>
                  </a:lnTo>
                  <a:lnTo>
                    <a:pt x="128" y="326"/>
                  </a:lnTo>
                  <a:lnTo>
                    <a:pt x="128" y="327"/>
                  </a:lnTo>
                  <a:lnTo>
                    <a:pt x="128" y="327"/>
                  </a:lnTo>
                  <a:lnTo>
                    <a:pt x="129" y="327"/>
                  </a:lnTo>
                  <a:lnTo>
                    <a:pt x="129" y="328"/>
                  </a:lnTo>
                  <a:lnTo>
                    <a:pt x="129" y="328"/>
                  </a:lnTo>
                  <a:lnTo>
                    <a:pt x="130" y="329"/>
                  </a:lnTo>
                  <a:lnTo>
                    <a:pt x="130" y="329"/>
                  </a:lnTo>
                  <a:lnTo>
                    <a:pt x="130" y="329"/>
                  </a:lnTo>
                  <a:lnTo>
                    <a:pt x="131" y="330"/>
                  </a:lnTo>
                  <a:lnTo>
                    <a:pt x="131" y="330"/>
                  </a:lnTo>
                  <a:lnTo>
                    <a:pt x="131" y="330"/>
                  </a:lnTo>
                  <a:lnTo>
                    <a:pt x="131" y="331"/>
                  </a:lnTo>
                  <a:lnTo>
                    <a:pt x="132" y="331"/>
                  </a:lnTo>
                  <a:lnTo>
                    <a:pt x="132" y="332"/>
                  </a:lnTo>
                  <a:lnTo>
                    <a:pt x="132" y="332"/>
                  </a:lnTo>
                  <a:lnTo>
                    <a:pt x="133" y="332"/>
                  </a:lnTo>
                  <a:lnTo>
                    <a:pt x="133" y="333"/>
                  </a:lnTo>
                  <a:lnTo>
                    <a:pt x="134" y="333"/>
                  </a:lnTo>
                  <a:lnTo>
                    <a:pt x="134" y="334"/>
                  </a:lnTo>
                  <a:lnTo>
                    <a:pt x="134" y="334"/>
                  </a:lnTo>
                  <a:lnTo>
                    <a:pt x="134" y="334"/>
                  </a:lnTo>
                  <a:lnTo>
                    <a:pt x="135" y="335"/>
                  </a:lnTo>
                  <a:lnTo>
                    <a:pt x="135" y="335"/>
                  </a:lnTo>
                  <a:lnTo>
                    <a:pt x="135" y="335"/>
                  </a:lnTo>
                  <a:lnTo>
                    <a:pt x="136" y="336"/>
                  </a:lnTo>
                  <a:lnTo>
                    <a:pt x="136" y="336"/>
                  </a:lnTo>
                  <a:lnTo>
                    <a:pt x="136" y="337"/>
                  </a:lnTo>
                  <a:lnTo>
                    <a:pt x="137" y="337"/>
                  </a:lnTo>
                  <a:lnTo>
                    <a:pt x="137" y="337"/>
                  </a:lnTo>
                  <a:lnTo>
                    <a:pt x="137" y="338"/>
                  </a:lnTo>
                  <a:lnTo>
                    <a:pt x="138" y="338"/>
                  </a:lnTo>
                  <a:lnTo>
                    <a:pt x="138" y="338"/>
                  </a:lnTo>
                  <a:lnTo>
                    <a:pt x="138" y="339"/>
                  </a:lnTo>
                  <a:lnTo>
                    <a:pt x="139" y="339"/>
                  </a:lnTo>
                  <a:lnTo>
                    <a:pt x="139" y="339"/>
                  </a:lnTo>
                  <a:lnTo>
                    <a:pt x="139" y="340"/>
                  </a:lnTo>
                  <a:lnTo>
                    <a:pt x="140" y="340"/>
                  </a:lnTo>
                  <a:lnTo>
                    <a:pt x="140" y="340"/>
                  </a:lnTo>
                  <a:lnTo>
                    <a:pt x="140" y="341"/>
                  </a:lnTo>
                  <a:lnTo>
                    <a:pt x="141" y="341"/>
                  </a:lnTo>
                  <a:lnTo>
                    <a:pt x="141" y="342"/>
                  </a:lnTo>
                  <a:lnTo>
                    <a:pt x="141" y="342"/>
                  </a:lnTo>
                  <a:lnTo>
                    <a:pt x="142" y="342"/>
                  </a:lnTo>
                  <a:lnTo>
                    <a:pt x="142" y="342"/>
                  </a:lnTo>
                  <a:lnTo>
                    <a:pt x="142" y="343"/>
                  </a:lnTo>
                  <a:lnTo>
                    <a:pt x="143" y="343"/>
                  </a:lnTo>
                  <a:lnTo>
                    <a:pt x="143" y="344"/>
                  </a:lnTo>
                  <a:lnTo>
                    <a:pt x="143" y="344"/>
                  </a:lnTo>
                  <a:lnTo>
                    <a:pt x="144" y="344"/>
                  </a:lnTo>
                  <a:lnTo>
                    <a:pt x="144" y="345"/>
                  </a:lnTo>
                  <a:lnTo>
                    <a:pt x="144" y="345"/>
                  </a:lnTo>
                  <a:lnTo>
                    <a:pt x="145" y="345"/>
                  </a:lnTo>
                  <a:lnTo>
                    <a:pt x="145" y="346"/>
                  </a:lnTo>
                  <a:lnTo>
                    <a:pt x="145" y="346"/>
                  </a:lnTo>
                  <a:lnTo>
                    <a:pt x="146" y="346"/>
                  </a:lnTo>
                  <a:lnTo>
                    <a:pt x="146" y="347"/>
                  </a:lnTo>
                  <a:lnTo>
                    <a:pt x="146" y="347"/>
                  </a:lnTo>
                  <a:lnTo>
                    <a:pt x="147" y="347"/>
                  </a:lnTo>
                  <a:lnTo>
                    <a:pt x="147" y="348"/>
                  </a:lnTo>
                  <a:lnTo>
                    <a:pt x="147" y="348"/>
                  </a:lnTo>
                  <a:lnTo>
                    <a:pt x="148" y="348"/>
                  </a:lnTo>
                  <a:lnTo>
                    <a:pt x="148" y="349"/>
                  </a:lnTo>
                  <a:lnTo>
                    <a:pt x="148" y="349"/>
                  </a:lnTo>
                  <a:lnTo>
                    <a:pt x="149" y="349"/>
                  </a:lnTo>
                  <a:lnTo>
                    <a:pt x="149" y="350"/>
                  </a:lnTo>
                  <a:lnTo>
                    <a:pt x="149" y="350"/>
                  </a:lnTo>
                  <a:lnTo>
                    <a:pt x="150" y="350"/>
                  </a:lnTo>
                  <a:lnTo>
                    <a:pt x="150" y="350"/>
                  </a:lnTo>
                  <a:lnTo>
                    <a:pt x="150" y="351"/>
                  </a:lnTo>
                  <a:lnTo>
                    <a:pt x="151" y="351"/>
                  </a:lnTo>
                  <a:lnTo>
                    <a:pt x="151" y="351"/>
                  </a:lnTo>
                  <a:lnTo>
                    <a:pt x="151" y="352"/>
                  </a:lnTo>
                  <a:lnTo>
                    <a:pt x="152" y="352"/>
                  </a:lnTo>
                  <a:lnTo>
                    <a:pt x="152" y="352"/>
                  </a:lnTo>
                  <a:lnTo>
                    <a:pt x="152" y="353"/>
                  </a:lnTo>
                  <a:lnTo>
                    <a:pt x="153" y="353"/>
                  </a:lnTo>
                  <a:lnTo>
                    <a:pt x="153" y="353"/>
                  </a:lnTo>
                  <a:lnTo>
                    <a:pt x="153" y="354"/>
                  </a:lnTo>
                  <a:lnTo>
                    <a:pt x="154" y="354"/>
                  </a:lnTo>
                  <a:lnTo>
                    <a:pt x="154" y="354"/>
                  </a:lnTo>
                  <a:lnTo>
                    <a:pt x="154" y="355"/>
                  </a:lnTo>
                  <a:lnTo>
                    <a:pt x="155" y="355"/>
                  </a:lnTo>
                  <a:lnTo>
                    <a:pt x="155" y="355"/>
                  </a:lnTo>
                  <a:lnTo>
                    <a:pt x="155" y="355"/>
                  </a:lnTo>
                  <a:lnTo>
                    <a:pt x="156" y="356"/>
                  </a:lnTo>
                  <a:lnTo>
                    <a:pt x="156" y="356"/>
                  </a:lnTo>
                  <a:lnTo>
                    <a:pt x="156" y="356"/>
                  </a:lnTo>
                  <a:lnTo>
                    <a:pt x="157" y="357"/>
                  </a:lnTo>
                  <a:lnTo>
                    <a:pt x="157" y="357"/>
                  </a:lnTo>
                  <a:lnTo>
                    <a:pt x="157" y="357"/>
                  </a:lnTo>
                  <a:lnTo>
                    <a:pt x="157" y="358"/>
                  </a:lnTo>
                  <a:lnTo>
                    <a:pt x="158" y="358"/>
                  </a:lnTo>
                  <a:lnTo>
                    <a:pt x="158" y="358"/>
                  </a:lnTo>
                  <a:lnTo>
                    <a:pt x="159" y="358"/>
                  </a:lnTo>
                  <a:lnTo>
                    <a:pt x="159" y="359"/>
                  </a:lnTo>
                  <a:lnTo>
                    <a:pt x="159" y="359"/>
                  </a:lnTo>
                  <a:lnTo>
                    <a:pt x="160" y="359"/>
                  </a:lnTo>
                  <a:lnTo>
                    <a:pt x="160" y="360"/>
                  </a:lnTo>
                  <a:lnTo>
                    <a:pt x="160" y="360"/>
                  </a:lnTo>
                  <a:lnTo>
                    <a:pt x="160" y="360"/>
                  </a:lnTo>
                  <a:lnTo>
                    <a:pt x="161" y="360"/>
                  </a:lnTo>
                  <a:lnTo>
                    <a:pt x="161" y="361"/>
                  </a:lnTo>
                  <a:lnTo>
                    <a:pt x="161" y="361"/>
                  </a:lnTo>
                  <a:lnTo>
                    <a:pt x="162" y="361"/>
                  </a:lnTo>
                  <a:lnTo>
                    <a:pt x="162" y="361"/>
                  </a:lnTo>
                  <a:lnTo>
                    <a:pt x="162" y="362"/>
                  </a:lnTo>
                  <a:lnTo>
                    <a:pt x="163" y="362"/>
                  </a:lnTo>
                  <a:lnTo>
                    <a:pt x="163" y="362"/>
                  </a:lnTo>
                  <a:lnTo>
                    <a:pt x="163" y="363"/>
                  </a:lnTo>
                  <a:lnTo>
                    <a:pt x="164" y="363"/>
                  </a:lnTo>
                  <a:lnTo>
                    <a:pt x="164" y="363"/>
                  </a:lnTo>
                  <a:lnTo>
                    <a:pt x="164" y="363"/>
                  </a:lnTo>
                  <a:lnTo>
                    <a:pt x="165" y="364"/>
                  </a:lnTo>
                  <a:lnTo>
                    <a:pt x="165" y="364"/>
                  </a:lnTo>
                  <a:lnTo>
                    <a:pt x="165" y="364"/>
                  </a:lnTo>
                  <a:lnTo>
                    <a:pt x="166" y="364"/>
                  </a:lnTo>
                  <a:lnTo>
                    <a:pt x="166" y="365"/>
                  </a:lnTo>
                  <a:lnTo>
                    <a:pt x="166" y="365"/>
                  </a:lnTo>
                  <a:lnTo>
                    <a:pt x="167" y="365"/>
                  </a:lnTo>
                  <a:lnTo>
                    <a:pt x="167" y="366"/>
                  </a:lnTo>
                  <a:lnTo>
                    <a:pt x="167" y="366"/>
                  </a:lnTo>
                  <a:lnTo>
                    <a:pt x="168" y="366"/>
                  </a:lnTo>
                  <a:lnTo>
                    <a:pt x="168" y="366"/>
                  </a:lnTo>
                  <a:lnTo>
                    <a:pt x="168" y="367"/>
                  </a:lnTo>
                  <a:lnTo>
                    <a:pt x="169" y="367"/>
                  </a:lnTo>
                  <a:lnTo>
                    <a:pt x="169" y="367"/>
                  </a:lnTo>
                  <a:lnTo>
                    <a:pt x="169" y="367"/>
                  </a:lnTo>
                  <a:lnTo>
                    <a:pt x="170" y="368"/>
                  </a:lnTo>
                  <a:lnTo>
                    <a:pt x="170" y="368"/>
                  </a:lnTo>
                  <a:lnTo>
                    <a:pt x="170" y="368"/>
                  </a:lnTo>
                  <a:lnTo>
                    <a:pt x="171" y="368"/>
                  </a:lnTo>
                  <a:lnTo>
                    <a:pt x="171" y="369"/>
                  </a:lnTo>
                  <a:lnTo>
                    <a:pt x="171" y="369"/>
                  </a:lnTo>
                  <a:lnTo>
                    <a:pt x="172" y="369"/>
                  </a:lnTo>
                  <a:lnTo>
                    <a:pt x="172" y="369"/>
                  </a:lnTo>
                  <a:lnTo>
                    <a:pt x="172" y="370"/>
                  </a:lnTo>
                  <a:lnTo>
                    <a:pt x="173" y="370"/>
                  </a:lnTo>
                  <a:lnTo>
                    <a:pt x="173" y="370"/>
                  </a:lnTo>
                  <a:lnTo>
                    <a:pt x="173" y="370"/>
                  </a:lnTo>
                  <a:lnTo>
                    <a:pt x="174" y="371"/>
                  </a:lnTo>
                  <a:lnTo>
                    <a:pt x="174" y="371"/>
                  </a:lnTo>
                  <a:lnTo>
                    <a:pt x="174" y="371"/>
                  </a:lnTo>
                  <a:lnTo>
                    <a:pt x="175" y="371"/>
                  </a:lnTo>
                  <a:lnTo>
                    <a:pt x="175" y="372"/>
                  </a:lnTo>
                  <a:lnTo>
                    <a:pt x="175" y="372"/>
                  </a:lnTo>
                  <a:lnTo>
                    <a:pt x="176" y="372"/>
                  </a:lnTo>
                  <a:lnTo>
                    <a:pt x="176" y="372"/>
                  </a:lnTo>
                  <a:lnTo>
                    <a:pt x="176" y="373"/>
                  </a:lnTo>
                  <a:lnTo>
                    <a:pt x="177" y="373"/>
                  </a:lnTo>
                  <a:lnTo>
                    <a:pt x="177" y="373"/>
                  </a:lnTo>
                  <a:lnTo>
                    <a:pt x="177" y="373"/>
                  </a:lnTo>
                  <a:lnTo>
                    <a:pt x="178" y="373"/>
                  </a:lnTo>
                  <a:lnTo>
                    <a:pt x="178" y="374"/>
                  </a:lnTo>
                  <a:lnTo>
                    <a:pt x="178" y="374"/>
                  </a:lnTo>
                  <a:lnTo>
                    <a:pt x="179" y="374"/>
                  </a:lnTo>
                  <a:lnTo>
                    <a:pt x="179" y="374"/>
                  </a:lnTo>
                  <a:lnTo>
                    <a:pt x="179" y="375"/>
                  </a:lnTo>
                  <a:lnTo>
                    <a:pt x="180" y="375"/>
                  </a:lnTo>
                  <a:lnTo>
                    <a:pt x="180" y="375"/>
                  </a:lnTo>
                  <a:lnTo>
                    <a:pt x="180" y="375"/>
                  </a:lnTo>
                  <a:lnTo>
                    <a:pt x="181" y="376"/>
                  </a:lnTo>
                  <a:lnTo>
                    <a:pt x="181" y="376"/>
                  </a:lnTo>
                  <a:lnTo>
                    <a:pt x="181" y="376"/>
                  </a:lnTo>
                  <a:lnTo>
                    <a:pt x="182" y="376"/>
                  </a:lnTo>
                  <a:lnTo>
                    <a:pt x="182" y="377"/>
                  </a:lnTo>
                  <a:lnTo>
                    <a:pt x="182" y="377"/>
                  </a:lnTo>
                  <a:lnTo>
                    <a:pt x="183" y="377"/>
                  </a:lnTo>
                  <a:lnTo>
                    <a:pt x="183" y="377"/>
                  </a:lnTo>
                  <a:lnTo>
                    <a:pt x="183" y="377"/>
                  </a:lnTo>
                  <a:lnTo>
                    <a:pt x="183" y="378"/>
                  </a:lnTo>
                  <a:lnTo>
                    <a:pt x="184" y="378"/>
                  </a:lnTo>
                  <a:lnTo>
                    <a:pt x="184" y="378"/>
                  </a:lnTo>
                  <a:lnTo>
                    <a:pt x="185" y="378"/>
                  </a:lnTo>
                  <a:lnTo>
                    <a:pt x="185" y="379"/>
                  </a:lnTo>
                  <a:lnTo>
                    <a:pt x="185" y="379"/>
                  </a:lnTo>
                  <a:lnTo>
                    <a:pt x="186" y="379"/>
                  </a:lnTo>
                  <a:lnTo>
                    <a:pt x="186" y="379"/>
                  </a:lnTo>
                  <a:lnTo>
                    <a:pt x="186" y="379"/>
                  </a:lnTo>
                  <a:lnTo>
                    <a:pt x="186" y="380"/>
                  </a:lnTo>
                  <a:lnTo>
                    <a:pt x="187" y="380"/>
                  </a:lnTo>
                  <a:lnTo>
                    <a:pt x="187" y="380"/>
                  </a:lnTo>
                  <a:lnTo>
                    <a:pt x="187" y="380"/>
                  </a:lnTo>
                  <a:lnTo>
                    <a:pt x="188" y="381"/>
                  </a:lnTo>
                  <a:lnTo>
                    <a:pt x="188" y="381"/>
                  </a:lnTo>
                  <a:lnTo>
                    <a:pt x="188" y="381"/>
                  </a:lnTo>
                  <a:lnTo>
                    <a:pt x="189" y="381"/>
                  </a:lnTo>
                  <a:lnTo>
                    <a:pt x="189" y="381"/>
                  </a:lnTo>
                  <a:lnTo>
                    <a:pt x="189" y="382"/>
                  </a:lnTo>
                  <a:lnTo>
                    <a:pt x="190" y="382"/>
                  </a:lnTo>
                  <a:lnTo>
                    <a:pt x="190" y="382"/>
                  </a:lnTo>
                  <a:lnTo>
                    <a:pt x="190" y="382"/>
                  </a:lnTo>
                  <a:lnTo>
                    <a:pt x="191" y="382"/>
                  </a:lnTo>
                  <a:lnTo>
                    <a:pt x="191" y="383"/>
                  </a:lnTo>
                  <a:lnTo>
                    <a:pt x="191" y="383"/>
                  </a:lnTo>
                  <a:lnTo>
                    <a:pt x="192" y="383"/>
                  </a:lnTo>
                  <a:lnTo>
                    <a:pt x="192" y="383"/>
                  </a:lnTo>
                  <a:lnTo>
                    <a:pt x="192" y="383"/>
                  </a:lnTo>
                  <a:lnTo>
                    <a:pt x="193" y="384"/>
                  </a:lnTo>
                  <a:lnTo>
                    <a:pt x="193" y="384"/>
                  </a:lnTo>
                  <a:lnTo>
                    <a:pt x="193" y="384"/>
                  </a:lnTo>
                  <a:lnTo>
                    <a:pt x="194" y="384"/>
                  </a:lnTo>
                  <a:lnTo>
                    <a:pt x="194" y="384"/>
                  </a:lnTo>
                  <a:lnTo>
                    <a:pt x="194" y="385"/>
                  </a:lnTo>
                  <a:lnTo>
                    <a:pt x="195" y="385"/>
                  </a:lnTo>
                  <a:lnTo>
                    <a:pt x="195" y="385"/>
                  </a:lnTo>
                  <a:lnTo>
                    <a:pt x="195" y="385"/>
                  </a:lnTo>
                  <a:lnTo>
                    <a:pt x="196" y="385"/>
                  </a:lnTo>
                  <a:lnTo>
                    <a:pt x="196" y="386"/>
                  </a:lnTo>
                  <a:lnTo>
                    <a:pt x="196" y="386"/>
                  </a:lnTo>
                  <a:lnTo>
                    <a:pt x="197" y="386"/>
                  </a:lnTo>
                  <a:lnTo>
                    <a:pt x="197" y="386"/>
                  </a:lnTo>
                  <a:lnTo>
                    <a:pt x="197" y="386"/>
                  </a:lnTo>
                  <a:lnTo>
                    <a:pt x="198" y="386"/>
                  </a:lnTo>
                  <a:lnTo>
                    <a:pt x="198" y="387"/>
                  </a:lnTo>
                  <a:lnTo>
                    <a:pt x="198" y="387"/>
                  </a:lnTo>
                  <a:lnTo>
                    <a:pt x="199" y="387"/>
                  </a:lnTo>
                  <a:lnTo>
                    <a:pt x="199" y="387"/>
                  </a:lnTo>
                  <a:lnTo>
                    <a:pt x="199" y="387"/>
                  </a:lnTo>
                  <a:lnTo>
                    <a:pt x="200" y="388"/>
                  </a:lnTo>
                  <a:lnTo>
                    <a:pt x="200" y="388"/>
                  </a:lnTo>
                  <a:lnTo>
                    <a:pt x="200" y="388"/>
                  </a:lnTo>
                  <a:lnTo>
                    <a:pt x="201" y="388"/>
                  </a:lnTo>
                  <a:lnTo>
                    <a:pt x="201" y="388"/>
                  </a:lnTo>
                  <a:lnTo>
                    <a:pt x="201" y="389"/>
                  </a:lnTo>
                  <a:lnTo>
                    <a:pt x="202" y="389"/>
                  </a:lnTo>
                  <a:lnTo>
                    <a:pt x="202" y="389"/>
                  </a:lnTo>
                  <a:lnTo>
                    <a:pt x="202" y="389"/>
                  </a:lnTo>
                  <a:lnTo>
                    <a:pt x="203" y="389"/>
                  </a:lnTo>
                  <a:lnTo>
                    <a:pt x="203" y="389"/>
                  </a:lnTo>
                  <a:lnTo>
                    <a:pt x="203" y="390"/>
                  </a:lnTo>
                  <a:lnTo>
                    <a:pt x="204" y="390"/>
                  </a:lnTo>
                  <a:lnTo>
                    <a:pt x="204" y="390"/>
                  </a:lnTo>
                  <a:lnTo>
                    <a:pt x="204" y="390"/>
                  </a:lnTo>
                  <a:lnTo>
                    <a:pt x="205" y="390"/>
                  </a:lnTo>
                  <a:lnTo>
                    <a:pt x="205" y="391"/>
                  </a:lnTo>
                  <a:lnTo>
                    <a:pt x="205" y="391"/>
                  </a:lnTo>
                  <a:lnTo>
                    <a:pt x="206" y="391"/>
                  </a:lnTo>
                  <a:lnTo>
                    <a:pt x="206" y="391"/>
                  </a:lnTo>
                  <a:lnTo>
                    <a:pt x="206" y="391"/>
                  </a:lnTo>
                  <a:lnTo>
                    <a:pt x="207" y="392"/>
                  </a:lnTo>
                  <a:lnTo>
                    <a:pt x="207" y="392"/>
                  </a:lnTo>
                  <a:lnTo>
                    <a:pt x="207" y="392"/>
                  </a:lnTo>
                  <a:lnTo>
                    <a:pt x="208" y="392"/>
                  </a:lnTo>
                  <a:lnTo>
                    <a:pt x="208" y="392"/>
                  </a:lnTo>
                  <a:lnTo>
                    <a:pt x="208" y="392"/>
                  </a:lnTo>
                  <a:lnTo>
                    <a:pt x="209" y="393"/>
                  </a:lnTo>
                  <a:lnTo>
                    <a:pt x="209" y="393"/>
                  </a:lnTo>
                  <a:lnTo>
                    <a:pt x="209" y="393"/>
                  </a:lnTo>
                  <a:lnTo>
                    <a:pt x="209" y="393"/>
                  </a:lnTo>
                  <a:lnTo>
                    <a:pt x="210" y="393"/>
                  </a:lnTo>
                  <a:lnTo>
                    <a:pt x="210" y="393"/>
                  </a:lnTo>
                  <a:lnTo>
                    <a:pt x="211" y="394"/>
                  </a:lnTo>
                  <a:lnTo>
                    <a:pt x="211" y="394"/>
                  </a:lnTo>
                  <a:lnTo>
                    <a:pt x="211" y="394"/>
                  </a:lnTo>
                  <a:lnTo>
                    <a:pt x="212" y="394"/>
                  </a:lnTo>
                  <a:lnTo>
                    <a:pt x="212" y="394"/>
                  </a:lnTo>
                  <a:lnTo>
                    <a:pt x="212" y="394"/>
                  </a:lnTo>
                  <a:lnTo>
                    <a:pt x="212" y="394"/>
                  </a:lnTo>
                  <a:lnTo>
                    <a:pt x="213" y="395"/>
                  </a:lnTo>
                  <a:lnTo>
                    <a:pt x="213" y="395"/>
                  </a:lnTo>
                  <a:lnTo>
                    <a:pt x="214" y="395"/>
                  </a:lnTo>
                  <a:lnTo>
                    <a:pt x="214" y="395"/>
                  </a:lnTo>
                  <a:lnTo>
                    <a:pt x="214" y="395"/>
                  </a:lnTo>
                  <a:lnTo>
                    <a:pt x="215" y="396"/>
                  </a:lnTo>
                  <a:lnTo>
                    <a:pt x="215" y="396"/>
                  </a:lnTo>
                  <a:lnTo>
                    <a:pt x="215" y="396"/>
                  </a:lnTo>
                  <a:lnTo>
                    <a:pt x="215" y="396"/>
                  </a:lnTo>
                  <a:lnTo>
                    <a:pt x="216" y="396"/>
                  </a:lnTo>
                  <a:lnTo>
                    <a:pt x="216" y="396"/>
                  </a:lnTo>
                  <a:lnTo>
                    <a:pt x="216" y="397"/>
                  </a:lnTo>
                  <a:lnTo>
                    <a:pt x="217" y="397"/>
                  </a:lnTo>
                  <a:lnTo>
                    <a:pt x="217" y="397"/>
                  </a:lnTo>
                  <a:lnTo>
                    <a:pt x="217" y="397"/>
                  </a:lnTo>
                  <a:lnTo>
                    <a:pt x="218" y="397"/>
                  </a:lnTo>
                  <a:lnTo>
                    <a:pt x="218" y="397"/>
                  </a:lnTo>
                  <a:lnTo>
                    <a:pt x="218" y="397"/>
                  </a:lnTo>
                  <a:lnTo>
                    <a:pt x="219" y="398"/>
                  </a:lnTo>
                  <a:lnTo>
                    <a:pt x="219" y="398"/>
                  </a:lnTo>
                  <a:lnTo>
                    <a:pt x="219" y="398"/>
                  </a:lnTo>
                  <a:lnTo>
                    <a:pt x="220" y="398"/>
                  </a:lnTo>
                  <a:lnTo>
                    <a:pt x="220" y="398"/>
                  </a:lnTo>
                  <a:lnTo>
                    <a:pt x="220" y="398"/>
                  </a:lnTo>
                  <a:lnTo>
                    <a:pt x="221" y="398"/>
                  </a:lnTo>
                  <a:lnTo>
                    <a:pt x="221" y="399"/>
                  </a:lnTo>
                  <a:lnTo>
                    <a:pt x="221" y="399"/>
                  </a:lnTo>
                  <a:lnTo>
                    <a:pt x="222" y="399"/>
                  </a:lnTo>
                  <a:lnTo>
                    <a:pt x="222" y="399"/>
                  </a:lnTo>
                  <a:lnTo>
                    <a:pt x="222" y="399"/>
                  </a:lnTo>
                  <a:lnTo>
                    <a:pt x="223" y="399"/>
                  </a:lnTo>
                  <a:lnTo>
                    <a:pt x="223" y="399"/>
                  </a:lnTo>
                  <a:lnTo>
                    <a:pt x="223" y="400"/>
                  </a:lnTo>
                  <a:lnTo>
                    <a:pt x="224" y="400"/>
                  </a:lnTo>
                  <a:lnTo>
                    <a:pt x="224" y="400"/>
                  </a:lnTo>
                  <a:lnTo>
                    <a:pt x="224" y="400"/>
                  </a:lnTo>
                  <a:lnTo>
                    <a:pt x="225" y="400"/>
                  </a:lnTo>
                  <a:lnTo>
                    <a:pt x="225" y="400"/>
                  </a:lnTo>
                  <a:lnTo>
                    <a:pt x="225" y="401"/>
                  </a:lnTo>
                  <a:lnTo>
                    <a:pt x="226" y="401"/>
                  </a:lnTo>
                  <a:lnTo>
                    <a:pt x="226" y="401"/>
                  </a:lnTo>
                  <a:lnTo>
                    <a:pt x="226" y="401"/>
                  </a:lnTo>
                  <a:lnTo>
                    <a:pt x="227" y="401"/>
                  </a:lnTo>
                  <a:lnTo>
                    <a:pt x="227" y="401"/>
                  </a:lnTo>
                  <a:lnTo>
                    <a:pt x="227" y="401"/>
                  </a:lnTo>
                  <a:lnTo>
                    <a:pt x="228" y="402"/>
                  </a:lnTo>
                  <a:lnTo>
                    <a:pt x="228" y="402"/>
                  </a:lnTo>
                  <a:lnTo>
                    <a:pt x="228" y="402"/>
                  </a:lnTo>
                  <a:lnTo>
                    <a:pt x="229" y="402"/>
                  </a:lnTo>
                  <a:lnTo>
                    <a:pt x="229" y="402"/>
                  </a:lnTo>
                  <a:lnTo>
                    <a:pt x="229" y="402"/>
                  </a:lnTo>
                  <a:lnTo>
                    <a:pt x="230" y="402"/>
                  </a:lnTo>
                  <a:lnTo>
                    <a:pt x="230" y="402"/>
                  </a:lnTo>
                  <a:lnTo>
                    <a:pt x="230" y="403"/>
                  </a:lnTo>
                  <a:lnTo>
                    <a:pt x="231" y="403"/>
                  </a:lnTo>
                  <a:lnTo>
                    <a:pt x="231" y="403"/>
                  </a:lnTo>
                  <a:lnTo>
                    <a:pt x="231" y="403"/>
                  </a:lnTo>
                  <a:lnTo>
                    <a:pt x="232" y="403"/>
                  </a:lnTo>
                  <a:lnTo>
                    <a:pt x="232" y="403"/>
                  </a:lnTo>
                  <a:lnTo>
                    <a:pt x="232" y="403"/>
                  </a:lnTo>
                  <a:lnTo>
                    <a:pt x="233" y="404"/>
                  </a:lnTo>
                  <a:lnTo>
                    <a:pt x="233" y="404"/>
                  </a:lnTo>
                  <a:lnTo>
                    <a:pt x="233" y="404"/>
                  </a:lnTo>
                  <a:lnTo>
                    <a:pt x="234" y="404"/>
                  </a:lnTo>
                  <a:lnTo>
                    <a:pt x="234" y="404"/>
                  </a:lnTo>
                  <a:lnTo>
                    <a:pt x="234" y="404"/>
                  </a:lnTo>
                  <a:lnTo>
                    <a:pt x="235" y="404"/>
                  </a:lnTo>
                  <a:lnTo>
                    <a:pt x="235" y="405"/>
                  </a:lnTo>
                  <a:lnTo>
                    <a:pt x="235" y="405"/>
                  </a:lnTo>
                  <a:lnTo>
                    <a:pt x="236" y="405"/>
                  </a:lnTo>
                  <a:lnTo>
                    <a:pt x="236" y="405"/>
                  </a:lnTo>
                  <a:lnTo>
                    <a:pt x="236" y="405"/>
                  </a:lnTo>
                  <a:lnTo>
                    <a:pt x="237" y="405"/>
                  </a:lnTo>
                  <a:lnTo>
                    <a:pt x="237" y="405"/>
                  </a:lnTo>
                  <a:lnTo>
                    <a:pt x="237" y="405"/>
                  </a:lnTo>
                  <a:lnTo>
                    <a:pt x="238" y="405"/>
                  </a:lnTo>
                  <a:lnTo>
                    <a:pt x="238" y="406"/>
                  </a:lnTo>
                  <a:lnTo>
                    <a:pt x="238" y="406"/>
                  </a:lnTo>
                  <a:lnTo>
                    <a:pt x="238" y="406"/>
                  </a:lnTo>
                  <a:lnTo>
                    <a:pt x="239" y="406"/>
                  </a:lnTo>
                  <a:lnTo>
                    <a:pt x="239" y="406"/>
                  </a:lnTo>
                  <a:lnTo>
                    <a:pt x="240" y="406"/>
                  </a:lnTo>
                  <a:lnTo>
                    <a:pt x="240" y="406"/>
                  </a:lnTo>
                  <a:lnTo>
                    <a:pt x="240" y="407"/>
                  </a:lnTo>
                  <a:lnTo>
                    <a:pt x="241" y="407"/>
                  </a:lnTo>
                  <a:lnTo>
                    <a:pt x="241" y="407"/>
                  </a:lnTo>
                  <a:lnTo>
                    <a:pt x="241" y="407"/>
                  </a:lnTo>
                  <a:lnTo>
                    <a:pt x="241" y="407"/>
                  </a:lnTo>
                  <a:lnTo>
                    <a:pt x="242" y="407"/>
                  </a:lnTo>
                  <a:lnTo>
                    <a:pt x="242" y="407"/>
                  </a:lnTo>
                  <a:lnTo>
                    <a:pt x="243" y="407"/>
                  </a:lnTo>
                  <a:lnTo>
                    <a:pt x="243" y="407"/>
                  </a:lnTo>
                  <a:lnTo>
                    <a:pt x="243" y="408"/>
                  </a:lnTo>
                  <a:lnTo>
                    <a:pt x="243" y="408"/>
                  </a:lnTo>
                  <a:lnTo>
                    <a:pt x="244" y="408"/>
                  </a:lnTo>
                  <a:lnTo>
                    <a:pt x="244" y="408"/>
                  </a:lnTo>
                  <a:lnTo>
                    <a:pt x="244" y="408"/>
                  </a:lnTo>
                  <a:lnTo>
                    <a:pt x="245" y="408"/>
                  </a:lnTo>
                  <a:lnTo>
                    <a:pt x="245" y="408"/>
                  </a:lnTo>
                  <a:lnTo>
                    <a:pt x="245" y="408"/>
                  </a:lnTo>
                  <a:lnTo>
                    <a:pt x="246" y="408"/>
                  </a:lnTo>
                  <a:lnTo>
                    <a:pt x="246" y="409"/>
                  </a:lnTo>
                  <a:lnTo>
                    <a:pt x="246" y="409"/>
                  </a:lnTo>
                  <a:lnTo>
                    <a:pt x="247" y="409"/>
                  </a:lnTo>
                  <a:lnTo>
                    <a:pt x="247" y="409"/>
                  </a:lnTo>
                  <a:lnTo>
                    <a:pt x="247" y="409"/>
                  </a:lnTo>
                  <a:lnTo>
                    <a:pt x="248" y="409"/>
                  </a:lnTo>
                  <a:lnTo>
                    <a:pt x="248" y="409"/>
                  </a:lnTo>
                  <a:lnTo>
                    <a:pt x="248" y="409"/>
                  </a:lnTo>
                  <a:lnTo>
                    <a:pt x="249" y="410"/>
                  </a:lnTo>
                  <a:lnTo>
                    <a:pt x="249" y="410"/>
                  </a:lnTo>
                  <a:lnTo>
                    <a:pt x="249" y="410"/>
                  </a:lnTo>
                  <a:lnTo>
                    <a:pt x="250" y="410"/>
                  </a:lnTo>
                  <a:lnTo>
                    <a:pt x="250" y="410"/>
                  </a:lnTo>
                  <a:lnTo>
                    <a:pt x="250" y="410"/>
                  </a:lnTo>
                  <a:lnTo>
                    <a:pt x="251" y="410"/>
                  </a:lnTo>
                  <a:lnTo>
                    <a:pt x="251" y="410"/>
                  </a:lnTo>
                  <a:lnTo>
                    <a:pt x="251" y="410"/>
                  </a:lnTo>
                  <a:lnTo>
                    <a:pt x="252" y="410"/>
                  </a:lnTo>
                  <a:lnTo>
                    <a:pt x="252" y="411"/>
                  </a:lnTo>
                  <a:lnTo>
                    <a:pt x="252" y="411"/>
                  </a:lnTo>
                  <a:lnTo>
                    <a:pt x="253" y="411"/>
                  </a:lnTo>
                  <a:lnTo>
                    <a:pt x="253" y="411"/>
                  </a:lnTo>
                  <a:lnTo>
                    <a:pt x="253" y="411"/>
                  </a:lnTo>
                  <a:lnTo>
                    <a:pt x="254" y="411"/>
                  </a:lnTo>
                  <a:lnTo>
                    <a:pt x="254" y="411"/>
                  </a:lnTo>
                  <a:lnTo>
                    <a:pt x="254" y="411"/>
                  </a:lnTo>
                  <a:lnTo>
                    <a:pt x="255" y="411"/>
                  </a:lnTo>
                  <a:lnTo>
                    <a:pt x="255" y="412"/>
                  </a:lnTo>
                  <a:lnTo>
                    <a:pt x="255" y="412"/>
                  </a:lnTo>
                  <a:lnTo>
                    <a:pt x="256" y="412"/>
                  </a:lnTo>
                  <a:lnTo>
                    <a:pt x="256" y="412"/>
                  </a:lnTo>
                  <a:lnTo>
                    <a:pt x="256" y="412"/>
                  </a:lnTo>
                  <a:lnTo>
                    <a:pt x="257" y="412"/>
                  </a:lnTo>
                  <a:lnTo>
                    <a:pt x="257" y="412"/>
                  </a:lnTo>
                  <a:lnTo>
                    <a:pt x="257" y="412"/>
                  </a:lnTo>
                  <a:lnTo>
                    <a:pt x="258" y="412"/>
                  </a:lnTo>
                  <a:lnTo>
                    <a:pt x="258" y="412"/>
                  </a:lnTo>
                  <a:lnTo>
                    <a:pt x="258" y="413"/>
                  </a:lnTo>
                  <a:lnTo>
                    <a:pt x="259" y="413"/>
                  </a:lnTo>
                  <a:lnTo>
                    <a:pt x="259" y="413"/>
                  </a:lnTo>
                  <a:lnTo>
                    <a:pt x="259" y="413"/>
                  </a:lnTo>
                  <a:lnTo>
                    <a:pt x="260" y="413"/>
                  </a:lnTo>
                  <a:lnTo>
                    <a:pt x="260" y="413"/>
                  </a:lnTo>
                  <a:lnTo>
                    <a:pt x="260" y="413"/>
                  </a:lnTo>
                  <a:lnTo>
                    <a:pt x="261" y="413"/>
                  </a:lnTo>
                  <a:lnTo>
                    <a:pt x="261" y="413"/>
                  </a:lnTo>
                  <a:lnTo>
                    <a:pt x="261" y="413"/>
                  </a:lnTo>
                  <a:lnTo>
                    <a:pt x="262" y="414"/>
                  </a:lnTo>
                  <a:lnTo>
                    <a:pt x="262" y="414"/>
                  </a:lnTo>
                  <a:lnTo>
                    <a:pt x="262" y="414"/>
                  </a:lnTo>
                  <a:lnTo>
                    <a:pt x="263" y="414"/>
                  </a:lnTo>
                  <a:lnTo>
                    <a:pt x="263" y="414"/>
                  </a:lnTo>
                  <a:lnTo>
                    <a:pt x="263" y="414"/>
                  </a:lnTo>
                  <a:lnTo>
                    <a:pt x="264" y="414"/>
                  </a:lnTo>
                  <a:lnTo>
                    <a:pt x="264" y="414"/>
                  </a:lnTo>
                  <a:lnTo>
                    <a:pt x="264" y="414"/>
                  </a:lnTo>
                  <a:lnTo>
                    <a:pt x="264" y="415"/>
                  </a:lnTo>
                  <a:lnTo>
                    <a:pt x="265" y="415"/>
                  </a:lnTo>
                  <a:lnTo>
                    <a:pt x="265" y="415"/>
                  </a:lnTo>
                  <a:lnTo>
                    <a:pt x="266" y="415"/>
                  </a:lnTo>
                  <a:lnTo>
                    <a:pt x="266" y="415"/>
                  </a:lnTo>
                  <a:lnTo>
                    <a:pt x="266" y="415"/>
                  </a:lnTo>
                  <a:lnTo>
                    <a:pt x="267" y="415"/>
                  </a:lnTo>
                  <a:lnTo>
                    <a:pt x="267" y="415"/>
                  </a:lnTo>
                  <a:lnTo>
                    <a:pt x="267" y="415"/>
                  </a:lnTo>
                  <a:lnTo>
                    <a:pt x="267" y="415"/>
                  </a:lnTo>
                  <a:lnTo>
                    <a:pt x="268" y="415"/>
                  </a:lnTo>
                  <a:lnTo>
                    <a:pt x="268" y="415"/>
                  </a:lnTo>
                  <a:lnTo>
                    <a:pt x="269" y="416"/>
                  </a:lnTo>
                  <a:lnTo>
                    <a:pt x="269" y="416"/>
                  </a:lnTo>
                  <a:lnTo>
                    <a:pt x="269" y="416"/>
                  </a:lnTo>
                  <a:lnTo>
                    <a:pt x="269" y="416"/>
                  </a:lnTo>
                  <a:lnTo>
                    <a:pt x="270" y="416"/>
                  </a:lnTo>
                  <a:lnTo>
                    <a:pt x="270" y="416"/>
                  </a:lnTo>
                  <a:lnTo>
                    <a:pt x="270" y="416"/>
                  </a:lnTo>
                  <a:lnTo>
                    <a:pt x="271" y="416"/>
                  </a:lnTo>
                  <a:lnTo>
                    <a:pt x="271" y="416"/>
                  </a:lnTo>
                  <a:lnTo>
                    <a:pt x="272" y="416"/>
                  </a:lnTo>
                  <a:lnTo>
                    <a:pt x="272" y="416"/>
                  </a:lnTo>
                  <a:lnTo>
                    <a:pt x="272" y="417"/>
                  </a:lnTo>
                  <a:lnTo>
                    <a:pt x="272" y="417"/>
                  </a:lnTo>
                  <a:lnTo>
                    <a:pt x="273" y="417"/>
                  </a:lnTo>
                  <a:lnTo>
                    <a:pt x="273" y="417"/>
                  </a:lnTo>
                  <a:lnTo>
                    <a:pt x="273" y="417"/>
                  </a:lnTo>
                  <a:lnTo>
                    <a:pt x="274" y="417"/>
                  </a:lnTo>
                  <a:lnTo>
                    <a:pt x="274" y="417"/>
                  </a:lnTo>
                  <a:lnTo>
                    <a:pt x="274" y="417"/>
                  </a:lnTo>
                  <a:lnTo>
                    <a:pt x="275" y="417"/>
                  </a:lnTo>
                  <a:lnTo>
                    <a:pt x="275" y="417"/>
                  </a:lnTo>
                  <a:lnTo>
                    <a:pt x="275" y="417"/>
                  </a:lnTo>
                  <a:lnTo>
                    <a:pt x="276" y="418"/>
                  </a:lnTo>
                  <a:lnTo>
                    <a:pt x="276" y="418"/>
                  </a:lnTo>
                  <a:lnTo>
                    <a:pt x="276" y="418"/>
                  </a:lnTo>
                  <a:lnTo>
                    <a:pt x="277" y="418"/>
                  </a:lnTo>
                  <a:lnTo>
                    <a:pt x="277" y="418"/>
                  </a:lnTo>
                  <a:lnTo>
                    <a:pt x="277" y="418"/>
                  </a:lnTo>
                  <a:lnTo>
                    <a:pt x="278" y="418"/>
                  </a:lnTo>
                  <a:lnTo>
                    <a:pt x="278" y="418"/>
                  </a:lnTo>
                  <a:lnTo>
                    <a:pt x="278" y="418"/>
                  </a:lnTo>
                  <a:lnTo>
                    <a:pt x="279" y="418"/>
                  </a:lnTo>
                  <a:lnTo>
                    <a:pt x="279" y="418"/>
                  </a:lnTo>
                  <a:lnTo>
                    <a:pt x="279" y="418"/>
                  </a:lnTo>
                  <a:lnTo>
                    <a:pt x="280" y="418"/>
                  </a:lnTo>
                  <a:lnTo>
                    <a:pt x="280" y="419"/>
                  </a:lnTo>
                  <a:lnTo>
                    <a:pt x="280" y="419"/>
                  </a:lnTo>
                  <a:lnTo>
                    <a:pt x="281" y="419"/>
                  </a:lnTo>
                  <a:lnTo>
                    <a:pt x="281" y="419"/>
                  </a:lnTo>
                  <a:lnTo>
                    <a:pt x="281" y="419"/>
                  </a:lnTo>
                  <a:lnTo>
                    <a:pt x="282" y="419"/>
                  </a:lnTo>
                  <a:lnTo>
                    <a:pt x="282" y="419"/>
                  </a:lnTo>
                  <a:lnTo>
                    <a:pt x="282" y="419"/>
                  </a:lnTo>
                  <a:lnTo>
                    <a:pt x="283" y="419"/>
                  </a:lnTo>
                  <a:lnTo>
                    <a:pt x="283" y="419"/>
                  </a:lnTo>
                  <a:lnTo>
                    <a:pt x="283" y="419"/>
                  </a:lnTo>
                  <a:lnTo>
                    <a:pt x="284" y="419"/>
                  </a:lnTo>
                  <a:lnTo>
                    <a:pt x="284" y="420"/>
                  </a:lnTo>
                  <a:lnTo>
                    <a:pt x="284" y="420"/>
                  </a:lnTo>
                  <a:lnTo>
                    <a:pt x="285" y="420"/>
                  </a:lnTo>
                  <a:lnTo>
                    <a:pt x="285" y="420"/>
                  </a:lnTo>
                  <a:lnTo>
                    <a:pt x="285" y="420"/>
                  </a:lnTo>
                  <a:lnTo>
                    <a:pt x="286" y="420"/>
                  </a:lnTo>
                  <a:lnTo>
                    <a:pt x="286" y="420"/>
                  </a:lnTo>
                  <a:lnTo>
                    <a:pt x="286" y="420"/>
                  </a:lnTo>
                  <a:lnTo>
                    <a:pt x="287" y="420"/>
                  </a:lnTo>
                  <a:lnTo>
                    <a:pt x="287" y="420"/>
                  </a:lnTo>
                  <a:lnTo>
                    <a:pt x="287" y="420"/>
                  </a:lnTo>
                  <a:lnTo>
                    <a:pt x="288" y="420"/>
                  </a:lnTo>
                  <a:lnTo>
                    <a:pt x="288" y="420"/>
                  </a:lnTo>
                  <a:lnTo>
                    <a:pt x="288" y="420"/>
                  </a:lnTo>
                  <a:lnTo>
                    <a:pt x="289" y="421"/>
                  </a:lnTo>
                  <a:lnTo>
                    <a:pt x="289" y="421"/>
                  </a:lnTo>
                  <a:lnTo>
                    <a:pt x="289" y="421"/>
                  </a:lnTo>
                  <a:lnTo>
                    <a:pt x="290" y="421"/>
                  </a:lnTo>
                  <a:lnTo>
                    <a:pt x="290" y="421"/>
                  </a:lnTo>
                  <a:lnTo>
                    <a:pt x="290" y="421"/>
                  </a:lnTo>
                  <a:lnTo>
                    <a:pt x="291" y="421"/>
                  </a:lnTo>
                  <a:lnTo>
                    <a:pt x="291" y="421"/>
                  </a:lnTo>
                  <a:lnTo>
                    <a:pt x="291" y="421"/>
                  </a:lnTo>
                  <a:lnTo>
                    <a:pt x="292" y="421"/>
                  </a:lnTo>
                  <a:lnTo>
                    <a:pt x="292" y="421"/>
                  </a:lnTo>
                  <a:lnTo>
                    <a:pt x="292" y="421"/>
                  </a:lnTo>
                  <a:lnTo>
                    <a:pt x="293" y="421"/>
                  </a:lnTo>
                  <a:lnTo>
                    <a:pt x="293" y="422"/>
                  </a:lnTo>
                  <a:lnTo>
                    <a:pt x="293" y="422"/>
                  </a:lnTo>
                  <a:lnTo>
                    <a:pt x="293" y="422"/>
                  </a:lnTo>
                  <a:lnTo>
                    <a:pt x="294" y="422"/>
                  </a:lnTo>
                  <a:lnTo>
                    <a:pt x="294" y="422"/>
                  </a:lnTo>
                  <a:lnTo>
                    <a:pt x="295" y="422"/>
                  </a:lnTo>
                  <a:lnTo>
                    <a:pt x="295" y="422"/>
                  </a:lnTo>
                  <a:lnTo>
                    <a:pt x="295" y="422"/>
                  </a:lnTo>
                  <a:lnTo>
                    <a:pt x="295" y="422"/>
                  </a:lnTo>
                  <a:lnTo>
                    <a:pt x="296" y="422"/>
                  </a:lnTo>
                  <a:lnTo>
                    <a:pt x="296" y="422"/>
                  </a:lnTo>
                  <a:lnTo>
                    <a:pt x="296" y="422"/>
                  </a:lnTo>
                  <a:lnTo>
                    <a:pt x="297" y="422"/>
                  </a:lnTo>
                  <a:lnTo>
                    <a:pt x="297" y="422"/>
                  </a:lnTo>
                  <a:lnTo>
                    <a:pt x="298" y="423"/>
                  </a:lnTo>
                  <a:lnTo>
                    <a:pt x="298" y="423"/>
                  </a:lnTo>
                  <a:lnTo>
                    <a:pt x="298" y="423"/>
                  </a:lnTo>
                  <a:lnTo>
                    <a:pt x="298" y="423"/>
                  </a:lnTo>
                  <a:lnTo>
                    <a:pt x="299" y="423"/>
                  </a:lnTo>
                  <a:lnTo>
                    <a:pt x="299" y="423"/>
                  </a:lnTo>
                  <a:lnTo>
                    <a:pt x="299" y="423"/>
                  </a:lnTo>
                  <a:lnTo>
                    <a:pt x="300" y="423"/>
                  </a:lnTo>
                  <a:lnTo>
                    <a:pt x="300" y="423"/>
                  </a:lnTo>
                  <a:lnTo>
                    <a:pt x="300" y="423"/>
                  </a:lnTo>
                  <a:lnTo>
                    <a:pt x="301" y="423"/>
                  </a:lnTo>
                  <a:lnTo>
                    <a:pt x="301" y="423"/>
                  </a:lnTo>
                  <a:lnTo>
                    <a:pt x="301" y="423"/>
                  </a:lnTo>
                  <a:lnTo>
                    <a:pt x="302" y="423"/>
                  </a:lnTo>
                  <a:lnTo>
                    <a:pt x="302" y="423"/>
                  </a:lnTo>
                  <a:lnTo>
                    <a:pt x="302" y="423"/>
                  </a:lnTo>
                  <a:lnTo>
                    <a:pt x="303" y="423"/>
                  </a:lnTo>
                  <a:lnTo>
                    <a:pt x="303" y="424"/>
                  </a:lnTo>
                  <a:lnTo>
                    <a:pt x="303" y="424"/>
                  </a:lnTo>
                  <a:lnTo>
                    <a:pt x="304" y="424"/>
                  </a:lnTo>
                  <a:lnTo>
                    <a:pt x="304" y="424"/>
                  </a:lnTo>
                  <a:lnTo>
                    <a:pt x="304" y="424"/>
                  </a:lnTo>
                  <a:lnTo>
                    <a:pt x="305" y="424"/>
                  </a:lnTo>
                  <a:lnTo>
                    <a:pt x="305" y="424"/>
                  </a:lnTo>
                  <a:lnTo>
                    <a:pt x="305" y="424"/>
                  </a:lnTo>
                  <a:lnTo>
                    <a:pt x="306" y="424"/>
                  </a:lnTo>
                  <a:lnTo>
                    <a:pt x="306" y="424"/>
                  </a:lnTo>
                  <a:lnTo>
                    <a:pt x="306" y="424"/>
                  </a:lnTo>
                  <a:lnTo>
                    <a:pt x="307" y="424"/>
                  </a:lnTo>
                  <a:lnTo>
                    <a:pt x="307" y="424"/>
                  </a:lnTo>
                  <a:lnTo>
                    <a:pt x="307" y="424"/>
                  </a:lnTo>
                  <a:lnTo>
                    <a:pt x="308" y="424"/>
                  </a:lnTo>
                  <a:lnTo>
                    <a:pt x="308" y="425"/>
                  </a:lnTo>
                  <a:lnTo>
                    <a:pt x="308" y="425"/>
                  </a:lnTo>
                  <a:lnTo>
                    <a:pt x="309" y="425"/>
                  </a:lnTo>
                  <a:lnTo>
                    <a:pt x="309" y="425"/>
                  </a:lnTo>
                  <a:lnTo>
                    <a:pt x="309" y="425"/>
                  </a:lnTo>
                  <a:lnTo>
                    <a:pt x="310" y="425"/>
                  </a:lnTo>
                  <a:lnTo>
                    <a:pt x="310" y="425"/>
                  </a:lnTo>
                  <a:lnTo>
                    <a:pt x="310" y="425"/>
                  </a:lnTo>
                  <a:lnTo>
                    <a:pt x="311" y="425"/>
                  </a:lnTo>
                  <a:lnTo>
                    <a:pt x="311" y="425"/>
                  </a:lnTo>
                  <a:lnTo>
                    <a:pt x="311" y="425"/>
                  </a:lnTo>
                  <a:lnTo>
                    <a:pt x="312" y="425"/>
                  </a:lnTo>
                  <a:lnTo>
                    <a:pt x="312" y="425"/>
                  </a:lnTo>
                  <a:lnTo>
                    <a:pt x="312" y="425"/>
                  </a:lnTo>
                  <a:lnTo>
                    <a:pt x="313" y="425"/>
                  </a:lnTo>
                  <a:lnTo>
                    <a:pt x="313" y="425"/>
                  </a:lnTo>
                  <a:lnTo>
                    <a:pt x="313" y="425"/>
                  </a:lnTo>
                  <a:lnTo>
                    <a:pt x="314" y="425"/>
                  </a:lnTo>
                  <a:lnTo>
                    <a:pt x="314" y="425"/>
                  </a:lnTo>
                  <a:lnTo>
                    <a:pt x="314" y="426"/>
                  </a:lnTo>
                  <a:lnTo>
                    <a:pt x="315" y="426"/>
                  </a:lnTo>
                  <a:lnTo>
                    <a:pt x="315" y="426"/>
                  </a:lnTo>
                  <a:lnTo>
                    <a:pt x="315" y="426"/>
                  </a:lnTo>
                  <a:lnTo>
                    <a:pt x="316" y="426"/>
                  </a:lnTo>
                  <a:lnTo>
                    <a:pt x="316" y="426"/>
                  </a:lnTo>
                  <a:lnTo>
                    <a:pt x="316" y="426"/>
                  </a:lnTo>
                  <a:lnTo>
                    <a:pt x="317" y="426"/>
                  </a:lnTo>
                  <a:lnTo>
                    <a:pt x="317" y="426"/>
                  </a:lnTo>
                  <a:lnTo>
                    <a:pt x="317" y="426"/>
                  </a:lnTo>
                  <a:lnTo>
                    <a:pt x="318" y="426"/>
                  </a:lnTo>
                  <a:lnTo>
                    <a:pt x="318" y="426"/>
                  </a:lnTo>
                  <a:lnTo>
                    <a:pt x="318" y="426"/>
                  </a:lnTo>
                  <a:lnTo>
                    <a:pt x="319" y="426"/>
                  </a:lnTo>
                  <a:lnTo>
                    <a:pt x="319" y="426"/>
                  </a:lnTo>
                  <a:lnTo>
                    <a:pt x="319" y="426"/>
                  </a:lnTo>
                  <a:lnTo>
                    <a:pt x="320" y="426"/>
                  </a:lnTo>
                  <a:lnTo>
                    <a:pt x="320" y="427"/>
                  </a:lnTo>
                  <a:lnTo>
                    <a:pt x="320" y="427"/>
                  </a:lnTo>
                  <a:lnTo>
                    <a:pt x="321" y="427"/>
                  </a:lnTo>
                  <a:lnTo>
                    <a:pt x="321" y="427"/>
                  </a:lnTo>
                  <a:lnTo>
                    <a:pt x="321" y="427"/>
                  </a:lnTo>
                  <a:lnTo>
                    <a:pt x="321" y="427"/>
                  </a:lnTo>
                  <a:lnTo>
                    <a:pt x="322" y="427"/>
                  </a:lnTo>
                  <a:lnTo>
                    <a:pt x="322" y="427"/>
                  </a:lnTo>
                  <a:lnTo>
                    <a:pt x="322" y="427"/>
                  </a:lnTo>
                  <a:lnTo>
                    <a:pt x="323" y="427"/>
                  </a:lnTo>
                  <a:lnTo>
                    <a:pt x="323" y="427"/>
                  </a:lnTo>
                  <a:lnTo>
                    <a:pt x="324" y="427"/>
                  </a:lnTo>
                  <a:lnTo>
                    <a:pt x="324" y="427"/>
                  </a:lnTo>
                  <a:lnTo>
                    <a:pt x="324" y="427"/>
                  </a:lnTo>
                  <a:lnTo>
                    <a:pt x="324" y="427"/>
                  </a:lnTo>
                  <a:lnTo>
                    <a:pt x="325" y="427"/>
                  </a:lnTo>
                  <a:lnTo>
                    <a:pt x="325" y="427"/>
                  </a:lnTo>
                  <a:lnTo>
                    <a:pt x="325" y="427"/>
                  </a:lnTo>
                  <a:lnTo>
                    <a:pt x="326" y="427"/>
                  </a:lnTo>
                  <a:lnTo>
                    <a:pt x="326" y="428"/>
                  </a:lnTo>
                  <a:lnTo>
                    <a:pt x="327" y="428"/>
                  </a:lnTo>
                  <a:lnTo>
                    <a:pt x="327" y="428"/>
                  </a:lnTo>
                  <a:lnTo>
                    <a:pt x="327" y="428"/>
                  </a:lnTo>
                  <a:lnTo>
                    <a:pt x="327" y="428"/>
                  </a:lnTo>
                  <a:lnTo>
                    <a:pt x="328" y="428"/>
                  </a:lnTo>
                  <a:lnTo>
                    <a:pt x="328" y="428"/>
                  </a:lnTo>
                  <a:lnTo>
                    <a:pt x="328" y="428"/>
                  </a:lnTo>
                  <a:lnTo>
                    <a:pt x="329" y="428"/>
                  </a:lnTo>
                  <a:lnTo>
                    <a:pt x="329" y="428"/>
                  </a:lnTo>
                  <a:lnTo>
                    <a:pt x="329" y="428"/>
                  </a:lnTo>
                  <a:lnTo>
                    <a:pt x="330" y="428"/>
                  </a:lnTo>
                  <a:lnTo>
                    <a:pt x="330" y="428"/>
                  </a:lnTo>
                  <a:lnTo>
                    <a:pt x="330" y="428"/>
                  </a:lnTo>
                  <a:lnTo>
                    <a:pt x="331" y="428"/>
                  </a:lnTo>
                  <a:lnTo>
                    <a:pt x="331" y="428"/>
                  </a:lnTo>
                  <a:lnTo>
                    <a:pt x="331" y="428"/>
                  </a:lnTo>
                  <a:lnTo>
                    <a:pt x="332" y="428"/>
                  </a:lnTo>
                  <a:lnTo>
                    <a:pt x="332" y="428"/>
                  </a:lnTo>
                  <a:lnTo>
                    <a:pt x="332" y="428"/>
                  </a:lnTo>
                  <a:lnTo>
                    <a:pt x="333" y="428"/>
                  </a:lnTo>
                  <a:lnTo>
                    <a:pt x="333" y="428"/>
                  </a:lnTo>
                  <a:lnTo>
                    <a:pt x="333" y="428"/>
                  </a:lnTo>
                  <a:lnTo>
                    <a:pt x="334" y="429"/>
                  </a:lnTo>
                  <a:lnTo>
                    <a:pt x="334" y="429"/>
                  </a:lnTo>
                  <a:lnTo>
                    <a:pt x="334" y="429"/>
                  </a:lnTo>
                  <a:lnTo>
                    <a:pt x="335" y="429"/>
                  </a:lnTo>
                  <a:lnTo>
                    <a:pt x="335" y="429"/>
                  </a:lnTo>
                  <a:lnTo>
                    <a:pt x="335" y="429"/>
                  </a:lnTo>
                  <a:lnTo>
                    <a:pt x="336" y="429"/>
                  </a:lnTo>
                  <a:lnTo>
                    <a:pt x="336" y="429"/>
                  </a:lnTo>
                  <a:lnTo>
                    <a:pt x="336" y="429"/>
                  </a:lnTo>
                  <a:lnTo>
                    <a:pt x="337" y="429"/>
                  </a:lnTo>
                  <a:lnTo>
                    <a:pt x="337" y="429"/>
                  </a:lnTo>
                  <a:lnTo>
                    <a:pt x="337" y="429"/>
                  </a:lnTo>
                  <a:lnTo>
                    <a:pt x="338" y="429"/>
                  </a:lnTo>
                  <a:lnTo>
                    <a:pt x="338" y="429"/>
                  </a:lnTo>
                  <a:lnTo>
                    <a:pt x="338" y="429"/>
                  </a:lnTo>
                  <a:lnTo>
                    <a:pt x="339" y="429"/>
                  </a:lnTo>
                  <a:lnTo>
                    <a:pt x="339" y="429"/>
                  </a:lnTo>
                  <a:lnTo>
                    <a:pt x="339" y="429"/>
                  </a:lnTo>
                  <a:lnTo>
                    <a:pt x="340" y="429"/>
                  </a:lnTo>
                  <a:lnTo>
                    <a:pt x="340" y="429"/>
                  </a:lnTo>
                  <a:lnTo>
                    <a:pt x="340" y="429"/>
                  </a:lnTo>
                  <a:lnTo>
                    <a:pt x="341" y="430"/>
                  </a:lnTo>
                  <a:lnTo>
                    <a:pt x="341" y="430"/>
                  </a:lnTo>
                  <a:lnTo>
                    <a:pt x="341" y="430"/>
                  </a:lnTo>
                  <a:lnTo>
                    <a:pt x="342" y="430"/>
                  </a:lnTo>
                  <a:lnTo>
                    <a:pt x="342" y="430"/>
                  </a:lnTo>
                  <a:lnTo>
                    <a:pt x="342" y="430"/>
                  </a:lnTo>
                  <a:lnTo>
                    <a:pt x="343" y="430"/>
                  </a:lnTo>
                  <a:lnTo>
                    <a:pt x="343" y="430"/>
                  </a:lnTo>
                  <a:lnTo>
                    <a:pt x="343" y="430"/>
                  </a:lnTo>
                  <a:lnTo>
                    <a:pt x="344" y="430"/>
                  </a:lnTo>
                  <a:lnTo>
                    <a:pt x="344" y="430"/>
                  </a:lnTo>
                  <a:lnTo>
                    <a:pt x="344" y="430"/>
                  </a:lnTo>
                  <a:lnTo>
                    <a:pt x="345" y="430"/>
                  </a:lnTo>
                  <a:lnTo>
                    <a:pt x="345" y="430"/>
                  </a:lnTo>
                  <a:lnTo>
                    <a:pt x="345" y="430"/>
                  </a:lnTo>
                  <a:lnTo>
                    <a:pt x="346" y="430"/>
                  </a:lnTo>
                  <a:lnTo>
                    <a:pt x="346" y="430"/>
                  </a:lnTo>
                  <a:lnTo>
                    <a:pt x="346" y="430"/>
                  </a:lnTo>
                  <a:lnTo>
                    <a:pt x="347" y="430"/>
                  </a:lnTo>
                  <a:lnTo>
                    <a:pt x="347" y="430"/>
                  </a:lnTo>
                  <a:lnTo>
                    <a:pt x="347" y="430"/>
                  </a:lnTo>
                  <a:lnTo>
                    <a:pt x="347" y="430"/>
                  </a:lnTo>
                  <a:lnTo>
                    <a:pt x="348" y="430"/>
                  </a:lnTo>
                  <a:lnTo>
                    <a:pt x="348" y="430"/>
                  </a:lnTo>
                  <a:lnTo>
                    <a:pt x="349" y="430"/>
                  </a:lnTo>
                  <a:lnTo>
                    <a:pt x="349" y="430"/>
                  </a:lnTo>
                  <a:lnTo>
                    <a:pt x="349" y="430"/>
                  </a:lnTo>
                  <a:lnTo>
                    <a:pt x="350" y="431"/>
                  </a:lnTo>
                  <a:lnTo>
                    <a:pt x="350" y="431"/>
                  </a:lnTo>
                  <a:lnTo>
                    <a:pt x="350" y="431"/>
                  </a:lnTo>
                  <a:lnTo>
                    <a:pt x="350" y="431"/>
                  </a:lnTo>
                  <a:lnTo>
                    <a:pt x="351" y="431"/>
                  </a:lnTo>
                  <a:lnTo>
                    <a:pt x="351" y="431"/>
                  </a:lnTo>
                  <a:lnTo>
                    <a:pt x="351" y="431"/>
                  </a:lnTo>
                  <a:lnTo>
                    <a:pt x="352" y="431"/>
                  </a:lnTo>
                  <a:lnTo>
                    <a:pt x="352" y="431"/>
                  </a:lnTo>
                  <a:lnTo>
                    <a:pt x="353" y="431"/>
                  </a:lnTo>
                  <a:lnTo>
                    <a:pt x="353" y="431"/>
                  </a:lnTo>
                  <a:lnTo>
                    <a:pt x="353" y="431"/>
                  </a:lnTo>
                  <a:lnTo>
                    <a:pt x="353" y="431"/>
                  </a:lnTo>
                  <a:lnTo>
                    <a:pt x="354" y="431"/>
                  </a:lnTo>
                  <a:lnTo>
                    <a:pt x="354" y="431"/>
                  </a:lnTo>
                  <a:lnTo>
                    <a:pt x="354" y="431"/>
                  </a:lnTo>
                  <a:lnTo>
                    <a:pt x="355" y="431"/>
                  </a:lnTo>
                  <a:lnTo>
                    <a:pt x="355" y="431"/>
                  </a:lnTo>
                  <a:lnTo>
                    <a:pt x="355" y="431"/>
                  </a:lnTo>
                  <a:lnTo>
                    <a:pt x="356" y="431"/>
                  </a:lnTo>
                  <a:lnTo>
                    <a:pt x="356" y="431"/>
                  </a:lnTo>
                  <a:lnTo>
                    <a:pt x="356" y="431"/>
                  </a:lnTo>
                  <a:lnTo>
                    <a:pt x="357" y="431"/>
                  </a:lnTo>
                  <a:lnTo>
                    <a:pt x="357" y="431"/>
                  </a:lnTo>
                  <a:lnTo>
                    <a:pt x="357" y="431"/>
                  </a:lnTo>
                  <a:lnTo>
                    <a:pt x="358" y="432"/>
                  </a:lnTo>
                  <a:lnTo>
                    <a:pt x="358" y="432"/>
                  </a:lnTo>
                  <a:lnTo>
                    <a:pt x="358" y="432"/>
                  </a:lnTo>
                  <a:lnTo>
                    <a:pt x="359" y="432"/>
                  </a:lnTo>
                  <a:lnTo>
                    <a:pt x="359" y="432"/>
                  </a:lnTo>
                  <a:lnTo>
                    <a:pt x="359" y="432"/>
                  </a:lnTo>
                  <a:lnTo>
                    <a:pt x="360" y="432"/>
                  </a:lnTo>
                  <a:lnTo>
                    <a:pt x="360" y="432"/>
                  </a:lnTo>
                  <a:lnTo>
                    <a:pt x="360" y="432"/>
                  </a:lnTo>
                  <a:lnTo>
                    <a:pt x="361" y="432"/>
                  </a:lnTo>
                  <a:lnTo>
                    <a:pt x="361" y="432"/>
                  </a:lnTo>
                  <a:lnTo>
                    <a:pt x="361" y="432"/>
                  </a:lnTo>
                  <a:lnTo>
                    <a:pt x="362" y="432"/>
                  </a:lnTo>
                  <a:lnTo>
                    <a:pt x="362" y="432"/>
                  </a:lnTo>
                  <a:lnTo>
                    <a:pt x="362" y="432"/>
                  </a:lnTo>
                  <a:lnTo>
                    <a:pt x="363" y="432"/>
                  </a:lnTo>
                  <a:lnTo>
                    <a:pt x="363" y="432"/>
                  </a:lnTo>
                  <a:lnTo>
                    <a:pt x="363" y="432"/>
                  </a:lnTo>
                  <a:lnTo>
                    <a:pt x="364" y="432"/>
                  </a:lnTo>
                  <a:lnTo>
                    <a:pt x="364" y="432"/>
                  </a:lnTo>
                  <a:lnTo>
                    <a:pt x="364" y="432"/>
                  </a:lnTo>
                  <a:lnTo>
                    <a:pt x="365" y="432"/>
                  </a:lnTo>
                  <a:lnTo>
                    <a:pt x="365" y="432"/>
                  </a:lnTo>
                  <a:lnTo>
                    <a:pt x="365" y="432"/>
                  </a:lnTo>
                  <a:lnTo>
                    <a:pt x="366" y="432"/>
                  </a:lnTo>
                  <a:lnTo>
                    <a:pt x="366" y="432"/>
                  </a:lnTo>
                  <a:lnTo>
                    <a:pt x="366" y="432"/>
                  </a:lnTo>
                  <a:lnTo>
                    <a:pt x="367" y="432"/>
                  </a:lnTo>
                  <a:lnTo>
                    <a:pt x="367" y="433"/>
                  </a:lnTo>
                  <a:lnTo>
                    <a:pt x="367" y="433"/>
                  </a:lnTo>
                  <a:lnTo>
                    <a:pt x="368" y="433"/>
                  </a:lnTo>
                  <a:lnTo>
                    <a:pt x="368" y="433"/>
                  </a:lnTo>
                  <a:lnTo>
                    <a:pt x="368" y="433"/>
                  </a:lnTo>
                  <a:lnTo>
                    <a:pt x="369" y="433"/>
                  </a:lnTo>
                  <a:lnTo>
                    <a:pt x="369" y="433"/>
                  </a:lnTo>
                  <a:lnTo>
                    <a:pt x="369" y="433"/>
                  </a:lnTo>
                  <a:lnTo>
                    <a:pt x="370" y="433"/>
                  </a:lnTo>
                  <a:lnTo>
                    <a:pt x="370" y="433"/>
                  </a:lnTo>
                  <a:lnTo>
                    <a:pt x="370" y="433"/>
                  </a:lnTo>
                  <a:lnTo>
                    <a:pt x="371" y="433"/>
                  </a:lnTo>
                  <a:lnTo>
                    <a:pt x="371" y="433"/>
                  </a:lnTo>
                  <a:lnTo>
                    <a:pt x="371" y="433"/>
                  </a:lnTo>
                  <a:lnTo>
                    <a:pt x="372" y="433"/>
                  </a:lnTo>
                  <a:lnTo>
                    <a:pt x="372" y="433"/>
                  </a:lnTo>
                  <a:lnTo>
                    <a:pt x="372" y="433"/>
                  </a:lnTo>
                  <a:lnTo>
                    <a:pt x="373" y="433"/>
                  </a:lnTo>
                  <a:lnTo>
                    <a:pt x="373" y="433"/>
                  </a:lnTo>
                  <a:lnTo>
                    <a:pt x="373" y="433"/>
                  </a:lnTo>
                  <a:lnTo>
                    <a:pt x="373" y="433"/>
                  </a:lnTo>
                  <a:lnTo>
                    <a:pt x="374" y="433"/>
                  </a:lnTo>
                  <a:lnTo>
                    <a:pt x="374" y="433"/>
                  </a:lnTo>
                  <a:lnTo>
                    <a:pt x="375" y="433"/>
                  </a:lnTo>
                  <a:lnTo>
                    <a:pt x="375" y="433"/>
                  </a:lnTo>
                  <a:lnTo>
                    <a:pt x="375" y="433"/>
                  </a:lnTo>
                  <a:lnTo>
                    <a:pt x="376" y="433"/>
                  </a:lnTo>
                  <a:lnTo>
                    <a:pt x="376" y="433"/>
                  </a:lnTo>
                  <a:lnTo>
                    <a:pt x="376" y="433"/>
                  </a:lnTo>
                  <a:lnTo>
                    <a:pt x="376" y="433"/>
                  </a:lnTo>
                  <a:lnTo>
                    <a:pt x="377" y="433"/>
                  </a:lnTo>
                  <a:lnTo>
                    <a:pt x="377" y="433"/>
                  </a:lnTo>
                  <a:lnTo>
                    <a:pt x="378" y="433"/>
                  </a:lnTo>
                  <a:lnTo>
                    <a:pt x="378" y="433"/>
                  </a:lnTo>
                  <a:lnTo>
                    <a:pt x="378" y="433"/>
                  </a:lnTo>
                  <a:lnTo>
                    <a:pt x="379" y="433"/>
                  </a:lnTo>
                  <a:lnTo>
                    <a:pt x="379" y="434"/>
                  </a:lnTo>
                  <a:lnTo>
                    <a:pt x="379" y="434"/>
                  </a:lnTo>
                  <a:lnTo>
                    <a:pt x="379" y="434"/>
                  </a:lnTo>
                  <a:lnTo>
                    <a:pt x="380" y="434"/>
                  </a:lnTo>
                  <a:lnTo>
                    <a:pt x="380" y="434"/>
                  </a:lnTo>
                  <a:lnTo>
                    <a:pt x="380" y="434"/>
                  </a:lnTo>
                  <a:lnTo>
                    <a:pt x="381" y="434"/>
                  </a:lnTo>
                  <a:lnTo>
                    <a:pt x="381" y="434"/>
                  </a:lnTo>
                  <a:lnTo>
                    <a:pt x="381" y="434"/>
                  </a:lnTo>
                  <a:lnTo>
                    <a:pt x="382" y="434"/>
                  </a:lnTo>
                  <a:lnTo>
                    <a:pt x="382" y="434"/>
                  </a:lnTo>
                  <a:lnTo>
                    <a:pt x="382" y="434"/>
                  </a:lnTo>
                  <a:lnTo>
                    <a:pt x="383" y="434"/>
                  </a:lnTo>
                  <a:lnTo>
                    <a:pt x="383" y="434"/>
                  </a:lnTo>
                  <a:lnTo>
                    <a:pt x="383" y="434"/>
                  </a:lnTo>
                  <a:lnTo>
                    <a:pt x="384" y="434"/>
                  </a:lnTo>
                  <a:lnTo>
                    <a:pt x="384" y="434"/>
                  </a:lnTo>
                  <a:lnTo>
                    <a:pt x="384" y="434"/>
                  </a:lnTo>
                  <a:lnTo>
                    <a:pt x="385" y="434"/>
                  </a:lnTo>
                  <a:lnTo>
                    <a:pt x="385" y="434"/>
                  </a:lnTo>
                  <a:lnTo>
                    <a:pt x="385" y="434"/>
                  </a:lnTo>
                  <a:lnTo>
                    <a:pt x="386" y="434"/>
                  </a:lnTo>
                  <a:lnTo>
                    <a:pt x="386" y="434"/>
                  </a:lnTo>
                  <a:lnTo>
                    <a:pt x="386" y="434"/>
                  </a:lnTo>
                  <a:lnTo>
                    <a:pt x="387" y="434"/>
                  </a:lnTo>
                  <a:lnTo>
                    <a:pt x="387" y="434"/>
                  </a:lnTo>
                  <a:lnTo>
                    <a:pt x="387" y="434"/>
                  </a:lnTo>
                  <a:lnTo>
                    <a:pt x="388" y="434"/>
                  </a:lnTo>
                  <a:lnTo>
                    <a:pt x="388" y="434"/>
                  </a:lnTo>
                  <a:lnTo>
                    <a:pt x="388" y="434"/>
                  </a:lnTo>
                  <a:lnTo>
                    <a:pt x="389" y="434"/>
                  </a:lnTo>
                  <a:lnTo>
                    <a:pt x="389" y="434"/>
                  </a:lnTo>
                  <a:lnTo>
                    <a:pt x="389" y="434"/>
                  </a:lnTo>
                  <a:lnTo>
                    <a:pt x="390" y="434"/>
                  </a:lnTo>
                  <a:lnTo>
                    <a:pt x="390" y="434"/>
                  </a:lnTo>
                  <a:lnTo>
                    <a:pt x="390" y="435"/>
                  </a:lnTo>
                  <a:lnTo>
                    <a:pt x="391" y="435"/>
                  </a:lnTo>
                  <a:lnTo>
                    <a:pt x="391" y="435"/>
                  </a:lnTo>
                  <a:lnTo>
                    <a:pt x="391" y="435"/>
                  </a:lnTo>
                  <a:lnTo>
                    <a:pt x="392" y="435"/>
                  </a:lnTo>
                  <a:lnTo>
                    <a:pt x="392" y="435"/>
                  </a:lnTo>
                  <a:lnTo>
                    <a:pt x="392" y="435"/>
                  </a:lnTo>
                  <a:lnTo>
                    <a:pt x="393" y="435"/>
                  </a:lnTo>
                  <a:lnTo>
                    <a:pt x="393" y="435"/>
                  </a:lnTo>
                  <a:lnTo>
                    <a:pt x="393" y="435"/>
                  </a:lnTo>
                  <a:lnTo>
                    <a:pt x="394" y="435"/>
                  </a:lnTo>
                  <a:lnTo>
                    <a:pt x="394" y="435"/>
                  </a:lnTo>
                  <a:lnTo>
                    <a:pt x="394" y="435"/>
                  </a:lnTo>
                  <a:lnTo>
                    <a:pt x="395" y="435"/>
                  </a:lnTo>
                  <a:lnTo>
                    <a:pt x="395" y="43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394" name="Rectangle 434">
              <a:extLst>
                <a:ext uri="{FF2B5EF4-FFF2-40B4-BE49-F238E27FC236}">
                  <a16:creationId xmlns:a16="http://schemas.microsoft.com/office/drawing/2014/main" id="{9CBE8B7E-5A5A-4BC2-852C-9794E0182E48}"/>
                </a:ext>
              </a:extLst>
            </p:cNvPr>
            <p:cNvSpPr>
              <a:spLocks noChangeArrowheads="1"/>
            </p:cNvSpPr>
            <p:nvPr/>
          </p:nvSpPr>
          <p:spPr bwMode="auto">
            <a:xfrm>
              <a:off x="909" y="625"/>
              <a:ext cx="396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b="1" dirty="0">
                  <a:solidFill>
                    <a:schemeClr val="accent1"/>
                  </a:solidFill>
                </a:rPr>
                <a:t>Complementary distribution function of exponential distribution of flaws</a:t>
              </a:r>
              <a:endParaRPr lang="en-GB" altLang="cs-CZ" sz="1511" dirty="0">
                <a:solidFill>
                  <a:schemeClr val="accent1"/>
                </a:solidFill>
                <a:latin typeface="Times New Roman" panose="02020603050405020304" pitchFamily="18" charset="0"/>
              </a:endParaRPr>
            </a:p>
          </p:txBody>
        </p:sp>
        <p:sp>
          <p:nvSpPr>
            <p:cNvPr id="169395" name="Rectangle 435">
              <a:extLst>
                <a:ext uri="{FF2B5EF4-FFF2-40B4-BE49-F238E27FC236}">
                  <a16:creationId xmlns:a16="http://schemas.microsoft.com/office/drawing/2014/main" id="{9763D984-220D-4227-9BB7-9D35E9CF3EC2}"/>
                </a:ext>
              </a:extLst>
            </p:cNvPr>
            <p:cNvSpPr>
              <a:spLocks noChangeArrowheads="1"/>
            </p:cNvSpPr>
            <p:nvPr/>
          </p:nvSpPr>
          <p:spPr bwMode="auto">
            <a:xfrm>
              <a:off x="2805" y="2003"/>
              <a:ext cx="25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y = e</a:t>
              </a:r>
              <a:endParaRPr lang="en-GB" altLang="cs-CZ" sz="1511">
                <a:latin typeface="Times New Roman" panose="02020603050405020304" pitchFamily="18" charset="0"/>
              </a:endParaRPr>
            </a:p>
          </p:txBody>
        </p:sp>
        <p:sp>
          <p:nvSpPr>
            <p:cNvPr id="169396" name="Rectangle 436">
              <a:extLst>
                <a:ext uri="{FF2B5EF4-FFF2-40B4-BE49-F238E27FC236}">
                  <a16:creationId xmlns:a16="http://schemas.microsoft.com/office/drawing/2014/main" id="{EB0426DD-0B78-4A30-A74C-51E4DB34C492}"/>
                </a:ext>
              </a:extLst>
            </p:cNvPr>
            <p:cNvSpPr>
              <a:spLocks noChangeArrowheads="1"/>
            </p:cNvSpPr>
            <p:nvPr/>
          </p:nvSpPr>
          <p:spPr bwMode="auto">
            <a:xfrm>
              <a:off x="3092" y="1945"/>
              <a:ext cx="9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dirty="0">
                  <a:solidFill>
                    <a:srgbClr val="000000"/>
                  </a:solidFill>
                </a:rPr>
                <a:t>-1.4773(x-1.88164)</a:t>
              </a:r>
              <a:endParaRPr lang="en-GB" altLang="cs-CZ" sz="1511" dirty="0">
                <a:latin typeface="Times New Roman" panose="02020603050405020304" pitchFamily="18" charset="0"/>
              </a:endParaRPr>
            </a:p>
          </p:txBody>
        </p:sp>
        <p:sp>
          <p:nvSpPr>
            <p:cNvPr id="169397" name="Rectangle 437">
              <a:extLst>
                <a:ext uri="{FF2B5EF4-FFF2-40B4-BE49-F238E27FC236}">
                  <a16:creationId xmlns:a16="http://schemas.microsoft.com/office/drawing/2014/main" id="{AE5755D2-B1D5-4465-9EE1-83EDB2725855}"/>
                </a:ext>
              </a:extLst>
            </p:cNvPr>
            <p:cNvSpPr>
              <a:spLocks noChangeArrowheads="1"/>
            </p:cNvSpPr>
            <p:nvPr/>
          </p:nvSpPr>
          <p:spPr bwMode="auto">
            <a:xfrm>
              <a:off x="658" y="3653"/>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a:t>
              </a:r>
              <a:endParaRPr lang="en-GB" altLang="cs-CZ" sz="1511">
                <a:latin typeface="Times New Roman" panose="02020603050405020304" pitchFamily="18" charset="0"/>
              </a:endParaRPr>
            </a:p>
          </p:txBody>
        </p:sp>
        <p:sp>
          <p:nvSpPr>
            <p:cNvPr id="169398" name="Rectangle 438">
              <a:extLst>
                <a:ext uri="{FF2B5EF4-FFF2-40B4-BE49-F238E27FC236}">
                  <a16:creationId xmlns:a16="http://schemas.microsoft.com/office/drawing/2014/main" id="{1155E367-E27C-4A47-B9B2-AFE136A0CACD}"/>
                </a:ext>
              </a:extLst>
            </p:cNvPr>
            <p:cNvSpPr>
              <a:spLocks noChangeArrowheads="1"/>
            </p:cNvSpPr>
            <p:nvPr/>
          </p:nvSpPr>
          <p:spPr bwMode="auto">
            <a:xfrm>
              <a:off x="581" y="3405"/>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0,1</a:t>
              </a:r>
              <a:endParaRPr lang="en-GB" altLang="cs-CZ" sz="1511">
                <a:latin typeface="Times New Roman" panose="02020603050405020304" pitchFamily="18" charset="0"/>
              </a:endParaRPr>
            </a:p>
          </p:txBody>
        </p:sp>
        <p:sp>
          <p:nvSpPr>
            <p:cNvPr id="169399" name="Rectangle 439">
              <a:extLst>
                <a:ext uri="{FF2B5EF4-FFF2-40B4-BE49-F238E27FC236}">
                  <a16:creationId xmlns:a16="http://schemas.microsoft.com/office/drawing/2014/main" id="{0F23C91B-AE74-4D93-A2A0-C6F0C1DDEDBC}"/>
                </a:ext>
              </a:extLst>
            </p:cNvPr>
            <p:cNvSpPr>
              <a:spLocks noChangeArrowheads="1"/>
            </p:cNvSpPr>
            <p:nvPr/>
          </p:nvSpPr>
          <p:spPr bwMode="auto">
            <a:xfrm>
              <a:off x="581" y="3152"/>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0,2</a:t>
              </a:r>
              <a:endParaRPr lang="en-GB" altLang="cs-CZ" sz="1511">
                <a:latin typeface="Times New Roman" panose="02020603050405020304" pitchFamily="18" charset="0"/>
              </a:endParaRPr>
            </a:p>
          </p:txBody>
        </p:sp>
        <p:sp>
          <p:nvSpPr>
            <p:cNvPr id="169400" name="Rectangle 440">
              <a:extLst>
                <a:ext uri="{FF2B5EF4-FFF2-40B4-BE49-F238E27FC236}">
                  <a16:creationId xmlns:a16="http://schemas.microsoft.com/office/drawing/2014/main" id="{472C7CE7-732D-4545-8361-C6075EEEA477}"/>
                </a:ext>
              </a:extLst>
            </p:cNvPr>
            <p:cNvSpPr>
              <a:spLocks noChangeArrowheads="1"/>
            </p:cNvSpPr>
            <p:nvPr/>
          </p:nvSpPr>
          <p:spPr bwMode="auto">
            <a:xfrm>
              <a:off x="581" y="2904"/>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0,3</a:t>
              </a:r>
              <a:endParaRPr lang="en-GB" altLang="cs-CZ" sz="1511">
                <a:latin typeface="Times New Roman" panose="02020603050405020304" pitchFamily="18" charset="0"/>
              </a:endParaRPr>
            </a:p>
          </p:txBody>
        </p:sp>
        <p:sp>
          <p:nvSpPr>
            <p:cNvPr id="169401" name="Rectangle 441">
              <a:extLst>
                <a:ext uri="{FF2B5EF4-FFF2-40B4-BE49-F238E27FC236}">
                  <a16:creationId xmlns:a16="http://schemas.microsoft.com/office/drawing/2014/main" id="{31A4A5BE-6A6B-41D0-9EFF-16A4CCBCF5FB}"/>
                </a:ext>
              </a:extLst>
            </p:cNvPr>
            <p:cNvSpPr>
              <a:spLocks noChangeArrowheads="1"/>
            </p:cNvSpPr>
            <p:nvPr/>
          </p:nvSpPr>
          <p:spPr bwMode="auto">
            <a:xfrm>
              <a:off x="581" y="2656"/>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0,4</a:t>
              </a:r>
              <a:endParaRPr lang="en-GB" altLang="cs-CZ" sz="1511">
                <a:latin typeface="Times New Roman" panose="02020603050405020304" pitchFamily="18" charset="0"/>
              </a:endParaRPr>
            </a:p>
          </p:txBody>
        </p:sp>
        <p:sp>
          <p:nvSpPr>
            <p:cNvPr id="169402" name="Rectangle 442">
              <a:extLst>
                <a:ext uri="{FF2B5EF4-FFF2-40B4-BE49-F238E27FC236}">
                  <a16:creationId xmlns:a16="http://schemas.microsoft.com/office/drawing/2014/main" id="{97FA5E5A-EFF6-4DF8-8020-FF8CF6FF9BFC}"/>
                </a:ext>
              </a:extLst>
            </p:cNvPr>
            <p:cNvSpPr>
              <a:spLocks noChangeArrowheads="1"/>
            </p:cNvSpPr>
            <p:nvPr/>
          </p:nvSpPr>
          <p:spPr bwMode="auto">
            <a:xfrm>
              <a:off x="581" y="2409"/>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0,5</a:t>
              </a:r>
              <a:endParaRPr lang="en-GB" altLang="cs-CZ" sz="1511">
                <a:latin typeface="Times New Roman" panose="02020603050405020304" pitchFamily="18" charset="0"/>
              </a:endParaRPr>
            </a:p>
          </p:txBody>
        </p:sp>
        <p:sp>
          <p:nvSpPr>
            <p:cNvPr id="169403" name="Rectangle 443">
              <a:extLst>
                <a:ext uri="{FF2B5EF4-FFF2-40B4-BE49-F238E27FC236}">
                  <a16:creationId xmlns:a16="http://schemas.microsoft.com/office/drawing/2014/main" id="{26186FC5-2B35-4B34-B121-33904C34AE10}"/>
                </a:ext>
              </a:extLst>
            </p:cNvPr>
            <p:cNvSpPr>
              <a:spLocks noChangeArrowheads="1"/>
            </p:cNvSpPr>
            <p:nvPr/>
          </p:nvSpPr>
          <p:spPr bwMode="auto">
            <a:xfrm>
              <a:off x="581" y="2161"/>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0,6</a:t>
              </a:r>
              <a:endParaRPr lang="en-GB" altLang="cs-CZ" sz="1511">
                <a:latin typeface="Times New Roman" panose="02020603050405020304" pitchFamily="18" charset="0"/>
              </a:endParaRPr>
            </a:p>
          </p:txBody>
        </p:sp>
        <p:sp>
          <p:nvSpPr>
            <p:cNvPr id="169404" name="Rectangle 444">
              <a:extLst>
                <a:ext uri="{FF2B5EF4-FFF2-40B4-BE49-F238E27FC236}">
                  <a16:creationId xmlns:a16="http://schemas.microsoft.com/office/drawing/2014/main" id="{494D9C48-C037-4D10-9807-E4BEDC7F1BDE}"/>
                </a:ext>
              </a:extLst>
            </p:cNvPr>
            <p:cNvSpPr>
              <a:spLocks noChangeArrowheads="1"/>
            </p:cNvSpPr>
            <p:nvPr/>
          </p:nvSpPr>
          <p:spPr bwMode="auto">
            <a:xfrm>
              <a:off x="581" y="1908"/>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0,7</a:t>
              </a:r>
              <a:endParaRPr lang="en-GB" altLang="cs-CZ" sz="1511">
                <a:latin typeface="Times New Roman" panose="02020603050405020304" pitchFamily="18" charset="0"/>
              </a:endParaRPr>
            </a:p>
          </p:txBody>
        </p:sp>
        <p:sp>
          <p:nvSpPr>
            <p:cNvPr id="169405" name="Rectangle 445">
              <a:extLst>
                <a:ext uri="{FF2B5EF4-FFF2-40B4-BE49-F238E27FC236}">
                  <a16:creationId xmlns:a16="http://schemas.microsoft.com/office/drawing/2014/main" id="{7CFC8313-1C9A-49D3-9C3F-454BD5A25643}"/>
                </a:ext>
              </a:extLst>
            </p:cNvPr>
            <p:cNvSpPr>
              <a:spLocks noChangeArrowheads="1"/>
            </p:cNvSpPr>
            <p:nvPr/>
          </p:nvSpPr>
          <p:spPr bwMode="auto">
            <a:xfrm>
              <a:off x="581" y="1660"/>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0,8</a:t>
              </a:r>
              <a:endParaRPr lang="en-GB" altLang="cs-CZ" sz="1511">
                <a:latin typeface="Times New Roman" panose="02020603050405020304" pitchFamily="18" charset="0"/>
              </a:endParaRPr>
            </a:p>
          </p:txBody>
        </p:sp>
        <p:sp>
          <p:nvSpPr>
            <p:cNvPr id="169406" name="Rectangle 446">
              <a:extLst>
                <a:ext uri="{FF2B5EF4-FFF2-40B4-BE49-F238E27FC236}">
                  <a16:creationId xmlns:a16="http://schemas.microsoft.com/office/drawing/2014/main" id="{229A4F0D-ABF5-4B79-9CCE-3D91D4CE41BD}"/>
                </a:ext>
              </a:extLst>
            </p:cNvPr>
            <p:cNvSpPr>
              <a:spLocks noChangeArrowheads="1"/>
            </p:cNvSpPr>
            <p:nvPr/>
          </p:nvSpPr>
          <p:spPr bwMode="auto">
            <a:xfrm>
              <a:off x="581" y="1412"/>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0,9</a:t>
              </a:r>
              <a:endParaRPr lang="en-GB" altLang="cs-CZ" sz="1511">
                <a:latin typeface="Times New Roman" panose="02020603050405020304" pitchFamily="18" charset="0"/>
              </a:endParaRPr>
            </a:p>
          </p:txBody>
        </p:sp>
        <p:sp>
          <p:nvSpPr>
            <p:cNvPr id="169407" name="Rectangle 447">
              <a:extLst>
                <a:ext uri="{FF2B5EF4-FFF2-40B4-BE49-F238E27FC236}">
                  <a16:creationId xmlns:a16="http://schemas.microsoft.com/office/drawing/2014/main" id="{A1715DD8-0F95-4EAD-BCE0-5624D1D669E4}"/>
                </a:ext>
              </a:extLst>
            </p:cNvPr>
            <p:cNvSpPr>
              <a:spLocks noChangeArrowheads="1"/>
            </p:cNvSpPr>
            <p:nvPr/>
          </p:nvSpPr>
          <p:spPr bwMode="auto">
            <a:xfrm>
              <a:off x="658" y="1164"/>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1</a:t>
              </a:r>
              <a:endParaRPr lang="en-GB" altLang="cs-CZ" sz="1511">
                <a:latin typeface="Times New Roman" panose="02020603050405020304" pitchFamily="18" charset="0"/>
              </a:endParaRPr>
            </a:p>
          </p:txBody>
        </p:sp>
        <p:sp>
          <p:nvSpPr>
            <p:cNvPr id="169408" name="Rectangle 448">
              <a:extLst>
                <a:ext uri="{FF2B5EF4-FFF2-40B4-BE49-F238E27FC236}">
                  <a16:creationId xmlns:a16="http://schemas.microsoft.com/office/drawing/2014/main" id="{B42B8219-F32A-45DE-B879-0DAEC2E5F55E}"/>
                </a:ext>
              </a:extLst>
            </p:cNvPr>
            <p:cNvSpPr>
              <a:spLocks noChangeArrowheads="1"/>
            </p:cNvSpPr>
            <p:nvPr/>
          </p:nvSpPr>
          <p:spPr bwMode="auto">
            <a:xfrm>
              <a:off x="581" y="911"/>
              <a:ext cx="1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1,1</a:t>
              </a:r>
              <a:endParaRPr lang="en-GB" altLang="cs-CZ" sz="1511">
                <a:latin typeface="Times New Roman" panose="02020603050405020304" pitchFamily="18" charset="0"/>
              </a:endParaRPr>
            </a:p>
          </p:txBody>
        </p:sp>
        <p:sp>
          <p:nvSpPr>
            <p:cNvPr id="169409" name="Rectangle 449">
              <a:extLst>
                <a:ext uri="{FF2B5EF4-FFF2-40B4-BE49-F238E27FC236}">
                  <a16:creationId xmlns:a16="http://schemas.microsoft.com/office/drawing/2014/main" id="{9949D00D-0B9C-4547-A7EC-4AE1FD0F9E64}"/>
                </a:ext>
              </a:extLst>
            </p:cNvPr>
            <p:cNvSpPr>
              <a:spLocks noChangeArrowheads="1"/>
            </p:cNvSpPr>
            <p:nvPr/>
          </p:nvSpPr>
          <p:spPr bwMode="auto">
            <a:xfrm>
              <a:off x="747" y="3766"/>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0</a:t>
              </a:r>
              <a:endParaRPr lang="en-GB" altLang="cs-CZ" sz="1511">
                <a:latin typeface="Times New Roman" panose="02020603050405020304" pitchFamily="18" charset="0"/>
              </a:endParaRPr>
            </a:p>
          </p:txBody>
        </p:sp>
        <p:sp>
          <p:nvSpPr>
            <p:cNvPr id="169410" name="Rectangle 450">
              <a:extLst>
                <a:ext uri="{FF2B5EF4-FFF2-40B4-BE49-F238E27FC236}">
                  <a16:creationId xmlns:a16="http://schemas.microsoft.com/office/drawing/2014/main" id="{671A58F3-ACD6-4842-AEFB-470E0E3D839C}"/>
                </a:ext>
              </a:extLst>
            </p:cNvPr>
            <p:cNvSpPr>
              <a:spLocks noChangeArrowheads="1"/>
            </p:cNvSpPr>
            <p:nvPr/>
          </p:nvSpPr>
          <p:spPr bwMode="auto">
            <a:xfrm>
              <a:off x="1639" y="3766"/>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1</a:t>
              </a:r>
              <a:endParaRPr lang="en-GB" altLang="cs-CZ" sz="1511">
                <a:latin typeface="Times New Roman" panose="02020603050405020304" pitchFamily="18" charset="0"/>
              </a:endParaRPr>
            </a:p>
          </p:txBody>
        </p:sp>
        <p:sp>
          <p:nvSpPr>
            <p:cNvPr id="169411" name="Rectangle 451">
              <a:extLst>
                <a:ext uri="{FF2B5EF4-FFF2-40B4-BE49-F238E27FC236}">
                  <a16:creationId xmlns:a16="http://schemas.microsoft.com/office/drawing/2014/main" id="{3D22CB1B-52BF-4F87-80FE-2F5658C2544C}"/>
                </a:ext>
              </a:extLst>
            </p:cNvPr>
            <p:cNvSpPr>
              <a:spLocks noChangeArrowheads="1"/>
            </p:cNvSpPr>
            <p:nvPr/>
          </p:nvSpPr>
          <p:spPr bwMode="auto">
            <a:xfrm>
              <a:off x="2531" y="3766"/>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2</a:t>
              </a:r>
              <a:endParaRPr lang="en-GB" altLang="cs-CZ" sz="1511">
                <a:latin typeface="Times New Roman" panose="02020603050405020304" pitchFamily="18" charset="0"/>
              </a:endParaRPr>
            </a:p>
          </p:txBody>
        </p:sp>
        <p:sp>
          <p:nvSpPr>
            <p:cNvPr id="169412" name="Rectangle 452">
              <a:extLst>
                <a:ext uri="{FF2B5EF4-FFF2-40B4-BE49-F238E27FC236}">
                  <a16:creationId xmlns:a16="http://schemas.microsoft.com/office/drawing/2014/main" id="{6615170D-53BA-4B89-BD6D-8F25AD46714E}"/>
                </a:ext>
              </a:extLst>
            </p:cNvPr>
            <p:cNvSpPr>
              <a:spLocks noChangeArrowheads="1"/>
            </p:cNvSpPr>
            <p:nvPr/>
          </p:nvSpPr>
          <p:spPr bwMode="auto">
            <a:xfrm>
              <a:off x="3423" y="3766"/>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3</a:t>
              </a:r>
              <a:endParaRPr lang="en-GB" altLang="cs-CZ" sz="1511">
                <a:latin typeface="Times New Roman" panose="02020603050405020304" pitchFamily="18" charset="0"/>
              </a:endParaRPr>
            </a:p>
          </p:txBody>
        </p:sp>
        <p:sp>
          <p:nvSpPr>
            <p:cNvPr id="169413" name="Rectangle 453">
              <a:extLst>
                <a:ext uri="{FF2B5EF4-FFF2-40B4-BE49-F238E27FC236}">
                  <a16:creationId xmlns:a16="http://schemas.microsoft.com/office/drawing/2014/main" id="{477E1425-E176-4E90-9683-EBCAA4D859AF}"/>
                </a:ext>
              </a:extLst>
            </p:cNvPr>
            <p:cNvSpPr>
              <a:spLocks noChangeArrowheads="1"/>
            </p:cNvSpPr>
            <p:nvPr/>
          </p:nvSpPr>
          <p:spPr bwMode="auto">
            <a:xfrm>
              <a:off x="4316" y="3766"/>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4</a:t>
              </a:r>
              <a:endParaRPr lang="en-GB" altLang="cs-CZ" sz="1511">
                <a:latin typeface="Times New Roman" panose="02020603050405020304" pitchFamily="18" charset="0"/>
              </a:endParaRPr>
            </a:p>
          </p:txBody>
        </p:sp>
        <p:sp>
          <p:nvSpPr>
            <p:cNvPr id="169414" name="Rectangle 454">
              <a:extLst>
                <a:ext uri="{FF2B5EF4-FFF2-40B4-BE49-F238E27FC236}">
                  <a16:creationId xmlns:a16="http://schemas.microsoft.com/office/drawing/2014/main" id="{7CCEDBA3-5F9B-40EF-804A-C6D80C07ADAA}"/>
                </a:ext>
              </a:extLst>
            </p:cNvPr>
            <p:cNvSpPr>
              <a:spLocks noChangeArrowheads="1"/>
            </p:cNvSpPr>
            <p:nvPr/>
          </p:nvSpPr>
          <p:spPr bwMode="auto">
            <a:xfrm>
              <a:off x="5208" y="3766"/>
              <a:ext cx="6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a:solidFill>
                    <a:srgbClr val="000000"/>
                  </a:solidFill>
                </a:rPr>
                <a:t>5</a:t>
              </a:r>
              <a:endParaRPr lang="en-GB" altLang="cs-CZ" sz="1511">
                <a:latin typeface="Times New Roman" panose="02020603050405020304" pitchFamily="18" charset="0"/>
              </a:endParaRPr>
            </a:p>
          </p:txBody>
        </p:sp>
        <p:sp>
          <p:nvSpPr>
            <p:cNvPr id="169415" name="Rectangle 455">
              <a:extLst>
                <a:ext uri="{FF2B5EF4-FFF2-40B4-BE49-F238E27FC236}">
                  <a16:creationId xmlns:a16="http://schemas.microsoft.com/office/drawing/2014/main" id="{D0082AA7-EF56-4ABF-8A8E-D619F3437C33}"/>
                </a:ext>
              </a:extLst>
            </p:cNvPr>
            <p:cNvSpPr>
              <a:spLocks noChangeArrowheads="1"/>
            </p:cNvSpPr>
            <p:nvPr/>
          </p:nvSpPr>
          <p:spPr bwMode="auto">
            <a:xfrm>
              <a:off x="3034" y="3882"/>
              <a:ext cx="242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600" b="1" dirty="0">
                  <a:solidFill>
                    <a:srgbClr val="000000"/>
                  </a:solidFill>
                </a:rPr>
                <a:t>D (relative crack depth) [% wall thickness]</a:t>
              </a:r>
              <a:endParaRPr lang="en-GB" altLang="cs-CZ" sz="1600" dirty="0">
                <a:latin typeface="Times New Roman" panose="02020603050405020304" pitchFamily="18" charset="0"/>
              </a:endParaRPr>
            </a:p>
          </p:txBody>
        </p:sp>
        <p:sp>
          <p:nvSpPr>
            <p:cNvPr id="169416" name="Rectangle 456">
              <a:extLst>
                <a:ext uri="{FF2B5EF4-FFF2-40B4-BE49-F238E27FC236}">
                  <a16:creationId xmlns:a16="http://schemas.microsoft.com/office/drawing/2014/main" id="{F3645923-37E1-4AF8-A8D0-8E116B907422}"/>
                </a:ext>
              </a:extLst>
            </p:cNvPr>
            <p:cNvSpPr>
              <a:spLocks noChangeArrowheads="1"/>
            </p:cNvSpPr>
            <p:nvPr/>
          </p:nvSpPr>
          <p:spPr bwMode="auto">
            <a:xfrm rot="16200000">
              <a:off x="254" y="1069"/>
              <a:ext cx="3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cs-CZ" altLang="cs-CZ" sz="1511" b="1" dirty="0">
                  <a:latin typeface="Times New Roman" panose="02020603050405020304" pitchFamily="18" charset="0"/>
                </a:rPr>
                <a:t>P(X&gt;D)</a:t>
              </a:r>
              <a:endParaRPr lang="en-GB" altLang="cs-CZ" sz="1511" b="1" dirty="0">
                <a:latin typeface="Times New Roman" panose="02020603050405020304" pitchFamily="18" charset="0"/>
              </a:endParaRPr>
            </a:p>
          </p:txBody>
        </p:sp>
        <p:sp>
          <p:nvSpPr>
            <p:cNvPr id="169417" name="Rectangle 457">
              <a:extLst>
                <a:ext uri="{FF2B5EF4-FFF2-40B4-BE49-F238E27FC236}">
                  <a16:creationId xmlns:a16="http://schemas.microsoft.com/office/drawing/2014/main" id="{956D60E0-46D0-4BB1-8DD7-603551B8B3CA}"/>
                </a:ext>
              </a:extLst>
            </p:cNvPr>
            <p:cNvSpPr>
              <a:spLocks noChangeArrowheads="1"/>
            </p:cNvSpPr>
            <p:nvPr/>
          </p:nvSpPr>
          <p:spPr bwMode="auto">
            <a:xfrm rot="16200000">
              <a:off x="363" y="2552"/>
              <a:ext cx="13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GB" altLang="cs-CZ" sz="1511">
                <a:latin typeface="Times New Roman" panose="02020603050405020304" pitchFamily="18" charset="0"/>
              </a:endParaRPr>
            </a:p>
          </p:txBody>
        </p:sp>
        <p:sp>
          <p:nvSpPr>
            <p:cNvPr id="169418" name="Rectangle 458">
              <a:extLst>
                <a:ext uri="{FF2B5EF4-FFF2-40B4-BE49-F238E27FC236}">
                  <a16:creationId xmlns:a16="http://schemas.microsoft.com/office/drawing/2014/main" id="{F481B1C7-111B-4C76-AC9D-0A41A8923EAD}"/>
                </a:ext>
              </a:extLst>
            </p:cNvPr>
            <p:cNvSpPr>
              <a:spLocks noChangeArrowheads="1"/>
            </p:cNvSpPr>
            <p:nvPr/>
          </p:nvSpPr>
          <p:spPr bwMode="auto">
            <a:xfrm>
              <a:off x="2091" y="793"/>
              <a:ext cx="1651" cy="118"/>
            </a:xfrm>
            <a:prstGeom prst="rect">
              <a:avLst/>
            </a:prstGeom>
            <a:solidFill>
              <a:srgbClr val="FFFFFF"/>
            </a:solidFill>
            <a:ln w="0">
              <a:solidFill>
                <a:srgbClr val="000000"/>
              </a:solidFill>
              <a:miter lim="800000"/>
              <a:headEnd/>
              <a:tailEnd/>
            </a:ln>
          </p:spPr>
          <p:txBody>
            <a:bodyPr/>
            <a:lstStyle/>
            <a:p>
              <a:endParaRPr lang="cs-CZ"/>
            </a:p>
          </p:txBody>
        </p:sp>
        <p:sp>
          <p:nvSpPr>
            <p:cNvPr id="169419" name="Freeform 459">
              <a:extLst>
                <a:ext uri="{FF2B5EF4-FFF2-40B4-BE49-F238E27FC236}">
                  <a16:creationId xmlns:a16="http://schemas.microsoft.com/office/drawing/2014/main" id="{4EED0122-5263-4EAF-AFA5-19A300B2834B}"/>
                </a:ext>
              </a:extLst>
            </p:cNvPr>
            <p:cNvSpPr>
              <a:spLocks/>
            </p:cNvSpPr>
            <p:nvPr/>
          </p:nvSpPr>
          <p:spPr bwMode="auto">
            <a:xfrm>
              <a:off x="2538" y="838"/>
              <a:ext cx="31" cy="28"/>
            </a:xfrm>
            <a:custGeom>
              <a:avLst/>
              <a:gdLst>
                <a:gd name="T0" fmla="*/ 12 w 31"/>
                <a:gd name="T1" fmla="*/ 0 h 28"/>
                <a:gd name="T2" fmla="*/ 31 w 31"/>
                <a:gd name="T3" fmla="*/ 17 h 28"/>
                <a:gd name="T4" fmla="*/ 12 w 31"/>
                <a:gd name="T5" fmla="*/ 28 h 28"/>
                <a:gd name="T6" fmla="*/ 0 w 31"/>
                <a:gd name="T7" fmla="*/ 17 h 28"/>
                <a:gd name="T8" fmla="*/ 12 w 31"/>
                <a:gd name="T9" fmla="*/ 0 h 28"/>
              </a:gdLst>
              <a:ahLst/>
              <a:cxnLst>
                <a:cxn ang="0">
                  <a:pos x="T0" y="T1"/>
                </a:cxn>
                <a:cxn ang="0">
                  <a:pos x="T2" y="T3"/>
                </a:cxn>
                <a:cxn ang="0">
                  <a:pos x="T4" y="T5"/>
                </a:cxn>
                <a:cxn ang="0">
                  <a:pos x="T6" y="T7"/>
                </a:cxn>
                <a:cxn ang="0">
                  <a:pos x="T8" y="T9"/>
                </a:cxn>
              </a:cxnLst>
              <a:rect l="0" t="0" r="r" b="b"/>
              <a:pathLst>
                <a:path w="31" h="28">
                  <a:moveTo>
                    <a:pt x="12" y="0"/>
                  </a:moveTo>
                  <a:lnTo>
                    <a:pt x="31" y="17"/>
                  </a:lnTo>
                  <a:lnTo>
                    <a:pt x="12" y="28"/>
                  </a:lnTo>
                  <a:lnTo>
                    <a:pt x="0" y="17"/>
                  </a:lnTo>
                  <a:lnTo>
                    <a:pt x="12" y="0"/>
                  </a:lnTo>
                  <a:close/>
                </a:path>
              </a:pathLst>
            </a:custGeom>
            <a:solidFill>
              <a:srgbClr val="000080"/>
            </a:solidFill>
            <a:ln w="9525">
              <a:solidFill>
                <a:srgbClr val="000080"/>
              </a:solidFill>
              <a:prstDash val="solid"/>
              <a:round/>
              <a:headEnd/>
              <a:tailEnd/>
            </a:ln>
          </p:spPr>
          <p:txBody>
            <a:bodyPr/>
            <a:lstStyle/>
            <a:p>
              <a:endParaRPr lang="cs-CZ"/>
            </a:p>
          </p:txBody>
        </p:sp>
        <p:sp>
          <p:nvSpPr>
            <p:cNvPr id="169420" name="Rectangle 460">
              <a:extLst>
                <a:ext uri="{FF2B5EF4-FFF2-40B4-BE49-F238E27FC236}">
                  <a16:creationId xmlns:a16="http://schemas.microsoft.com/office/drawing/2014/main" id="{C74167A0-F1CB-4805-80E8-E7952727DF74}"/>
                </a:ext>
              </a:extLst>
            </p:cNvPr>
            <p:cNvSpPr>
              <a:spLocks noChangeArrowheads="1"/>
            </p:cNvSpPr>
            <p:nvPr/>
          </p:nvSpPr>
          <p:spPr bwMode="auto">
            <a:xfrm>
              <a:off x="2596" y="782"/>
              <a:ext cx="90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511" dirty="0" err="1">
                  <a:solidFill>
                    <a:srgbClr val="000000"/>
                  </a:solidFill>
                </a:rPr>
                <a:t>subcladding</a:t>
              </a:r>
              <a:r>
                <a:rPr lang="en-GB" altLang="cs-CZ" sz="1511" dirty="0">
                  <a:solidFill>
                    <a:srgbClr val="000000"/>
                  </a:solidFill>
                </a:rPr>
                <a:t> flaws</a:t>
              </a:r>
              <a:endParaRPr lang="en-GB" altLang="cs-CZ" sz="1511" dirty="0">
                <a:latin typeface="Times New Roman" panose="02020603050405020304" pitchFamily="18" charset="0"/>
              </a:endParaRPr>
            </a:p>
          </p:txBody>
        </p:sp>
        <p:sp>
          <p:nvSpPr>
            <p:cNvPr id="169421" name="Rectangle 461">
              <a:extLst>
                <a:ext uri="{FF2B5EF4-FFF2-40B4-BE49-F238E27FC236}">
                  <a16:creationId xmlns:a16="http://schemas.microsoft.com/office/drawing/2014/main" id="{73019589-955D-4FA6-8E87-CC4A1680708F}"/>
                </a:ext>
              </a:extLst>
            </p:cNvPr>
            <p:cNvSpPr>
              <a:spLocks noChangeArrowheads="1"/>
            </p:cNvSpPr>
            <p:nvPr/>
          </p:nvSpPr>
          <p:spPr bwMode="auto">
            <a:xfrm>
              <a:off x="315" y="637"/>
              <a:ext cx="5188" cy="3254"/>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 name="Zástupný symbol pro číslo snímku 1">
            <a:extLst>
              <a:ext uri="{FF2B5EF4-FFF2-40B4-BE49-F238E27FC236}">
                <a16:creationId xmlns:a16="http://schemas.microsoft.com/office/drawing/2014/main" id="{26337C54-66BC-437C-B5C3-4E5B3A7BD660}"/>
              </a:ext>
            </a:extLst>
          </p:cNvPr>
          <p:cNvSpPr>
            <a:spLocks noGrp="1"/>
          </p:cNvSpPr>
          <p:nvPr>
            <p:ph type="sldNum" sz="quarter" idx="10"/>
          </p:nvPr>
        </p:nvSpPr>
        <p:spPr/>
        <p:txBody>
          <a:bodyPr/>
          <a:lstStyle/>
          <a:p>
            <a:pPr>
              <a:defRPr/>
            </a:pPr>
            <a:fld id="{5D0F0B53-4DC0-432D-AFC8-EDE177B8531F}" type="slidenum">
              <a:rPr lang="cs-CZ" smtClean="0"/>
              <a:pPr>
                <a:defRPr/>
              </a:pPr>
              <a:t>18</a:t>
            </a:fld>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dirty="0">
                <a:solidFill>
                  <a:schemeClr val="accent1"/>
                </a:solidFill>
                <a:cs typeface="Times New Roman" pitchFamily="18" charset="0"/>
              </a:rPr>
              <a:t>OUTLINES</a:t>
            </a:r>
          </a:p>
        </p:txBody>
      </p:sp>
      <p:sp>
        <p:nvSpPr>
          <p:cNvPr id="138243" name="Rectangle 3"/>
          <p:cNvSpPr>
            <a:spLocks noGrp="1" noChangeArrowheads="1"/>
          </p:cNvSpPr>
          <p:nvPr>
            <p:ph type="body" idx="1"/>
          </p:nvPr>
        </p:nvSpPr>
        <p:spPr>
          <a:xfrm>
            <a:off x="520700" y="1326477"/>
            <a:ext cx="9976006" cy="5478490"/>
          </a:xfrm>
        </p:spPr>
        <p:txBody>
          <a:bodyPr lIns="99551" tIns="49775" rIns="99551" bIns="49775">
            <a:normAutofit lnSpcReduction="10000"/>
          </a:bodyPr>
          <a:lstStyle/>
          <a:p>
            <a:pPr marL="360000" indent="-360000">
              <a:lnSpc>
                <a:spcPct val="90000"/>
              </a:lnSpc>
            </a:pPr>
            <a:r>
              <a:rPr lang="en-GB" sz="2800" dirty="0">
                <a:ea typeface="SimSun" pitchFamily="2" charset="-122"/>
                <a:cs typeface="Times New Roman" pitchFamily="18" charset="0"/>
              </a:rPr>
              <a:t>VVER-440 reactor pressure vessel</a:t>
            </a:r>
          </a:p>
          <a:p>
            <a:pPr marL="360000" indent="-360000">
              <a:lnSpc>
                <a:spcPct val="90000"/>
              </a:lnSpc>
            </a:pPr>
            <a:r>
              <a:rPr lang="en-GB" sz="2800" dirty="0">
                <a:solidFill>
                  <a:schemeClr val="accent1"/>
                </a:solidFill>
                <a:cs typeface="Times New Roman" pitchFamily="18" charset="0"/>
              </a:rPr>
              <a:t>Scheme of RPV integrity assessment</a:t>
            </a:r>
            <a:endParaRPr lang="en-GB" sz="2800" dirty="0">
              <a:ea typeface="SimSun" pitchFamily="2" charset="-122"/>
              <a:cs typeface="Times New Roman" pitchFamily="18" charset="0"/>
            </a:endParaRPr>
          </a:p>
          <a:p>
            <a:pPr marL="360000" indent="-360000">
              <a:lnSpc>
                <a:spcPct val="90000"/>
              </a:lnSpc>
            </a:pPr>
            <a:r>
              <a:rPr lang="en-GB" sz="2800" dirty="0">
                <a:solidFill>
                  <a:schemeClr val="accent1"/>
                </a:solidFill>
                <a:ea typeface="SimSun" pitchFamily="2" charset="-122"/>
                <a:cs typeface="Times New Roman" pitchFamily="18" charset="0"/>
              </a:rPr>
              <a:t>Applicable standards for VVER </a:t>
            </a:r>
          </a:p>
          <a:p>
            <a:pPr marL="360000" indent="-360000">
              <a:lnSpc>
                <a:spcPct val="90000"/>
              </a:lnSpc>
            </a:pPr>
            <a:r>
              <a:rPr lang="en-GB" altLang="cs-CZ" sz="2800" dirty="0">
                <a:solidFill>
                  <a:schemeClr val="accent1"/>
                </a:solidFill>
              </a:rPr>
              <a:t>Main parts of probabilistic </a:t>
            </a:r>
            <a:r>
              <a:rPr lang="en-GB" sz="2800" dirty="0">
                <a:solidFill>
                  <a:schemeClr val="accent1"/>
                </a:solidFill>
                <a:ea typeface="SimSun" pitchFamily="2" charset="-122"/>
                <a:cs typeface="Times New Roman" pitchFamily="18" charset="0"/>
              </a:rPr>
              <a:t>RPV integrity assessment</a:t>
            </a:r>
          </a:p>
          <a:p>
            <a:pPr marL="360000" indent="-360000">
              <a:lnSpc>
                <a:spcPct val="90000"/>
              </a:lnSpc>
            </a:pPr>
            <a:r>
              <a:rPr lang="en-GB" altLang="cs-CZ" sz="2800" dirty="0">
                <a:solidFill>
                  <a:schemeClr val="accent1"/>
                </a:solidFill>
                <a:cs typeface="Times New Roman" panose="02020603050405020304" pitchFamily="18" charset="0"/>
              </a:rPr>
              <a:t>Main parameters entering probabilistic assessment as statistical distributions</a:t>
            </a:r>
            <a:r>
              <a:rPr lang="en-GB" altLang="cs-CZ" sz="2800" dirty="0">
                <a:solidFill>
                  <a:schemeClr val="accent1"/>
                </a:solidFill>
              </a:rPr>
              <a:t> </a:t>
            </a:r>
          </a:p>
          <a:p>
            <a:pPr lvl="1"/>
            <a:r>
              <a:rPr lang="en-GB" altLang="cs-CZ" sz="2800" dirty="0"/>
              <a:t>Randomly generated cracks </a:t>
            </a:r>
          </a:p>
          <a:p>
            <a:pPr lvl="1"/>
            <a:r>
              <a:rPr lang="en-GB" altLang="cs-CZ" sz="2800" dirty="0"/>
              <a:t>Fracture toughness</a:t>
            </a:r>
            <a:endParaRPr lang="en-GB" altLang="zh-CN" sz="2800" dirty="0">
              <a:solidFill>
                <a:schemeClr val="accent1"/>
              </a:solidFill>
              <a:ea typeface="SimSun" pitchFamily="2" charset="-122"/>
              <a:cs typeface="Times New Roman" pitchFamily="18" charset="0"/>
            </a:endParaRPr>
          </a:p>
          <a:p>
            <a:pPr marL="360000" indent="-360000">
              <a:lnSpc>
                <a:spcPct val="90000"/>
              </a:lnSpc>
            </a:pPr>
            <a:r>
              <a:rPr lang="en-GB" altLang="zh-CN" sz="2800" dirty="0">
                <a:solidFill>
                  <a:schemeClr val="accent1"/>
                </a:solidFill>
                <a:ea typeface="SimSun" pitchFamily="2" charset="-122"/>
                <a:cs typeface="Times New Roman" pitchFamily="18" charset="0"/>
              </a:rPr>
              <a:t>Establishing the </a:t>
            </a:r>
            <a:r>
              <a:rPr lang="en-GB" altLang="cs-CZ" sz="2800" dirty="0">
                <a:cs typeface="Times New Roman" panose="02020603050405020304" pitchFamily="18" charset="0"/>
              </a:rPr>
              <a:t>conditional probability of fast fracture initiation</a:t>
            </a:r>
          </a:p>
          <a:p>
            <a:pPr marL="360000" indent="-360000">
              <a:lnSpc>
                <a:spcPct val="90000"/>
              </a:lnSpc>
            </a:pPr>
            <a:r>
              <a:rPr lang="en-GB" altLang="cs-CZ" sz="2800" dirty="0"/>
              <a:t>Acceptance criteria</a:t>
            </a:r>
            <a:endParaRPr lang="en-GB" altLang="cs-CZ" sz="2800" dirty="0">
              <a:cs typeface="Times New Roman" panose="02020603050405020304" pitchFamily="18" charset="0"/>
            </a:endParaRPr>
          </a:p>
          <a:p>
            <a:pPr marL="360000" indent="-360000">
              <a:lnSpc>
                <a:spcPct val="90000"/>
              </a:lnSpc>
            </a:pPr>
            <a:r>
              <a:rPr lang="en-GB" altLang="ja-JP" sz="2800" dirty="0">
                <a:ea typeface="MS PGothic" panose="020B0600070205080204" pitchFamily="34" charset="-128"/>
              </a:rPr>
              <a:t>Probabilistic assessment of pressurised thermal shocks for VVER 440 reactor pressure vessel</a:t>
            </a:r>
            <a:endParaRPr lang="en-GB" sz="2800" dirty="0">
              <a:solidFill>
                <a:schemeClr val="accent1"/>
              </a:solidFill>
              <a:ea typeface="SimSun" pitchFamily="2" charset="-122"/>
              <a:cs typeface="Times New Roman" pitchFamily="18" charset="0"/>
            </a:endParaRPr>
          </a:p>
        </p:txBody>
      </p:sp>
      <p:sp>
        <p:nvSpPr>
          <p:cNvPr id="2" name="Zástupný symbol pro číslo snímku 1">
            <a:extLst>
              <a:ext uri="{FF2B5EF4-FFF2-40B4-BE49-F238E27FC236}">
                <a16:creationId xmlns:a16="http://schemas.microsoft.com/office/drawing/2014/main" id="{A57B4578-BD75-4630-A516-E04BA89216CC}"/>
              </a:ext>
            </a:extLst>
          </p:cNvPr>
          <p:cNvSpPr>
            <a:spLocks noGrp="1"/>
          </p:cNvSpPr>
          <p:nvPr>
            <p:ph type="sldNum" sz="quarter" idx="10"/>
          </p:nvPr>
        </p:nvSpPr>
        <p:spPr/>
        <p:txBody>
          <a:bodyPr/>
          <a:lstStyle/>
          <a:p>
            <a:pPr>
              <a:defRPr/>
            </a:pPr>
            <a:fld id="{5D0F0B53-4DC0-432D-AFC8-EDE177B8531F}" type="slidenum">
              <a:rPr lang="cs-CZ" smtClean="0"/>
              <a:pPr>
                <a:defRPr/>
              </a:pPr>
              <a:t>1</a:t>
            </a:fld>
            <a:endParaRPr lang="cs-CZ" dirty="0"/>
          </a:p>
        </p:txBody>
      </p:sp>
    </p:spTree>
    <p:extLst>
      <p:ext uri="{BB962C8B-B14F-4D97-AF65-F5344CB8AC3E}">
        <p14:creationId xmlns:p14="http://schemas.microsoft.com/office/powerpoint/2010/main" val="421925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F2950906-8281-4DFA-A193-1D3F5AA8994B}"/>
              </a:ext>
            </a:extLst>
          </p:cNvPr>
          <p:cNvSpPr>
            <a:spLocks noGrp="1" noChangeArrowheads="1"/>
          </p:cNvSpPr>
          <p:nvPr>
            <p:ph type="title"/>
          </p:nvPr>
        </p:nvSpPr>
        <p:spPr/>
        <p:txBody>
          <a:bodyPr/>
          <a:lstStyle/>
          <a:p>
            <a:r>
              <a:rPr lang="en-GB" altLang="cs-CZ">
                <a:cs typeface="Times New Roman" panose="02020603050405020304" pitchFamily="18" charset="0"/>
              </a:rPr>
              <a:t>Fracture toughness</a:t>
            </a:r>
            <a:endParaRPr lang="en-GB" altLang="cs-CZ">
              <a:solidFill>
                <a:schemeClr val="accent2"/>
              </a:solidFill>
              <a:cs typeface="Times New Roman" panose="02020603050405020304" pitchFamily="18" charset="0"/>
            </a:endParaRPr>
          </a:p>
        </p:txBody>
      </p:sp>
      <p:sp>
        <p:nvSpPr>
          <p:cNvPr id="170179" name="Rectangle 195">
            <a:extLst>
              <a:ext uri="{FF2B5EF4-FFF2-40B4-BE49-F238E27FC236}">
                <a16:creationId xmlns:a16="http://schemas.microsoft.com/office/drawing/2014/main" id="{DB17899A-DDBD-4046-9504-A129D73BA689}"/>
              </a:ext>
            </a:extLst>
          </p:cNvPr>
          <p:cNvSpPr>
            <a:spLocks noChangeArrowheads="1"/>
          </p:cNvSpPr>
          <p:nvPr/>
        </p:nvSpPr>
        <p:spPr bwMode="auto">
          <a:xfrm>
            <a:off x="701675" y="1438844"/>
            <a:ext cx="9016450" cy="526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275" tIns="11655" rIns="58275" bIns="11655" anchor="ctr">
            <a:spAutoFit/>
          </a:bodyPr>
          <a:lstStyle>
            <a:lvl1pPr indent="45085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indent="0"/>
            <a:r>
              <a:rPr lang="en-GB" altLang="cs-CZ" sz="2200" b="1" dirty="0">
                <a:solidFill>
                  <a:schemeClr val="accent1"/>
                </a:solidFill>
                <a:latin typeface="Arial" panose="020B0604020202020204" pitchFamily="34" charset="0"/>
              </a:rPr>
              <a:t>Statistical distribution of fracture toughness values is assumed to be the </a:t>
            </a:r>
            <a:r>
              <a:rPr lang="en-GB" altLang="cs-CZ" sz="2200" b="1" dirty="0">
                <a:solidFill>
                  <a:srgbClr val="FF0000"/>
                </a:solidFill>
                <a:latin typeface="Arial" panose="020B0604020202020204" pitchFamily="34" charset="0"/>
              </a:rPr>
              <a:t>Weibull distribution</a:t>
            </a:r>
            <a:r>
              <a:rPr lang="en-GB" altLang="cs-CZ" sz="2200" b="1" dirty="0">
                <a:solidFill>
                  <a:schemeClr val="accent1"/>
                </a:solidFill>
                <a:latin typeface="Arial" panose="020B0604020202020204" pitchFamily="34" charset="0"/>
              </a:rPr>
              <a:t>, in accord with the </a:t>
            </a:r>
            <a:r>
              <a:rPr lang="en-GB" altLang="cs-CZ" sz="2200" b="1" dirty="0">
                <a:solidFill>
                  <a:srgbClr val="FF0000"/>
                </a:solidFill>
                <a:latin typeface="Arial" panose="020B0604020202020204" pitchFamily="34" charset="0"/>
              </a:rPr>
              <a:t>Master Curve concept</a:t>
            </a:r>
            <a:r>
              <a:rPr lang="en-GB" altLang="cs-CZ" sz="2200" b="1" dirty="0">
                <a:solidFill>
                  <a:schemeClr val="accent1"/>
                </a:solidFill>
                <a:latin typeface="Arial" panose="020B0604020202020204" pitchFamily="34" charset="0"/>
              </a:rPr>
              <a:t>. Median of fracture toughness values (for specimens of thickness 1 inch = 25,4 mm) is assumed</a:t>
            </a:r>
            <a:endParaRPr lang="cs-CZ" altLang="cs-CZ" sz="2200" b="1" dirty="0">
              <a:solidFill>
                <a:schemeClr val="accent1"/>
              </a:solidFill>
              <a:latin typeface="Arial" panose="020B0604020202020204" pitchFamily="34" charset="0"/>
            </a:endParaRPr>
          </a:p>
          <a:p>
            <a:r>
              <a:rPr lang="en-GB" altLang="cs-CZ" sz="2158" b="1" dirty="0">
                <a:solidFill>
                  <a:schemeClr val="accent1"/>
                </a:solidFill>
                <a:latin typeface="Arial" panose="020B0604020202020204" pitchFamily="34" charset="0"/>
              </a:rPr>
              <a:t> </a:t>
            </a:r>
            <a:endParaRPr lang="cs-CZ" altLang="cs-CZ" sz="2158" b="1" dirty="0">
              <a:solidFill>
                <a:schemeClr val="accent1"/>
              </a:solidFill>
              <a:latin typeface="Arial" panose="020B0604020202020204" pitchFamily="34" charset="0"/>
            </a:endParaRPr>
          </a:p>
          <a:p>
            <a:r>
              <a:rPr lang="en-GB" altLang="cs-CZ" sz="2590" b="1" i="1" dirty="0" err="1">
                <a:solidFill>
                  <a:schemeClr val="accent1"/>
                </a:solidFill>
                <a:latin typeface="Arial" panose="020B0604020202020204" pitchFamily="34" charset="0"/>
              </a:rPr>
              <a:t>K</a:t>
            </a:r>
            <a:r>
              <a:rPr lang="en-GB" altLang="cs-CZ" sz="2590" b="1" i="1" baseline="-25000" dirty="0" err="1">
                <a:solidFill>
                  <a:schemeClr val="accent1"/>
                </a:solidFill>
                <a:latin typeface="Arial" panose="020B0604020202020204" pitchFamily="34" charset="0"/>
              </a:rPr>
              <a:t>Jc</a:t>
            </a:r>
            <a:r>
              <a:rPr lang="en-GB" altLang="cs-CZ" sz="2590" b="1" dirty="0">
                <a:solidFill>
                  <a:schemeClr val="accent1"/>
                </a:solidFill>
                <a:latin typeface="Arial" panose="020B0604020202020204" pitchFamily="34" charset="0"/>
              </a:rPr>
              <a:t>(med) = 30 + 70 exp[0.019(</a:t>
            </a:r>
            <a:r>
              <a:rPr lang="en-GB" altLang="cs-CZ" sz="2590" b="1" i="1" dirty="0">
                <a:solidFill>
                  <a:schemeClr val="accent1"/>
                </a:solidFill>
                <a:latin typeface="Arial" panose="020B0604020202020204" pitchFamily="34" charset="0"/>
              </a:rPr>
              <a:t>T-T</a:t>
            </a:r>
            <a:r>
              <a:rPr lang="en-GB" altLang="cs-CZ" sz="2590" b="1" i="1" baseline="-25000" dirty="0">
                <a:solidFill>
                  <a:schemeClr val="accent1"/>
                </a:solidFill>
                <a:latin typeface="Arial" panose="020B0604020202020204" pitchFamily="34" charset="0"/>
              </a:rPr>
              <a:t>0</a:t>
            </a:r>
            <a:r>
              <a:rPr lang="en-GB" altLang="cs-CZ" sz="2590" b="1" dirty="0">
                <a:solidFill>
                  <a:schemeClr val="accent1"/>
                </a:solidFill>
                <a:latin typeface="Arial" panose="020B0604020202020204" pitchFamily="34" charset="0"/>
              </a:rPr>
              <a:t>)] </a:t>
            </a:r>
            <a:endParaRPr lang="cs-CZ" altLang="cs-CZ" sz="2590" b="1" dirty="0">
              <a:solidFill>
                <a:schemeClr val="accent1"/>
              </a:solidFill>
              <a:latin typeface="Arial" panose="020B0604020202020204" pitchFamily="34" charset="0"/>
            </a:endParaRPr>
          </a:p>
          <a:p>
            <a:r>
              <a:rPr lang="en-GB" altLang="cs-CZ" sz="2158" b="1" dirty="0">
                <a:solidFill>
                  <a:schemeClr val="accent1"/>
                </a:solidFill>
                <a:latin typeface="Arial" panose="020B0604020202020204" pitchFamily="34" charset="0"/>
              </a:rPr>
              <a:t>	</a:t>
            </a:r>
            <a:endParaRPr lang="cs-CZ" altLang="cs-CZ" sz="2158" b="1" dirty="0">
              <a:solidFill>
                <a:schemeClr val="accent1"/>
              </a:solidFill>
              <a:latin typeface="Arial" panose="020B0604020202020204" pitchFamily="34" charset="0"/>
            </a:endParaRPr>
          </a:p>
          <a:p>
            <a:pPr indent="0"/>
            <a:r>
              <a:rPr lang="en-GB" altLang="cs-CZ" sz="2200" b="1" dirty="0">
                <a:solidFill>
                  <a:schemeClr val="accent1"/>
                </a:solidFill>
                <a:latin typeface="Arial" panose="020B0604020202020204" pitchFamily="34" charset="0"/>
              </a:rPr>
              <a:t>Master Curve concept </a:t>
            </a:r>
            <a:r>
              <a:rPr lang="cs-CZ" altLang="cs-CZ" sz="2200" b="1" dirty="0" err="1">
                <a:solidFill>
                  <a:schemeClr val="accent1"/>
                </a:solidFill>
                <a:latin typeface="Arial" panose="020B0604020202020204" pitchFamily="34" charset="0"/>
              </a:rPr>
              <a:t>application</a:t>
            </a:r>
            <a:r>
              <a:rPr lang="cs-CZ" altLang="cs-CZ" sz="2200" b="1" dirty="0">
                <a:solidFill>
                  <a:schemeClr val="accent1"/>
                </a:solidFill>
                <a:latin typeface="Arial" panose="020B0604020202020204" pitchFamily="34" charset="0"/>
              </a:rPr>
              <a:t>: </a:t>
            </a:r>
            <a:br>
              <a:rPr lang="cs-CZ" altLang="cs-CZ" sz="2200" b="1" dirty="0">
                <a:solidFill>
                  <a:schemeClr val="accent1"/>
                </a:solidFill>
                <a:latin typeface="Arial" panose="020B0604020202020204" pitchFamily="34" charset="0"/>
              </a:rPr>
            </a:br>
            <a:r>
              <a:rPr lang="en-GB" altLang="cs-CZ" sz="2200" b="1" dirty="0">
                <a:solidFill>
                  <a:schemeClr val="accent1"/>
                </a:solidFill>
                <a:latin typeface="Arial" panose="020B0604020202020204" pitchFamily="34" charset="0"/>
              </a:rPr>
              <a:t>for a randomly generated reference temperature </a:t>
            </a:r>
            <a:r>
              <a:rPr lang="en-GB" altLang="cs-CZ" sz="2200" b="1" i="1" dirty="0">
                <a:solidFill>
                  <a:schemeClr val="accent1"/>
                </a:solidFill>
                <a:latin typeface="Arial" panose="020B0604020202020204" pitchFamily="34" charset="0"/>
              </a:rPr>
              <a:t>T</a:t>
            </a:r>
            <a:r>
              <a:rPr lang="en-GB" altLang="cs-CZ" sz="2200" b="1" i="1" baseline="-25000" dirty="0">
                <a:solidFill>
                  <a:schemeClr val="accent1"/>
                </a:solidFill>
                <a:latin typeface="Arial" panose="020B0604020202020204" pitchFamily="34" charset="0"/>
              </a:rPr>
              <a:t>0</a:t>
            </a:r>
            <a:r>
              <a:rPr lang="en-GB" altLang="cs-CZ" sz="2200" b="1" dirty="0">
                <a:solidFill>
                  <a:schemeClr val="accent1"/>
                </a:solidFill>
                <a:latin typeface="Arial" panose="020B0604020202020204" pitchFamily="34" charset="0"/>
              </a:rPr>
              <a:t> and actual temperature of material </a:t>
            </a:r>
            <a:r>
              <a:rPr lang="en-GB" altLang="cs-CZ" sz="2200" b="1" i="1" dirty="0">
                <a:solidFill>
                  <a:schemeClr val="accent1"/>
                </a:solidFill>
                <a:latin typeface="Arial" panose="020B0604020202020204" pitchFamily="34" charset="0"/>
              </a:rPr>
              <a:t>T</a:t>
            </a:r>
            <a:r>
              <a:rPr lang="en-GB" altLang="cs-CZ" sz="2200" b="1" dirty="0">
                <a:solidFill>
                  <a:schemeClr val="accent1"/>
                </a:solidFill>
                <a:latin typeface="Arial" panose="020B0604020202020204" pitchFamily="34" charset="0"/>
              </a:rPr>
              <a:t> (dependent on time </a:t>
            </a:r>
            <a:r>
              <a:rPr lang="el-GR" altLang="cs-CZ" sz="2200" b="1" dirty="0">
                <a:solidFill>
                  <a:schemeClr val="accent1"/>
                </a:solidFill>
                <a:cs typeface="Times New Roman" panose="02020603050405020304" pitchFamily="18" charset="0"/>
              </a:rPr>
              <a:t>τ</a:t>
            </a:r>
            <a:r>
              <a:rPr lang="en-GB" altLang="cs-CZ" sz="2200" b="1" dirty="0">
                <a:solidFill>
                  <a:schemeClr val="accent1"/>
                </a:solidFill>
                <a:latin typeface="Arial" panose="020B0604020202020204" pitchFamily="34" charset="0"/>
              </a:rPr>
              <a:t> of the running PTS), value of Weibull distribution parameter </a:t>
            </a:r>
            <a:r>
              <a:rPr lang="en-GB" altLang="cs-CZ" sz="2200" b="1" i="1" dirty="0">
                <a:solidFill>
                  <a:schemeClr val="accent1"/>
                </a:solidFill>
                <a:latin typeface="Arial" panose="020B0604020202020204" pitchFamily="34" charset="0"/>
              </a:rPr>
              <a:t>K</a:t>
            </a:r>
            <a:r>
              <a:rPr lang="en-GB" altLang="cs-CZ" sz="2200" b="1" i="1" baseline="-25000" dirty="0">
                <a:solidFill>
                  <a:schemeClr val="accent1"/>
                </a:solidFill>
                <a:latin typeface="Arial" panose="020B0604020202020204" pitchFamily="34" charset="0"/>
              </a:rPr>
              <a:t>0</a:t>
            </a:r>
            <a:r>
              <a:rPr lang="en-GB" altLang="cs-CZ" sz="2200" b="1" dirty="0">
                <a:solidFill>
                  <a:schemeClr val="accent1"/>
                </a:solidFill>
                <a:latin typeface="Arial" panose="020B0604020202020204" pitchFamily="34" charset="0"/>
              </a:rPr>
              <a:t> is determined:</a:t>
            </a:r>
            <a:endParaRPr lang="cs-CZ" altLang="cs-CZ" sz="2200" b="1" dirty="0">
              <a:solidFill>
                <a:schemeClr val="accent1"/>
              </a:solidFill>
              <a:latin typeface="Arial" panose="020B0604020202020204" pitchFamily="34" charset="0"/>
            </a:endParaRPr>
          </a:p>
          <a:p>
            <a:endParaRPr lang="cs-CZ" altLang="cs-CZ" sz="2158" b="1" dirty="0">
              <a:latin typeface="Arial" panose="020B0604020202020204" pitchFamily="34" charset="0"/>
            </a:endParaRPr>
          </a:p>
          <a:p>
            <a:r>
              <a:rPr lang="en-GB" altLang="ja-JP" sz="2590" b="1" i="1" dirty="0">
                <a:solidFill>
                  <a:schemeClr val="accent1"/>
                </a:solidFill>
                <a:latin typeface="Arial" panose="020B0604020202020204" pitchFamily="34" charset="0"/>
                <a:ea typeface="MS PGothic" panose="020B0600070205080204" pitchFamily="34" charset="-128"/>
              </a:rPr>
              <a:t>K</a:t>
            </a:r>
            <a:r>
              <a:rPr lang="en-GB" altLang="ja-JP" sz="2590" b="1" i="1" baseline="-25000" dirty="0">
                <a:solidFill>
                  <a:schemeClr val="accent1"/>
                </a:solidFill>
                <a:latin typeface="Arial" panose="020B0604020202020204" pitchFamily="34" charset="0"/>
                <a:ea typeface="MS PGothic" panose="020B0600070205080204" pitchFamily="34" charset="-128"/>
              </a:rPr>
              <a:t>0</a:t>
            </a:r>
            <a:r>
              <a:rPr lang="en-GB" altLang="ja-JP" sz="2590" b="1" i="1" dirty="0">
                <a:solidFill>
                  <a:schemeClr val="accent1"/>
                </a:solidFill>
                <a:latin typeface="Arial" panose="020B0604020202020204" pitchFamily="34" charset="0"/>
                <a:ea typeface="MS PGothic" panose="020B0600070205080204" pitchFamily="34" charset="-128"/>
              </a:rPr>
              <a:t>(</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a:t>
            </a:r>
            <a:r>
              <a:rPr lang="en-GB" altLang="ja-JP" sz="2590" b="1" i="1" dirty="0">
                <a:solidFill>
                  <a:schemeClr val="accent1"/>
                </a:solidFill>
                <a:latin typeface="Arial" panose="020B0604020202020204" pitchFamily="34" charset="0"/>
                <a:ea typeface="MS PGothic" panose="020B0600070205080204" pitchFamily="34" charset="-128"/>
              </a:rPr>
              <a:t>) = 20 + [11 + 77</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a:t>
            </a:r>
            <a:r>
              <a:rPr lang="en-GB" altLang="ja-JP" sz="2590" b="1" i="1" dirty="0">
                <a:solidFill>
                  <a:schemeClr val="accent1"/>
                </a:solidFill>
                <a:latin typeface="Arial" panose="020B0604020202020204" pitchFamily="34" charset="0"/>
                <a:ea typeface="MS PGothic" panose="020B0600070205080204" pitchFamily="34" charset="-128"/>
              </a:rPr>
              <a:t> exp</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a:t>
            </a:r>
            <a:r>
              <a:rPr lang="en-GB" altLang="ja-JP" sz="2590" b="1" i="1" dirty="0">
                <a:solidFill>
                  <a:schemeClr val="accent1"/>
                </a:solidFill>
                <a:latin typeface="Arial" panose="020B0604020202020204" pitchFamily="34" charset="0"/>
                <a:ea typeface="MS PGothic" panose="020B0600070205080204" pitchFamily="34" charset="-128"/>
              </a:rPr>
              <a:t>(0,019</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a:t>
            </a:r>
            <a:r>
              <a:rPr lang="en-GB" altLang="ja-JP" sz="2590" b="1" i="1" dirty="0">
                <a:solidFill>
                  <a:schemeClr val="accent1"/>
                </a:solidFill>
                <a:latin typeface="Arial" panose="020B0604020202020204" pitchFamily="34" charset="0"/>
                <a:ea typeface="MS PGothic" panose="020B0600070205080204" pitchFamily="34" charset="-128"/>
              </a:rPr>
              <a:t>(T(</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a:t>
            </a:r>
            <a:r>
              <a:rPr lang="en-GB" altLang="ja-JP" sz="2590" b="1" i="1" dirty="0">
                <a:solidFill>
                  <a:schemeClr val="accent1"/>
                </a:solidFill>
                <a:latin typeface="Arial" panose="020B0604020202020204" pitchFamily="34" charset="0"/>
                <a:ea typeface="MS PGothic" panose="020B0600070205080204" pitchFamily="34" charset="-128"/>
              </a:rPr>
              <a:t>)-T</a:t>
            </a:r>
            <a:r>
              <a:rPr lang="en-GB" altLang="ja-JP" sz="2590" b="1" i="1" baseline="-25000" dirty="0">
                <a:solidFill>
                  <a:schemeClr val="accent1"/>
                </a:solidFill>
                <a:latin typeface="Arial" panose="020B0604020202020204" pitchFamily="34" charset="0"/>
                <a:ea typeface="MS PGothic" panose="020B0600070205080204" pitchFamily="34" charset="-128"/>
                <a:sym typeface="Symbol" panose="05050102010706020507" pitchFamily="18" charset="2"/>
              </a:rPr>
              <a:t>0</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a:t>
            </a:r>
            <a:r>
              <a:rPr lang="en-GB" altLang="ja-JP" sz="2590" b="1" i="1" dirty="0">
                <a:solidFill>
                  <a:schemeClr val="accent1"/>
                </a:solidFill>
                <a:latin typeface="Arial" panose="020B0604020202020204" pitchFamily="34" charset="0"/>
                <a:ea typeface="MS PGothic" panose="020B0600070205080204" pitchFamily="34" charset="-128"/>
              </a:rPr>
              <a:t>[25/L]</a:t>
            </a:r>
            <a:r>
              <a:rPr lang="en-GB" altLang="ja-JP" sz="2590" b="1" i="1" baseline="30000" dirty="0">
                <a:solidFill>
                  <a:schemeClr val="accent1"/>
                </a:solidFill>
                <a:latin typeface="Arial" panose="020B0604020202020204" pitchFamily="34" charset="0"/>
                <a:ea typeface="MS PGothic" panose="020B0600070205080204" pitchFamily="34" charset="-128"/>
                <a:sym typeface="Symbol" panose="05050102010706020507" pitchFamily="18" charset="2"/>
              </a:rPr>
              <a:t>1/4</a:t>
            </a:r>
            <a:r>
              <a:rPr lang="en-GB" altLang="ja-JP" sz="2590" b="1" i="1" dirty="0">
                <a:solidFill>
                  <a:schemeClr val="accent1"/>
                </a:solidFill>
                <a:latin typeface="Arial" panose="020B0604020202020204" pitchFamily="34" charset="0"/>
                <a:ea typeface="MS PGothic" panose="020B0600070205080204" pitchFamily="34" charset="-128"/>
                <a:sym typeface="Symbol" panose="05050102010706020507" pitchFamily="18" charset="2"/>
              </a:rPr>
              <a:t> </a:t>
            </a:r>
            <a:r>
              <a:rPr lang="cs-CZ" altLang="ja-JP" sz="2590" b="1" dirty="0">
                <a:solidFill>
                  <a:schemeClr val="accent1"/>
                </a:solidFill>
                <a:latin typeface="Arial" panose="020B0604020202020204" pitchFamily="34" charset="0"/>
                <a:sym typeface="Symbol" panose="05050102010706020507" pitchFamily="18" charset="2"/>
              </a:rPr>
              <a:t> </a:t>
            </a:r>
          </a:p>
          <a:p>
            <a:endParaRPr lang="cs-CZ" altLang="cs-CZ" sz="2590" b="1" dirty="0">
              <a:solidFill>
                <a:schemeClr val="accent1"/>
              </a:solidFill>
              <a:latin typeface="Arial" panose="020B0604020202020204" pitchFamily="34" charset="0"/>
              <a:sym typeface="Symbol" panose="05050102010706020507" pitchFamily="18" charset="2"/>
            </a:endParaRPr>
          </a:p>
          <a:p>
            <a:pPr indent="0"/>
            <a:r>
              <a:rPr lang="en-GB" altLang="cs-CZ" sz="2200" b="1" dirty="0">
                <a:solidFill>
                  <a:schemeClr val="accent1"/>
                </a:solidFill>
                <a:latin typeface="Arial" panose="020B0604020202020204" pitchFamily="34" charset="0"/>
              </a:rPr>
              <a:t>(correction on crack length </a:t>
            </a:r>
            <a:r>
              <a:rPr lang="en-GB" altLang="cs-CZ" sz="2200" b="1" i="1" dirty="0">
                <a:solidFill>
                  <a:schemeClr val="accent1"/>
                </a:solidFill>
                <a:latin typeface="Arial" panose="020B0604020202020204" pitchFamily="34" charset="0"/>
              </a:rPr>
              <a:t>L</a:t>
            </a:r>
            <a:r>
              <a:rPr lang="en-GB" altLang="cs-CZ" sz="2200" b="1" dirty="0">
                <a:solidFill>
                  <a:schemeClr val="accent1"/>
                </a:solidFill>
                <a:latin typeface="Arial" panose="020B0604020202020204" pitchFamily="34" charset="0"/>
              </a:rPr>
              <a:t> is considered)</a:t>
            </a:r>
            <a:endParaRPr lang="cs-CZ" altLang="ja-JP" sz="2200" b="1" dirty="0">
              <a:solidFill>
                <a:schemeClr val="accent1"/>
              </a:solidFill>
              <a:latin typeface="Arial" panose="020B0604020202020204" pitchFamily="34" charset="0"/>
              <a:sym typeface="Symbol" panose="05050102010706020507" pitchFamily="18" charset="2"/>
            </a:endParaRPr>
          </a:p>
        </p:txBody>
      </p:sp>
      <p:sp>
        <p:nvSpPr>
          <p:cNvPr id="2" name="Zástupný symbol pro číslo snímku 1">
            <a:extLst>
              <a:ext uri="{FF2B5EF4-FFF2-40B4-BE49-F238E27FC236}">
                <a16:creationId xmlns:a16="http://schemas.microsoft.com/office/drawing/2014/main" id="{F93592D2-49CD-4E0D-B249-DAA549DECA81}"/>
              </a:ext>
            </a:extLst>
          </p:cNvPr>
          <p:cNvSpPr>
            <a:spLocks noGrp="1"/>
          </p:cNvSpPr>
          <p:nvPr>
            <p:ph type="sldNum" sz="quarter" idx="10"/>
          </p:nvPr>
        </p:nvSpPr>
        <p:spPr/>
        <p:txBody>
          <a:bodyPr/>
          <a:lstStyle/>
          <a:p>
            <a:pPr>
              <a:defRPr/>
            </a:pPr>
            <a:fld id="{5D0F0B53-4DC0-432D-AFC8-EDE177B8531F}" type="slidenum">
              <a:rPr lang="cs-CZ" smtClean="0"/>
              <a:pPr>
                <a:defRPr/>
              </a:pPr>
              <a:t>19</a:t>
            </a:fld>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C2DC297D-6577-42AD-ACA0-B3DE6FE2D420}"/>
              </a:ext>
            </a:extLst>
          </p:cNvPr>
          <p:cNvSpPr>
            <a:spLocks noChangeArrowheads="1"/>
          </p:cNvSpPr>
          <p:nvPr/>
        </p:nvSpPr>
        <p:spPr bwMode="auto">
          <a:xfrm>
            <a:off x="668138" y="703765"/>
            <a:ext cx="56106" cy="26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727">
                <a:solidFill>
                  <a:srgbClr val="000000"/>
                </a:solidFill>
                <a:latin typeface="Times New Roman" panose="02020603050405020304" pitchFamily="18" charset="0"/>
              </a:rPr>
              <a:t> </a:t>
            </a:r>
            <a:endParaRPr lang="en-GB" altLang="cs-CZ" sz="2590">
              <a:latin typeface="Times New Roman" panose="02020603050405020304" pitchFamily="18" charset="0"/>
            </a:endParaRPr>
          </a:p>
        </p:txBody>
      </p:sp>
      <p:sp>
        <p:nvSpPr>
          <p:cNvPr id="173372" name="Rectangle 316">
            <a:extLst>
              <a:ext uri="{FF2B5EF4-FFF2-40B4-BE49-F238E27FC236}">
                <a16:creationId xmlns:a16="http://schemas.microsoft.com/office/drawing/2014/main" id="{2E9AB4B6-8396-482C-A3FB-68D2CCE940CC}"/>
              </a:ext>
            </a:extLst>
          </p:cNvPr>
          <p:cNvSpPr>
            <a:spLocks noGrp="1" noChangeArrowheads="1"/>
          </p:cNvSpPr>
          <p:nvPr>
            <p:ph type="title"/>
          </p:nvPr>
        </p:nvSpPr>
        <p:spPr>
          <a:noFill/>
          <a:ln/>
        </p:spPr>
        <p:txBody>
          <a:bodyPr/>
          <a:lstStyle/>
          <a:p>
            <a:r>
              <a:rPr lang="en-GB" altLang="cs-CZ">
                <a:cs typeface="Times New Roman" panose="02020603050405020304" pitchFamily="18" charset="0"/>
              </a:rPr>
              <a:t>Fracture toughness</a:t>
            </a:r>
          </a:p>
        </p:txBody>
      </p:sp>
      <p:pic>
        <p:nvPicPr>
          <p:cNvPr id="173373" name="Picture 317">
            <a:extLst>
              <a:ext uri="{FF2B5EF4-FFF2-40B4-BE49-F238E27FC236}">
                <a16:creationId xmlns:a16="http://schemas.microsoft.com/office/drawing/2014/main" id="{5F9E8486-123D-4A14-AA57-79933088CDE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065" y="1328482"/>
            <a:ext cx="9126094" cy="599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a:extLst>
              <a:ext uri="{FF2B5EF4-FFF2-40B4-BE49-F238E27FC236}">
                <a16:creationId xmlns:a16="http://schemas.microsoft.com/office/drawing/2014/main" id="{416A7D5D-A405-446F-A7B9-803D47B2C291}"/>
              </a:ext>
            </a:extLst>
          </p:cNvPr>
          <p:cNvSpPr>
            <a:spLocks noGrp="1"/>
          </p:cNvSpPr>
          <p:nvPr>
            <p:ph type="sldNum" sz="quarter" idx="10"/>
          </p:nvPr>
        </p:nvSpPr>
        <p:spPr/>
        <p:txBody>
          <a:bodyPr/>
          <a:lstStyle/>
          <a:p>
            <a:pPr>
              <a:defRPr/>
            </a:pPr>
            <a:fld id="{5D0F0B53-4DC0-432D-AFC8-EDE177B8531F}" type="slidenum">
              <a:rPr lang="cs-CZ" smtClean="0"/>
              <a:pPr>
                <a:defRPr/>
              </a:pPr>
              <a:t>20</a:t>
            </a:fld>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19759A63-9CDF-4BE2-8A6C-B824BB9968D9}"/>
              </a:ext>
            </a:extLst>
          </p:cNvPr>
          <p:cNvSpPr>
            <a:spLocks noChangeArrowheads="1"/>
          </p:cNvSpPr>
          <p:nvPr/>
        </p:nvSpPr>
        <p:spPr bwMode="auto">
          <a:xfrm>
            <a:off x="668138" y="703765"/>
            <a:ext cx="56106" cy="26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cs-CZ" sz="1727">
                <a:solidFill>
                  <a:srgbClr val="000000"/>
                </a:solidFill>
                <a:latin typeface="Times New Roman" panose="02020603050405020304" pitchFamily="18" charset="0"/>
              </a:rPr>
              <a:t> </a:t>
            </a:r>
            <a:endParaRPr lang="en-GB" altLang="cs-CZ" sz="2590">
              <a:latin typeface="Times New Roman" panose="02020603050405020304" pitchFamily="18" charset="0"/>
            </a:endParaRPr>
          </a:p>
        </p:txBody>
      </p:sp>
      <p:sp>
        <p:nvSpPr>
          <p:cNvPr id="174083" name="Rectangle 3">
            <a:extLst>
              <a:ext uri="{FF2B5EF4-FFF2-40B4-BE49-F238E27FC236}">
                <a16:creationId xmlns:a16="http://schemas.microsoft.com/office/drawing/2014/main" id="{9CA6BF7F-A7D2-4E12-A923-15527004BE24}"/>
              </a:ext>
            </a:extLst>
          </p:cNvPr>
          <p:cNvSpPr>
            <a:spLocks noGrp="1" noChangeArrowheads="1"/>
          </p:cNvSpPr>
          <p:nvPr>
            <p:ph type="title"/>
          </p:nvPr>
        </p:nvSpPr>
        <p:spPr>
          <a:noFill/>
          <a:ln/>
        </p:spPr>
        <p:txBody>
          <a:bodyPr/>
          <a:lstStyle/>
          <a:p>
            <a:r>
              <a:rPr lang="en-GB" altLang="cs-CZ">
                <a:cs typeface="Times New Roman" panose="02020603050405020304" pitchFamily="18" charset="0"/>
              </a:rPr>
              <a:t>Fracture toughness (distribution function)</a:t>
            </a:r>
          </a:p>
        </p:txBody>
      </p:sp>
      <p:sp>
        <p:nvSpPr>
          <p:cNvPr id="2" name="Zástupný symbol pro číslo snímku 1">
            <a:extLst>
              <a:ext uri="{FF2B5EF4-FFF2-40B4-BE49-F238E27FC236}">
                <a16:creationId xmlns:a16="http://schemas.microsoft.com/office/drawing/2014/main" id="{BFE77FBE-DD7C-406D-B123-4609A853BCD2}"/>
              </a:ext>
            </a:extLst>
          </p:cNvPr>
          <p:cNvSpPr>
            <a:spLocks noGrp="1"/>
          </p:cNvSpPr>
          <p:nvPr>
            <p:ph type="sldNum" sz="quarter" idx="10"/>
          </p:nvPr>
        </p:nvSpPr>
        <p:spPr/>
        <p:txBody>
          <a:bodyPr/>
          <a:lstStyle/>
          <a:p>
            <a:pPr>
              <a:defRPr/>
            </a:pPr>
            <a:fld id="{5D0F0B53-4DC0-432D-AFC8-EDE177B8531F}" type="slidenum">
              <a:rPr lang="cs-CZ" smtClean="0"/>
              <a:pPr>
                <a:defRPr/>
              </a:pPr>
              <a:t>21</a:t>
            </a:fld>
            <a:endParaRPr lang="cs-CZ" dirty="0"/>
          </a:p>
        </p:txBody>
      </p:sp>
      <p:graphicFrame>
        <p:nvGraphicFramePr>
          <p:cNvPr id="182" name="Chart 1">
            <a:extLst>
              <a:ext uri="{FF2B5EF4-FFF2-40B4-BE49-F238E27FC236}">
                <a16:creationId xmlns:a16="http://schemas.microsoft.com/office/drawing/2014/main" id="{321E371B-7324-428C-8EBD-1D75A1807FC7}"/>
              </a:ext>
            </a:extLst>
          </p:cNvPr>
          <p:cNvGraphicFramePr>
            <a:graphicFrameLocks/>
          </p:cNvGraphicFramePr>
          <p:nvPr>
            <p:extLst>
              <p:ext uri="{D42A27DB-BD31-4B8C-83A1-F6EECF244321}">
                <p14:modId xmlns:p14="http://schemas.microsoft.com/office/powerpoint/2010/main" val="709657052"/>
              </p:ext>
            </p:extLst>
          </p:nvPr>
        </p:nvGraphicFramePr>
        <p:xfrm>
          <a:off x="1381548" y="1260351"/>
          <a:ext cx="7560840"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9891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AE65E43-6D44-4AC3-AD48-6AAC23DF5E1C}"/>
              </a:ext>
            </a:extLst>
          </p:cNvPr>
          <p:cNvSpPr>
            <a:spLocks noGrp="1" noChangeArrowheads="1"/>
          </p:cNvSpPr>
          <p:nvPr>
            <p:ph type="title"/>
          </p:nvPr>
        </p:nvSpPr>
        <p:spPr/>
        <p:txBody>
          <a:bodyPr/>
          <a:lstStyle/>
          <a:p>
            <a:r>
              <a:rPr lang="en-GB" altLang="cs-CZ" dirty="0">
                <a:cs typeface="Times New Roman" panose="02020603050405020304" pitchFamily="18" charset="0"/>
              </a:rPr>
              <a:t>Conditional probability of fast fracture initiation</a:t>
            </a:r>
          </a:p>
        </p:txBody>
      </p:sp>
      <p:sp>
        <p:nvSpPr>
          <p:cNvPr id="171011" name="Rectangle 3">
            <a:extLst>
              <a:ext uri="{FF2B5EF4-FFF2-40B4-BE49-F238E27FC236}">
                <a16:creationId xmlns:a16="http://schemas.microsoft.com/office/drawing/2014/main" id="{2678EBCD-9D91-4139-8297-8DC9980A39A4}"/>
              </a:ext>
            </a:extLst>
          </p:cNvPr>
          <p:cNvSpPr>
            <a:spLocks noChangeArrowheads="1"/>
          </p:cNvSpPr>
          <p:nvPr/>
        </p:nvSpPr>
        <p:spPr bwMode="auto">
          <a:xfrm>
            <a:off x="502807" y="1136877"/>
            <a:ext cx="9016450" cy="313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275" tIns="11655" rIns="58275" bIns="11655" anchor="ctr">
            <a:spAutoFit/>
          </a:bodyPr>
          <a:lstStyle>
            <a:lvl1pPr indent="45085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indent="0"/>
            <a:r>
              <a:rPr lang="en-GB" altLang="cs-CZ" sz="2200" b="1" dirty="0">
                <a:solidFill>
                  <a:schemeClr val="accent1"/>
                </a:solidFill>
                <a:latin typeface="Arial" panose="020B0604020202020204" pitchFamily="34" charset="0"/>
              </a:rPr>
              <a:t>Conditional probability of fast fracture initiation</a:t>
            </a:r>
            <a:r>
              <a:rPr lang="en-GB" altLang="cs-CZ" sz="2200" dirty="0">
                <a:solidFill>
                  <a:schemeClr val="accent1"/>
                </a:solidFill>
                <a:latin typeface="Arial" panose="020B0604020202020204" pitchFamily="34" charset="0"/>
              </a:rPr>
              <a:t> for time </a:t>
            </a:r>
            <a:r>
              <a:rPr lang="en-GB" altLang="cs-CZ" sz="2200" dirty="0">
                <a:solidFill>
                  <a:schemeClr val="accent1"/>
                </a:solidFill>
                <a:latin typeface="Arial" panose="020B0604020202020204" pitchFamily="34" charset="0"/>
                <a:sym typeface="Symbol" panose="05050102010706020507" pitchFamily="18" charset="2"/>
              </a:rPr>
              <a:t></a:t>
            </a:r>
            <a:r>
              <a:rPr lang="en-GB" altLang="cs-CZ" sz="2200" dirty="0">
                <a:solidFill>
                  <a:schemeClr val="accent1"/>
                </a:solidFill>
                <a:latin typeface="Arial" panose="020B0604020202020204" pitchFamily="34" charset="0"/>
              </a:rPr>
              <a:t> is determined (for crack </a:t>
            </a:r>
            <a:r>
              <a:rPr lang="en-GB" altLang="cs-CZ" sz="2200" i="1" dirty="0">
                <a:solidFill>
                  <a:schemeClr val="accent1"/>
                </a:solidFill>
                <a:latin typeface="Arial" panose="020B0604020202020204" pitchFamily="34" charset="0"/>
              </a:rPr>
              <a:t>k</a:t>
            </a:r>
            <a:r>
              <a:rPr lang="en-GB" altLang="cs-CZ" sz="2200" dirty="0">
                <a:solidFill>
                  <a:schemeClr val="accent1"/>
                </a:solidFill>
                <a:latin typeface="Arial" panose="020B0604020202020204" pitchFamily="34" charset="0"/>
              </a:rPr>
              <a:t>, vessel </a:t>
            </a:r>
            <a:r>
              <a:rPr lang="en-GB" altLang="cs-CZ" sz="2200" i="1" dirty="0">
                <a:solidFill>
                  <a:schemeClr val="accent1"/>
                </a:solidFill>
                <a:latin typeface="Arial" panose="020B0604020202020204" pitchFamily="34" charset="0"/>
              </a:rPr>
              <a:t>l</a:t>
            </a:r>
            <a:r>
              <a:rPr lang="en-GB" altLang="cs-CZ" sz="2200" dirty="0">
                <a:solidFill>
                  <a:schemeClr val="accent1"/>
                </a:solidFill>
                <a:latin typeface="Arial" panose="020B0604020202020204" pitchFamily="34" charset="0"/>
              </a:rPr>
              <a:t> and scenario </a:t>
            </a:r>
            <a:r>
              <a:rPr lang="en-GB" altLang="cs-CZ" sz="2200" i="1" dirty="0">
                <a:solidFill>
                  <a:schemeClr val="accent1"/>
                </a:solidFill>
                <a:latin typeface="Arial" panose="020B0604020202020204" pitchFamily="34" charset="0"/>
              </a:rPr>
              <a:t>j</a:t>
            </a:r>
            <a:r>
              <a:rPr lang="en-GB" altLang="cs-CZ" sz="2200" dirty="0">
                <a:solidFill>
                  <a:schemeClr val="accent1"/>
                </a:solidFill>
                <a:latin typeface="Arial" panose="020B0604020202020204" pitchFamily="34" charset="0"/>
              </a:rPr>
              <a:t>) directly from the formula: </a:t>
            </a:r>
          </a:p>
          <a:p>
            <a:endParaRPr lang="en-GB" altLang="cs-CZ" sz="2200" dirty="0">
              <a:solidFill>
                <a:schemeClr val="accent1"/>
              </a:solidFill>
              <a:latin typeface="Arial" panose="020B0604020202020204" pitchFamily="34" charset="0"/>
            </a:endParaRPr>
          </a:p>
          <a:p>
            <a:endParaRPr lang="en-GB" altLang="cs-CZ" sz="2200" dirty="0">
              <a:solidFill>
                <a:schemeClr val="accent1"/>
              </a:solidFill>
              <a:latin typeface="Arial" panose="020B0604020202020204" pitchFamily="34" charset="0"/>
            </a:endParaRPr>
          </a:p>
          <a:p>
            <a:r>
              <a:rPr lang="en-GB" altLang="cs-CZ" sz="2200" dirty="0">
                <a:solidFill>
                  <a:schemeClr val="accent1"/>
                </a:solidFill>
                <a:latin typeface="Arial" panose="020B0604020202020204" pitchFamily="34" charset="0"/>
              </a:rPr>
              <a:t>	</a:t>
            </a:r>
            <a:endParaRPr lang="cs-CZ" altLang="cs-CZ" sz="2200" dirty="0">
              <a:solidFill>
                <a:schemeClr val="accent1"/>
              </a:solidFill>
              <a:latin typeface="Arial" panose="020B0604020202020204" pitchFamily="34" charset="0"/>
            </a:endParaRPr>
          </a:p>
          <a:p>
            <a:endParaRPr lang="cs-CZ" altLang="cs-CZ" sz="2200" dirty="0">
              <a:solidFill>
                <a:schemeClr val="accent1"/>
              </a:solidFill>
              <a:latin typeface="Arial" panose="020B0604020202020204" pitchFamily="34" charset="0"/>
            </a:endParaRPr>
          </a:p>
          <a:p>
            <a:pPr indent="0"/>
            <a:r>
              <a:rPr lang="en-GB" altLang="cs-CZ" sz="2200" dirty="0">
                <a:solidFill>
                  <a:schemeClr val="accent1"/>
                </a:solidFill>
                <a:latin typeface="Arial" panose="020B0604020202020204" pitchFamily="34" charset="0"/>
              </a:rPr>
              <a:t>where </a:t>
            </a:r>
            <a:r>
              <a:rPr lang="en-GB" altLang="cs-CZ" sz="2200" i="1" dirty="0" err="1">
                <a:solidFill>
                  <a:schemeClr val="accent1"/>
                </a:solidFill>
                <a:latin typeface="Arial" panose="020B0604020202020204" pitchFamily="34" charset="0"/>
              </a:rPr>
              <a:t>K</a:t>
            </a:r>
            <a:r>
              <a:rPr lang="en-GB" altLang="cs-CZ" sz="2200" i="1" baseline="-25000" dirty="0" err="1">
                <a:solidFill>
                  <a:schemeClr val="accent1"/>
                </a:solidFill>
                <a:latin typeface="Arial" panose="020B0604020202020204" pitchFamily="34" charset="0"/>
              </a:rPr>
              <a:t>min</a:t>
            </a:r>
            <a:r>
              <a:rPr lang="en-GB" altLang="cs-CZ" sz="2200" baseline="-25000" dirty="0">
                <a:solidFill>
                  <a:schemeClr val="accent1"/>
                </a:solidFill>
                <a:latin typeface="Arial" panose="020B0604020202020204" pitchFamily="34" charset="0"/>
              </a:rPr>
              <a:t> </a:t>
            </a:r>
            <a:r>
              <a:rPr lang="en-GB" altLang="cs-CZ" sz="2200" dirty="0">
                <a:solidFill>
                  <a:schemeClr val="accent1"/>
                </a:solidFill>
                <a:latin typeface="Arial" panose="020B0604020202020204" pitchFamily="34" charset="0"/>
              </a:rPr>
              <a:t>= 20 MPa.m</a:t>
            </a:r>
            <a:r>
              <a:rPr lang="en-GB" altLang="cs-CZ" sz="2200" baseline="30000" dirty="0">
                <a:solidFill>
                  <a:schemeClr val="accent1"/>
                </a:solidFill>
                <a:latin typeface="Arial" panose="020B0604020202020204" pitchFamily="34" charset="0"/>
              </a:rPr>
              <a:t>1/2</a:t>
            </a:r>
            <a:r>
              <a:rPr lang="en-GB" altLang="cs-CZ" sz="2200" dirty="0">
                <a:solidFill>
                  <a:schemeClr val="accent1"/>
                </a:solidFill>
                <a:latin typeface="Arial" panose="020B0604020202020204" pitchFamily="34" charset="0"/>
              </a:rPr>
              <a:t> </a:t>
            </a:r>
          </a:p>
          <a:p>
            <a:pPr>
              <a:spcBef>
                <a:spcPct val="20000"/>
              </a:spcBef>
            </a:pPr>
            <a:endParaRPr lang="cs-CZ" altLang="ja-JP" sz="2158" b="1" dirty="0">
              <a:latin typeface="Arial" panose="020B0604020202020204" pitchFamily="34" charset="0"/>
              <a:sym typeface="Symbol" panose="05050102010706020507" pitchFamily="18" charset="2"/>
            </a:endParaRPr>
          </a:p>
        </p:txBody>
      </p:sp>
      <p:pic>
        <p:nvPicPr>
          <p:cNvPr id="171012" name="Picture 4">
            <a:extLst>
              <a:ext uri="{FF2B5EF4-FFF2-40B4-BE49-F238E27FC236}">
                <a16:creationId xmlns:a16="http://schemas.microsoft.com/office/drawing/2014/main" id="{B843D83B-D529-46E3-B811-B15D38DA4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584" y="2265255"/>
            <a:ext cx="3864928" cy="87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3" name="Rectangle 5">
            <a:extLst>
              <a:ext uri="{FF2B5EF4-FFF2-40B4-BE49-F238E27FC236}">
                <a16:creationId xmlns:a16="http://schemas.microsoft.com/office/drawing/2014/main" id="{812E03C8-1C1D-4376-A01A-28D1B62493C1}"/>
              </a:ext>
            </a:extLst>
          </p:cNvPr>
          <p:cNvSpPr>
            <a:spLocks noChangeArrowheads="1"/>
          </p:cNvSpPr>
          <p:nvPr/>
        </p:nvSpPr>
        <p:spPr bwMode="auto">
          <a:xfrm>
            <a:off x="549546" y="4553291"/>
            <a:ext cx="9168924" cy="205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275" tIns="11655" rIns="58275" bIns="11655" anchor="ctr">
            <a:spAutoFit/>
          </a:bodyPr>
          <a:lstStyle/>
          <a:p>
            <a:pPr algn="just"/>
            <a:r>
              <a:rPr lang="en-GB" altLang="ja-JP" sz="2200" b="1" i="1" dirty="0">
                <a:solidFill>
                  <a:schemeClr val="accent1"/>
                </a:solidFill>
                <a:ea typeface="MS PGothic" panose="020B0600070205080204" pitchFamily="34" charset="-128"/>
              </a:rPr>
              <a:t>Note</a:t>
            </a:r>
            <a:r>
              <a:rPr lang="en-GB" altLang="ja-JP" sz="2200" i="1" dirty="0">
                <a:solidFill>
                  <a:schemeClr val="accent1"/>
                </a:solidFill>
                <a:ea typeface="MS PGothic" panose="020B0600070205080204" pitchFamily="34" charset="-128"/>
              </a:rPr>
              <a:t>: </a:t>
            </a:r>
            <a:r>
              <a:rPr lang="en-GB" altLang="ja-JP" sz="2200" i="1" dirty="0">
                <a:solidFill>
                  <a:srgbClr val="FF0000"/>
                </a:solidFill>
                <a:ea typeface="MS PGothic" panose="020B0600070205080204" pitchFamily="34" charset="-128"/>
              </a:rPr>
              <a:t>Fracture toughness values need not be randomly generated </a:t>
            </a:r>
            <a:r>
              <a:rPr lang="en-GB" altLang="ja-JP" sz="2200" i="1" dirty="0">
                <a:solidFill>
                  <a:schemeClr val="accent1"/>
                </a:solidFill>
                <a:ea typeface="MS PGothic" panose="020B0600070205080204" pitchFamily="34" charset="-128"/>
              </a:rPr>
              <a:t>within this particular part of the evaluation (as are the other stochastic quantities entering the evaluation) and adequately, the probability of fracture need not be determined through the Monte Carlo method, but the</a:t>
            </a:r>
            <a:r>
              <a:rPr lang="en-GB" altLang="ja-JP" sz="2200" i="1" dirty="0">
                <a:ea typeface="MS PGothic" panose="020B0600070205080204" pitchFamily="34" charset="-128"/>
              </a:rPr>
              <a:t> </a:t>
            </a:r>
            <a:r>
              <a:rPr lang="cs-CZ" altLang="ja-JP" sz="2200" i="1" dirty="0">
                <a:solidFill>
                  <a:srgbClr val="FF0000"/>
                </a:solidFill>
                <a:ea typeface="MS PGothic" panose="020B0600070205080204" pitchFamily="34" charset="-128"/>
              </a:rPr>
              <a:t>„</a:t>
            </a:r>
            <a:r>
              <a:rPr lang="en-GB" altLang="ja-JP" sz="2200" i="1" dirty="0" err="1">
                <a:solidFill>
                  <a:srgbClr val="FF0000"/>
                </a:solidFill>
                <a:ea typeface="MS PGothic" panose="020B0600070205080204" pitchFamily="34" charset="-128"/>
              </a:rPr>
              <a:t>cpi</a:t>
            </a:r>
            <a:r>
              <a:rPr lang="cs-CZ" altLang="ja-JP" sz="2200" i="1" dirty="0">
                <a:solidFill>
                  <a:srgbClr val="FF0000"/>
                </a:solidFill>
                <a:ea typeface="MS PGothic" panose="020B0600070205080204" pitchFamily="34" charset="-128"/>
              </a:rPr>
              <a:t>“</a:t>
            </a:r>
            <a:r>
              <a:rPr lang="en-GB" altLang="ja-JP" sz="2200" i="1" dirty="0">
                <a:solidFill>
                  <a:srgbClr val="FF0000"/>
                </a:solidFill>
                <a:ea typeface="MS PGothic" panose="020B0600070205080204" pitchFamily="34" charset="-128"/>
              </a:rPr>
              <a:t> may be directly calculated according to Master Curve concept, using the above presented formula. </a:t>
            </a:r>
          </a:p>
        </p:txBody>
      </p:sp>
      <p:sp>
        <p:nvSpPr>
          <p:cNvPr id="2" name="Zástupný symbol pro číslo snímku 1">
            <a:extLst>
              <a:ext uri="{FF2B5EF4-FFF2-40B4-BE49-F238E27FC236}">
                <a16:creationId xmlns:a16="http://schemas.microsoft.com/office/drawing/2014/main" id="{71163980-2B95-4B3C-BC93-697B63BD7738}"/>
              </a:ext>
            </a:extLst>
          </p:cNvPr>
          <p:cNvSpPr>
            <a:spLocks noGrp="1"/>
          </p:cNvSpPr>
          <p:nvPr>
            <p:ph type="sldNum" sz="quarter" idx="10"/>
          </p:nvPr>
        </p:nvSpPr>
        <p:spPr/>
        <p:txBody>
          <a:bodyPr/>
          <a:lstStyle/>
          <a:p>
            <a:pPr>
              <a:defRPr/>
            </a:pPr>
            <a:fld id="{5D0F0B53-4DC0-432D-AFC8-EDE177B8531F}" type="slidenum">
              <a:rPr lang="cs-CZ" smtClean="0"/>
              <a:pPr>
                <a:defRPr/>
              </a:pPr>
              <a:t>22</a:t>
            </a:fld>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A09DEBE6-1B8B-4931-981E-ECF380FA5872}"/>
              </a:ext>
            </a:extLst>
          </p:cNvPr>
          <p:cNvSpPr>
            <a:spLocks noGrp="1" noChangeArrowheads="1"/>
          </p:cNvSpPr>
          <p:nvPr>
            <p:ph type="title"/>
          </p:nvPr>
        </p:nvSpPr>
        <p:spPr>
          <a:xfrm>
            <a:off x="520576" y="193238"/>
            <a:ext cx="9086691" cy="712682"/>
          </a:xfrm>
        </p:spPr>
        <p:txBody>
          <a:bodyPr/>
          <a:lstStyle/>
          <a:p>
            <a:r>
              <a:rPr lang="en-GB" altLang="cs-CZ" dirty="0"/>
              <a:t>Final probabilistic assessment</a:t>
            </a:r>
          </a:p>
        </p:txBody>
      </p:sp>
      <p:sp>
        <p:nvSpPr>
          <p:cNvPr id="175107" name="Rectangle 3">
            <a:extLst>
              <a:ext uri="{FF2B5EF4-FFF2-40B4-BE49-F238E27FC236}">
                <a16:creationId xmlns:a16="http://schemas.microsoft.com/office/drawing/2014/main" id="{42B3A417-C829-4A08-9724-E795A4430C16}"/>
              </a:ext>
            </a:extLst>
          </p:cNvPr>
          <p:cNvSpPr>
            <a:spLocks noGrp="1" noChangeArrowheads="1"/>
          </p:cNvSpPr>
          <p:nvPr>
            <p:ph type="body" idx="1"/>
          </p:nvPr>
        </p:nvSpPr>
        <p:spPr>
          <a:xfrm>
            <a:off x="520576" y="1307572"/>
            <a:ext cx="9086691" cy="5180648"/>
          </a:xfrm>
        </p:spPr>
        <p:txBody>
          <a:bodyPr/>
          <a:lstStyle/>
          <a:p>
            <a:pPr marL="616763" indent="-616763" algn="just">
              <a:lnSpc>
                <a:spcPct val="90000"/>
              </a:lnSpc>
            </a:pPr>
            <a:r>
              <a:rPr lang="en-GB" altLang="cs-CZ" sz="1943" dirty="0">
                <a:cs typeface="Times New Roman" panose="02020603050405020304" pitchFamily="18" charset="0"/>
              </a:rPr>
              <a:t>Conditional probability of fast fracture initiation over the entire PTS event </a:t>
            </a:r>
            <a:r>
              <a:rPr lang="en-GB" altLang="cs-CZ" sz="1943" b="0" dirty="0">
                <a:cs typeface="Times New Roman" panose="02020603050405020304" pitchFamily="18" charset="0"/>
              </a:rPr>
              <a:t>for j-</a:t>
            </a:r>
            <a:r>
              <a:rPr lang="en-GB" altLang="cs-CZ" sz="1943" b="0" dirty="0" err="1">
                <a:cs typeface="Times New Roman" panose="02020603050405020304" pitchFamily="18" charset="0"/>
              </a:rPr>
              <a:t>th</a:t>
            </a:r>
            <a:r>
              <a:rPr lang="en-GB" altLang="cs-CZ" sz="1943" b="0" dirty="0">
                <a:cs typeface="Times New Roman" panose="02020603050405020304" pitchFamily="18" charset="0"/>
              </a:rPr>
              <a:t> scenario, </a:t>
            </a:r>
            <a:r>
              <a:rPr lang="en-GB" altLang="cs-CZ" sz="1943" b="0" i="1" dirty="0">
                <a:cs typeface="Times New Roman" panose="02020603050405020304" pitchFamily="18" charset="0"/>
              </a:rPr>
              <a:t>l</a:t>
            </a:r>
            <a:r>
              <a:rPr lang="en-GB" altLang="cs-CZ" sz="1943" b="0" dirty="0">
                <a:cs typeface="Times New Roman" panose="02020603050405020304" pitchFamily="18" charset="0"/>
              </a:rPr>
              <a:t>-</a:t>
            </a:r>
            <a:r>
              <a:rPr lang="en-GB" altLang="cs-CZ" sz="1943" b="0" dirty="0" err="1">
                <a:cs typeface="Times New Roman" panose="02020603050405020304" pitchFamily="18" charset="0"/>
              </a:rPr>
              <a:t>th</a:t>
            </a:r>
            <a:r>
              <a:rPr lang="en-GB" altLang="cs-CZ" sz="1943" b="0" dirty="0">
                <a:cs typeface="Times New Roman" panose="02020603050405020304" pitchFamily="18" charset="0"/>
              </a:rPr>
              <a:t> vessel and </a:t>
            </a:r>
            <a:r>
              <a:rPr lang="en-GB" altLang="cs-CZ" sz="1943" b="0" i="1" dirty="0">
                <a:cs typeface="Times New Roman" panose="02020603050405020304" pitchFamily="18" charset="0"/>
              </a:rPr>
              <a:t>m</a:t>
            </a:r>
            <a:r>
              <a:rPr lang="en-GB" altLang="cs-CZ" sz="1943" b="0" dirty="0">
                <a:cs typeface="Times New Roman" panose="02020603050405020304" pitchFamily="18" charset="0"/>
              </a:rPr>
              <a:t>-</a:t>
            </a:r>
            <a:r>
              <a:rPr lang="en-GB" altLang="cs-CZ" sz="1943" b="0" dirty="0" err="1">
                <a:cs typeface="Times New Roman" panose="02020603050405020304" pitchFamily="18" charset="0"/>
              </a:rPr>
              <a:t>th</a:t>
            </a:r>
            <a:r>
              <a:rPr lang="en-GB" altLang="cs-CZ" sz="1943" b="0" dirty="0">
                <a:cs typeface="Times New Roman" panose="02020603050405020304" pitchFamily="18" charset="0"/>
              </a:rPr>
              <a:t> crack</a:t>
            </a:r>
            <a:r>
              <a:rPr lang="en-GB" altLang="cs-CZ" sz="1943" dirty="0">
                <a:cs typeface="Times New Roman" panose="02020603050405020304" pitchFamily="18" charset="0"/>
              </a:rPr>
              <a:t> </a:t>
            </a:r>
            <a:r>
              <a:rPr lang="en-GB" altLang="cs-CZ" sz="1943" b="0" dirty="0">
                <a:cs typeface="Times New Roman" panose="02020603050405020304" pitchFamily="18" charset="0"/>
              </a:rPr>
              <a:t>is determined as its </a:t>
            </a:r>
            <a:r>
              <a:rPr lang="en-GB" altLang="cs-CZ" sz="1943" b="0" dirty="0">
                <a:solidFill>
                  <a:srgbClr val="CC0000"/>
                </a:solidFill>
                <a:cs typeface="Times New Roman" panose="02020603050405020304" pitchFamily="18" charset="0"/>
              </a:rPr>
              <a:t>maximum over the time interval</a:t>
            </a:r>
            <a:r>
              <a:rPr lang="en-GB" altLang="cs-CZ" sz="1943" b="0" dirty="0">
                <a:cs typeface="Times New Roman" panose="02020603050405020304" pitchFamily="18" charset="0"/>
              </a:rPr>
              <a:t>:</a:t>
            </a:r>
            <a:endParaRPr lang="en-GB" altLang="cs-CZ" sz="1943" b="0" dirty="0"/>
          </a:p>
          <a:p>
            <a:pPr marL="616763" indent="-616763" algn="just">
              <a:lnSpc>
                <a:spcPct val="90000"/>
              </a:lnSpc>
            </a:pPr>
            <a:endParaRPr lang="en-GB" altLang="cs-CZ" sz="1943" dirty="0"/>
          </a:p>
          <a:p>
            <a:pPr marL="616763" indent="-616763" algn="just">
              <a:lnSpc>
                <a:spcPct val="110000"/>
              </a:lnSpc>
            </a:pPr>
            <a:endParaRPr lang="en-GB" altLang="cs-CZ" sz="1943" dirty="0">
              <a:cs typeface="Times New Roman" panose="02020603050405020304" pitchFamily="18" charset="0"/>
            </a:endParaRPr>
          </a:p>
          <a:p>
            <a:pPr marL="616763" indent="-616763" algn="just">
              <a:lnSpc>
                <a:spcPct val="110000"/>
              </a:lnSpc>
            </a:pPr>
            <a:r>
              <a:rPr lang="en-GB" altLang="cs-CZ" sz="1943" dirty="0">
                <a:cs typeface="Times New Roman" panose="02020603050405020304" pitchFamily="18" charset="0"/>
              </a:rPr>
              <a:t>Determination of total conditional probability of fast fracture initiation </a:t>
            </a:r>
            <a:r>
              <a:rPr lang="en-GB" altLang="cs-CZ" sz="1943" i="1" dirty="0" err="1">
                <a:cs typeface="Times New Roman" panose="02020603050405020304" pitchFamily="18" charset="0"/>
              </a:rPr>
              <a:t>CPI</a:t>
            </a:r>
            <a:r>
              <a:rPr lang="en-GB" altLang="cs-CZ" sz="1943" i="1" baseline="-30000" dirty="0" err="1">
                <a:cs typeface="Times New Roman" panose="02020603050405020304" pitchFamily="18" charset="0"/>
              </a:rPr>
              <a:t>jl</a:t>
            </a:r>
            <a:r>
              <a:rPr lang="en-GB" altLang="cs-CZ" sz="1943" dirty="0">
                <a:cs typeface="Times New Roman" panose="02020603050405020304" pitchFamily="18" charset="0"/>
              </a:rPr>
              <a:t>: </a:t>
            </a:r>
            <a:r>
              <a:rPr lang="en-GB" altLang="cs-CZ" sz="1943" b="0" dirty="0">
                <a:cs typeface="Times New Roman" panose="02020603050405020304" pitchFamily="18" charset="0"/>
              </a:rPr>
              <a:t>for j-</a:t>
            </a:r>
            <a:r>
              <a:rPr lang="en-GB" altLang="cs-CZ" sz="1943" b="0" dirty="0" err="1">
                <a:cs typeface="Times New Roman" panose="02020603050405020304" pitchFamily="18" charset="0"/>
              </a:rPr>
              <a:t>th</a:t>
            </a:r>
            <a:r>
              <a:rPr lang="en-GB" altLang="cs-CZ" sz="1943" b="0" dirty="0">
                <a:cs typeface="Times New Roman" panose="02020603050405020304" pitchFamily="18" charset="0"/>
              </a:rPr>
              <a:t> scenario and </a:t>
            </a:r>
            <a:r>
              <a:rPr lang="en-GB" altLang="cs-CZ" sz="1943" b="0" i="1" dirty="0">
                <a:cs typeface="Times New Roman" panose="02020603050405020304" pitchFamily="18" charset="0"/>
              </a:rPr>
              <a:t>l</a:t>
            </a:r>
            <a:r>
              <a:rPr lang="en-GB" altLang="cs-CZ" sz="1943" b="0" dirty="0">
                <a:cs typeface="Times New Roman" panose="02020603050405020304" pitchFamily="18" charset="0"/>
              </a:rPr>
              <a:t>-</a:t>
            </a:r>
            <a:r>
              <a:rPr lang="en-GB" altLang="cs-CZ" sz="1943" b="0" dirty="0" err="1">
                <a:cs typeface="Times New Roman" panose="02020603050405020304" pitchFamily="18" charset="0"/>
              </a:rPr>
              <a:t>th</a:t>
            </a:r>
            <a:r>
              <a:rPr lang="en-GB" altLang="cs-CZ" sz="1943" b="0" dirty="0">
                <a:cs typeface="Times New Roman" panose="02020603050405020304" pitchFamily="18" charset="0"/>
              </a:rPr>
              <a:t> vessel </a:t>
            </a:r>
            <a:r>
              <a:rPr lang="en-GB" altLang="cs-CZ" sz="1943" b="0" dirty="0">
                <a:solidFill>
                  <a:srgbClr val="CC0000"/>
                </a:solidFill>
                <a:cs typeface="Times New Roman" panose="02020603050405020304" pitchFamily="18" charset="0"/>
              </a:rPr>
              <a:t>with the set of </a:t>
            </a:r>
            <a:r>
              <a:rPr lang="en-GB" altLang="cs-CZ" sz="1943" b="0" i="1" dirty="0">
                <a:solidFill>
                  <a:srgbClr val="CC0000"/>
                </a:solidFill>
                <a:cs typeface="Times New Roman" panose="02020603050405020304" pitchFamily="18" charset="0"/>
              </a:rPr>
              <a:t>m</a:t>
            </a:r>
            <a:r>
              <a:rPr lang="en-GB" altLang="cs-CZ" sz="1943" b="0" dirty="0">
                <a:solidFill>
                  <a:srgbClr val="CC0000"/>
                </a:solidFill>
                <a:cs typeface="Times New Roman" panose="02020603050405020304" pitchFamily="18" charset="0"/>
              </a:rPr>
              <a:t> randomly generated cracks</a:t>
            </a:r>
            <a:r>
              <a:rPr lang="en-GB" altLang="cs-CZ" sz="1943" b="0" dirty="0">
                <a:cs typeface="Times New Roman" panose="02020603050405020304" pitchFamily="18" charset="0"/>
              </a:rPr>
              <a:t>, the following relation is used</a:t>
            </a:r>
            <a:r>
              <a:rPr lang="en-GB" altLang="cs-CZ" sz="1943" dirty="0"/>
              <a:t> </a:t>
            </a:r>
          </a:p>
          <a:p>
            <a:pPr marL="0" indent="0" algn="just">
              <a:lnSpc>
                <a:spcPct val="90000"/>
              </a:lnSpc>
              <a:buNone/>
            </a:pPr>
            <a:endParaRPr lang="en-GB" altLang="cs-CZ" sz="1943" dirty="0"/>
          </a:p>
          <a:p>
            <a:pPr marL="616763" indent="-616763" algn="just">
              <a:lnSpc>
                <a:spcPct val="90000"/>
              </a:lnSpc>
            </a:pPr>
            <a:endParaRPr lang="en-GB" altLang="cs-CZ" sz="1943" dirty="0"/>
          </a:p>
          <a:p>
            <a:pPr marL="616763" indent="-616763" algn="just">
              <a:lnSpc>
                <a:spcPct val="90000"/>
              </a:lnSpc>
            </a:pPr>
            <a:r>
              <a:rPr lang="en-GB" altLang="cs-CZ" sz="1943" dirty="0">
                <a:cs typeface="Times New Roman" panose="02020603050405020304" pitchFamily="18" charset="0"/>
              </a:rPr>
              <a:t>Determination of (unconditional) frequency of occurrence of fast fracture initiation</a:t>
            </a:r>
            <a:r>
              <a:rPr lang="en-GB" altLang="cs-CZ" sz="1943" b="0" dirty="0">
                <a:cs typeface="Times New Roman" panose="02020603050405020304" pitchFamily="18" charset="0"/>
              </a:rPr>
              <a:t> for the </a:t>
            </a:r>
            <a:r>
              <a:rPr lang="en-GB" altLang="cs-CZ" sz="1943" b="0" i="1" dirty="0">
                <a:cs typeface="Times New Roman" panose="02020603050405020304" pitchFamily="18" charset="0"/>
              </a:rPr>
              <a:t>l</a:t>
            </a:r>
            <a:r>
              <a:rPr lang="en-GB" altLang="cs-CZ" sz="1943" b="0" dirty="0">
                <a:cs typeface="Times New Roman" panose="02020603050405020304" pitchFamily="18" charset="0"/>
              </a:rPr>
              <a:t>-</a:t>
            </a:r>
            <a:r>
              <a:rPr lang="en-GB" altLang="cs-CZ" sz="1943" b="0" dirty="0" err="1">
                <a:cs typeface="Times New Roman" panose="02020603050405020304" pitchFamily="18" charset="0"/>
              </a:rPr>
              <a:t>th</a:t>
            </a:r>
            <a:r>
              <a:rPr lang="en-GB" altLang="cs-CZ" sz="1943" b="0" dirty="0">
                <a:cs typeface="Times New Roman" panose="02020603050405020304" pitchFamily="18" charset="0"/>
              </a:rPr>
              <a:t> simulated vessel (</a:t>
            </a:r>
            <a:r>
              <a:rPr lang="en-GB" altLang="cs-CZ" sz="1943" b="0" dirty="0">
                <a:solidFill>
                  <a:srgbClr val="CC0000"/>
                </a:solidFill>
                <a:cs typeface="Times New Roman" panose="02020603050405020304" pitchFamily="18" charset="0"/>
              </a:rPr>
              <a:t>for the whole set of PTS scenarios</a:t>
            </a:r>
            <a:r>
              <a:rPr lang="en-GB" altLang="cs-CZ" sz="1943" b="0" dirty="0">
                <a:cs typeface="Times New Roman" panose="02020603050405020304" pitchFamily="18" charset="0"/>
              </a:rPr>
              <a:t>)</a:t>
            </a:r>
            <a:endParaRPr lang="en-GB" altLang="cs-CZ" sz="1943" b="0" dirty="0"/>
          </a:p>
          <a:p>
            <a:pPr marL="616763" indent="-616763" algn="just">
              <a:lnSpc>
                <a:spcPct val="90000"/>
              </a:lnSpc>
            </a:pPr>
            <a:endParaRPr lang="en-GB" altLang="cs-CZ" sz="1943" b="0" dirty="0"/>
          </a:p>
          <a:p>
            <a:pPr marL="616763" indent="-616763" algn="just">
              <a:lnSpc>
                <a:spcPct val="90000"/>
              </a:lnSpc>
            </a:pPr>
            <a:endParaRPr lang="en-GB" altLang="cs-CZ" sz="1943" b="0" dirty="0"/>
          </a:p>
          <a:p>
            <a:pPr marL="616763" indent="-616763" algn="just">
              <a:lnSpc>
                <a:spcPct val="90000"/>
              </a:lnSpc>
              <a:buNone/>
            </a:pPr>
            <a:r>
              <a:rPr lang="en-GB" altLang="cs-CZ" sz="1943" b="0" dirty="0"/>
              <a:t>	(summation over scenarios </a:t>
            </a:r>
            <a:r>
              <a:rPr lang="en-GB" altLang="cs-CZ" sz="1943" b="0" i="1" dirty="0"/>
              <a:t>j, </a:t>
            </a:r>
            <a:r>
              <a:rPr lang="en-GB" altLang="cs-CZ" sz="1943" b="0" dirty="0"/>
              <a:t>frequencies</a:t>
            </a:r>
            <a:r>
              <a:rPr lang="en-GB" altLang="cs-CZ" sz="1943" b="0" i="1" dirty="0"/>
              <a:t> </a:t>
            </a:r>
            <a:r>
              <a:rPr lang="en-GB" altLang="cs-CZ" sz="1943" b="0" i="1" dirty="0" err="1"/>
              <a:t>fr</a:t>
            </a:r>
            <a:r>
              <a:rPr lang="en-GB" altLang="cs-CZ" sz="1943" b="0" i="1" baseline="-25000" dirty="0" err="1"/>
              <a:t>j</a:t>
            </a:r>
            <a:r>
              <a:rPr lang="en-GB" altLang="cs-CZ" sz="1943" b="0" i="1" dirty="0"/>
              <a:t> </a:t>
            </a:r>
            <a:r>
              <a:rPr lang="en-GB" altLang="cs-CZ" sz="1943" b="0" dirty="0"/>
              <a:t>are also</a:t>
            </a:r>
            <a:r>
              <a:rPr lang="en-GB" altLang="cs-CZ" sz="1943" b="0" i="1" dirty="0"/>
              <a:t> </a:t>
            </a:r>
            <a:r>
              <a:rPr lang="en-GB" altLang="cs-CZ" sz="1943" b="0" dirty="0"/>
              <a:t>stochastic)</a:t>
            </a:r>
          </a:p>
          <a:p>
            <a:pPr marL="616763" indent="-616763" algn="just">
              <a:lnSpc>
                <a:spcPct val="90000"/>
              </a:lnSpc>
            </a:pPr>
            <a:endParaRPr lang="en-GB" altLang="cs-CZ" sz="1943" b="0" dirty="0"/>
          </a:p>
        </p:txBody>
      </p:sp>
      <p:pic>
        <p:nvPicPr>
          <p:cNvPr id="175108" name="Picture 4">
            <a:extLst>
              <a:ext uri="{FF2B5EF4-FFF2-40B4-BE49-F238E27FC236}">
                <a16:creationId xmlns:a16="http://schemas.microsoft.com/office/drawing/2014/main" id="{5A73A296-0131-46F5-A9D1-D6402DDB43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712" y="2303872"/>
            <a:ext cx="3117982" cy="57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9" name="Picture 5">
            <a:extLst>
              <a:ext uri="{FF2B5EF4-FFF2-40B4-BE49-F238E27FC236}">
                <a16:creationId xmlns:a16="http://schemas.microsoft.com/office/drawing/2014/main" id="{08A8CE56-F0CA-4DFE-A233-998E87D41B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518" y="3857724"/>
            <a:ext cx="3385238" cy="82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0" name="Picture 6">
            <a:extLst>
              <a:ext uri="{FF2B5EF4-FFF2-40B4-BE49-F238E27FC236}">
                <a16:creationId xmlns:a16="http://schemas.microsoft.com/office/drawing/2014/main" id="{19D47E2D-EFF6-4DBD-BC6E-F85DC96E08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518" y="5413289"/>
            <a:ext cx="2494386" cy="86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a:extLst>
              <a:ext uri="{FF2B5EF4-FFF2-40B4-BE49-F238E27FC236}">
                <a16:creationId xmlns:a16="http://schemas.microsoft.com/office/drawing/2014/main" id="{E216AC5F-BB53-4D7C-8330-6F375B83CACD}"/>
              </a:ext>
            </a:extLst>
          </p:cNvPr>
          <p:cNvSpPr>
            <a:spLocks noGrp="1"/>
          </p:cNvSpPr>
          <p:nvPr>
            <p:ph type="sldNum" sz="quarter" idx="10"/>
          </p:nvPr>
        </p:nvSpPr>
        <p:spPr/>
        <p:txBody>
          <a:bodyPr/>
          <a:lstStyle/>
          <a:p>
            <a:pPr>
              <a:defRPr/>
            </a:pPr>
            <a:fld id="{5D0F0B53-4DC0-432D-AFC8-EDE177B8531F}" type="slidenum">
              <a:rPr lang="cs-CZ" smtClean="0"/>
              <a:pPr>
                <a:defRPr/>
              </a:pPr>
              <a:t>23</a:t>
            </a:fld>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0E876C2-D73F-4372-870E-198C9DB5FF57}"/>
              </a:ext>
            </a:extLst>
          </p:cNvPr>
          <p:cNvSpPr>
            <a:spLocks noGrp="1" noChangeArrowheads="1"/>
          </p:cNvSpPr>
          <p:nvPr>
            <p:ph type="title"/>
          </p:nvPr>
        </p:nvSpPr>
        <p:spPr>
          <a:xfrm>
            <a:off x="538754" y="68792"/>
            <a:ext cx="9789486" cy="1092182"/>
          </a:xfrm>
        </p:spPr>
        <p:txBody>
          <a:bodyPr/>
          <a:lstStyle/>
          <a:p>
            <a:r>
              <a:rPr lang="en-GB" altLang="cs-CZ"/>
              <a:t>Final probabilistic assessment</a:t>
            </a:r>
            <a:br>
              <a:rPr lang="en-GB" altLang="cs-CZ"/>
            </a:br>
            <a:r>
              <a:rPr lang="en-GB" altLang="cs-CZ"/>
              <a:t> - acceptance criteria</a:t>
            </a:r>
          </a:p>
        </p:txBody>
      </p:sp>
      <p:sp>
        <p:nvSpPr>
          <p:cNvPr id="181251" name="Rectangle 3">
            <a:extLst>
              <a:ext uri="{FF2B5EF4-FFF2-40B4-BE49-F238E27FC236}">
                <a16:creationId xmlns:a16="http://schemas.microsoft.com/office/drawing/2014/main" id="{33226CB4-1E5A-45BB-8EEF-D128573F0266}"/>
              </a:ext>
            </a:extLst>
          </p:cNvPr>
          <p:cNvSpPr>
            <a:spLocks noGrp="1" noChangeArrowheads="1"/>
          </p:cNvSpPr>
          <p:nvPr>
            <p:ph type="body" sz="half" idx="1"/>
          </p:nvPr>
        </p:nvSpPr>
        <p:spPr>
          <a:xfrm>
            <a:off x="483116" y="1261677"/>
            <a:ext cx="9014738" cy="5643205"/>
          </a:xfrm>
        </p:spPr>
        <p:txBody>
          <a:bodyPr/>
          <a:lstStyle/>
          <a:p>
            <a:pPr marL="0" indent="0" algn="just">
              <a:buNone/>
            </a:pPr>
            <a:r>
              <a:rPr lang="en-GB" altLang="cs-CZ" sz="2000" dirty="0">
                <a:solidFill>
                  <a:schemeClr val="accent1"/>
                </a:solidFill>
              </a:rPr>
              <a:t>For the </a:t>
            </a:r>
            <a:r>
              <a:rPr lang="en-GB" altLang="cs-CZ" sz="2000" dirty="0">
                <a:solidFill>
                  <a:srgbClr val="FF0000"/>
                </a:solidFill>
              </a:rPr>
              <a:t>final evaluation, the</a:t>
            </a:r>
            <a:r>
              <a:rPr lang="en-GB" altLang="cs-CZ" sz="2000" dirty="0">
                <a:solidFill>
                  <a:schemeClr val="accent1"/>
                </a:solidFill>
              </a:rPr>
              <a:t> </a:t>
            </a:r>
            <a:r>
              <a:rPr lang="en-GB" altLang="cs-CZ" sz="2000" dirty="0">
                <a:solidFill>
                  <a:srgbClr val="FF0000"/>
                </a:solidFill>
              </a:rPr>
              <a:t>mean value      and the 95% percentile </a:t>
            </a:r>
            <a:r>
              <a:rPr lang="en-GB" altLang="cs-CZ" sz="2000" i="1" dirty="0">
                <a:solidFill>
                  <a:srgbClr val="FF0000"/>
                </a:solidFill>
              </a:rPr>
              <a:t>FI</a:t>
            </a:r>
            <a:r>
              <a:rPr lang="en-GB" altLang="cs-CZ" sz="2000" i="1" baseline="-25000" dirty="0">
                <a:solidFill>
                  <a:srgbClr val="FF0000"/>
                </a:solidFill>
              </a:rPr>
              <a:t>95% </a:t>
            </a:r>
            <a:r>
              <a:rPr lang="en-GB" altLang="cs-CZ" sz="2000" dirty="0"/>
              <a:t>of </a:t>
            </a:r>
            <a:r>
              <a:rPr lang="en-GB" altLang="cs-CZ" sz="2000" dirty="0">
                <a:cs typeface="Times New Roman" panose="02020603050405020304" pitchFamily="18" charset="0"/>
              </a:rPr>
              <a:t>(unconditional) frequency of occurrence of fast fracture initiation</a:t>
            </a:r>
            <a:r>
              <a:rPr lang="en-GB" altLang="cs-CZ" sz="2000" dirty="0">
                <a:solidFill>
                  <a:schemeClr val="accent1"/>
                </a:solidFill>
              </a:rPr>
              <a:t> </a:t>
            </a:r>
            <a:r>
              <a:rPr lang="en-GB" altLang="cs-CZ" sz="2000" dirty="0"/>
              <a:t>is used.</a:t>
            </a:r>
            <a:r>
              <a:rPr lang="en-GB" altLang="cs-CZ" sz="2000" dirty="0">
                <a:solidFill>
                  <a:schemeClr val="accent1"/>
                </a:solidFill>
              </a:rPr>
              <a:t> This value is calculated over all simulated vessels. </a:t>
            </a:r>
          </a:p>
          <a:p>
            <a:pPr marL="616763" indent="-616763" algn="just">
              <a:buNone/>
            </a:pPr>
            <a:r>
              <a:rPr lang="en-GB" altLang="cs-CZ" sz="2000" dirty="0">
                <a:solidFill>
                  <a:schemeClr val="tx1"/>
                </a:solidFill>
              </a:rPr>
              <a:t>	</a:t>
            </a:r>
          </a:p>
          <a:p>
            <a:pPr marL="0" indent="0" algn="just">
              <a:buNone/>
            </a:pPr>
            <a:r>
              <a:rPr lang="en-GB" altLang="cs-CZ" sz="2000" dirty="0">
                <a:solidFill>
                  <a:schemeClr val="accent1"/>
                </a:solidFill>
              </a:rPr>
              <a:t>In case that probabilistic evaluation of RPV resistance is performed based on </a:t>
            </a:r>
            <a:r>
              <a:rPr lang="en-GB" altLang="cs-CZ" sz="2000" dirty="0">
                <a:solidFill>
                  <a:srgbClr val="FF0000"/>
                </a:solidFill>
              </a:rPr>
              <a:t>frequency of initiation of fast fracture </a:t>
            </a:r>
            <a:r>
              <a:rPr lang="en-GB" altLang="cs-CZ" sz="2000" i="1" dirty="0">
                <a:solidFill>
                  <a:srgbClr val="FF0000"/>
                </a:solidFill>
              </a:rPr>
              <a:t>FI</a:t>
            </a:r>
            <a:r>
              <a:rPr lang="en-GB" altLang="cs-CZ" sz="2000" i="1" dirty="0">
                <a:solidFill>
                  <a:schemeClr val="accent1"/>
                </a:solidFill>
              </a:rPr>
              <a:t> </a:t>
            </a:r>
            <a:r>
              <a:rPr lang="en-GB" altLang="cs-CZ" sz="2000" dirty="0">
                <a:solidFill>
                  <a:schemeClr val="accent1"/>
                </a:solidFill>
              </a:rPr>
              <a:t>the following relation is used as an acceptance criterion:</a:t>
            </a:r>
          </a:p>
          <a:p>
            <a:pPr marL="616763" indent="-616763">
              <a:spcBef>
                <a:spcPct val="0"/>
              </a:spcBef>
              <a:buNone/>
            </a:pPr>
            <a:r>
              <a:rPr lang="en-GB" altLang="cs-CZ" sz="2000" dirty="0">
                <a:solidFill>
                  <a:schemeClr val="accent1"/>
                </a:solidFill>
              </a:rPr>
              <a:t>			</a:t>
            </a:r>
          </a:p>
          <a:p>
            <a:pPr marL="616763" indent="-616763">
              <a:buNone/>
            </a:pPr>
            <a:r>
              <a:rPr lang="en-GB" altLang="cs-CZ" sz="2000" dirty="0">
                <a:solidFill>
                  <a:schemeClr val="accent1"/>
                </a:solidFill>
              </a:rPr>
              <a:t>and</a:t>
            </a:r>
          </a:p>
          <a:p>
            <a:pPr marL="616763" indent="-616763">
              <a:buNone/>
            </a:pPr>
            <a:endParaRPr lang="en-GB" altLang="cs-CZ" sz="2000" dirty="0">
              <a:solidFill>
                <a:schemeClr val="accent1"/>
              </a:solidFill>
            </a:endParaRPr>
          </a:p>
          <a:p>
            <a:pPr marL="616763" indent="-616763">
              <a:buNone/>
            </a:pPr>
            <a:endParaRPr lang="en-GB" altLang="cs-CZ" sz="2000" dirty="0">
              <a:solidFill>
                <a:schemeClr val="accent1"/>
              </a:solidFill>
            </a:endParaRPr>
          </a:p>
          <a:p>
            <a:pPr marL="616763" indent="-616763">
              <a:buNone/>
            </a:pPr>
            <a:r>
              <a:rPr lang="en-GB" altLang="cs-CZ" sz="2000" dirty="0">
                <a:solidFill>
                  <a:schemeClr val="accent1"/>
                </a:solidFill>
              </a:rPr>
              <a:t>The same conditions are used for </a:t>
            </a:r>
            <a:r>
              <a:rPr lang="en-GB" altLang="cs-CZ" sz="2000" dirty="0">
                <a:solidFill>
                  <a:srgbClr val="FF0000"/>
                </a:solidFill>
              </a:rPr>
              <a:t>frequency of RPV failure </a:t>
            </a:r>
            <a:r>
              <a:rPr lang="en-GB" altLang="cs-CZ" sz="2000" i="1" dirty="0">
                <a:solidFill>
                  <a:srgbClr val="FF0000"/>
                </a:solidFill>
              </a:rPr>
              <a:t>FF</a:t>
            </a:r>
            <a:r>
              <a:rPr lang="en-GB" altLang="cs-CZ" sz="2000" dirty="0">
                <a:solidFill>
                  <a:srgbClr val="FF0000"/>
                </a:solidFill>
              </a:rPr>
              <a:t>. </a:t>
            </a:r>
          </a:p>
          <a:p>
            <a:pPr marL="616763" indent="-616763">
              <a:buNone/>
            </a:pPr>
            <a:endParaRPr lang="en-GB" altLang="cs-CZ" sz="2000" dirty="0">
              <a:solidFill>
                <a:srgbClr val="FF0000"/>
              </a:solidFill>
            </a:endParaRPr>
          </a:p>
          <a:p>
            <a:pPr marL="616763" indent="-616763">
              <a:buNone/>
            </a:pPr>
            <a:r>
              <a:rPr lang="en-GB" altLang="cs-CZ" sz="2000" dirty="0"/>
              <a:t>In the </a:t>
            </a:r>
            <a:r>
              <a:rPr lang="en-GB" altLang="cs-CZ" sz="2000" dirty="0">
                <a:solidFill>
                  <a:srgbClr val="FF0000"/>
                </a:solidFill>
              </a:rPr>
              <a:t>previous version </a:t>
            </a:r>
            <a:r>
              <a:rPr lang="en-GB" altLang="cs-CZ" sz="2000" dirty="0"/>
              <a:t>of VERLIFE and </a:t>
            </a:r>
            <a:r>
              <a:rPr lang="en-GB" altLang="cs-CZ" sz="2000" dirty="0" err="1"/>
              <a:t>NTD</a:t>
            </a:r>
            <a:r>
              <a:rPr lang="en-GB" altLang="cs-CZ" sz="2000" dirty="0"/>
              <a:t> </a:t>
            </a:r>
            <a:r>
              <a:rPr lang="en-GB" altLang="cs-CZ" sz="2000" dirty="0" err="1"/>
              <a:t>ASI</a:t>
            </a:r>
            <a:r>
              <a:rPr lang="en-GB" altLang="cs-CZ" sz="2000" dirty="0"/>
              <a:t>, the criterion was 	</a:t>
            </a:r>
          </a:p>
        </p:txBody>
      </p:sp>
      <p:sp>
        <p:nvSpPr>
          <p:cNvPr id="181252" name="Rectangle 4">
            <a:extLst>
              <a:ext uri="{FF2B5EF4-FFF2-40B4-BE49-F238E27FC236}">
                <a16:creationId xmlns:a16="http://schemas.microsoft.com/office/drawing/2014/main" id="{F2BC56AD-348F-407A-BDDC-D092015CC806}"/>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1254" name="Rectangle 6">
            <a:extLst>
              <a:ext uri="{FF2B5EF4-FFF2-40B4-BE49-F238E27FC236}">
                <a16:creationId xmlns:a16="http://schemas.microsoft.com/office/drawing/2014/main" id="{176F42FC-281B-48A1-8E57-37628BE126DC}"/>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1256" name="Rectangle 8">
            <a:extLst>
              <a:ext uri="{FF2B5EF4-FFF2-40B4-BE49-F238E27FC236}">
                <a16:creationId xmlns:a16="http://schemas.microsoft.com/office/drawing/2014/main" id="{83C0CFF8-06CE-485F-8088-D7F4B0D51334}"/>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1258" name="Rectangle 10">
            <a:extLst>
              <a:ext uri="{FF2B5EF4-FFF2-40B4-BE49-F238E27FC236}">
                <a16:creationId xmlns:a16="http://schemas.microsoft.com/office/drawing/2014/main" id="{F8A0A669-4B81-4117-85E8-1DCB6667D16C}"/>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mc:AlternateContent xmlns:mc="http://schemas.openxmlformats.org/markup-compatibility/2006" xmlns:a14="http://schemas.microsoft.com/office/drawing/2010/main">
        <mc:Choice Requires="a14">
          <p:sp>
            <p:nvSpPr>
              <p:cNvPr id="181261" name="Object 13">
                <a:extLst>
                  <a:ext uri="{FF2B5EF4-FFF2-40B4-BE49-F238E27FC236}">
                    <a16:creationId xmlns:a16="http://schemas.microsoft.com/office/drawing/2014/main" id="{8787CF47-534C-426E-8D3F-69DCC34FB7F1}"/>
                  </a:ext>
                </a:extLst>
              </p:cNvPr>
              <p:cNvSpPr txBox="1"/>
              <p:nvPr/>
            </p:nvSpPr>
            <p:spPr bwMode="auto">
              <a:xfrm>
                <a:off x="1312664" y="4284687"/>
                <a:ext cx="3497263" cy="493712"/>
              </a:xfrm>
              <a:prstGeom prst="rect">
                <a:avLst/>
              </a:prstGeom>
              <a:noFill/>
              <a:extLst/>
            </p:spPr>
            <p:txBody>
              <a:bodyPr>
                <a:normAutofit/>
              </a:bodyPr>
              <a:lstStyle/>
              <a:p>
                <a:pPr/>
                <a14:m>
                  <m:oMathPara xmlns:m="http://schemas.openxmlformats.org/officeDocument/2006/math">
                    <m:oMathParaPr>
                      <m:jc m:val="left"/>
                    </m:oMathParaPr>
                    <m:oMath xmlns:m="http://schemas.openxmlformats.org/officeDocument/2006/math">
                      <m:r>
                        <a:rPr lang="cs-CZ" i="1" smtClean="0">
                          <a:solidFill>
                            <a:srgbClr val="000000"/>
                          </a:solidFill>
                          <a:latin typeface="Cambria Math" panose="02040503050406030204" pitchFamily="18" charset="0"/>
                        </a:rPr>
                        <m:t>𝐹</m:t>
                      </m:r>
                      <m:sSub>
                        <m:sSubPr>
                          <m:ctrlPr>
                            <a:rPr lang="cs-CZ" i="1">
                              <a:solidFill>
                                <a:srgbClr val="000000"/>
                              </a:solidFill>
                              <a:latin typeface="Cambria Math" panose="02040503050406030204" pitchFamily="18" charset="0"/>
                            </a:rPr>
                          </m:ctrlPr>
                        </m:sSubPr>
                        <m:e>
                          <m:r>
                            <a:rPr lang="cs-CZ" b="0" i="1" smtClean="0">
                              <a:solidFill>
                                <a:srgbClr val="000000"/>
                              </a:solidFill>
                              <a:latin typeface="Cambria Math" panose="02040503050406030204" pitchFamily="18" charset="0"/>
                            </a:rPr>
                            <m:t>𝐼</m:t>
                          </m:r>
                        </m:e>
                        <m:sub>
                          <m:r>
                            <a:rPr lang="cs-CZ" i="1">
                              <a:solidFill>
                                <a:srgbClr val="000000"/>
                              </a:solidFill>
                              <a:latin typeface="Cambria Math" panose="02040503050406030204" pitchFamily="18" charset="0"/>
                            </a:rPr>
                            <m:t>95%</m:t>
                          </m:r>
                        </m:sub>
                      </m:sSub>
                      <m:r>
                        <a:rPr lang="cs-CZ" i="1">
                          <a:solidFill>
                            <a:srgbClr val="000000"/>
                          </a:solidFill>
                          <a:latin typeface="Cambria Math" panose="02040503050406030204" pitchFamily="18" charset="0"/>
                        </a:rPr>
                        <m:t>&lt;</m:t>
                      </m:r>
                      <m:r>
                        <m:rPr>
                          <m:nor/>
                        </m:rPr>
                        <a:rPr lang="cs-CZ" i="0">
                          <a:solidFill>
                            <a:srgbClr val="000000"/>
                          </a:solidFill>
                          <a:latin typeface="Cambria Math" panose="02040503050406030204" pitchFamily="18" charset="0"/>
                        </a:rPr>
                        <m:t> 1·1</m:t>
                      </m:r>
                      <m:sSup>
                        <m:sSupPr>
                          <m:ctrlPr>
                            <a:rPr lang="cs-CZ" i="1">
                              <a:solidFill>
                                <a:srgbClr val="000000"/>
                              </a:solidFill>
                              <a:latin typeface="Cambria Math" panose="02040503050406030204" pitchFamily="18" charset="0"/>
                            </a:rPr>
                          </m:ctrlPr>
                        </m:sSupPr>
                        <m:e>
                          <m:r>
                            <m:rPr>
                              <m:nor/>
                            </m:rPr>
                            <a:rPr lang="cs-CZ" i="0">
                              <a:solidFill>
                                <a:srgbClr val="000000"/>
                              </a:solidFill>
                              <a:latin typeface="Cambria Math" panose="02040503050406030204" pitchFamily="18" charset="0"/>
                            </a:rPr>
                            <m:t>0</m:t>
                          </m:r>
                        </m:e>
                        <m:sup>
                          <m:r>
                            <m:rPr>
                              <m:nor/>
                            </m:rPr>
                            <a:rPr lang="cs-CZ" i="0">
                              <a:solidFill>
                                <a:srgbClr val="000000"/>
                              </a:solidFill>
                              <a:latin typeface="Cambria Math" panose="02040503050406030204" pitchFamily="18" charset="0"/>
                            </a:rPr>
                            <m:t>−6</m:t>
                          </m:r>
                        </m:sup>
                      </m:sSup>
                      <m:r>
                        <m:rPr>
                          <m:nor/>
                        </m:rPr>
                        <a:rPr lang="cs-CZ" i="0">
                          <a:solidFill>
                            <a:srgbClr val="000000"/>
                          </a:solidFill>
                          <a:latin typeface="Cambria Math" panose="02040503050406030204" pitchFamily="18" charset="0"/>
                        </a:rPr>
                        <m:t>/</m:t>
                      </m:r>
                      <m:r>
                        <m:rPr>
                          <m:nor/>
                        </m:rPr>
                        <a:rPr lang="cs-CZ" i="0">
                          <a:solidFill>
                            <a:srgbClr val="000000"/>
                          </a:solidFill>
                          <a:latin typeface="Cambria Math" panose="02040503050406030204" pitchFamily="18" charset="0"/>
                        </a:rPr>
                        <m:t>reactor</m:t>
                      </m:r>
                      <m:r>
                        <m:rPr>
                          <m:nor/>
                        </m:rPr>
                        <a:rPr lang="cs-CZ" i="0">
                          <a:solidFill>
                            <a:srgbClr val="000000"/>
                          </a:solidFill>
                          <a:latin typeface="Cambria Math" panose="02040503050406030204" pitchFamily="18" charset="0"/>
                        </a:rPr>
                        <m:t>.</m:t>
                      </m:r>
                      <m:r>
                        <m:rPr>
                          <m:nor/>
                        </m:rPr>
                        <a:rPr lang="cs-CZ" i="0">
                          <a:solidFill>
                            <a:srgbClr val="000000"/>
                          </a:solidFill>
                          <a:latin typeface="Cambria Math" panose="02040503050406030204" pitchFamily="18" charset="0"/>
                        </a:rPr>
                        <m:t>year</m:t>
                      </m:r>
                    </m:oMath>
                  </m:oMathPara>
                </a14:m>
                <a:endParaRPr lang="cs-CZ" dirty="0"/>
              </a:p>
            </p:txBody>
          </p:sp>
        </mc:Choice>
        <mc:Fallback xmlns="">
          <p:sp>
            <p:nvSpPr>
              <p:cNvPr id="181261" name="Object 13">
                <a:extLst>
                  <a:ext uri="{FF2B5EF4-FFF2-40B4-BE49-F238E27FC236}">
                    <a16:creationId xmlns:a16="http://schemas.microsoft.com/office/drawing/2014/main" id="{8787CF47-534C-426E-8D3F-69DCC34FB7F1}"/>
                  </a:ext>
                </a:extLst>
              </p:cNvPr>
              <p:cNvSpPr txBox="1">
                <a:spLocks noRot="1" noChangeAspect="1" noMove="1" noResize="1" noEditPoints="1" noAdjustHandles="1" noChangeArrowheads="1" noChangeShapeType="1" noTextEdit="1"/>
              </p:cNvSpPr>
              <p:nvPr/>
            </p:nvSpPr>
            <p:spPr bwMode="auto">
              <a:xfrm>
                <a:off x="1312664" y="4284687"/>
                <a:ext cx="3497263" cy="493712"/>
              </a:xfrm>
              <a:prstGeom prst="rect">
                <a:avLst/>
              </a:prstGeom>
              <a:blipFill>
                <a:blip r:embed="rId2"/>
                <a:stretch>
                  <a:fillRect/>
                </a:stretch>
              </a:blipFill>
              <a:extLst/>
            </p:spPr>
            <p:txBody>
              <a:bodyPr/>
              <a:lstStyle/>
              <a:p>
                <a:r>
                  <a:rPr lang="cs-CZ">
                    <a:noFill/>
                  </a:rPr>
                  <a:t> </a:t>
                </a:r>
              </a:p>
            </p:txBody>
          </p:sp>
        </mc:Fallback>
      </mc:AlternateContent>
      <p:sp>
        <p:nvSpPr>
          <p:cNvPr id="181262" name="Rectangle 14">
            <a:extLst>
              <a:ext uri="{FF2B5EF4-FFF2-40B4-BE49-F238E27FC236}">
                <a16:creationId xmlns:a16="http://schemas.microsoft.com/office/drawing/2014/main" id="{4A6D3E14-5E4A-4158-A563-8BAA2C50A262}"/>
              </a:ext>
            </a:extLst>
          </p:cNvPr>
          <p:cNvSpPr>
            <a:spLocks noChangeArrowheads="1"/>
          </p:cNvSpPr>
          <p:nvPr/>
        </p:nvSpPr>
        <p:spPr bwMode="auto">
          <a:xfrm>
            <a:off x="-1" y="-70099"/>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mc:AlternateContent xmlns:mc="http://schemas.openxmlformats.org/markup-compatibility/2006" xmlns:a14="http://schemas.microsoft.com/office/drawing/2010/main">
        <mc:Choice Requires="a14">
          <p:sp>
            <p:nvSpPr>
              <p:cNvPr id="181263" name="Object 15">
                <a:extLst>
                  <a:ext uri="{FF2B5EF4-FFF2-40B4-BE49-F238E27FC236}">
                    <a16:creationId xmlns:a16="http://schemas.microsoft.com/office/drawing/2014/main" id="{56B6EA08-2F2D-4C5C-A50E-0D66F26D2912}"/>
                  </a:ext>
                </a:extLst>
              </p:cNvPr>
              <p:cNvSpPr txBox="1"/>
              <p:nvPr/>
            </p:nvSpPr>
            <p:spPr bwMode="auto">
              <a:xfrm>
                <a:off x="1312664" y="3599093"/>
                <a:ext cx="3184525" cy="484187"/>
              </a:xfrm>
              <a:prstGeom prst="rect">
                <a:avLst/>
              </a:prstGeom>
              <a:noFill/>
              <a:extLst/>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cs-CZ" i="1" smtClean="0">
                              <a:solidFill>
                                <a:srgbClr val="000000"/>
                              </a:solidFill>
                              <a:latin typeface="Cambria Math" panose="02040503050406030204" pitchFamily="18" charset="0"/>
                            </a:rPr>
                          </m:ctrlPr>
                        </m:barPr>
                        <m:e>
                          <m:r>
                            <a:rPr lang="cs-CZ" i="1">
                              <a:solidFill>
                                <a:srgbClr val="000000"/>
                              </a:solidFill>
                              <a:latin typeface="Cambria Math" panose="02040503050406030204" pitchFamily="18" charset="0"/>
                            </a:rPr>
                            <m:t>𝐹</m:t>
                          </m:r>
                          <m:r>
                            <a:rPr lang="cs-CZ" b="0" i="1" smtClean="0">
                              <a:solidFill>
                                <a:srgbClr val="000000"/>
                              </a:solidFill>
                              <a:latin typeface="Cambria Math" panose="02040503050406030204" pitchFamily="18" charset="0"/>
                            </a:rPr>
                            <m:t>𝐼</m:t>
                          </m:r>
                        </m:e>
                      </m:bar>
                      <m:r>
                        <a:rPr lang="cs-CZ" i="1">
                          <a:solidFill>
                            <a:srgbClr val="000000"/>
                          </a:solidFill>
                          <a:latin typeface="Cambria Math" panose="02040503050406030204" pitchFamily="18" charset="0"/>
                        </a:rPr>
                        <m:t>&lt;</m:t>
                      </m:r>
                      <m:r>
                        <m:rPr>
                          <m:nor/>
                        </m:rPr>
                        <a:rPr lang="cs-CZ" i="0">
                          <a:solidFill>
                            <a:srgbClr val="000000"/>
                          </a:solidFill>
                          <a:latin typeface="Cambria Math" panose="02040503050406030204" pitchFamily="18" charset="0"/>
                        </a:rPr>
                        <m:t> 1·1</m:t>
                      </m:r>
                      <m:sSup>
                        <m:sSupPr>
                          <m:ctrlPr>
                            <a:rPr lang="cs-CZ" i="1">
                              <a:solidFill>
                                <a:srgbClr val="000000"/>
                              </a:solidFill>
                              <a:latin typeface="Cambria Math" panose="02040503050406030204" pitchFamily="18" charset="0"/>
                            </a:rPr>
                          </m:ctrlPr>
                        </m:sSupPr>
                        <m:e>
                          <m:r>
                            <m:rPr>
                              <m:nor/>
                            </m:rPr>
                            <a:rPr lang="cs-CZ" i="0">
                              <a:solidFill>
                                <a:srgbClr val="000000"/>
                              </a:solidFill>
                              <a:latin typeface="Cambria Math" panose="02040503050406030204" pitchFamily="18" charset="0"/>
                            </a:rPr>
                            <m:t>0</m:t>
                          </m:r>
                        </m:e>
                        <m:sup>
                          <m:r>
                            <m:rPr>
                              <m:nor/>
                            </m:rPr>
                            <a:rPr lang="cs-CZ" i="0">
                              <a:solidFill>
                                <a:srgbClr val="000000"/>
                              </a:solidFill>
                              <a:latin typeface="Cambria Math" panose="02040503050406030204" pitchFamily="18" charset="0"/>
                            </a:rPr>
                            <m:t>−7</m:t>
                          </m:r>
                        </m:sup>
                      </m:sSup>
                      <m:r>
                        <m:rPr>
                          <m:nor/>
                        </m:rPr>
                        <a:rPr lang="cs-CZ" i="0">
                          <a:solidFill>
                            <a:srgbClr val="000000"/>
                          </a:solidFill>
                          <a:latin typeface="Cambria Math" panose="02040503050406030204" pitchFamily="18" charset="0"/>
                        </a:rPr>
                        <m:t>/</m:t>
                      </m:r>
                      <m:r>
                        <m:rPr>
                          <m:nor/>
                        </m:rPr>
                        <a:rPr lang="cs-CZ" i="0">
                          <a:solidFill>
                            <a:srgbClr val="000000"/>
                          </a:solidFill>
                          <a:latin typeface="Cambria Math" panose="02040503050406030204" pitchFamily="18" charset="0"/>
                        </a:rPr>
                        <m:t>reactor</m:t>
                      </m:r>
                      <m:r>
                        <m:rPr>
                          <m:nor/>
                        </m:rPr>
                        <a:rPr lang="cs-CZ" i="0">
                          <a:solidFill>
                            <a:srgbClr val="000000"/>
                          </a:solidFill>
                          <a:latin typeface="Cambria Math" panose="02040503050406030204" pitchFamily="18" charset="0"/>
                        </a:rPr>
                        <m:t>.</m:t>
                      </m:r>
                      <m:r>
                        <m:rPr>
                          <m:nor/>
                        </m:rPr>
                        <a:rPr lang="cs-CZ" i="0">
                          <a:solidFill>
                            <a:srgbClr val="000000"/>
                          </a:solidFill>
                          <a:latin typeface="Cambria Math" panose="02040503050406030204" pitchFamily="18" charset="0"/>
                        </a:rPr>
                        <m:t>year</m:t>
                      </m:r>
                      <m:r>
                        <m:rPr>
                          <m:nor/>
                        </m:rPr>
                        <a:rPr lang="cs-CZ" i="0">
                          <a:solidFill>
                            <a:srgbClr val="000000"/>
                          </a:solidFill>
                          <a:latin typeface="Cambria Math" panose="02040503050406030204" pitchFamily="18" charset="0"/>
                        </a:rPr>
                        <m:t> </m:t>
                      </m:r>
                    </m:oMath>
                  </m:oMathPara>
                </a14:m>
                <a:endParaRPr lang="cs-CZ" dirty="0"/>
              </a:p>
            </p:txBody>
          </p:sp>
        </mc:Choice>
        <mc:Fallback xmlns="">
          <p:sp>
            <p:nvSpPr>
              <p:cNvPr id="181263" name="Object 15">
                <a:extLst>
                  <a:ext uri="{FF2B5EF4-FFF2-40B4-BE49-F238E27FC236}">
                    <a16:creationId xmlns:a16="http://schemas.microsoft.com/office/drawing/2014/main" xmlns="" id="{56B6EA08-2F2D-4C5C-A50E-0D66F26D2912}"/>
                  </a:ext>
                </a:extLst>
              </p:cNvPr>
              <p:cNvSpPr txBox="1">
                <a:spLocks noRot="1" noChangeAspect="1" noMove="1" noResize="1" noEditPoints="1" noAdjustHandles="1" noChangeArrowheads="1" noChangeShapeType="1" noTextEdit="1"/>
              </p:cNvSpPr>
              <p:nvPr/>
            </p:nvSpPr>
            <p:spPr bwMode="auto">
              <a:xfrm>
                <a:off x="1312664" y="3599093"/>
                <a:ext cx="3184525" cy="484187"/>
              </a:xfrm>
              <a:prstGeom prst="rect">
                <a:avLst/>
              </a:prstGeom>
              <a:blipFill>
                <a:blip r:embed="rId3" cstate="print"/>
                <a:stretch>
                  <a:fillRect/>
                </a:stretch>
              </a:blipFill>
              <a:extLst/>
            </p:spPr>
            <p:txBody>
              <a:bodyPr/>
              <a:lstStyle/>
              <a:p>
                <a:r>
                  <a:rPr lang="cs-CZ">
                    <a:noFill/>
                  </a:rPr>
                  <a:t> </a:t>
                </a:r>
              </a:p>
            </p:txBody>
          </p:sp>
        </mc:Fallback>
      </mc:AlternateContent>
      <p:sp>
        <p:nvSpPr>
          <p:cNvPr id="2" name="Zástupný symbol pro číslo snímku 1">
            <a:extLst>
              <a:ext uri="{FF2B5EF4-FFF2-40B4-BE49-F238E27FC236}">
                <a16:creationId xmlns:a16="http://schemas.microsoft.com/office/drawing/2014/main" id="{9222D5AC-ECE2-46CE-87A9-1B0035E96F78}"/>
              </a:ext>
            </a:extLst>
          </p:cNvPr>
          <p:cNvSpPr>
            <a:spLocks noGrp="1"/>
          </p:cNvSpPr>
          <p:nvPr>
            <p:ph type="sldNum" sz="quarter" idx="11"/>
          </p:nvPr>
        </p:nvSpPr>
        <p:spPr/>
        <p:txBody>
          <a:bodyPr/>
          <a:lstStyle/>
          <a:p>
            <a:fld id="{E7506E1D-C9A7-44DE-9005-E89CCA765756}" type="slidenum">
              <a:rPr lang="cs-CZ" altLang="cs-CZ" smtClean="0"/>
              <a:pPr/>
              <a:t>24</a:t>
            </a:fld>
            <a:endParaRPr lang="cs-CZ" altLang="cs-CZ"/>
          </a:p>
        </p:txBody>
      </p:sp>
      <mc:AlternateContent xmlns:mc="http://schemas.openxmlformats.org/markup-compatibility/2006">
        <mc:Choice xmlns:a14="http://schemas.microsoft.com/office/drawing/2010/main" Requires="a14">
          <p:sp>
            <p:nvSpPr>
              <p:cNvPr id="16" name="Object 15">
                <a:extLst>
                  <a:ext uri="{FF2B5EF4-FFF2-40B4-BE49-F238E27FC236}">
                    <a16:creationId xmlns:a16="http://schemas.microsoft.com/office/drawing/2014/main" id="{2E23BC81-7255-453C-BEA3-D3C19B0C36FD}"/>
                  </a:ext>
                </a:extLst>
              </p:cNvPr>
              <p:cNvSpPr txBox="1"/>
              <p:nvPr/>
            </p:nvSpPr>
            <p:spPr bwMode="auto">
              <a:xfrm>
                <a:off x="5451883" y="1193395"/>
                <a:ext cx="487885" cy="484187"/>
              </a:xfrm>
              <a:prstGeom prst="rect">
                <a:avLst/>
              </a:prstGeom>
              <a:noFill/>
              <a:extLst/>
            </p:spPr>
            <p:txBody>
              <a:bodyPr>
                <a:normAutofit/>
              </a:bodyPr>
              <a:lstStyle/>
              <a:p>
                <a14:m>
                  <m:oMath xmlns:m="http://schemas.openxmlformats.org/officeDocument/2006/math">
                    <m:bar>
                      <m:barPr>
                        <m:pos m:val="top"/>
                        <m:ctrlPr>
                          <a:rPr lang="cs-CZ" sz="2200" b="1" i="1" smtClean="0">
                            <a:solidFill>
                              <a:srgbClr val="FF0000"/>
                            </a:solidFill>
                            <a:latin typeface="Cambria Math" panose="02040503050406030204" pitchFamily="18" charset="0"/>
                          </a:rPr>
                        </m:ctrlPr>
                      </m:barPr>
                      <m:e>
                        <m:r>
                          <a:rPr lang="cs-CZ" sz="2200" b="1" i="1">
                            <a:solidFill>
                              <a:srgbClr val="FF0000"/>
                            </a:solidFill>
                            <a:latin typeface="Cambria Math" panose="02040503050406030204" pitchFamily="18" charset="0"/>
                          </a:rPr>
                          <m:t>𝑭</m:t>
                        </m:r>
                        <m:r>
                          <a:rPr lang="cs-CZ" sz="2200" b="1" i="1" smtClean="0">
                            <a:solidFill>
                              <a:srgbClr val="FF0000"/>
                            </a:solidFill>
                            <a:latin typeface="Cambria Math" panose="02040503050406030204" pitchFamily="18" charset="0"/>
                          </a:rPr>
                          <m:t>𝑰</m:t>
                        </m:r>
                      </m:e>
                    </m:bar>
                  </m:oMath>
                </a14:m>
                <a:r>
                  <a:rPr lang="cs-CZ" sz="2200" b="1" dirty="0">
                    <a:solidFill>
                      <a:srgbClr val="FF0000"/>
                    </a:solidFill>
                  </a:rPr>
                  <a:t> </a:t>
                </a:r>
              </a:p>
            </p:txBody>
          </p:sp>
        </mc:Choice>
        <mc:Fallback>
          <p:sp>
            <p:nvSpPr>
              <p:cNvPr id="16" name="Object 15">
                <a:extLst>
                  <a:ext uri="{FF2B5EF4-FFF2-40B4-BE49-F238E27FC236}">
                    <a16:creationId xmlns:a16="http://schemas.microsoft.com/office/drawing/2014/main" id="{2E23BC81-7255-453C-BEA3-D3C19B0C36FD}"/>
                  </a:ext>
                </a:extLst>
              </p:cNvPr>
              <p:cNvSpPr txBox="1">
                <a:spLocks noRot="1" noChangeAspect="1" noMove="1" noResize="1" noEditPoints="1" noAdjustHandles="1" noChangeArrowheads="1" noChangeShapeType="1" noTextEdit="1"/>
              </p:cNvSpPr>
              <p:nvPr/>
            </p:nvSpPr>
            <p:spPr bwMode="auto">
              <a:xfrm>
                <a:off x="5451883" y="1193395"/>
                <a:ext cx="487885" cy="484187"/>
              </a:xfrm>
              <a:prstGeom prst="rect">
                <a:avLst/>
              </a:prstGeom>
              <a:blipFill>
                <a:blip r:embed="rId4"/>
                <a:stretch>
                  <a:fillRect/>
                </a:stretch>
              </a:blipFill>
              <a:extLst/>
            </p:spPr>
            <p:txBody>
              <a:bodyPr/>
              <a:lstStyle/>
              <a:p>
                <a:r>
                  <a:rPr lang="cs-CZ">
                    <a:noFill/>
                  </a:rPr>
                  <a:t> </a:t>
                </a:r>
              </a:p>
            </p:txBody>
          </p:sp>
        </mc:Fallback>
      </mc:AlternateContent>
      <p:sp>
        <p:nvSpPr>
          <p:cNvPr id="20" name="Zástupný symbol pro číslo snímku 1">
            <a:extLst>
              <a:ext uri="{FF2B5EF4-FFF2-40B4-BE49-F238E27FC236}">
                <a16:creationId xmlns:a16="http://schemas.microsoft.com/office/drawing/2014/main" id="{5C65C19B-2B21-41DE-9F39-995EC981F1A6}"/>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24</a:t>
            </a:fld>
            <a:endParaRPr lang="cs-CZ" sz="1000" dirty="0">
              <a:solidFill>
                <a:schemeClr val="bg1"/>
              </a:solidFill>
            </a:endParaRPr>
          </a:p>
        </p:txBody>
      </p:sp>
      <mc:AlternateContent xmlns:mc="http://schemas.openxmlformats.org/markup-compatibility/2006" xmlns:a14="http://schemas.microsoft.com/office/drawing/2010/main">
        <mc:Choice Requires="a14">
          <p:sp>
            <p:nvSpPr>
              <p:cNvPr id="15" name="Object 15">
                <a:extLst>
                  <a:ext uri="{FF2B5EF4-FFF2-40B4-BE49-F238E27FC236}">
                    <a16:creationId xmlns:a16="http://schemas.microsoft.com/office/drawing/2014/main" id="{51687F82-ED57-476D-ACFD-144D3BC8BEC8}"/>
                  </a:ext>
                </a:extLst>
              </p:cNvPr>
              <p:cNvSpPr txBox="1"/>
              <p:nvPr/>
            </p:nvSpPr>
            <p:spPr bwMode="auto">
              <a:xfrm>
                <a:off x="1192371" y="6235840"/>
                <a:ext cx="3184525" cy="484187"/>
              </a:xfrm>
              <a:prstGeom prst="rect">
                <a:avLst/>
              </a:prstGeom>
              <a:noFill/>
              <a:extLst/>
            </p:spPr>
            <p:txBody>
              <a:bodyPr>
                <a:normAutofit/>
              </a:bodyPr>
              <a:lstStyle/>
              <a:p>
                <a14:m>
                  <m:oMath xmlns:m="http://schemas.openxmlformats.org/officeDocument/2006/math">
                    <m:bar>
                      <m:barPr>
                        <m:pos m:val="top"/>
                        <m:ctrlPr>
                          <a:rPr lang="cs-CZ" i="1" smtClean="0">
                            <a:solidFill>
                              <a:srgbClr val="000000"/>
                            </a:solidFill>
                            <a:latin typeface="Cambria Math" panose="02040503050406030204" pitchFamily="18" charset="0"/>
                          </a:rPr>
                        </m:ctrlPr>
                      </m:barPr>
                      <m:e>
                        <m:r>
                          <a:rPr lang="cs-CZ" i="1">
                            <a:solidFill>
                              <a:srgbClr val="000000"/>
                            </a:solidFill>
                            <a:latin typeface="Cambria Math" panose="02040503050406030204" pitchFamily="18" charset="0"/>
                          </a:rPr>
                          <m:t>𝐹</m:t>
                        </m:r>
                        <m:r>
                          <a:rPr lang="cs-CZ" b="0" i="1" smtClean="0">
                            <a:solidFill>
                              <a:srgbClr val="000000"/>
                            </a:solidFill>
                            <a:latin typeface="Cambria Math" panose="02040503050406030204" pitchFamily="18" charset="0"/>
                          </a:rPr>
                          <m:t>𝐼</m:t>
                        </m:r>
                      </m:e>
                    </m:bar>
                    <m:r>
                      <a:rPr lang="cs-CZ" i="1">
                        <a:solidFill>
                          <a:srgbClr val="000000"/>
                        </a:solidFill>
                        <a:latin typeface="Cambria Math" panose="02040503050406030204" pitchFamily="18" charset="0"/>
                      </a:rPr>
                      <m:t>&lt;</m:t>
                    </m:r>
                    <m:r>
                      <m:rPr>
                        <m:nor/>
                      </m:rPr>
                      <a:rPr lang="cs-CZ" i="0">
                        <a:solidFill>
                          <a:srgbClr val="000000"/>
                        </a:solidFill>
                        <a:latin typeface="Cambria Math" panose="02040503050406030204" pitchFamily="18" charset="0"/>
                      </a:rPr>
                      <m:t> 1·1</m:t>
                    </m:r>
                    <m:sSup>
                      <m:sSupPr>
                        <m:ctrlPr>
                          <a:rPr lang="cs-CZ" i="1">
                            <a:solidFill>
                              <a:srgbClr val="000000"/>
                            </a:solidFill>
                            <a:latin typeface="Cambria Math" panose="02040503050406030204" pitchFamily="18" charset="0"/>
                          </a:rPr>
                        </m:ctrlPr>
                      </m:sSupPr>
                      <m:e>
                        <m:r>
                          <m:rPr>
                            <m:nor/>
                          </m:rPr>
                          <a:rPr lang="cs-CZ" i="0">
                            <a:solidFill>
                              <a:srgbClr val="000000"/>
                            </a:solidFill>
                            <a:latin typeface="Cambria Math" panose="02040503050406030204" pitchFamily="18" charset="0"/>
                          </a:rPr>
                          <m:t>0</m:t>
                        </m:r>
                      </m:e>
                      <m:sup>
                        <m:r>
                          <m:rPr>
                            <m:nor/>
                          </m:rPr>
                          <a:rPr lang="cs-CZ" i="0">
                            <a:solidFill>
                              <a:srgbClr val="000000"/>
                            </a:solidFill>
                            <a:latin typeface="Cambria Math" panose="02040503050406030204" pitchFamily="18" charset="0"/>
                          </a:rPr>
                          <m:t>−</m:t>
                        </m:r>
                        <m:r>
                          <m:rPr>
                            <m:nor/>
                          </m:rPr>
                          <a:rPr lang="cs-CZ" b="0" i="0" smtClean="0">
                            <a:solidFill>
                              <a:srgbClr val="000000"/>
                            </a:solidFill>
                            <a:latin typeface="Cambria Math" panose="02040503050406030204" pitchFamily="18" charset="0"/>
                          </a:rPr>
                          <m:t>6</m:t>
                        </m:r>
                      </m:sup>
                    </m:sSup>
                    <m:r>
                      <m:rPr>
                        <m:nor/>
                      </m:rPr>
                      <a:rPr lang="cs-CZ" i="0">
                        <a:solidFill>
                          <a:srgbClr val="000000"/>
                        </a:solidFill>
                        <a:latin typeface="Cambria Math" panose="02040503050406030204" pitchFamily="18" charset="0"/>
                      </a:rPr>
                      <m:t>/</m:t>
                    </m:r>
                    <m:r>
                      <m:rPr>
                        <m:nor/>
                      </m:rPr>
                      <a:rPr lang="cs-CZ" i="0">
                        <a:solidFill>
                          <a:srgbClr val="000000"/>
                        </a:solidFill>
                        <a:latin typeface="Cambria Math" panose="02040503050406030204" pitchFamily="18" charset="0"/>
                      </a:rPr>
                      <m:t>reactor</m:t>
                    </m:r>
                    <m:r>
                      <m:rPr>
                        <m:nor/>
                      </m:rPr>
                      <a:rPr lang="cs-CZ" i="0">
                        <a:solidFill>
                          <a:srgbClr val="000000"/>
                        </a:solidFill>
                        <a:latin typeface="Cambria Math" panose="02040503050406030204" pitchFamily="18" charset="0"/>
                      </a:rPr>
                      <m:t>.</m:t>
                    </m:r>
                    <m:r>
                      <m:rPr>
                        <m:nor/>
                      </m:rPr>
                      <a:rPr lang="cs-CZ" i="0">
                        <a:solidFill>
                          <a:srgbClr val="000000"/>
                        </a:solidFill>
                        <a:latin typeface="Cambria Math" panose="02040503050406030204" pitchFamily="18" charset="0"/>
                      </a:rPr>
                      <m:t>year</m:t>
                    </m:r>
                    <m:r>
                      <m:rPr>
                        <m:nor/>
                      </m:rPr>
                      <a:rPr lang="cs-CZ" i="0">
                        <a:solidFill>
                          <a:srgbClr val="000000"/>
                        </a:solidFill>
                        <a:latin typeface="Cambria Math" panose="02040503050406030204" pitchFamily="18" charset="0"/>
                      </a:rPr>
                      <m:t> </m:t>
                    </m:r>
                  </m:oMath>
                </a14:m>
                <a:r>
                  <a:rPr lang="cs-CZ" dirty="0"/>
                  <a:t>.</a:t>
                </a:r>
              </a:p>
            </p:txBody>
          </p:sp>
        </mc:Choice>
        <mc:Fallback xmlns="">
          <p:sp>
            <p:nvSpPr>
              <p:cNvPr id="15" name="Object 15">
                <a:extLst>
                  <a:ext uri="{FF2B5EF4-FFF2-40B4-BE49-F238E27FC236}">
                    <a16:creationId xmlns:a16="http://schemas.microsoft.com/office/drawing/2014/main" id="{51687F82-ED57-476D-ACFD-144D3BC8BEC8}"/>
                  </a:ext>
                </a:extLst>
              </p:cNvPr>
              <p:cNvSpPr txBox="1">
                <a:spLocks noRot="1" noChangeAspect="1" noMove="1" noResize="1" noEditPoints="1" noAdjustHandles="1" noChangeArrowheads="1" noChangeShapeType="1" noTextEdit="1"/>
              </p:cNvSpPr>
              <p:nvPr/>
            </p:nvSpPr>
            <p:spPr bwMode="auto">
              <a:xfrm>
                <a:off x="1192371" y="6235840"/>
                <a:ext cx="3184525" cy="484187"/>
              </a:xfrm>
              <a:prstGeom prst="rect">
                <a:avLst/>
              </a:prstGeom>
              <a:blipFill>
                <a:blip r:embed="rId5"/>
                <a:stretch>
                  <a:fillRect b="-6329"/>
                </a:stretch>
              </a:blipFill>
              <a:extLst/>
            </p:spPr>
            <p:txBody>
              <a:bodyPr/>
              <a:lstStyle/>
              <a:p>
                <a:r>
                  <a:rPr lang="cs-CZ">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9FFD5206-01F5-470D-8D20-4498A6E29F71}"/>
              </a:ext>
            </a:extLst>
          </p:cNvPr>
          <p:cNvSpPr>
            <a:spLocks noGrp="1" noChangeArrowheads="1"/>
          </p:cNvSpPr>
          <p:nvPr>
            <p:ph type="title"/>
          </p:nvPr>
        </p:nvSpPr>
        <p:spPr>
          <a:xfrm>
            <a:off x="522798" y="1219"/>
            <a:ext cx="8704178" cy="1092182"/>
          </a:xfrm>
        </p:spPr>
        <p:txBody>
          <a:bodyPr/>
          <a:lstStyle/>
          <a:p>
            <a:r>
              <a:rPr lang="en-GB" altLang="ja-JP" sz="2590" dirty="0">
                <a:ea typeface="MS PGothic" panose="020B0600070205080204" pitchFamily="34" charset="-128"/>
              </a:rPr>
              <a:t>Probabilistic assessment of pressurised thermal shocks for VVER 440 reactor pressure vessel</a:t>
            </a:r>
            <a:endParaRPr lang="en-GB" altLang="cs-CZ" sz="2590" dirty="0"/>
          </a:p>
        </p:txBody>
      </p:sp>
      <p:sp>
        <p:nvSpPr>
          <p:cNvPr id="182275" name="Rectangle 3">
            <a:extLst>
              <a:ext uri="{FF2B5EF4-FFF2-40B4-BE49-F238E27FC236}">
                <a16:creationId xmlns:a16="http://schemas.microsoft.com/office/drawing/2014/main" id="{FE8B97FB-6232-4105-9A88-6B7F16EC805B}"/>
              </a:ext>
            </a:extLst>
          </p:cNvPr>
          <p:cNvSpPr>
            <a:spLocks noGrp="1" noChangeArrowheads="1"/>
          </p:cNvSpPr>
          <p:nvPr>
            <p:ph type="body" sz="half" idx="1"/>
          </p:nvPr>
        </p:nvSpPr>
        <p:spPr>
          <a:xfrm>
            <a:off x="522798" y="1260351"/>
            <a:ext cx="9646850" cy="5643205"/>
          </a:xfrm>
        </p:spPr>
        <p:txBody>
          <a:bodyPr/>
          <a:lstStyle/>
          <a:p>
            <a:pPr marL="616763" indent="-616763" algn="just"/>
            <a:r>
              <a:rPr lang="en-GB" altLang="ja-JP" sz="2200" dirty="0">
                <a:solidFill>
                  <a:schemeClr val="accent1"/>
                </a:solidFill>
                <a:ea typeface="MS PGothic" panose="020B0600070205080204" pitchFamily="34" charset="-128"/>
              </a:rPr>
              <a:t>A</a:t>
            </a:r>
            <a:r>
              <a:rPr lang="en-GB" altLang="ja-JP" sz="2200" dirty="0">
                <a:solidFill>
                  <a:schemeClr val="tx1"/>
                </a:solidFill>
                <a:ea typeface="MS PGothic" panose="020B0600070205080204" pitchFamily="34" charset="-128"/>
              </a:rPr>
              <a:t> </a:t>
            </a:r>
            <a:r>
              <a:rPr lang="cs-CZ" altLang="ja-JP" sz="2200" dirty="0">
                <a:solidFill>
                  <a:srgbClr val="FF0000"/>
                </a:solidFill>
                <a:ea typeface="MS PGothic" panose="020B0600070205080204" pitchFamily="34" charset="-128"/>
              </a:rPr>
              <a:t>PTS-</a:t>
            </a:r>
            <a:r>
              <a:rPr lang="en-GB" altLang="ja-JP" sz="2200" dirty="0">
                <a:solidFill>
                  <a:srgbClr val="FF0000"/>
                </a:solidFill>
                <a:ea typeface="MS PGothic" panose="020B0600070205080204" pitchFamily="34" charset="-128"/>
              </a:rPr>
              <a:t>specific PSA </a:t>
            </a:r>
            <a:r>
              <a:rPr lang="cs-CZ" altLang="ja-JP" sz="2200" dirty="0">
                <a:solidFill>
                  <a:schemeClr val="accent1"/>
                </a:solidFill>
                <a:ea typeface="MS PGothic" panose="020B0600070205080204" pitchFamily="34" charset="-128"/>
              </a:rPr>
              <a:t>(PSA </a:t>
            </a:r>
            <a:r>
              <a:rPr lang="en-GB" altLang="ja-JP" sz="2200" dirty="0">
                <a:solidFill>
                  <a:schemeClr val="accent1"/>
                </a:solidFill>
                <a:ea typeface="MS PGothic" panose="020B0600070205080204" pitchFamily="34" charset="-128"/>
              </a:rPr>
              <a:t>focussed on PTS</a:t>
            </a:r>
            <a:r>
              <a:rPr lang="cs-CZ" altLang="ja-JP" sz="2200" dirty="0">
                <a:solidFill>
                  <a:schemeClr val="accent1"/>
                </a:solidFill>
                <a:ea typeface="MS PGothic" panose="020B0600070205080204" pitchFamily="34" charset="-128"/>
              </a:rPr>
              <a:t>)</a:t>
            </a:r>
            <a:r>
              <a:rPr lang="en-GB" altLang="ja-JP" sz="2200" dirty="0">
                <a:solidFill>
                  <a:schemeClr val="accent1"/>
                </a:solidFill>
                <a:ea typeface="MS PGothic" panose="020B0600070205080204" pitchFamily="34" charset="-128"/>
              </a:rPr>
              <a:t> was performed. The current “classical” PSA model, focussed on core damage, was used as a basis, but it had to be significantly modified, as events leading to PTS have in most cases opposite character than those leading to core damage.</a:t>
            </a:r>
            <a:endParaRPr lang="en-GB" altLang="ja-JP" sz="2200" dirty="0">
              <a:solidFill>
                <a:schemeClr val="accent1"/>
              </a:solidFill>
            </a:endParaRPr>
          </a:p>
          <a:p>
            <a:pPr marL="616763" indent="-616763" algn="just"/>
            <a:r>
              <a:rPr lang="en-GB" altLang="ja-JP" sz="2200" dirty="0">
                <a:solidFill>
                  <a:schemeClr val="accent1"/>
                </a:solidFill>
                <a:ea typeface="MS PGothic" panose="020B0600070205080204" pitchFamily="34" charset="-128"/>
              </a:rPr>
              <a:t>Finally,</a:t>
            </a:r>
            <a:r>
              <a:rPr lang="en-GB" altLang="ja-JP" sz="2200" dirty="0">
                <a:solidFill>
                  <a:schemeClr val="tx1"/>
                </a:solidFill>
                <a:ea typeface="MS PGothic" panose="020B0600070205080204" pitchFamily="34" charset="-128"/>
              </a:rPr>
              <a:t> </a:t>
            </a:r>
            <a:r>
              <a:rPr lang="en-GB" altLang="ja-JP" sz="2200" dirty="0">
                <a:solidFill>
                  <a:srgbClr val="FF0000"/>
                </a:solidFill>
                <a:ea typeface="MS PGothic" panose="020B0600070205080204" pitchFamily="34" charset="-128"/>
              </a:rPr>
              <a:t>44 groups of events </a:t>
            </a:r>
            <a:r>
              <a:rPr lang="en-GB" altLang="ja-JP" sz="2200" dirty="0">
                <a:solidFill>
                  <a:schemeClr val="accent1"/>
                </a:solidFill>
                <a:ea typeface="MS PGothic" panose="020B0600070205080204" pitchFamily="34" charset="-128"/>
              </a:rPr>
              <a:t>were selected. The events were of the following types: LOCA, main steam line break, primary-to-secondary leak, and others.  </a:t>
            </a:r>
          </a:p>
          <a:p>
            <a:pPr marL="616763" indent="-616763" algn="just"/>
            <a:r>
              <a:rPr lang="en-GB" altLang="ja-JP" sz="2200" dirty="0">
                <a:solidFill>
                  <a:schemeClr val="accent1"/>
                </a:solidFill>
                <a:ea typeface="MS PGothic" panose="020B0600070205080204" pitchFamily="34" charset="-128"/>
              </a:rPr>
              <a:t>The mean frequencies of occurrence </a:t>
            </a:r>
            <a:r>
              <a:rPr lang="en-GB" altLang="ja-JP" sz="2200" i="1" dirty="0" err="1">
                <a:solidFill>
                  <a:srgbClr val="FF0000"/>
                </a:solidFill>
                <a:ea typeface="MS PGothic" panose="020B0600070205080204" pitchFamily="34" charset="-128"/>
              </a:rPr>
              <a:t>fr</a:t>
            </a:r>
            <a:r>
              <a:rPr lang="en-GB" altLang="ja-JP" sz="2200" i="1" baseline="-25000" dirty="0" err="1">
                <a:solidFill>
                  <a:srgbClr val="FF0000"/>
                </a:solidFill>
                <a:ea typeface="MS PGothic" panose="020B0600070205080204" pitchFamily="34" charset="-128"/>
              </a:rPr>
              <a:t>j</a:t>
            </a:r>
            <a:r>
              <a:rPr lang="en-GB" altLang="ja-JP" sz="2200" dirty="0">
                <a:solidFill>
                  <a:srgbClr val="FF0000"/>
                </a:solidFill>
                <a:ea typeface="MS PGothic" panose="020B0600070205080204" pitchFamily="34" charset="-128"/>
              </a:rPr>
              <a:t> </a:t>
            </a:r>
            <a:r>
              <a:rPr lang="en-GB" altLang="ja-JP" sz="2200" dirty="0">
                <a:solidFill>
                  <a:schemeClr val="accent1"/>
                </a:solidFill>
                <a:ea typeface="MS PGothic" panose="020B0600070205080204" pitchFamily="34" charset="-128"/>
              </a:rPr>
              <a:t>of the groups were in the range </a:t>
            </a:r>
            <a:r>
              <a:rPr lang="en-GB" altLang="ja-JP" sz="2200" dirty="0">
                <a:solidFill>
                  <a:srgbClr val="FF0000"/>
                </a:solidFill>
                <a:ea typeface="MS PGothic" panose="020B0600070205080204" pitchFamily="34" charset="-128"/>
              </a:rPr>
              <a:t>10</a:t>
            </a:r>
            <a:r>
              <a:rPr lang="en-GB" altLang="ja-JP" sz="2200" baseline="30000" dirty="0">
                <a:solidFill>
                  <a:srgbClr val="FF0000"/>
                </a:solidFill>
                <a:ea typeface="MS PGothic" panose="020B0600070205080204" pitchFamily="34" charset="-128"/>
              </a:rPr>
              <a:t>-2</a:t>
            </a:r>
            <a:r>
              <a:rPr lang="en-GB" altLang="ja-JP" sz="2200" dirty="0">
                <a:solidFill>
                  <a:srgbClr val="FF0000"/>
                </a:solidFill>
                <a:ea typeface="MS PGothic" panose="020B0600070205080204" pitchFamily="34" charset="-128"/>
              </a:rPr>
              <a:t> to 10</a:t>
            </a:r>
            <a:r>
              <a:rPr lang="en-GB" altLang="ja-JP" sz="2200" baseline="30000" dirty="0">
                <a:solidFill>
                  <a:srgbClr val="FF0000"/>
                </a:solidFill>
                <a:ea typeface="MS PGothic" panose="020B0600070205080204" pitchFamily="34" charset="-128"/>
              </a:rPr>
              <a:t>-6</a:t>
            </a:r>
            <a:r>
              <a:rPr lang="en-GB" altLang="ja-JP" sz="2200" dirty="0">
                <a:solidFill>
                  <a:srgbClr val="FF0000"/>
                </a:solidFill>
                <a:ea typeface="MS PGothic" panose="020B0600070205080204" pitchFamily="34" charset="-128"/>
              </a:rPr>
              <a:t> </a:t>
            </a:r>
            <a:r>
              <a:rPr lang="en-GB" altLang="ja-JP" sz="2200" dirty="0">
                <a:solidFill>
                  <a:schemeClr val="accent1"/>
                </a:solidFill>
                <a:ea typeface="MS PGothic" panose="020B0600070205080204" pitchFamily="34" charset="-128"/>
              </a:rPr>
              <a:t>(groups with </a:t>
            </a:r>
            <a:r>
              <a:rPr lang="en-GB" altLang="ja-JP" sz="2200" i="1" dirty="0" err="1">
                <a:solidFill>
                  <a:schemeClr val="accent1"/>
                </a:solidFill>
                <a:ea typeface="MS PGothic" panose="020B0600070205080204" pitchFamily="34" charset="-128"/>
              </a:rPr>
              <a:t>fr</a:t>
            </a:r>
            <a:r>
              <a:rPr lang="en-GB" altLang="ja-JP" sz="2200" i="1" baseline="-25000" dirty="0" err="1">
                <a:solidFill>
                  <a:schemeClr val="accent1"/>
                </a:solidFill>
                <a:ea typeface="MS PGothic" panose="020B0600070205080204" pitchFamily="34" charset="-128"/>
              </a:rPr>
              <a:t>j</a:t>
            </a:r>
            <a:r>
              <a:rPr lang="en-GB" altLang="ja-JP" sz="2200" dirty="0">
                <a:solidFill>
                  <a:schemeClr val="accent1"/>
                </a:solidFill>
                <a:ea typeface="MS PGothic" panose="020B0600070205080204" pitchFamily="34" charset="-128"/>
              </a:rPr>
              <a:t> &lt; 5.10</a:t>
            </a:r>
            <a:r>
              <a:rPr lang="en-GB" altLang="ja-JP" sz="2200" baseline="30000" dirty="0">
                <a:solidFill>
                  <a:schemeClr val="accent1"/>
                </a:solidFill>
                <a:ea typeface="MS PGothic" panose="020B0600070205080204" pitchFamily="34" charset="-128"/>
              </a:rPr>
              <a:t>-6</a:t>
            </a:r>
            <a:r>
              <a:rPr lang="en-GB" altLang="ja-JP" sz="2200" dirty="0">
                <a:solidFill>
                  <a:schemeClr val="accent1"/>
                </a:solidFill>
                <a:ea typeface="MS PGothic" panose="020B0600070205080204" pitchFamily="34" charset="-128"/>
              </a:rPr>
              <a:t> were screened)</a:t>
            </a:r>
            <a:r>
              <a:rPr lang="cs-CZ" altLang="ja-JP" sz="2200" dirty="0">
                <a:solidFill>
                  <a:schemeClr val="accent1"/>
                </a:solidFill>
                <a:ea typeface="MS PGothic" panose="020B0600070205080204" pitchFamily="34" charset="-128"/>
              </a:rPr>
              <a:t>.</a:t>
            </a:r>
            <a:r>
              <a:rPr lang="en-GB" altLang="ja-JP" sz="2200" dirty="0">
                <a:solidFill>
                  <a:schemeClr val="accent1"/>
                </a:solidFill>
                <a:ea typeface="MS PGothic" panose="020B0600070205080204" pitchFamily="34" charset="-128"/>
              </a:rPr>
              <a:t> </a:t>
            </a:r>
          </a:p>
          <a:p>
            <a:pPr marL="616763" indent="-616763" algn="just"/>
            <a:r>
              <a:rPr lang="cs-CZ" altLang="ja-JP" sz="2200" dirty="0">
                <a:solidFill>
                  <a:schemeClr val="accent1"/>
                </a:solidFill>
                <a:ea typeface="MS PGothic" panose="020B0600070205080204" pitchFamily="34" charset="-128"/>
              </a:rPr>
              <a:t>Each of the </a:t>
            </a:r>
            <a:r>
              <a:rPr lang="en-GB" altLang="ja-JP" sz="2200" dirty="0">
                <a:solidFill>
                  <a:schemeClr val="accent1"/>
                </a:solidFill>
                <a:ea typeface="MS PGothic" panose="020B0600070205080204" pitchFamily="34" charset="-128"/>
              </a:rPr>
              <a:t>groups w</a:t>
            </a:r>
            <a:r>
              <a:rPr lang="cs-CZ" altLang="ja-JP" sz="2200" dirty="0">
                <a:solidFill>
                  <a:schemeClr val="accent1"/>
                </a:solidFill>
                <a:ea typeface="MS PGothic" panose="020B0600070205080204" pitchFamily="34" charset="-128"/>
              </a:rPr>
              <a:t>as</a:t>
            </a:r>
            <a:r>
              <a:rPr lang="en-GB" altLang="ja-JP" sz="2200" dirty="0">
                <a:solidFill>
                  <a:schemeClr val="accent1"/>
                </a:solidFill>
                <a:ea typeface="MS PGothic" panose="020B0600070205080204" pitchFamily="34" charset="-128"/>
              </a:rPr>
              <a:t> "covered" by a representative scenario analysed by system thermal hydraulic code </a:t>
            </a:r>
            <a:r>
              <a:rPr lang="en-GB" altLang="ja-JP" sz="2200" dirty="0">
                <a:solidFill>
                  <a:srgbClr val="FF0000"/>
                </a:solidFill>
                <a:ea typeface="MS PGothic" panose="020B0600070205080204" pitchFamily="34" charset="-128"/>
              </a:rPr>
              <a:t>RELAP5 </a:t>
            </a:r>
            <a:r>
              <a:rPr lang="en-GB" altLang="ja-JP" sz="2200" dirty="0">
                <a:ea typeface="MS PGothic" panose="020B0600070205080204" pitchFamily="34" charset="-128"/>
              </a:rPr>
              <a:t>(most of them were </a:t>
            </a:r>
            <a:r>
              <a:rPr lang="cs-CZ" altLang="ja-JP" sz="2200" dirty="0">
                <a:ea typeface="MS PGothic" panose="020B0600070205080204" pitchFamily="34" charset="-128"/>
              </a:rPr>
              <a:t>analysed previously, in the frame of</a:t>
            </a:r>
            <a:r>
              <a:rPr lang="en-GB" altLang="ja-JP" sz="2200" dirty="0">
                <a:ea typeface="MS PGothic" panose="020B0600070205080204" pitchFamily="34" charset="-128"/>
              </a:rPr>
              <a:t> deterministic PTS analyses)</a:t>
            </a:r>
            <a:r>
              <a:rPr lang="cs-CZ" altLang="ja-JP" sz="2200" dirty="0">
                <a:ea typeface="MS PGothic" panose="020B0600070205080204" pitchFamily="34" charset="-128"/>
              </a:rPr>
              <a:t>.</a:t>
            </a:r>
            <a:endParaRPr lang="en-GB" altLang="ja-JP" sz="2200" dirty="0"/>
          </a:p>
          <a:p>
            <a:pPr marL="0" indent="0" algn="just">
              <a:buNone/>
            </a:pPr>
            <a:endParaRPr lang="en-GB" altLang="cs-CZ" sz="2200" dirty="0">
              <a:solidFill>
                <a:schemeClr val="tx1"/>
              </a:solidFill>
            </a:endParaRPr>
          </a:p>
        </p:txBody>
      </p:sp>
      <p:sp>
        <p:nvSpPr>
          <p:cNvPr id="182276" name="Rectangle 4">
            <a:extLst>
              <a:ext uri="{FF2B5EF4-FFF2-40B4-BE49-F238E27FC236}">
                <a16:creationId xmlns:a16="http://schemas.microsoft.com/office/drawing/2014/main" id="{1973DB1B-EB4E-4C74-9230-8EDBBEF7C4C8}"/>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78" name="Rectangle 6">
            <a:extLst>
              <a:ext uri="{FF2B5EF4-FFF2-40B4-BE49-F238E27FC236}">
                <a16:creationId xmlns:a16="http://schemas.microsoft.com/office/drawing/2014/main" id="{18CD8930-7553-4FF0-A5E1-046B0577B70F}"/>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80" name="Rectangle 8">
            <a:extLst>
              <a:ext uri="{FF2B5EF4-FFF2-40B4-BE49-F238E27FC236}">
                <a16:creationId xmlns:a16="http://schemas.microsoft.com/office/drawing/2014/main" id="{D4A1F4B8-2924-400F-99BB-6C7AAE70E6AC}"/>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82" name="Rectangle 10">
            <a:extLst>
              <a:ext uri="{FF2B5EF4-FFF2-40B4-BE49-F238E27FC236}">
                <a16:creationId xmlns:a16="http://schemas.microsoft.com/office/drawing/2014/main" id="{EDFEFD1E-8077-48BD-9447-E295A41B92A2}"/>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85" name="Rectangle 13">
            <a:extLst>
              <a:ext uri="{FF2B5EF4-FFF2-40B4-BE49-F238E27FC236}">
                <a16:creationId xmlns:a16="http://schemas.microsoft.com/office/drawing/2014/main" id="{A944D1E7-97AA-4605-9C7B-FAB9434569E8}"/>
              </a:ext>
            </a:extLst>
          </p:cNvPr>
          <p:cNvSpPr>
            <a:spLocks noChangeArrowheads="1"/>
          </p:cNvSpPr>
          <p:nvPr/>
        </p:nvSpPr>
        <p:spPr bwMode="auto">
          <a:xfrm>
            <a:off x="-1" y="-70099"/>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2" name="Zástupný symbol pro číslo snímku 1">
            <a:extLst>
              <a:ext uri="{FF2B5EF4-FFF2-40B4-BE49-F238E27FC236}">
                <a16:creationId xmlns:a16="http://schemas.microsoft.com/office/drawing/2014/main" id="{713D4C8F-FB1F-4A25-8250-BD3952126036}"/>
              </a:ext>
            </a:extLst>
          </p:cNvPr>
          <p:cNvSpPr>
            <a:spLocks noGrp="1"/>
          </p:cNvSpPr>
          <p:nvPr>
            <p:ph type="sldNum" sz="quarter" idx="11"/>
          </p:nvPr>
        </p:nvSpPr>
        <p:spPr/>
        <p:txBody>
          <a:bodyPr/>
          <a:lstStyle/>
          <a:p>
            <a:fld id="{E7506E1D-C9A7-44DE-9005-E89CCA765756}" type="slidenum">
              <a:rPr lang="cs-CZ" altLang="cs-CZ" smtClean="0"/>
              <a:pPr/>
              <a:t>25</a:t>
            </a:fld>
            <a:endParaRPr lang="cs-CZ" altLang="cs-CZ"/>
          </a:p>
        </p:txBody>
      </p:sp>
      <p:sp>
        <p:nvSpPr>
          <p:cNvPr id="10" name="Zástupný symbol pro číslo snímku 1">
            <a:extLst>
              <a:ext uri="{FF2B5EF4-FFF2-40B4-BE49-F238E27FC236}">
                <a16:creationId xmlns:a16="http://schemas.microsoft.com/office/drawing/2014/main" id="{1C11F8F5-E3C4-4A58-BE98-EBA9BE2B3F1D}"/>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25</a:t>
            </a:fld>
            <a:endParaRPr lang="cs-CZ" sz="10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9FFD5206-01F5-470D-8D20-4498A6E29F71}"/>
              </a:ext>
            </a:extLst>
          </p:cNvPr>
          <p:cNvSpPr>
            <a:spLocks noGrp="1" noChangeArrowheads="1"/>
          </p:cNvSpPr>
          <p:nvPr>
            <p:ph type="title"/>
          </p:nvPr>
        </p:nvSpPr>
        <p:spPr>
          <a:xfrm>
            <a:off x="520576" y="0"/>
            <a:ext cx="8589203" cy="1092182"/>
          </a:xfrm>
        </p:spPr>
        <p:txBody>
          <a:bodyPr/>
          <a:lstStyle/>
          <a:p>
            <a:r>
              <a:rPr lang="en-GB" altLang="ja-JP" sz="2590" dirty="0">
                <a:ea typeface="MS PGothic" panose="020B0600070205080204" pitchFamily="34" charset="-128"/>
              </a:rPr>
              <a:t>Probabilistic assessment of pressurised thermal shocks for VVER 440 reactor pressure vessel</a:t>
            </a:r>
            <a:endParaRPr lang="en-GB" altLang="cs-CZ" sz="2590" dirty="0"/>
          </a:p>
        </p:txBody>
      </p:sp>
      <p:sp>
        <p:nvSpPr>
          <p:cNvPr id="182275" name="Rectangle 3">
            <a:extLst>
              <a:ext uri="{FF2B5EF4-FFF2-40B4-BE49-F238E27FC236}">
                <a16:creationId xmlns:a16="http://schemas.microsoft.com/office/drawing/2014/main" id="{FE8B97FB-6232-4105-9A88-6B7F16EC805B}"/>
              </a:ext>
            </a:extLst>
          </p:cNvPr>
          <p:cNvSpPr>
            <a:spLocks noGrp="1" noChangeArrowheads="1"/>
          </p:cNvSpPr>
          <p:nvPr>
            <p:ph type="body" sz="half" idx="1"/>
          </p:nvPr>
        </p:nvSpPr>
        <p:spPr>
          <a:xfrm>
            <a:off x="232544" y="1329959"/>
            <a:ext cx="9646850" cy="5643205"/>
          </a:xfrm>
        </p:spPr>
        <p:txBody>
          <a:bodyPr/>
          <a:lstStyle/>
          <a:p>
            <a:pPr marL="616763" indent="-396000" algn="just"/>
            <a:r>
              <a:rPr lang="en-GB" altLang="ja-JP" sz="2200" dirty="0">
                <a:solidFill>
                  <a:schemeClr val="accent1"/>
                </a:solidFill>
                <a:ea typeface="MS PGothic" panose="020B0600070205080204" pitchFamily="34" charset="-128"/>
              </a:rPr>
              <a:t>For</a:t>
            </a:r>
            <a:r>
              <a:rPr lang="en-GB" altLang="ja-JP" sz="2200" dirty="0">
                <a:solidFill>
                  <a:schemeClr val="accent1"/>
                </a:solidFill>
              </a:rPr>
              <a:t> </a:t>
            </a:r>
            <a:r>
              <a:rPr lang="en-GB" altLang="ja-JP" sz="2200" dirty="0">
                <a:solidFill>
                  <a:schemeClr val="accent1"/>
                </a:solidFill>
                <a:ea typeface="MS PGothic" panose="020B0600070205080204" pitchFamily="34" charset="-128"/>
              </a:rPr>
              <a:t>probabilistic fracture mechanics analyses the </a:t>
            </a:r>
            <a:r>
              <a:rPr lang="en-GB" altLang="ja-JP" sz="2200" dirty="0">
                <a:solidFill>
                  <a:srgbClr val="FF0000"/>
                </a:solidFill>
                <a:ea typeface="MS PGothic" panose="020B0600070205080204" pitchFamily="34" charset="-128"/>
              </a:rPr>
              <a:t>PROVER</a:t>
            </a:r>
            <a:r>
              <a:rPr lang="en-GB" altLang="ja-JP" sz="2200" dirty="0">
                <a:solidFill>
                  <a:srgbClr val="CC0000"/>
                </a:solidFill>
                <a:ea typeface="MS PGothic" panose="020B0600070205080204" pitchFamily="34" charset="-128"/>
              </a:rPr>
              <a:t> </a:t>
            </a:r>
            <a:r>
              <a:rPr lang="en-GB" altLang="ja-JP" sz="2200" dirty="0">
                <a:ea typeface="MS PGothic" panose="020B0600070205080204" pitchFamily="34" charset="-128"/>
              </a:rPr>
              <a:t>software</a:t>
            </a:r>
            <a:r>
              <a:rPr lang="en-GB" altLang="ja-JP" sz="2200" dirty="0">
                <a:solidFill>
                  <a:schemeClr val="tx1"/>
                </a:solidFill>
                <a:ea typeface="MS PGothic" panose="020B0600070205080204" pitchFamily="34" charset="-128"/>
              </a:rPr>
              <a:t> </a:t>
            </a:r>
            <a:r>
              <a:rPr lang="en-GB" altLang="ja-JP" sz="2200" dirty="0">
                <a:ea typeface="MS PGothic" panose="020B0600070205080204" pitchFamily="34" charset="-128"/>
              </a:rPr>
              <a:t>package</a:t>
            </a:r>
            <a:r>
              <a:rPr lang="en-GB" altLang="ja-JP" sz="2200" dirty="0">
                <a:solidFill>
                  <a:schemeClr val="tx1"/>
                </a:solidFill>
                <a:ea typeface="MS PGothic" panose="020B0600070205080204" pitchFamily="34" charset="-128"/>
              </a:rPr>
              <a:t> </a:t>
            </a:r>
            <a:r>
              <a:rPr lang="en-GB" altLang="ja-JP" sz="2200" dirty="0">
                <a:solidFill>
                  <a:schemeClr val="accent1"/>
                </a:solidFill>
                <a:ea typeface="MS PGothic" panose="020B0600070205080204" pitchFamily="34" charset="-128"/>
              </a:rPr>
              <a:t>developed in </a:t>
            </a:r>
            <a:r>
              <a:rPr lang="en-GB" altLang="ja-JP" sz="2200" dirty="0" err="1">
                <a:solidFill>
                  <a:schemeClr val="accent1"/>
                </a:solidFill>
                <a:ea typeface="MS PGothic" panose="020B0600070205080204" pitchFamily="34" charset="-128"/>
              </a:rPr>
              <a:t>UJV</a:t>
            </a:r>
            <a:r>
              <a:rPr lang="en-GB" altLang="ja-JP" sz="2200" dirty="0">
                <a:solidFill>
                  <a:schemeClr val="accent1"/>
                </a:solidFill>
                <a:ea typeface="MS PGothic" panose="020B0600070205080204" pitchFamily="34" charset="-128"/>
              </a:rPr>
              <a:t> </a:t>
            </a:r>
            <a:r>
              <a:rPr lang="en-GB" altLang="ja-JP" sz="2200" dirty="0" err="1">
                <a:solidFill>
                  <a:schemeClr val="accent1"/>
                </a:solidFill>
                <a:ea typeface="MS PGothic" panose="020B0600070205080204" pitchFamily="34" charset="-128"/>
              </a:rPr>
              <a:t>Rez</a:t>
            </a:r>
            <a:r>
              <a:rPr lang="en-GB" altLang="ja-JP" sz="2200" dirty="0">
                <a:solidFill>
                  <a:schemeClr val="accent1"/>
                </a:solidFill>
                <a:ea typeface="MS PGothic" panose="020B0600070205080204" pitchFamily="34" charset="-128"/>
              </a:rPr>
              <a:t> (on the basis of US </a:t>
            </a:r>
            <a:r>
              <a:rPr lang="en-GB" altLang="ja-JP" sz="2200" dirty="0" err="1">
                <a:solidFill>
                  <a:schemeClr val="accent1"/>
                </a:solidFill>
                <a:ea typeface="MS PGothic" panose="020B0600070205080204" pitchFamily="34" charset="-128"/>
              </a:rPr>
              <a:t>FAVOR</a:t>
            </a:r>
            <a:r>
              <a:rPr lang="en-GB" altLang="ja-JP" sz="2200" dirty="0">
                <a:solidFill>
                  <a:schemeClr val="accent1"/>
                </a:solidFill>
                <a:ea typeface="MS PGothic" panose="020B0600070205080204" pitchFamily="34" charset="-128"/>
              </a:rPr>
              <a:t> code) was used.</a:t>
            </a:r>
          </a:p>
          <a:p>
            <a:pPr marL="616763" indent="-396000" algn="just"/>
            <a:r>
              <a:rPr lang="en-GB" altLang="ja-JP" sz="2200" dirty="0">
                <a:ea typeface="MS PGothic" panose="020B0600070205080204" pitchFamily="34" charset="-128"/>
              </a:rPr>
              <a:t>PROVER software (similarly to </a:t>
            </a:r>
            <a:r>
              <a:rPr lang="en-GB" altLang="ja-JP" sz="2200" dirty="0" err="1">
                <a:ea typeface="MS PGothic" panose="020B0600070205080204" pitchFamily="34" charset="-128"/>
              </a:rPr>
              <a:t>FAVOR</a:t>
            </a:r>
            <a:r>
              <a:rPr lang="en-GB" altLang="ja-JP" sz="2200" dirty="0">
                <a:ea typeface="MS PGothic" panose="020B0600070205080204" pitchFamily="34" charset="-128"/>
              </a:rPr>
              <a:t>) consists of 3 codes:</a:t>
            </a:r>
          </a:p>
          <a:p>
            <a:pPr marL="1127938" lvl="2" indent="-396000" algn="just"/>
            <a:r>
              <a:rPr lang="en-GB" altLang="ja-JP" dirty="0" err="1">
                <a:ea typeface="MS PGothic" panose="020B0600070205080204" pitchFamily="34" charset="-128"/>
              </a:rPr>
              <a:t>VERLOAD</a:t>
            </a:r>
            <a:r>
              <a:rPr lang="en-GB" altLang="ja-JP" dirty="0">
                <a:ea typeface="MS PGothic" panose="020B0600070205080204" pitchFamily="34" charset="-128"/>
              </a:rPr>
              <a:t> (calculations of temperature and stress fields),</a:t>
            </a:r>
          </a:p>
          <a:p>
            <a:pPr marL="1127938" lvl="2" indent="-396000" algn="just"/>
            <a:r>
              <a:rPr lang="en-GB" altLang="ja-JP" dirty="0" err="1">
                <a:ea typeface="MS PGothic" panose="020B0600070205080204" pitchFamily="34" charset="-128"/>
              </a:rPr>
              <a:t>VERPFM</a:t>
            </a:r>
            <a:r>
              <a:rPr lang="en-GB" altLang="ja-JP" dirty="0">
                <a:ea typeface="MS PGothic" panose="020B0600070205080204" pitchFamily="34" charset="-128"/>
              </a:rPr>
              <a:t> (probabilistic fracture mechanics – establishing CPI),</a:t>
            </a:r>
          </a:p>
          <a:p>
            <a:pPr marL="1127938" lvl="2" indent="-396000" algn="just"/>
            <a:r>
              <a:rPr lang="en-GB" altLang="ja-JP" dirty="0" err="1">
                <a:ea typeface="MS PGothic" panose="020B0600070205080204" pitchFamily="34" charset="-128"/>
              </a:rPr>
              <a:t>VERPOST</a:t>
            </a:r>
            <a:r>
              <a:rPr lang="en-GB" altLang="ja-JP" dirty="0">
                <a:ea typeface="MS PGothic" panose="020B0600070205080204" pitchFamily="34" charset="-128"/>
              </a:rPr>
              <a:t> (final assessment – combining frequencies of groups and CPI)</a:t>
            </a:r>
            <a:endParaRPr lang="en-GB" altLang="ja-JP" dirty="0"/>
          </a:p>
          <a:p>
            <a:pPr marL="616763" indent="-396000" algn="just"/>
            <a:r>
              <a:rPr lang="en-GB" altLang="ja-JP" sz="2200" dirty="0">
                <a:solidFill>
                  <a:schemeClr val="accent1"/>
                </a:solidFill>
                <a:ea typeface="MS PGothic" panose="020B0600070205080204" pitchFamily="34" charset="-128"/>
              </a:rPr>
              <a:t>For the analyses, </a:t>
            </a:r>
            <a:r>
              <a:rPr lang="en-GB" altLang="ja-JP" sz="2200" dirty="0">
                <a:solidFill>
                  <a:srgbClr val="FF0000"/>
                </a:solidFill>
                <a:ea typeface="MS PGothic" panose="020B0600070205080204" pitchFamily="34" charset="-128"/>
              </a:rPr>
              <a:t>200000 simulations </a:t>
            </a:r>
            <a:r>
              <a:rPr lang="en-GB" altLang="ja-JP" sz="2200" dirty="0">
                <a:solidFill>
                  <a:schemeClr val="accent1"/>
                </a:solidFill>
                <a:ea typeface="MS PGothic" panose="020B0600070205080204" pitchFamily="34" charset="-128"/>
              </a:rPr>
              <a:t>of RPV were used. The typical resulting mean value of </a:t>
            </a:r>
            <a:r>
              <a:rPr lang="en-GB" altLang="ja-JP" sz="2200" dirty="0">
                <a:solidFill>
                  <a:srgbClr val="FF0000"/>
                </a:solidFill>
                <a:ea typeface="MS PGothic" panose="020B0600070205080204" pitchFamily="34" charset="-128"/>
              </a:rPr>
              <a:t>CPI</a:t>
            </a:r>
            <a:r>
              <a:rPr lang="en-GB" altLang="ja-JP" sz="2200" dirty="0">
                <a:solidFill>
                  <a:schemeClr val="accent1"/>
                </a:solidFill>
                <a:ea typeface="MS PGothic" panose="020B0600070205080204" pitchFamily="34" charset="-128"/>
              </a:rPr>
              <a:t> for significant PTS representative scenarios w</a:t>
            </a:r>
            <a:r>
              <a:rPr lang="cs-CZ" altLang="ja-JP" sz="2200" dirty="0">
                <a:solidFill>
                  <a:schemeClr val="accent1"/>
                </a:solidFill>
                <a:ea typeface="MS PGothic" panose="020B0600070205080204" pitchFamily="34" charset="-128"/>
              </a:rPr>
              <a:t>as</a:t>
            </a:r>
            <a:r>
              <a:rPr lang="en-GB" altLang="ja-JP" sz="2200" dirty="0">
                <a:solidFill>
                  <a:schemeClr val="accent1"/>
                </a:solidFill>
                <a:ea typeface="MS PGothic" panose="020B0600070205080204" pitchFamily="34" charset="-128"/>
              </a:rPr>
              <a:t> in the range </a:t>
            </a:r>
            <a:r>
              <a:rPr lang="en-GB" altLang="ja-JP" sz="2200" dirty="0">
                <a:solidFill>
                  <a:srgbClr val="FF0000"/>
                </a:solidFill>
                <a:ea typeface="MS PGothic" panose="020B0600070205080204" pitchFamily="34" charset="-128"/>
              </a:rPr>
              <a:t>10</a:t>
            </a:r>
            <a:r>
              <a:rPr lang="en-GB" altLang="ja-JP" sz="2200" baseline="30000" dirty="0">
                <a:solidFill>
                  <a:srgbClr val="FF0000"/>
                </a:solidFill>
                <a:ea typeface="MS PGothic" panose="020B0600070205080204" pitchFamily="34" charset="-128"/>
              </a:rPr>
              <a:t>-7</a:t>
            </a:r>
            <a:r>
              <a:rPr lang="en-GB" altLang="ja-JP" sz="2200" dirty="0">
                <a:solidFill>
                  <a:srgbClr val="FF0000"/>
                </a:solidFill>
                <a:ea typeface="MS PGothic" panose="020B0600070205080204" pitchFamily="34" charset="-128"/>
              </a:rPr>
              <a:t> to 10</a:t>
            </a:r>
            <a:r>
              <a:rPr lang="en-GB" altLang="ja-JP" sz="2200" baseline="30000" dirty="0">
                <a:solidFill>
                  <a:srgbClr val="FF0000"/>
                </a:solidFill>
                <a:ea typeface="MS PGothic" panose="020B0600070205080204" pitchFamily="34" charset="-128"/>
              </a:rPr>
              <a:t>-9</a:t>
            </a:r>
            <a:r>
              <a:rPr lang="en-GB" altLang="ja-JP" sz="2200" dirty="0">
                <a:solidFill>
                  <a:srgbClr val="FF0000"/>
                </a:solidFill>
                <a:ea typeface="MS PGothic" panose="020B0600070205080204" pitchFamily="34" charset="-128"/>
              </a:rPr>
              <a:t>/</a:t>
            </a:r>
            <a:r>
              <a:rPr lang="en-GB" altLang="ja-JP" sz="2200" dirty="0" err="1">
                <a:solidFill>
                  <a:srgbClr val="FF0000"/>
                </a:solidFill>
                <a:ea typeface="MS PGothic" panose="020B0600070205080204" pitchFamily="34" charset="-128"/>
              </a:rPr>
              <a:t>reactoryear</a:t>
            </a:r>
            <a:r>
              <a:rPr lang="en-GB" altLang="ja-JP" sz="2200" dirty="0">
                <a:solidFill>
                  <a:schemeClr val="accent1"/>
                </a:solidFill>
                <a:ea typeface="MS PGothic" panose="020B0600070205080204" pitchFamily="34" charset="-128"/>
              </a:rPr>
              <a:t>.  </a:t>
            </a:r>
            <a:endParaRPr lang="en-GB" altLang="ja-JP" sz="2200" dirty="0">
              <a:solidFill>
                <a:schemeClr val="accent1"/>
              </a:solidFill>
            </a:endParaRPr>
          </a:p>
          <a:p>
            <a:pPr marL="616763" indent="-396000" algn="just">
              <a:buNone/>
            </a:pPr>
            <a:r>
              <a:rPr lang="en-GB" altLang="cs-CZ" sz="2200" dirty="0">
                <a:solidFill>
                  <a:schemeClr val="tx1"/>
                </a:solidFill>
              </a:rPr>
              <a:t>		</a:t>
            </a:r>
          </a:p>
        </p:txBody>
      </p:sp>
      <p:sp>
        <p:nvSpPr>
          <p:cNvPr id="182276" name="Rectangle 4">
            <a:extLst>
              <a:ext uri="{FF2B5EF4-FFF2-40B4-BE49-F238E27FC236}">
                <a16:creationId xmlns:a16="http://schemas.microsoft.com/office/drawing/2014/main" id="{1973DB1B-EB4E-4C74-9230-8EDBBEF7C4C8}"/>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78" name="Rectangle 6">
            <a:extLst>
              <a:ext uri="{FF2B5EF4-FFF2-40B4-BE49-F238E27FC236}">
                <a16:creationId xmlns:a16="http://schemas.microsoft.com/office/drawing/2014/main" id="{18CD8930-7553-4FF0-A5E1-046B0577B70F}"/>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80" name="Rectangle 8">
            <a:extLst>
              <a:ext uri="{FF2B5EF4-FFF2-40B4-BE49-F238E27FC236}">
                <a16:creationId xmlns:a16="http://schemas.microsoft.com/office/drawing/2014/main" id="{D4A1F4B8-2924-400F-99BB-6C7AAE70E6AC}"/>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82" name="Rectangle 10">
            <a:extLst>
              <a:ext uri="{FF2B5EF4-FFF2-40B4-BE49-F238E27FC236}">
                <a16:creationId xmlns:a16="http://schemas.microsoft.com/office/drawing/2014/main" id="{EDFEFD1E-8077-48BD-9447-E295A41B92A2}"/>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2285" name="Rectangle 13">
            <a:extLst>
              <a:ext uri="{FF2B5EF4-FFF2-40B4-BE49-F238E27FC236}">
                <a16:creationId xmlns:a16="http://schemas.microsoft.com/office/drawing/2014/main" id="{A944D1E7-97AA-4605-9C7B-FAB9434569E8}"/>
              </a:ext>
            </a:extLst>
          </p:cNvPr>
          <p:cNvSpPr>
            <a:spLocks noChangeArrowheads="1"/>
          </p:cNvSpPr>
          <p:nvPr/>
        </p:nvSpPr>
        <p:spPr bwMode="auto">
          <a:xfrm>
            <a:off x="-1" y="-70099"/>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2" name="Zástupný symbol pro číslo snímku 1">
            <a:extLst>
              <a:ext uri="{FF2B5EF4-FFF2-40B4-BE49-F238E27FC236}">
                <a16:creationId xmlns:a16="http://schemas.microsoft.com/office/drawing/2014/main" id="{713D4C8F-FB1F-4A25-8250-BD3952126036}"/>
              </a:ext>
            </a:extLst>
          </p:cNvPr>
          <p:cNvSpPr>
            <a:spLocks noGrp="1"/>
          </p:cNvSpPr>
          <p:nvPr>
            <p:ph type="sldNum" sz="quarter" idx="11"/>
          </p:nvPr>
        </p:nvSpPr>
        <p:spPr/>
        <p:txBody>
          <a:bodyPr/>
          <a:lstStyle/>
          <a:p>
            <a:fld id="{E7506E1D-C9A7-44DE-9005-E89CCA765756}" type="slidenum">
              <a:rPr lang="cs-CZ" altLang="cs-CZ" smtClean="0"/>
              <a:pPr/>
              <a:t>26</a:t>
            </a:fld>
            <a:endParaRPr lang="cs-CZ" altLang="cs-CZ"/>
          </a:p>
        </p:txBody>
      </p:sp>
      <p:sp>
        <p:nvSpPr>
          <p:cNvPr id="10" name="Zástupný symbol pro číslo snímku 1">
            <a:extLst>
              <a:ext uri="{FF2B5EF4-FFF2-40B4-BE49-F238E27FC236}">
                <a16:creationId xmlns:a16="http://schemas.microsoft.com/office/drawing/2014/main" id="{1C11F8F5-E3C4-4A58-BE98-EBA9BE2B3F1D}"/>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26</a:t>
            </a:fld>
            <a:endParaRPr lang="cs-CZ" sz="1000" dirty="0">
              <a:solidFill>
                <a:schemeClr val="bg1"/>
              </a:solidFill>
            </a:endParaRPr>
          </a:p>
        </p:txBody>
      </p:sp>
    </p:spTree>
    <p:extLst>
      <p:ext uri="{BB962C8B-B14F-4D97-AF65-F5344CB8AC3E}">
        <p14:creationId xmlns:p14="http://schemas.microsoft.com/office/powerpoint/2010/main" val="518418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A79F27BC-B72B-4570-98BB-67CA74D16DD9}"/>
              </a:ext>
            </a:extLst>
          </p:cNvPr>
          <p:cNvSpPr>
            <a:spLocks noGrp="1" noChangeArrowheads="1"/>
          </p:cNvSpPr>
          <p:nvPr>
            <p:ph type="title"/>
          </p:nvPr>
        </p:nvSpPr>
        <p:spPr>
          <a:xfrm>
            <a:off x="417810" y="138"/>
            <a:ext cx="8599711" cy="1092182"/>
          </a:xfrm>
        </p:spPr>
        <p:txBody>
          <a:bodyPr/>
          <a:lstStyle/>
          <a:p>
            <a:r>
              <a:rPr lang="en-GB" altLang="ja-JP" sz="2590" dirty="0">
                <a:ea typeface="MS PGothic" panose="020B0600070205080204" pitchFamily="34" charset="-128"/>
              </a:rPr>
              <a:t>Probabilistic assessment of pressurised thermal shocks for VVER 440 reactor pressure vessel</a:t>
            </a:r>
            <a:r>
              <a:rPr lang="cs-CZ" altLang="ja-JP" sz="2590" dirty="0">
                <a:ea typeface="MS PGothic" panose="020B0600070205080204" pitchFamily="34" charset="-128"/>
              </a:rPr>
              <a:t> - </a:t>
            </a:r>
            <a:r>
              <a:rPr lang="en-GB" altLang="ja-JP" sz="2590" dirty="0">
                <a:ea typeface="MS PGothic" panose="020B0600070205080204" pitchFamily="34" charset="-128"/>
              </a:rPr>
              <a:t>results</a:t>
            </a:r>
            <a:endParaRPr lang="en-GB" altLang="cs-CZ" sz="2590" dirty="0"/>
          </a:p>
        </p:txBody>
      </p:sp>
      <p:sp>
        <p:nvSpPr>
          <p:cNvPr id="183300" name="Rectangle 4">
            <a:extLst>
              <a:ext uri="{FF2B5EF4-FFF2-40B4-BE49-F238E27FC236}">
                <a16:creationId xmlns:a16="http://schemas.microsoft.com/office/drawing/2014/main" id="{7B094FF2-CD86-464D-AC76-DDA8BF049D6D}"/>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3302" name="Rectangle 6">
            <a:extLst>
              <a:ext uri="{FF2B5EF4-FFF2-40B4-BE49-F238E27FC236}">
                <a16:creationId xmlns:a16="http://schemas.microsoft.com/office/drawing/2014/main" id="{C2A19881-FF5B-4F46-AF8C-AF56D02F2EB3}"/>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3304" name="Rectangle 8">
            <a:extLst>
              <a:ext uri="{FF2B5EF4-FFF2-40B4-BE49-F238E27FC236}">
                <a16:creationId xmlns:a16="http://schemas.microsoft.com/office/drawing/2014/main" id="{B2666E38-F282-46F3-B855-A05494D61970}"/>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3306" name="Rectangle 10">
            <a:extLst>
              <a:ext uri="{FF2B5EF4-FFF2-40B4-BE49-F238E27FC236}">
                <a16:creationId xmlns:a16="http://schemas.microsoft.com/office/drawing/2014/main" id="{0094C5B6-F220-4253-8E44-D76E8AE7472E}"/>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3308" name="Rectangle 12">
            <a:extLst>
              <a:ext uri="{FF2B5EF4-FFF2-40B4-BE49-F238E27FC236}">
                <a16:creationId xmlns:a16="http://schemas.microsoft.com/office/drawing/2014/main" id="{E998F088-24C5-42CA-9762-915F5A3B76D5}"/>
              </a:ext>
            </a:extLst>
          </p:cNvPr>
          <p:cNvSpPr>
            <a:spLocks noChangeArrowheads="1"/>
          </p:cNvSpPr>
          <p:nvPr/>
        </p:nvSpPr>
        <p:spPr bwMode="auto">
          <a:xfrm>
            <a:off x="-1" y="-70099"/>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2" name="Zástupný symbol pro číslo snímku 1">
            <a:extLst>
              <a:ext uri="{FF2B5EF4-FFF2-40B4-BE49-F238E27FC236}">
                <a16:creationId xmlns:a16="http://schemas.microsoft.com/office/drawing/2014/main" id="{178D35C7-950F-4F79-8B87-D157DDCA94AF}"/>
              </a:ext>
            </a:extLst>
          </p:cNvPr>
          <p:cNvSpPr>
            <a:spLocks noGrp="1"/>
          </p:cNvSpPr>
          <p:nvPr>
            <p:ph type="sldNum" sz="quarter" idx="11"/>
          </p:nvPr>
        </p:nvSpPr>
        <p:spPr/>
        <p:txBody>
          <a:bodyPr/>
          <a:lstStyle/>
          <a:p>
            <a:fld id="{E7506E1D-C9A7-44DE-9005-E89CCA765756}" type="slidenum">
              <a:rPr lang="cs-CZ" altLang="cs-CZ" smtClean="0"/>
              <a:pPr/>
              <a:t>27</a:t>
            </a:fld>
            <a:endParaRPr lang="cs-CZ" altLang="cs-CZ"/>
          </a:p>
        </p:txBody>
      </p:sp>
      <p:sp>
        <p:nvSpPr>
          <p:cNvPr id="11" name="Zástupný symbol pro číslo snímku 1">
            <a:extLst>
              <a:ext uri="{FF2B5EF4-FFF2-40B4-BE49-F238E27FC236}">
                <a16:creationId xmlns:a16="http://schemas.microsoft.com/office/drawing/2014/main" id="{C96C90C1-D90D-4737-A3D6-291301F0E5FB}"/>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27</a:t>
            </a:fld>
            <a:endParaRPr lang="cs-CZ" sz="1000" dirty="0">
              <a:solidFill>
                <a:schemeClr val="bg1"/>
              </a:solidFill>
            </a:endParaRPr>
          </a:p>
        </p:txBody>
      </p:sp>
      <p:pic>
        <p:nvPicPr>
          <p:cNvPr id="3" name="Obrázek 2">
            <a:extLst>
              <a:ext uri="{FF2B5EF4-FFF2-40B4-BE49-F238E27FC236}">
                <a16:creationId xmlns:a16="http://schemas.microsoft.com/office/drawing/2014/main" id="{6CBDEA4D-0FDF-4422-A5D3-68B063AA49B8}"/>
              </a:ext>
            </a:extLst>
          </p:cNvPr>
          <p:cNvPicPr>
            <a:picLocks noChangeAspect="1"/>
          </p:cNvPicPr>
          <p:nvPr/>
        </p:nvPicPr>
        <p:blipFill>
          <a:blip r:embed="rId2" cstate="print"/>
          <a:stretch>
            <a:fillRect/>
          </a:stretch>
        </p:blipFill>
        <p:spPr>
          <a:xfrm>
            <a:off x="1045256" y="1260351"/>
            <a:ext cx="8599711" cy="57128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a:extLst>
              <a:ext uri="{FF2B5EF4-FFF2-40B4-BE49-F238E27FC236}">
                <a16:creationId xmlns:a16="http://schemas.microsoft.com/office/drawing/2014/main" id="{6B8413EE-8077-4A33-BA04-D98AF0242C07}"/>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4325" name="Rectangle 5">
            <a:extLst>
              <a:ext uri="{FF2B5EF4-FFF2-40B4-BE49-F238E27FC236}">
                <a16:creationId xmlns:a16="http://schemas.microsoft.com/office/drawing/2014/main" id="{5068B9CC-8FF3-4A48-9948-31D50A48079C}"/>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4327" name="Rectangle 7">
            <a:extLst>
              <a:ext uri="{FF2B5EF4-FFF2-40B4-BE49-F238E27FC236}">
                <a16:creationId xmlns:a16="http://schemas.microsoft.com/office/drawing/2014/main" id="{41924FBD-371D-40A4-80E6-AE9A78D83C4E}"/>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4329" name="Rectangle 9">
            <a:extLst>
              <a:ext uri="{FF2B5EF4-FFF2-40B4-BE49-F238E27FC236}">
                <a16:creationId xmlns:a16="http://schemas.microsoft.com/office/drawing/2014/main" id="{205B9229-F185-4150-BED6-8E3F38EDB149}"/>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4331" name="Rectangle 11">
            <a:extLst>
              <a:ext uri="{FF2B5EF4-FFF2-40B4-BE49-F238E27FC236}">
                <a16:creationId xmlns:a16="http://schemas.microsoft.com/office/drawing/2014/main" id="{D0DC49E2-4BEC-41EE-B3ED-125D7ACE7ECB}"/>
              </a:ext>
            </a:extLst>
          </p:cNvPr>
          <p:cNvSpPr>
            <a:spLocks noChangeArrowheads="1"/>
          </p:cNvSpPr>
          <p:nvPr/>
        </p:nvSpPr>
        <p:spPr bwMode="auto">
          <a:xfrm>
            <a:off x="-1" y="-70099"/>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4333" name="Rectangle 13">
            <a:extLst>
              <a:ext uri="{FF2B5EF4-FFF2-40B4-BE49-F238E27FC236}">
                <a16:creationId xmlns:a16="http://schemas.microsoft.com/office/drawing/2014/main" id="{8AE7F0CB-BB3F-4C94-A873-CF9DF69C1BD4}"/>
              </a:ext>
            </a:extLst>
          </p:cNvPr>
          <p:cNvSpPr>
            <a:spLocks noChangeArrowheads="1"/>
          </p:cNvSpPr>
          <p:nvPr/>
        </p:nvSpPr>
        <p:spPr bwMode="auto">
          <a:xfrm>
            <a:off x="551450" y="1441515"/>
            <a:ext cx="9189732" cy="187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8275" tIns="11655" rIns="58275" bIns="11655" anchor="ctr">
            <a:spAutoFit/>
          </a:bodyPr>
          <a:lstStyle/>
          <a:p>
            <a:pPr marL="342900" indent="-342900">
              <a:buFont typeface="Wingdings" panose="05000000000000000000" pitchFamily="2" charset="2"/>
              <a:buChar char="§"/>
            </a:pPr>
            <a:r>
              <a:rPr lang="en-GB" altLang="ja-JP" sz="2400" b="1" dirty="0">
                <a:solidFill>
                  <a:schemeClr val="accent1"/>
                </a:solidFill>
                <a:ea typeface="MS PGothic" panose="020B0600070205080204" pitchFamily="34" charset="-128"/>
              </a:rPr>
              <a:t>Dominating contributors to FI – groups: </a:t>
            </a:r>
            <a:br>
              <a:rPr lang="cs-CZ" altLang="ja-JP" sz="2400" b="1" dirty="0">
                <a:solidFill>
                  <a:schemeClr val="accent1"/>
                </a:solidFill>
                <a:ea typeface="MS PGothic" panose="020B0600070205080204" pitchFamily="34" charset="-128"/>
              </a:rPr>
            </a:br>
            <a:r>
              <a:rPr lang="en-GB" altLang="ja-JP" sz="2400" b="1" dirty="0">
                <a:solidFill>
                  <a:schemeClr val="accent1"/>
                </a:solidFill>
                <a:ea typeface="MS PGothic" panose="020B0600070205080204" pitchFamily="34" charset="-128"/>
              </a:rPr>
              <a:t>PTS with </a:t>
            </a:r>
            <a:r>
              <a:rPr lang="en-GB" altLang="ja-JP" sz="2400" b="1" dirty="0">
                <a:solidFill>
                  <a:srgbClr val="FF0000"/>
                </a:solidFill>
                <a:ea typeface="MS PGothic" panose="020B0600070205080204" pitchFamily="34" charset="-128"/>
              </a:rPr>
              <a:t>flooding of RPV from outside</a:t>
            </a:r>
            <a:r>
              <a:rPr lang="cs-CZ" altLang="ja-JP" sz="2400" b="1" dirty="0">
                <a:solidFill>
                  <a:srgbClr val="FF0000"/>
                </a:solidFill>
                <a:ea typeface="MS PGothic" panose="020B0600070205080204" pitchFamily="34" charset="-128"/>
              </a:rPr>
              <a:t>:</a:t>
            </a:r>
            <a:r>
              <a:rPr lang="en-GB" altLang="ja-JP" sz="2400" b="1" dirty="0">
                <a:solidFill>
                  <a:schemeClr val="accent1"/>
                </a:solidFill>
                <a:ea typeface="MS PGothic" panose="020B0600070205080204" pitchFamily="34" charset="-128"/>
              </a:rPr>
              <a:t> break of feedwater, small-break LOCA</a:t>
            </a:r>
            <a:r>
              <a:rPr lang="cs-CZ" altLang="ja-JP" sz="2400" b="1" dirty="0">
                <a:solidFill>
                  <a:schemeClr val="accent1"/>
                </a:solidFill>
                <a:ea typeface="MS PGothic" panose="020B0600070205080204" pitchFamily="34" charset="-128"/>
              </a:rPr>
              <a:t>.</a:t>
            </a:r>
            <a:endParaRPr lang="en-GB" altLang="ja-JP" sz="2400" b="1" dirty="0">
              <a:solidFill>
                <a:schemeClr val="accent1"/>
              </a:solidFill>
              <a:ea typeface="MS PGothic" panose="020B0600070205080204" pitchFamily="34" charset="-128"/>
            </a:endParaRPr>
          </a:p>
          <a:p>
            <a:pPr marL="342900" indent="-342900">
              <a:buFont typeface="Wingdings" panose="05000000000000000000" pitchFamily="2" charset="2"/>
              <a:buChar char="§"/>
            </a:pPr>
            <a:r>
              <a:rPr lang="en-GB" altLang="ja-JP" sz="2400" b="1" dirty="0">
                <a:solidFill>
                  <a:schemeClr val="accent1"/>
                </a:solidFill>
                <a:ea typeface="MS PGothic" panose="020B0600070205080204" pitchFamily="34" charset="-128"/>
              </a:rPr>
              <a:t>Dominating </a:t>
            </a:r>
            <a:r>
              <a:rPr lang="en-US" altLang="ja-JP" sz="2400" b="1" dirty="0">
                <a:solidFill>
                  <a:schemeClr val="accent1"/>
                </a:solidFill>
                <a:ea typeface="MS PGothic" panose="020B0600070205080204" pitchFamily="34" charset="-128"/>
              </a:rPr>
              <a:t>contributors </a:t>
            </a:r>
            <a:r>
              <a:rPr lang="en-GB" altLang="ja-JP" sz="2400" b="1" dirty="0">
                <a:solidFill>
                  <a:schemeClr val="accent1"/>
                </a:solidFill>
                <a:ea typeface="MS PGothic" panose="020B0600070205080204" pitchFamily="34" charset="-128"/>
              </a:rPr>
              <a:t>to FI - individual types of defects:  </a:t>
            </a:r>
            <a:r>
              <a:rPr lang="en-GB" altLang="ja-JP" sz="2400" b="1" dirty="0">
                <a:solidFill>
                  <a:srgbClr val="FF0000"/>
                </a:solidFill>
                <a:ea typeface="MS PGothic" panose="020B0600070205080204" pitchFamily="34" charset="-128"/>
              </a:rPr>
              <a:t>circumferential cracks in welds</a:t>
            </a:r>
            <a:r>
              <a:rPr lang="cs-CZ" altLang="ja-JP" sz="2400" b="1" dirty="0">
                <a:solidFill>
                  <a:srgbClr val="FF0000"/>
                </a:solidFill>
                <a:ea typeface="MS PGothic" panose="020B0600070205080204" pitchFamily="34" charset="-128"/>
              </a:rPr>
              <a:t>.</a:t>
            </a:r>
            <a:endParaRPr lang="en-GB" altLang="ja-JP" sz="2400" b="1" dirty="0">
              <a:solidFill>
                <a:srgbClr val="FF0000"/>
              </a:solidFill>
            </a:endParaRPr>
          </a:p>
        </p:txBody>
      </p:sp>
      <p:sp>
        <p:nvSpPr>
          <p:cNvPr id="2" name="Zástupný symbol pro číslo snímku 1">
            <a:extLst>
              <a:ext uri="{FF2B5EF4-FFF2-40B4-BE49-F238E27FC236}">
                <a16:creationId xmlns:a16="http://schemas.microsoft.com/office/drawing/2014/main" id="{CA6C2A34-A984-4185-9403-E59BA5830707}"/>
              </a:ext>
            </a:extLst>
          </p:cNvPr>
          <p:cNvSpPr>
            <a:spLocks noGrp="1"/>
          </p:cNvSpPr>
          <p:nvPr>
            <p:ph type="sldNum" sz="quarter" idx="11"/>
          </p:nvPr>
        </p:nvSpPr>
        <p:spPr/>
        <p:txBody>
          <a:bodyPr/>
          <a:lstStyle/>
          <a:p>
            <a:fld id="{5DFF0D86-A1C7-4D0F-A9C0-190024067A95}" type="slidenum">
              <a:rPr lang="cs-CZ" altLang="cs-CZ" smtClean="0"/>
              <a:pPr/>
              <a:t>28</a:t>
            </a:fld>
            <a:endParaRPr lang="cs-CZ" altLang="cs-CZ"/>
          </a:p>
        </p:txBody>
      </p:sp>
      <p:sp>
        <p:nvSpPr>
          <p:cNvPr id="11" name="Zástupný symbol pro číslo snímku 1">
            <a:extLst>
              <a:ext uri="{FF2B5EF4-FFF2-40B4-BE49-F238E27FC236}">
                <a16:creationId xmlns:a16="http://schemas.microsoft.com/office/drawing/2014/main" id="{B316B3DA-F34F-4AF8-8FCB-436C15E0AEB4}"/>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28</a:t>
            </a:fld>
            <a:endParaRPr lang="cs-CZ" sz="1000" dirty="0">
              <a:solidFill>
                <a:schemeClr val="bg1"/>
              </a:solidFill>
            </a:endParaRPr>
          </a:p>
        </p:txBody>
      </p:sp>
      <p:sp>
        <p:nvSpPr>
          <p:cNvPr id="16" name="Rectangle 2">
            <a:extLst>
              <a:ext uri="{FF2B5EF4-FFF2-40B4-BE49-F238E27FC236}">
                <a16:creationId xmlns:a16="http://schemas.microsoft.com/office/drawing/2014/main" id="{D3B9164D-A2C4-4093-9E9E-5EC427FB974B}"/>
              </a:ext>
            </a:extLst>
          </p:cNvPr>
          <p:cNvSpPr>
            <a:spLocks noGrp="1" noChangeArrowheads="1"/>
          </p:cNvSpPr>
          <p:nvPr>
            <p:ph type="title"/>
          </p:nvPr>
        </p:nvSpPr>
        <p:spPr>
          <a:xfrm>
            <a:off x="448568" y="80169"/>
            <a:ext cx="8610086" cy="1092200"/>
          </a:xfrm>
        </p:spPr>
        <p:txBody>
          <a:bodyPr/>
          <a:lstStyle/>
          <a:p>
            <a:r>
              <a:rPr lang="en-GB" altLang="ja-JP" sz="2590">
                <a:ea typeface="MS PGothic" panose="020B0600070205080204" pitchFamily="34" charset="-128"/>
              </a:rPr>
              <a:t>Probabilistic assessment of pressurised thermal shocks for VVER 440 reactor pressure vessel - results</a:t>
            </a:r>
            <a:endParaRPr lang="en-GB" altLang="cs-CZ" sz="259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a:extLst>
              <a:ext uri="{FF2B5EF4-FFF2-40B4-BE49-F238E27FC236}">
                <a16:creationId xmlns:a16="http://schemas.microsoft.com/office/drawing/2014/main" id="{D1E44B28-B9C6-4293-B027-6DBD5718DBF5}"/>
              </a:ext>
            </a:extLst>
          </p:cNvPr>
          <p:cNvSpPr>
            <a:spLocks noGrp="1"/>
          </p:cNvSpPr>
          <p:nvPr>
            <p:ph type="sldNum" sz="quarter" idx="10"/>
          </p:nvPr>
        </p:nvSpPr>
        <p:spPr/>
        <p:txBody>
          <a:bodyPr/>
          <a:lstStyle/>
          <a:p>
            <a:fld id="{29E40807-EE2B-47F4-A466-4F790FB0A60E}" type="slidenum">
              <a:rPr lang="cs-CZ" altLang="cs-CZ"/>
              <a:pPr/>
              <a:t>2</a:t>
            </a:fld>
            <a:endParaRPr lang="cs-CZ" altLang="cs-CZ"/>
          </a:p>
        </p:txBody>
      </p:sp>
      <p:sp>
        <p:nvSpPr>
          <p:cNvPr id="212994" name="Rectangle 2">
            <a:extLst>
              <a:ext uri="{FF2B5EF4-FFF2-40B4-BE49-F238E27FC236}">
                <a16:creationId xmlns:a16="http://schemas.microsoft.com/office/drawing/2014/main" id="{65EF973C-6CF4-4BF6-B277-B432995AD58C}"/>
              </a:ext>
            </a:extLst>
          </p:cNvPr>
          <p:cNvSpPr>
            <a:spLocks noGrp="1" noChangeArrowheads="1"/>
          </p:cNvSpPr>
          <p:nvPr>
            <p:ph type="title"/>
          </p:nvPr>
        </p:nvSpPr>
        <p:spPr>
          <a:xfrm>
            <a:off x="460544" y="344081"/>
            <a:ext cx="8236955" cy="493395"/>
          </a:xfrm>
        </p:spPr>
        <p:txBody>
          <a:bodyPr/>
          <a:lstStyle/>
          <a:p>
            <a:r>
              <a:rPr lang="en-US" dirty="0">
                <a:ea typeface="SimSun" pitchFamily="2" charset="-122"/>
                <a:cs typeface="Times New Roman" pitchFamily="18" charset="0"/>
              </a:rPr>
              <a:t>VVER-440 reactor pressure vessel</a:t>
            </a:r>
            <a:endParaRPr lang="en-US" altLang="cs-CZ" dirty="0">
              <a:solidFill>
                <a:srgbClr val="FF33CC"/>
              </a:solidFill>
              <a:cs typeface="Times New Roman" panose="02020603050405020304" pitchFamily="18" charset="0"/>
            </a:endParaRPr>
          </a:p>
        </p:txBody>
      </p:sp>
      <p:sp>
        <p:nvSpPr>
          <p:cNvPr id="212995" name="Rectangle 3">
            <a:extLst>
              <a:ext uri="{FF2B5EF4-FFF2-40B4-BE49-F238E27FC236}">
                <a16:creationId xmlns:a16="http://schemas.microsoft.com/office/drawing/2014/main" id="{BF8FE53F-D921-4AD4-93E3-CD662D2CD36E}"/>
              </a:ext>
            </a:extLst>
          </p:cNvPr>
          <p:cNvSpPr>
            <a:spLocks noGrp="1" noChangeArrowheads="1"/>
          </p:cNvSpPr>
          <p:nvPr>
            <p:ph type="body" idx="1"/>
          </p:nvPr>
        </p:nvSpPr>
        <p:spPr>
          <a:xfrm>
            <a:off x="435379" y="1245154"/>
            <a:ext cx="5093602" cy="5595236"/>
          </a:xfrm>
        </p:spPr>
        <p:txBody>
          <a:bodyPr>
            <a:noAutofit/>
          </a:bodyPr>
          <a:lstStyle/>
          <a:p>
            <a:pPr marL="575645" indent="-575645">
              <a:lnSpc>
                <a:spcPct val="90000"/>
              </a:lnSpc>
            </a:pPr>
            <a:r>
              <a:rPr lang="en-GB" altLang="cs-CZ" sz="2000" dirty="0"/>
              <a:t>VVER 440 – water cooled water moderated energy reactor</a:t>
            </a:r>
          </a:p>
          <a:p>
            <a:pPr marL="575645" indent="-575645">
              <a:lnSpc>
                <a:spcPct val="90000"/>
              </a:lnSpc>
            </a:pPr>
            <a:r>
              <a:rPr lang="en-GB" altLang="cs-CZ" sz="2000" dirty="0"/>
              <a:t>Similar to PWR</a:t>
            </a:r>
          </a:p>
          <a:p>
            <a:pPr marL="575645" indent="-575645">
              <a:lnSpc>
                <a:spcPct val="90000"/>
              </a:lnSpc>
            </a:pPr>
            <a:r>
              <a:rPr lang="en-GB" altLang="cs-CZ" sz="2000" dirty="0"/>
              <a:t>Originally designed in Soviet Union in 70s </a:t>
            </a:r>
          </a:p>
          <a:p>
            <a:pPr marL="575645" indent="-575645">
              <a:lnSpc>
                <a:spcPct val="90000"/>
              </a:lnSpc>
            </a:pPr>
            <a:r>
              <a:rPr lang="en-GB" altLang="cs-CZ" sz="2000" dirty="0"/>
              <a:t>Electrical power 440 MW (design)</a:t>
            </a:r>
          </a:p>
          <a:p>
            <a:pPr marL="575645" indent="-575645">
              <a:lnSpc>
                <a:spcPct val="90000"/>
              </a:lnSpc>
            </a:pPr>
            <a:r>
              <a:rPr lang="en-GB" altLang="cs-CZ" sz="2000" dirty="0"/>
              <a:t>Beltline inner radius 1,771 m</a:t>
            </a:r>
          </a:p>
          <a:p>
            <a:pPr marL="575645" indent="-575645">
              <a:lnSpc>
                <a:spcPct val="90000"/>
              </a:lnSpc>
            </a:pPr>
            <a:r>
              <a:rPr lang="en-GB" altLang="cs-CZ" sz="2000" dirty="0"/>
              <a:t>Wall thickness in beltline 140 mm (base mat.) + 9 mm (cladding)</a:t>
            </a:r>
          </a:p>
          <a:p>
            <a:pPr marL="575645" indent="-575645">
              <a:lnSpc>
                <a:spcPct val="90000"/>
              </a:lnSpc>
            </a:pPr>
            <a:r>
              <a:rPr lang="en-GB" altLang="cs-CZ" sz="2000" dirty="0"/>
              <a:t>Maximum design fluence for 40 years: 323.10</a:t>
            </a:r>
            <a:r>
              <a:rPr lang="en-GB" altLang="cs-CZ" sz="2000" baseline="30000" dirty="0"/>
              <a:t>22</a:t>
            </a:r>
            <a:r>
              <a:rPr lang="en-GB" altLang="cs-CZ" sz="2000" dirty="0"/>
              <a:t> m</a:t>
            </a:r>
            <a:r>
              <a:rPr lang="en-GB" altLang="cs-CZ" sz="2000" baseline="30000" dirty="0"/>
              <a:t>-2</a:t>
            </a:r>
            <a:r>
              <a:rPr lang="en-GB" altLang="cs-CZ" sz="2000" dirty="0"/>
              <a:t> (neutrons with energy &gt; 0,5 MeV)</a:t>
            </a:r>
          </a:p>
          <a:p>
            <a:pPr marL="575645" indent="-575645">
              <a:lnSpc>
                <a:spcPct val="90000"/>
              </a:lnSpc>
            </a:pPr>
            <a:r>
              <a:rPr lang="en-GB" altLang="cs-CZ" sz="2000" dirty="0"/>
              <a:t>Design fluence for 40 </a:t>
            </a:r>
            <a:r>
              <a:rPr lang="cs-CZ" altLang="cs-CZ" sz="2000" dirty="0"/>
              <a:t>years </a:t>
            </a:r>
            <a:r>
              <a:rPr lang="en-GB" altLang="cs-CZ" sz="2000" dirty="0"/>
              <a:t>at weld </a:t>
            </a:r>
            <a:br>
              <a:rPr lang="en-GB" altLang="cs-CZ" sz="2000" dirty="0"/>
            </a:br>
            <a:r>
              <a:rPr lang="en-GB" altLang="cs-CZ" sz="2000" dirty="0"/>
              <a:t>No. 5/6: 248.10</a:t>
            </a:r>
            <a:r>
              <a:rPr lang="en-GB" altLang="cs-CZ" sz="2000" baseline="30000" dirty="0"/>
              <a:t>22</a:t>
            </a:r>
            <a:r>
              <a:rPr lang="en-GB" altLang="cs-CZ" sz="2000" dirty="0"/>
              <a:t> m</a:t>
            </a:r>
            <a:r>
              <a:rPr lang="en-GB" altLang="cs-CZ" sz="2000" baseline="30000" dirty="0"/>
              <a:t>-2</a:t>
            </a:r>
            <a:endParaRPr lang="en-GB" altLang="cs-CZ" sz="2000" dirty="0"/>
          </a:p>
          <a:p>
            <a:pPr marL="575645" indent="-575645">
              <a:lnSpc>
                <a:spcPct val="90000"/>
              </a:lnSpc>
            </a:pPr>
            <a:r>
              <a:rPr lang="en-GB" altLang="cs-CZ" sz="2000" dirty="0"/>
              <a:t>Base material in beltline 15Kh2MFA</a:t>
            </a:r>
          </a:p>
          <a:p>
            <a:pPr marL="575645" indent="-575645">
              <a:lnSpc>
                <a:spcPct val="90000"/>
              </a:lnSpc>
            </a:pPr>
            <a:r>
              <a:rPr lang="en-GB" altLang="cs-CZ" sz="2000" dirty="0"/>
              <a:t>Weld material 10KhMFT</a:t>
            </a:r>
          </a:p>
          <a:p>
            <a:pPr marL="575645" indent="-575645">
              <a:lnSpc>
                <a:spcPct val="90000"/>
              </a:lnSpc>
            </a:pPr>
            <a:endParaRPr lang="en-GB" altLang="cs-CZ" sz="2000" b="0" dirty="0">
              <a:solidFill>
                <a:schemeClr val="tx1"/>
              </a:solidFill>
              <a:latin typeface="Times New Roman" panose="02020603050405020304" pitchFamily="18" charset="0"/>
            </a:endParaRPr>
          </a:p>
        </p:txBody>
      </p:sp>
      <p:pic>
        <p:nvPicPr>
          <p:cNvPr id="6" name="Picture 13" descr="tnr">
            <a:extLst>
              <a:ext uri="{FF2B5EF4-FFF2-40B4-BE49-F238E27FC236}">
                <a16:creationId xmlns:a16="http://schemas.microsoft.com/office/drawing/2014/main" id="{00000000-0008-0000-0300-000003100000}"/>
              </a:ext>
            </a:extLst>
          </p:cNvPr>
          <p:cNvPicPr>
            <a:picLocks noChangeAspect="1" noChangeArrowheads="1"/>
          </p:cNvPicPr>
          <p:nvPr/>
        </p:nvPicPr>
        <p:blipFill>
          <a:blip r:embed="rId3" cstate="print"/>
          <a:srcRect/>
          <a:stretch>
            <a:fillRect/>
          </a:stretch>
        </p:blipFill>
        <p:spPr bwMode="auto">
          <a:xfrm>
            <a:off x="5921176" y="1245154"/>
            <a:ext cx="2664296" cy="6172428"/>
          </a:xfrm>
          <a:prstGeom prst="rect">
            <a:avLst/>
          </a:prstGeom>
          <a:noFill/>
          <a:ln w="9525">
            <a:noFill/>
            <a:miter lim="800000"/>
            <a:headEnd/>
            <a:tailEnd/>
          </a:ln>
        </p:spPr>
      </p:pic>
      <p:sp>
        <p:nvSpPr>
          <p:cNvPr id="2" name="TextovéPole 1">
            <a:extLst>
              <a:ext uri="{FF2B5EF4-FFF2-40B4-BE49-F238E27FC236}">
                <a16:creationId xmlns:a16="http://schemas.microsoft.com/office/drawing/2014/main" id="{58C74595-8A62-43C8-A44B-B944FF2B2ECC}"/>
              </a:ext>
            </a:extLst>
          </p:cNvPr>
          <p:cNvSpPr txBox="1"/>
          <p:nvPr/>
        </p:nvSpPr>
        <p:spPr>
          <a:xfrm>
            <a:off x="8550548" y="4208010"/>
            <a:ext cx="1115045" cy="338554"/>
          </a:xfrm>
          <a:prstGeom prst="rect">
            <a:avLst/>
          </a:prstGeom>
          <a:noFill/>
        </p:spPr>
        <p:txBody>
          <a:bodyPr wrap="square" rtlCol="0">
            <a:spAutoFit/>
          </a:bodyPr>
          <a:lstStyle/>
          <a:p>
            <a:r>
              <a:rPr lang="en-GB" sz="1600" b="1" dirty="0">
                <a:solidFill>
                  <a:schemeClr val="tx2"/>
                </a:solidFill>
              </a:rPr>
              <a:t>weld 3/5</a:t>
            </a:r>
          </a:p>
        </p:txBody>
      </p:sp>
      <p:sp>
        <p:nvSpPr>
          <p:cNvPr id="8" name="TextovéPole 7">
            <a:extLst>
              <a:ext uri="{FF2B5EF4-FFF2-40B4-BE49-F238E27FC236}">
                <a16:creationId xmlns:a16="http://schemas.microsoft.com/office/drawing/2014/main" id="{22136D00-E95B-446D-BD7D-CA42B5DF0536}"/>
              </a:ext>
            </a:extLst>
          </p:cNvPr>
          <p:cNvSpPr txBox="1"/>
          <p:nvPr/>
        </p:nvSpPr>
        <p:spPr>
          <a:xfrm>
            <a:off x="8567469" y="5488535"/>
            <a:ext cx="1115045" cy="338554"/>
          </a:xfrm>
          <a:prstGeom prst="rect">
            <a:avLst/>
          </a:prstGeom>
          <a:noFill/>
        </p:spPr>
        <p:txBody>
          <a:bodyPr wrap="square" rtlCol="0">
            <a:spAutoFit/>
          </a:bodyPr>
          <a:lstStyle/>
          <a:p>
            <a:r>
              <a:rPr lang="en-GB" sz="1600" b="1" dirty="0">
                <a:solidFill>
                  <a:schemeClr val="tx2"/>
                </a:solidFill>
              </a:rPr>
              <a:t>weld 5/6</a:t>
            </a:r>
          </a:p>
        </p:txBody>
      </p:sp>
      <p:cxnSp>
        <p:nvCxnSpPr>
          <p:cNvPr id="4" name="Přímá spojnice se šipkou 3">
            <a:extLst>
              <a:ext uri="{FF2B5EF4-FFF2-40B4-BE49-F238E27FC236}">
                <a16:creationId xmlns:a16="http://schemas.microsoft.com/office/drawing/2014/main" id="{7B7BC7F7-67D7-4067-9A68-CA1F12899C96}"/>
              </a:ext>
            </a:extLst>
          </p:cNvPr>
          <p:cNvCxnSpPr>
            <a:cxnSpLocks/>
          </p:cNvCxnSpPr>
          <p:nvPr/>
        </p:nvCxnSpPr>
        <p:spPr bwMode="auto">
          <a:xfrm flipH="1">
            <a:off x="8189426" y="4377287"/>
            <a:ext cx="396047" cy="0"/>
          </a:xfrm>
          <a:prstGeom prst="straightConnector1">
            <a:avLst/>
          </a:prstGeom>
          <a:solidFill>
            <a:schemeClr val="accent1"/>
          </a:solidFill>
          <a:ln w="25400" cap="flat" cmpd="sng" algn="ctr">
            <a:solidFill>
              <a:srgbClr val="CC00FF"/>
            </a:solidFill>
            <a:prstDash val="solid"/>
            <a:round/>
            <a:headEnd type="none" w="med" len="med"/>
            <a:tailEnd type="triangle"/>
          </a:ln>
          <a:effectLst/>
        </p:spPr>
      </p:cxnSp>
      <p:cxnSp>
        <p:nvCxnSpPr>
          <p:cNvPr id="11" name="Přímá spojnice se šipkou 10">
            <a:extLst>
              <a:ext uri="{FF2B5EF4-FFF2-40B4-BE49-F238E27FC236}">
                <a16:creationId xmlns:a16="http://schemas.microsoft.com/office/drawing/2014/main" id="{AC0F1466-3BC9-4548-81AB-82AB917FB0F9}"/>
              </a:ext>
            </a:extLst>
          </p:cNvPr>
          <p:cNvCxnSpPr>
            <a:cxnSpLocks/>
            <a:stCxn id="8" idx="1"/>
          </p:cNvCxnSpPr>
          <p:nvPr/>
        </p:nvCxnSpPr>
        <p:spPr bwMode="auto">
          <a:xfrm flipH="1" flipV="1">
            <a:off x="8189427" y="5508824"/>
            <a:ext cx="378042" cy="148988"/>
          </a:xfrm>
          <a:prstGeom prst="straightConnector1">
            <a:avLst/>
          </a:prstGeom>
          <a:solidFill>
            <a:schemeClr val="accent1"/>
          </a:solidFill>
          <a:ln w="25400" cap="flat" cmpd="sng" algn="ctr">
            <a:solidFill>
              <a:srgbClr val="CC00FF"/>
            </a:solidFill>
            <a:prstDash val="solid"/>
            <a:round/>
            <a:headEnd type="none" w="med" len="med"/>
            <a:tailEnd type="triangle"/>
          </a:ln>
          <a:effectLst/>
        </p:spPr>
      </p:cxnSp>
      <p:cxnSp>
        <p:nvCxnSpPr>
          <p:cNvPr id="12" name="Přímá spojnice 11">
            <a:extLst>
              <a:ext uri="{FF2B5EF4-FFF2-40B4-BE49-F238E27FC236}">
                <a16:creationId xmlns:a16="http://schemas.microsoft.com/office/drawing/2014/main" id="{F4EA074E-08FE-4947-95AD-D8099D276C09}"/>
              </a:ext>
            </a:extLst>
          </p:cNvPr>
          <p:cNvCxnSpPr/>
          <p:nvPr/>
        </p:nvCxnSpPr>
        <p:spPr bwMode="auto">
          <a:xfrm>
            <a:off x="8009408" y="4377287"/>
            <a:ext cx="0" cy="141956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6" name="Přímá spojnice se šipkou 15">
            <a:extLst>
              <a:ext uri="{FF2B5EF4-FFF2-40B4-BE49-F238E27FC236}">
                <a16:creationId xmlns:a16="http://schemas.microsoft.com/office/drawing/2014/main" id="{E6EF6712-7974-4B2D-84B3-3ECE988F3E41}"/>
              </a:ext>
            </a:extLst>
          </p:cNvPr>
          <p:cNvCxnSpPr>
            <a:cxnSpLocks/>
          </p:cNvCxnSpPr>
          <p:nvPr/>
        </p:nvCxnSpPr>
        <p:spPr bwMode="auto">
          <a:xfrm flipH="1">
            <a:off x="8189425" y="4860751"/>
            <a:ext cx="396047" cy="0"/>
          </a:xfrm>
          <a:prstGeom prst="straightConnector1">
            <a:avLst/>
          </a:prstGeom>
          <a:solidFill>
            <a:schemeClr val="accent1"/>
          </a:solidFill>
          <a:ln w="25400" cap="flat" cmpd="sng" algn="ctr">
            <a:solidFill>
              <a:srgbClr val="808080"/>
            </a:solidFill>
            <a:prstDash val="solid"/>
            <a:round/>
            <a:headEnd type="none" w="med" len="med"/>
            <a:tailEnd type="triangle"/>
          </a:ln>
          <a:effectLst/>
        </p:spPr>
      </p:cxnSp>
      <p:sp>
        <p:nvSpPr>
          <p:cNvPr id="17" name="TextovéPole 16">
            <a:extLst>
              <a:ext uri="{FF2B5EF4-FFF2-40B4-BE49-F238E27FC236}">
                <a16:creationId xmlns:a16="http://schemas.microsoft.com/office/drawing/2014/main" id="{04C61882-7850-4DE3-AA86-677142FB66C5}"/>
              </a:ext>
            </a:extLst>
          </p:cNvPr>
          <p:cNvSpPr txBox="1"/>
          <p:nvPr/>
        </p:nvSpPr>
        <p:spPr>
          <a:xfrm>
            <a:off x="8574344" y="4658248"/>
            <a:ext cx="1115045" cy="338554"/>
          </a:xfrm>
          <a:prstGeom prst="rect">
            <a:avLst/>
          </a:prstGeom>
          <a:noFill/>
        </p:spPr>
        <p:txBody>
          <a:bodyPr wrap="square" rtlCol="0">
            <a:spAutoFit/>
          </a:bodyPr>
          <a:lstStyle/>
          <a:p>
            <a:r>
              <a:rPr lang="cs-CZ" sz="1600" b="1" dirty="0">
                <a:solidFill>
                  <a:schemeClr val="tx2"/>
                </a:solidFill>
              </a:rPr>
              <a:t>long ring</a:t>
            </a:r>
            <a:endParaRPr lang="en-GB" sz="1600" b="1" dirty="0">
              <a:solidFill>
                <a:schemeClr val="tx2"/>
              </a:solidFill>
            </a:endParaRPr>
          </a:p>
        </p:txBody>
      </p:sp>
      <p:sp>
        <p:nvSpPr>
          <p:cNvPr id="18" name="TextovéPole 17">
            <a:extLst>
              <a:ext uri="{FF2B5EF4-FFF2-40B4-BE49-F238E27FC236}">
                <a16:creationId xmlns:a16="http://schemas.microsoft.com/office/drawing/2014/main" id="{EA3B0C0B-BFE5-4A99-B68D-47AB4BD992BA}"/>
              </a:ext>
            </a:extLst>
          </p:cNvPr>
          <p:cNvSpPr txBox="1"/>
          <p:nvPr/>
        </p:nvSpPr>
        <p:spPr>
          <a:xfrm>
            <a:off x="8574342" y="5773103"/>
            <a:ext cx="1361926" cy="584775"/>
          </a:xfrm>
          <a:prstGeom prst="rect">
            <a:avLst/>
          </a:prstGeom>
          <a:noFill/>
        </p:spPr>
        <p:txBody>
          <a:bodyPr wrap="square" rtlCol="0">
            <a:spAutoFit/>
          </a:bodyPr>
          <a:lstStyle/>
          <a:p>
            <a:r>
              <a:rPr lang="en-GB" sz="1600" b="1" dirty="0">
                <a:solidFill>
                  <a:schemeClr val="tx2"/>
                </a:solidFill>
              </a:rPr>
              <a:t>upper short ring</a:t>
            </a:r>
          </a:p>
        </p:txBody>
      </p:sp>
      <p:sp>
        <p:nvSpPr>
          <p:cNvPr id="19" name="TextovéPole 18">
            <a:extLst>
              <a:ext uri="{FF2B5EF4-FFF2-40B4-BE49-F238E27FC236}">
                <a16:creationId xmlns:a16="http://schemas.microsoft.com/office/drawing/2014/main" id="{0A616DD7-D03A-4312-ACC0-AB27C0423765}"/>
              </a:ext>
            </a:extLst>
          </p:cNvPr>
          <p:cNvSpPr txBox="1"/>
          <p:nvPr/>
        </p:nvSpPr>
        <p:spPr>
          <a:xfrm>
            <a:off x="8567469" y="3689743"/>
            <a:ext cx="1361926" cy="584775"/>
          </a:xfrm>
          <a:prstGeom prst="rect">
            <a:avLst/>
          </a:prstGeom>
          <a:noFill/>
        </p:spPr>
        <p:txBody>
          <a:bodyPr wrap="square" rtlCol="0">
            <a:spAutoFit/>
          </a:bodyPr>
          <a:lstStyle/>
          <a:p>
            <a:r>
              <a:rPr lang="en-GB" sz="1600" b="1" dirty="0">
                <a:solidFill>
                  <a:schemeClr val="tx2"/>
                </a:solidFill>
              </a:rPr>
              <a:t>lower nozzle ring</a:t>
            </a:r>
          </a:p>
        </p:txBody>
      </p:sp>
      <p:cxnSp>
        <p:nvCxnSpPr>
          <p:cNvPr id="20" name="Přímá spojnice se šipkou 19">
            <a:extLst>
              <a:ext uri="{FF2B5EF4-FFF2-40B4-BE49-F238E27FC236}">
                <a16:creationId xmlns:a16="http://schemas.microsoft.com/office/drawing/2014/main" id="{5EF44E79-40AB-4A9A-BF49-0A8159B3520D}"/>
              </a:ext>
            </a:extLst>
          </p:cNvPr>
          <p:cNvCxnSpPr>
            <a:cxnSpLocks/>
          </p:cNvCxnSpPr>
          <p:nvPr/>
        </p:nvCxnSpPr>
        <p:spPr bwMode="auto">
          <a:xfrm flipH="1">
            <a:off x="8154501" y="6065490"/>
            <a:ext cx="396047" cy="0"/>
          </a:xfrm>
          <a:prstGeom prst="straightConnector1">
            <a:avLst/>
          </a:prstGeom>
          <a:solidFill>
            <a:schemeClr val="accent1"/>
          </a:solidFill>
          <a:ln w="25400" cap="flat" cmpd="sng" algn="ctr">
            <a:solidFill>
              <a:srgbClr val="808080"/>
            </a:solidFill>
            <a:prstDash val="solid"/>
            <a:round/>
            <a:headEnd type="none" w="med" len="med"/>
            <a:tailEnd type="triangle"/>
          </a:ln>
          <a:effectLst/>
        </p:spPr>
      </p:cxnSp>
      <p:cxnSp>
        <p:nvCxnSpPr>
          <p:cNvPr id="21" name="Přímá spojnice se šipkou 20">
            <a:extLst>
              <a:ext uri="{FF2B5EF4-FFF2-40B4-BE49-F238E27FC236}">
                <a16:creationId xmlns:a16="http://schemas.microsoft.com/office/drawing/2014/main" id="{35CFA4D6-624F-4906-A443-FC7958B3453F}"/>
              </a:ext>
            </a:extLst>
          </p:cNvPr>
          <p:cNvCxnSpPr>
            <a:cxnSpLocks/>
          </p:cNvCxnSpPr>
          <p:nvPr/>
        </p:nvCxnSpPr>
        <p:spPr bwMode="auto">
          <a:xfrm flipH="1">
            <a:off x="8198116" y="4110059"/>
            <a:ext cx="396047" cy="0"/>
          </a:xfrm>
          <a:prstGeom prst="straightConnector1">
            <a:avLst/>
          </a:prstGeom>
          <a:solidFill>
            <a:schemeClr val="accent1"/>
          </a:solidFill>
          <a:ln w="25400" cap="flat" cmpd="sng" algn="ctr">
            <a:solidFill>
              <a:srgbClr val="808080"/>
            </a:solidFill>
            <a:prstDash val="solid"/>
            <a:round/>
            <a:headEnd type="none" w="med" len="med"/>
            <a:tailEnd type="triangle"/>
          </a:ln>
          <a:effectLst/>
        </p:spPr>
      </p:cxnSp>
      <p:sp>
        <p:nvSpPr>
          <p:cNvPr id="22" name="TextovéPole 21">
            <a:extLst>
              <a:ext uri="{FF2B5EF4-FFF2-40B4-BE49-F238E27FC236}">
                <a16:creationId xmlns:a16="http://schemas.microsoft.com/office/drawing/2014/main" id="{9550E45F-4500-4E5E-8E50-F111A3D0AA53}"/>
              </a:ext>
            </a:extLst>
          </p:cNvPr>
          <p:cNvSpPr txBox="1"/>
          <p:nvPr/>
        </p:nvSpPr>
        <p:spPr>
          <a:xfrm>
            <a:off x="8550548" y="4921703"/>
            <a:ext cx="1926853" cy="584775"/>
          </a:xfrm>
          <a:prstGeom prst="rect">
            <a:avLst/>
          </a:prstGeom>
          <a:noFill/>
        </p:spPr>
        <p:txBody>
          <a:bodyPr wrap="square" rtlCol="0">
            <a:spAutoFit/>
          </a:bodyPr>
          <a:lstStyle/>
          <a:p>
            <a:r>
              <a:rPr lang="en-GB" sz="1600" b="1" dirty="0">
                <a:solidFill>
                  <a:srgbClr val="FF0000"/>
                </a:solidFill>
              </a:rPr>
              <a:t>Region entering probabilistic PTS</a:t>
            </a:r>
          </a:p>
        </p:txBody>
      </p:sp>
      <p:cxnSp>
        <p:nvCxnSpPr>
          <p:cNvPr id="24" name="Přímá spojnice se šipkou 23">
            <a:extLst>
              <a:ext uri="{FF2B5EF4-FFF2-40B4-BE49-F238E27FC236}">
                <a16:creationId xmlns:a16="http://schemas.microsoft.com/office/drawing/2014/main" id="{873DA9DB-6490-4F95-B23A-5E0D8E9BDD4B}"/>
              </a:ext>
            </a:extLst>
          </p:cNvPr>
          <p:cNvCxnSpPr>
            <a:cxnSpLocks/>
          </p:cNvCxnSpPr>
          <p:nvPr/>
        </p:nvCxnSpPr>
        <p:spPr bwMode="auto">
          <a:xfrm flipH="1">
            <a:off x="8009408" y="5214090"/>
            <a:ext cx="584756" cy="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8FFFCC9C-7A9C-44B8-83A4-16E32A6316A8}"/>
              </a:ext>
            </a:extLst>
          </p:cNvPr>
          <p:cNvSpPr>
            <a:spLocks noGrp="1" noChangeArrowheads="1"/>
          </p:cNvSpPr>
          <p:nvPr>
            <p:ph type="title"/>
          </p:nvPr>
        </p:nvSpPr>
        <p:spPr>
          <a:xfrm>
            <a:off x="596186" y="48407"/>
            <a:ext cx="9086691" cy="1092182"/>
          </a:xfrm>
        </p:spPr>
        <p:txBody>
          <a:bodyPr/>
          <a:lstStyle/>
          <a:p>
            <a:r>
              <a:rPr lang="en-GB" altLang="ja-JP" sz="2590" dirty="0">
                <a:ea typeface="MS PGothic" panose="020B0600070205080204" pitchFamily="34" charset="-128"/>
              </a:rPr>
              <a:t>Re</a:t>
            </a:r>
            <a:r>
              <a:rPr lang="cs-CZ" altLang="ja-JP" sz="2590" dirty="0">
                <a:ea typeface="MS PGothic" panose="020B0600070205080204" pitchFamily="34" charset="-128"/>
              </a:rPr>
              <a:t>-</a:t>
            </a:r>
            <a:r>
              <a:rPr lang="en-GB" altLang="ja-JP" sz="2590" dirty="0">
                <a:ea typeface="MS PGothic" panose="020B0600070205080204" pitchFamily="34" charset="-128"/>
              </a:rPr>
              <a:t>assessment</a:t>
            </a:r>
            <a:endParaRPr lang="en-GB" altLang="cs-CZ" sz="2590" dirty="0"/>
          </a:p>
        </p:txBody>
      </p:sp>
      <p:sp>
        <p:nvSpPr>
          <p:cNvPr id="186371" name="Rectangle 3">
            <a:extLst>
              <a:ext uri="{FF2B5EF4-FFF2-40B4-BE49-F238E27FC236}">
                <a16:creationId xmlns:a16="http://schemas.microsoft.com/office/drawing/2014/main" id="{F80BE4B8-E84A-4827-A4FA-03EF27FE56B8}"/>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6373" name="Rectangle 5">
            <a:extLst>
              <a:ext uri="{FF2B5EF4-FFF2-40B4-BE49-F238E27FC236}">
                <a16:creationId xmlns:a16="http://schemas.microsoft.com/office/drawing/2014/main" id="{696D8BB6-C7F4-4F99-ACA2-23EB7AD4C2A7}"/>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6375" name="Rectangle 7">
            <a:extLst>
              <a:ext uri="{FF2B5EF4-FFF2-40B4-BE49-F238E27FC236}">
                <a16:creationId xmlns:a16="http://schemas.microsoft.com/office/drawing/2014/main" id="{69384998-5097-4DDA-8DFF-113BB59A5ABE}"/>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6377" name="Rectangle 9">
            <a:extLst>
              <a:ext uri="{FF2B5EF4-FFF2-40B4-BE49-F238E27FC236}">
                <a16:creationId xmlns:a16="http://schemas.microsoft.com/office/drawing/2014/main" id="{EEB6340A-FF66-4579-A950-D613E4D171CD}"/>
              </a:ext>
            </a:extLst>
          </p:cNvPr>
          <p:cNvSpPr>
            <a:spLocks noChangeArrowheads="1"/>
          </p:cNvSpPr>
          <p:nvPr/>
        </p:nvSpPr>
        <p:spPr bwMode="auto">
          <a:xfrm>
            <a:off x="-1" y="3311712"/>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186379" name="Rectangle 11">
            <a:extLst>
              <a:ext uri="{FF2B5EF4-FFF2-40B4-BE49-F238E27FC236}">
                <a16:creationId xmlns:a16="http://schemas.microsoft.com/office/drawing/2014/main" id="{5EBC1871-5E36-41AC-9321-ACAA876D5BF1}"/>
              </a:ext>
            </a:extLst>
          </p:cNvPr>
          <p:cNvSpPr>
            <a:spLocks noChangeArrowheads="1"/>
          </p:cNvSpPr>
          <p:nvPr/>
        </p:nvSpPr>
        <p:spPr bwMode="auto">
          <a:xfrm>
            <a:off x="-1" y="-70099"/>
            <a:ext cx="117753" cy="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275" tIns="11655" rIns="58275" bIns="11655" anchor="ctr">
            <a:spAutoFit/>
          </a:bodyPr>
          <a:lstStyle/>
          <a:p>
            <a:endParaRPr lang="cs-CZ"/>
          </a:p>
        </p:txBody>
      </p:sp>
      <p:sp>
        <p:nvSpPr>
          <p:cNvPr id="2" name="Zástupný symbol pro číslo snímku 1">
            <a:extLst>
              <a:ext uri="{FF2B5EF4-FFF2-40B4-BE49-F238E27FC236}">
                <a16:creationId xmlns:a16="http://schemas.microsoft.com/office/drawing/2014/main" id="{C89D9CB4-0E31-44D9-95B6-46FE949D9524}"/>
              </a:ext>
            </a:extLst>
          </p:cNvPr>
          <p:cNvSpPr>
            <a:spLocks noGrp="1"/>
          </p:cNvSpPr>
          <p:nvPr>
            <p:ph type="sldNum" sz="quarter" idx="11"/>
          </p:nvPr>
        </p:nvSpPr>
        <p:spPr/>
        <p:txBody>
          <a:bodyPr/>
          <a:lstStyle/>
          <a:p>
            <a:fld id="{5DFF0D86-A1C7-4D0F-A9C0-190024067A95}" type="slidenum">
              <a:rPr lang="cs-CZ" altLang="cs-CZ" smtClean="0"/>
              <a:pPr/>
              <a:t>29</a:t>
            </a:fld>
            <a:endParaRPr lang="cs-CZ" altLang="cs-CZ"/>
          </a:p>
        </p:txBody>
      </p:sp>
      <p:sp>
        <p:nvSpPr>
          <p:cNvPr id="11" name="Zástupný symbol pro číslo snímku 1">
            <a:extLst>
              <a:ext uri="{FF2B5EF4-FFF2-40B4-BE49-F238E27FC236}">
                <a16:creationId xmlns:a16="http://schemas.microsoft.com/office/drawing/2014/main" id="{0F043D82-1C5C-47EE-A0E5-89B7B67C700A}"/>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29</a:t>
            </a:fld>
            <a:endParaRPr lang="cs-CZ" sz="1000" dirty="0">
              <a:solidFill>
                <a:schemeClr val="bg1"/>
              </a:solidFill>
            </a:endParaRPr>
          </a:p>
        </p:txBody>
      </p:sp>
      <p:sp>
        <p:nvSpPr>
          <p:cNvPr id="12" name="Rectangle 13">
            <a:extLst>
              <a:ext uri="{FF2B5EF4-FFF2-40B4-BE49-F238E27FC236}">
                <a16:creationId xmlns:a16="http://schemas.microsoft.com/office/drawing/2014/main" id="{87A4E682-606B-4880-ABD0-CC277D274F37}"/>
              </a:ext>
            </a:extLst>
          </p:cNvPr>
          <p:cNvSpPr>
            <a:spLocks noChangeArrowheads="1"/>
          </p:cNvSpPr>
          <p:nvPr/>
        </p:nvSpPr>
        <p:spPr bwMode="auto">
          <a:xfrm>
            <a:off x="481189" y="1552871"/>
            <a:ext cx="9316683" cy="445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8275" tIns="11655" rIns="58275" bIns="11655" anchor="ctr">
            <a:spAutoFit/>
          </a:bodyPr>
          <a:lstStyle/>
          <a:p>
            <a:pPr marL="342900" indent="-342900">
              <a:buFont typeface="Wingdings" panose="05000000000000000000" pitchFamily="2" charset="2"/>
              <a:buChar char="§"/>
            </a:pPr>
            <a:r>
              <a:rPr lang="en-GB" altLang="ja-JP" sz="2400" b="1" dirty="0">
                <a:solidFill>
                  <a:schemeClr val="accent1"/>
                </a:solidFill>
                <a:ea typeface="MS PGothic" panose="020B0600070205080204" pitchFamily="34" charset="-128"/>
              </a:rPr>
              <a:t>Original probabilistic RPV integrity assessment was performed in </a:t>
            </a:r>
            <a:r>
              <a:rPr lang="en-GB" altLang="ja-JP" sz="2400" b="1" dirty="0">
                <a:solidFill>
                  <a:srgbClr val="FF0000"/>
                </a:solidFill>
                <a:ea typeface="MS PGothic" panose="020B0600070205080204" pitchFamily="34" charset="-128"/>
              </a:rPr>
              <a:t>2014</a:t>
            </a:r>
            <a:r>
              <a:rPr lang="cs-CZ" altLang="ja-JP" sz="2400" b="1" dirty="0">
                <a:solidFill>
                  <a:srgbClr val="FF0000"/>
                </a:solidFill>
                <a:ea typeface="MS PGothic" panose="020B0600070205080204" pitchFamily="34" charset="-128"/>
              </a:rPr>
              <a:t>.</a:t>
            </a:r>
            <a:endParaRPr lang="en-GB" altLang="ja-JP" sz="2400" b="1" dirty="0">
              <a:solidFill>
                <a:srgbClr val="FF0000"/>
              </a:solidFill>
              <a:ea typeface="MS PGothic" panose="020B0600070205080204" pitchFamily="34" charset="-128"/>
            </a:endParaRPr>
          </a:p>
          <a:p>
            <a:pPr marL="342900" indent="-342900">
              <a:buFont typeface="Wingdings" panose="05000000000000000000" pitchFamily="2" charset="2"/>
              <a:buChar char="§"/>
            </a:pPr>
            <a:r>
              <a:rPr lang="en-GB" altLang="ja-JP" sz="2400" b="1" dirty="0">
                <a:solidFill>
                  <a:schemeClr val="accent1"/>
                </a:solidFill>
                <a:ea typeface="MS PGothic" panose="020B0600070205080204" pitchFamily="34" charset="-128"/>
              </a:rPr>
              <a:t>After 5 years, the re-assessment is ongoing (finished at the end of </a:t>
            </a:r>
            <a:r>
              <a:rPr lang="en-GB" altLang="ja-JP" sz="2400" b="1" dirty="0">
                <a:solidFill>
                  <a:srgbClr val="FF0000"/>
                </a:solidFill>
                <a:ea typeface="MS PGothic" panose="020B0600070205080204" pitchFamily="34" charset="-128"/>
              </a:rPr>
              <a:t>2019</a:t>
            </a:r>
            <a:r>
              <a:rPr lang="en-GB" altLang="ja-JP" sz="2400" b="1" dirty="0">
                <a:solidFill>
                  <a:schemeClr val="accent1"/>
                </a:solidFill>
                <a:ea typeface="MS PGothic" panose="020B0600070205080204" pitchFamily="34" charset="-128"/>
              </a:rPr>
              <a:t>) with these new features:</a:t>
            </a:r>
          </a:p>
          <a:p>
            <a:pPr marL="631825" lvl="1" indent="-342900">
              <a:buClr>
                <a:srgbClr val="42BAD2"/>
              </a:buClr>
              <a:buFont typeface="Wingdings" panose="05000000000000000000" pitchFamily="2" charset="2"/>
              <a:buChar char="§"/>
            </a:pPr>
            <a:r>
              <a:rPr lang="en-GB" altLang="ja-JP" sz="2400" dirty="0">
                <a:solidFill>
                  <a:srgbClr val="FF0000"/>
                </a:solidFill>
                <a:ea typeface="MS PGothic" panose="020B0600070205080204" pitchFamily="34" charset="-128"/>
              </a:rPr>
              <a:t>new PSA </a:t>
            </a:r>
            <a:r>
              <a:rPr lang="en-GB" altLang="ja-JP" sz="2400" dirty="0">
                <a:solidFill>
                  <a:schemeClr val="accent1"/>
                </a:solidFill>
                <a:ea typeface="MS PGothic" panose="020B0600070205080204" pitchFamily="34" charset="-128"/>
              </a:rPr>
              <a:t>(slightly modified groups, re-assessed frequencies),</a:t>
            </a:r>
          </a:p>
          <a:p>
            <a:pPr marL="631825" lvl="1" indent="-342900">
              <a:buClr>
                <a:srgbClr val="42BAD2"/>
              </a:buClr>
              <a:buFont typeface="Wingdings" panose="05000000000000000000" pitchFamily="2" charset="2"/>
              <a:buChar char="§"/>
            </a:pPr>
            <a:r>
              <a:rPr lang="en-GB" altLang="ja-JP" sz="2400" dirty="0">
                <a:solidFill>
                  <a:srgbClr val="FF0000"/>
                </a:solidFill>
                <a:ea typeface="MS PGothic" panose="020B0600070205080204" pitchFamily="34" charset="-128"/>
              </a:rPr>
              <a:t>new thermal hydraulic </a:t>
            </a:r>
            <a:r>
              <a:rPr lang="en-GB" altLang="ja-JP" sz="2400" dirty="0">
                <a:solidFill>
                  <a:schemeClr val="accent1"/>
                </a:solidFill>
                <a:ea typeface="MS PGothic" panose="020B0600070205080204" pitchFamily="34" charset="-128"/>
              </a:rPr>
              <a:t>analyses (for some representative scenarios)</a:t>
            </a:r>
            <a:r>
              <a:rPr lang="cs-CZ" altLang="ja-JP" sz="2400" dirty="0">
                <a:solidFill>
                  <a:schemeClr val="accent1"/>
                </a:solidFill>
                <a:ea typeface="MS PGothic" panose="020B0600070205080204" pitchFamily="34" charset="-128"/>
              </a:rPr>
              <a:t>,</a:t>
            </a:r>
            <a:endParaRPr lang="en-GB" altLang="ja-JP" sz="2400" dirty="0">
              <a:solidFill>
                <a:schemeClr val="accent1"/>
              </a:solidFill>
              <a:ea typeface="MS PGothic" panose="020B0600070205080204" pitchFamily="34" charset="-128"/>
            </a:endParaRPr>
          </a:p>
          <a:p>
            <a:pPr marL="631825" lvl="1" indent="-342900">
              <a:buClr>
                <a:srgbClr val="42BAD2"/>
              </a:buClr>
              <a:buFont typeface="Wingdings" panose="05000000000000000000" pitchFamily="2" charset="2"/>
              <a:buChar char="§"/>
            </a:pPr>
            <a:r>
              <a:rPr lang="en-GB" altLang="ja-JP" sz="2400" dirty="0">
                <a:solidFill>
                  <a:srgbClr val="FF0000"/>
                </a:solidFill>
                <a:ea typeface="MS PGothic" panose="020B0600070205080204" pitchFamily="34" charset="-128"/>
              </a:rPr>
              <a:t>new neutron fluences,</a:t>
            </a:r>
          </a:p>
          <a:p>
            <a:pPr marL="631825" lvl="1" indent="-342900">
              <a:buClr>
                <a:srgbClr val="42BAD2"/>
              </a:buClr>
              <a:buFont typeface="Wingdings" panose="05000000000000000000" pitchFamily="2" charset="2"/>
              <a:buChar char="§"/>
            </a:pPr>
            <a:r>
              <a:rPr lang="en-GB" altLang="ja-JP" sz="2400" dirty="0">
                <a:solidFill>
                  <a:srgbClr val="FF0000"/>
                </a:solidFill>
                <a:ea typeface="MS PGothic" panose="020B0600070205080204" pitchFamily="34" charset="-128"/>
              </a:rPr>
              <a:t>new embrittlement trend curves </a:t>
            </a:r>
            <a:r>
              <a:rPr lang="en-GB" altLang="ja-JP" sz="2400" dirty="0">
                <a:solidFill>
                  <a:schemeClr val="accent1"/>
                </a:solidFill>
                <a:ea typeface="MS PGothic" panose="020B0600070205080204" pitchFamily="34" charset="-128"/>
              </a:rPr>
              <a:t>(based on surveillance specimens),</a:t>
            </a:r>
          </a:p>
          <a:p>
            <a:pPr marL="631825" lvl="1" indent="-342900">
              <a:buClr>
                <a:srgbClr val="42BAD2"/>
              </a:buClr>
              <a:buFont typeface="Wingdings" panose="05000000000000000000" pitchFamily="2" charset="2"/>
              <a:buChar char="§"/>
            </a:pPr>
            <a:r>
              <a:rPr lang="en-GB" altLang="ja-JP" sz="2400" dirty="0">
                <a:solidFill>
                  <a:srgbClr val="FF0000"/>
                </a:solidFill>
                <a:ea typeface="MS PGothic" panose="020B0600070205080204" pitchFamily="34" charset="-128"/>
              </a:rPr>
              <a:t>new acceptance criteria.</a:t>
            </a:r>
          </a:p>
          <a:p>
            <a:pPr marL="342900" indent="-342900">
              <a:buFont typeface="Arial" panose="020B0604020202020204" pitchFamily="34" charset="0"/>
              <a:buChar char="•"/>
            </a:pPr>
            <a:endParaRPr lang="en-GB" altLang="ja-JP" sz="2400" b="1" dirty="0">
              <a:solidFill>
                <a:schemeClr val="accent1"/>
              </a:solidFill>
              <a:ea typeface="MS PGothic" panose="020B0600070205080204" pitchFamily="34" charset="-128"/>
            </a:endParaRPr>
          </a:p>
        </p:txBody>
      </p:sp>
    </p:spTree>
    <p:extLst>
      <p:ext uri="{BB962C8B-B14F-4D97-AF65-F5344CB8AC3E}">
        <p14:creationId xmlns:p14="http://schemas.microsoft.com/office/powerpoint/2010/main" val="3707384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a:solidFill>
                  <a:schemeClr val="accent1"/>
                </a:solidFill>
                <a:cs typeface="Times New Roman" pitchFamily="18" charset="0"/>
              </a:rPr>
              <a:t>SUMMARY - steps of </a:t>
            </a:r>
            <a:r>
              <a:rPr lang="en-GB" altLang="zh-CN">
                <a:solidFill>
                  <a:schemeClr val="accent1"/>
                </a:solidFill>
                <a:ea typeface="SimSun" pitchFamily="2" charset="-122"/>
                <a:cs typeface="Times New Roman" pitchFamily="18" charset="0"/>
              </a:rPr>
              <a:t>probabilistic RPV integrity assessment </a:t>
            </a:r>
            <a:endParaRPr lang="en-GB">
              <a:solidFill>
                <a:schemeClr val="accent1"/>
              </a:solidFill>
              <a:cs typeface="Times New Roman" pitchFamily="18" charset="0"/>
            </a:endParaRPr>
          </a:p>
        </p:txBody>
      </p:sp>
      <p:sp>
        <p:nvSpPr>
          <p:cNvPr id="138243" name="Rectangle 3"/>
          <p:cNvSpPr>
            <a:spLocks noGrp="1" noChangeArrowheads="1"/>
          </p:cNvSpPr>
          <p:nvPr>
            <p:ph type="body" idx="1"/>
          </p:nvPr>
        </p:nvSpPr>
        <p:spPr>
          <a:xfrm>
            <a:off x="376560" y="1326477"/>
            <a:ext cx="10169524" cy="5478490"/>
          </a:xfrm>
        </p:spPr>
        <p:txBody>
          <a:bodyPr lIns="99551" tIns="49775" rIns="99551" bIns="49775">
            <a:noAutofit/>
          </a:bodyPr>
          <a:lstStyle/>
          <a:p>
            <a:pPr>
              <a:lnSpc>
                <a:spcPct val="90000"/>
              </a:lnSpc>
            </a:pPr>
            <a:r>
              <a:rPr lang="en-GB" altLang="zh-CN" dirty="0">
                <a:solidFill>
                  <a:schemeClr val="accent1"/>
                </a:solidFill>
                <a:ea typeface="SimSun" pitchFamily="2" charset="-122"/>
                <a:cs typeface="Times New Roman" pitchFamily="18" charset="0"/>
              </a:rPr>
              <a:t>Perform </a:t>
            </a:r>
            <a:r>
              <a:rPr lang="cs-CZ" altLang="zh-CN" dirty="0">
                <a:solidFill>
                  <a:schemeClr val="accent1"/>
                </a:solidFill>
                <a:ea typeface="SimSun" pitchFamily="2" charset="-122"/>
                <a:cs typeface="Times New Roman" pitchFamily="18" charset="0"/>
              </a:rPr>
              <a:t>PTS-</a:t>
            </a:r>
            <a:r>
              <a:rPr lang="en-GB" altLang="zh-CN" dirty="0">
                <a:solidFill>
                  <a:schemeClr val="accent1"/>
                </a:solidFill>
                <a:ea typeface="SimSun" pitchFamily="2" charset="-122"/>
                <a:cs typeface="Times New Roman" pitchFamily="18" charset="0"/>
              </a:rPr>
              <a:t>specific PSA with the following results:</a:t>
            </a:r>
          </a:p>
          <a:p>
            <a:pPr lvl="1">
              <a:lnSpc>
                <a:spcPct val="90000"/>
              </a:lnSpc>
            </a:pPr>
            <a:r>
              <a:rPr lang="en-GB" altLang="cs-CZ" sz="2400" dirty="0">
                <a:solidFill>
                  <a:schemeClr val="accent1"/>
                </a:solidFill>
                <a:ea typeface="SimSun" pitchFamily="2" charset="-122"/>
                <a:cs typeface="Times New Roman" pitchFamily="18" charset="0"/>
              </a:rPr>
              <a:t>Selection of groups of PTS scenarios</a:t>
            </a:r>
            <a:r>
              <a:rPr lang="cs-CZ" altLang="cs-CZ" sz="2400" dirty="0">
                <a:solidFill>
                  <a:schemeClr val="accent1"/>
                </a:solidFill>
                <a:ea typeface="SimSun" pitchFamily="2" charset="-122"/>
                <a:cs typeface="Times New Roman" pitchFamily="18" charset="0"/>
              </a:rPr>
              <a:t>.</a:t>
            </a:r>
            <a:endParaRPr lang="en-GB" altLang="cs-CZ" sz="2400" dirty="0">
              <a:solidFill>
                <a:schemeClr val="accent1"/>
              </a:solidFill>
              <a:ea typeface="SimSun" pitchFamily="2" charset="-122"/>
              <a:cs typeface="Times New Roman" pitchFamily="18" charset="0"/>
            </a:endParaRPr>
          </a:p>
          <a:p>
            <a:pPr lvl="1">
              <a:lnSpc>
                <a:spcPct val="90000"/>
              </a:lnSpc>
            </a:pPr>
            <a:r>
              <a:rPr lang="en-GB" altLang="zh-CN" sz="2400" dirty="0">
                <a:solidFill>
                  <a:schemeClr val="accent1"/>
                </a:solidFill>
                <a:ea typeface="SimSun" pitchFamily="2" charset="-122"/>
                <a:cs typeface="Times New Roman" pitchFamily="18" charset="0"/>
              </a:rPr>
              <a:t>Establishing frequency of occurrence of each group (as statistical distribution)</a:t>
            </a:r>
            <a:r>
              <a:rPr lang="cs-CZ" altLang="zh-CN" sz="2400" dirty="0">
                <a:solidFill>
                  <a:schemeClr val="accent1"/>
                </a:solidFill>
                <a:ea typeface="SimSun" pitchFamily="2" charset="-122"/>
                <a:cs typeface="Times New Roman" pitchFamily="18" charset="0"/>
              </a:rPr>
              <a:t>.</a:t>
            </a:r>
            <a:endParaRPr lang="en-GB" altLang="cs-CZ" sz="2400" dirty="0">
              <a:solidFill>
                <a:schemeClr val="accent1"/>
              </a:solidFill>
              <a:ea typeface="SimSun" pitchFamily="2" charset="-122"/>
              <a:cs typeface="Times New Roman" pitchFamily="18" charset="0"/>
            </a:endParaRPr>
          </a:p>
          <a:p>
            <a:pPr lvl="1">
              <a:lnSpc>
                <a:spcPct val="90000"/>
              </a:lnSpc>
            </a:pPr>
            <a:r>
              <a:rPr lang="en-GB" altLang="cs-CZ" sz="2400" dirty="0">
                <a:solidFill>
                  <a:schemeClr val="accent1"/>
                </a:solidFill>
                <a:ea typeface="SimSun" pitchFamily="2" charset="-122"/>
                <a:cs typeface="Times New Roman" pitchFamily="18" charset="0"/>
              </a:rPr>
              <a:t>Selection </a:t>
            </a:r>
            <a:r>
              <a:rPr lang="cs-CZ" altLang="cs-CZ" sz="2400" dirty="0">
                <a:solidFill>
                  <a:schemeClr val="accent1"/>
                </a:solidFill>
                <a:ea typeface="SimSun" pitchFamily="2" charset="-122"/>
                <a:cs typeface="Times New Roman" pitchFamily="18" charset="0"/>
              </a:rPr>
              <a:t>of </a:t>
            </a:r>
            <a:r>
              <a:rPr lang="en-GB" altLang="cs-CZ" sz="2400" dirty="0">
                <a:solidFill>
                  <a:schemeClr val="accent1"/>
                </a:solidFill>
                <a:ea typeface="SimSun" pitchFamily="2" charset="-122"/>
                <a:cs typeface="Times New Roman" pitchFamily="18" charset="0"/>
              </a:rPr>
              <a:t>a representative PTS transient in each group</a:t>
            </a:r>
            <a:r>
              <a:rPr lang="cs-CZ" altLang="cs-CZ" sz="2400" dirty="0">
                <a:solidFill>
                  <a:schemeClr val="accent1"/>
                </a:solidFill>
                <a:ea typeface="SimSun" pitchFamily="2" charset="-122"/>
                <a:cs typeface="Times New Roman" pitchFamily="18" charset="0"/>
              </a:rPr>
              <a:t>.</a:t>
            </a:r>
            <a:endParaRPr lang="en-GB" altLang="zh-CN" sz="2400" dirty="0">
              <a:solidFill>
                <a:schemeClr val="accent1"/>
              </a:solidFill>
              <a:ea typeface="SimSun" pitchFamily="2" charset="-122"/>
              <a:cs typeface="Times New Roman" pitchFamily="18" charset="0"/>
            </a:endParaRPr>
          </a:p>
          <a:p>
            <a:r>
              <a:rPr lang="en-GB" altLang="cs-CZ" dirty="0">
                <a:solidFill>
                  <a:schemeClr val="accent1"/>
                </a:solidFill>
              </a:rPr>
              <a:t>For each representative PTS transient perform (deterministic):</a:t>
            </a:r>
          </a:p>
          <a:p>
            <a:pPr lvl="1"/>
            <a:r>
              <a:rPr lang="en-GB" altLang="cs-CZ" sz="2400" dirty="0">
                <a:solidFill>
                  <a:schemeClr val="accent1"/>
                </a:solidFill>
              </a:rPr>
              <a:t>Thermal hydraulic analysis</a:t>
            </a:r>
            <a:r>
              <a:rPr lang="cs-CZ" altLang="cs-CZ" sz="2400" dirty="0">
                <a:solidFill>
                  <a:schemeClr val="accent1"/>
                </a:solidFill>
              </a:rPr>
              <a:t>.</a:t>
            </a:r>
            <a:endParaRPr lang="en-GB" altLang="cs-CZ" sz="2400" dirty="0">
              <a:solidFill>
                <a:schemeClr val="accent1"/>
              </a:solidFill>
            </a:endParaRPr>
          </a:p>
          <a:p>
            <a:pPr lvl="1"/>
            <a:r>
              <a:rPr lang="en-GB" altLang="cs-CZ" sz="2400" dirty="0">
                <a:solidFill>
                  <a:schemeClr val="accent1"/>
                </a:solidFill>
              </a:rPr>
              <a:t>Calculations of temperature and stress fields</a:t>
            </a:r>
            <a:r>
              <a:rPr lang="cs-CZ" altLang="cs-CZ" sz="2400" dirty="0">
                <a:solidFill>
                  <a:schemeClr val="accent1"/>
                </a:solidFill>
              </a:rPr>
              <a:t>.</a:t>
            </a:r>
            <a:r>
              <a:rPr lang="en-GB" altLang="cs-CZ" sz="2400" dirty="0">
                <a:solidFill>
                  <a:schemeClr val="accent1"/>
                </a:solidFill>
              </a:rPr>
              <a:t> </a:t>
            </a:r>
          </a:p>
          <a:p>
            <a:pPr lvl="1"/>
            <a:r>
              <a:rPr lang="en-GB" altLang="cs-CZ" sz="2400" dirty="0">
                <a:solidFill>
                  <a:schemeClr val="accent1"/>
                </a:solidFill>
              </a:rPr>
              <a:t>Calculations of stress intensity factor K</a:t>
            </a:r>
            <a:r>
              <a:rPr lang="en-GB" altLang="cs-CZ" sz="2400" baseline="-25000" dirty="0">
                <a:solidFill>
                  <a:schemeClr val="accent1"/>
                </a:solidFill>
              </a:rPr>
              <a:t>I</a:t>
            </a:r>
            <a:r>
              <a:rPr lang="cs-CZ" altLang="cs-CZ" sz="2400" dirty="0">
                <a:solidFill>
                  <a:schemeClr val="accent1"/>
                </a:solidFill>
              </a:rPr>
              <a:t>.</a:t>
            </a:r>
            <a:endParaRPr lang="en-GB" altLang="cs-CZ" sz="2400" dirty="0">
              <a:solidFill>
                <a:schemeClr val="accent1"/>
              </a:solidFill>
            </a:endParaRPr>
          </a:p>
          <a:p>
            <a:pPr>
              <a:lnSpc>
                <a:spcPct val="90000"/>
              </a:lnSpc>
            </a:pPr>
            <a:endParaRPr lang="en-GB" dirty="0">
              <a:solidFill>
                <a:schemeClr val="accent1"/>
              </a:solidFill>
              <a:ea typeface="SimSun" pitchFamily="2" charset="-122"/>
              <a:cs typeface="Times New Roman" pitchFamily="18" charset="0"/>
            </a:endParaRPr>
          </a:p>
        </p:txBody>
      </p:sp>
      <p:sp>
        <p:nvSpPr>
          <p:cNvPr id="2" name="Zástupný symbol pro číslo snímku 1">
            <a:extLst>
              <a:ext uri="{FF2B5EF4-FFF2-40B4-BE49-F238E27FC236}">
                <a16:creationId xmlns:a16="http://schemas.microsoft.com/office/drawing/2014/main" id="{9398D0C3-B053-4924-819D-93A432DFA6E2}"/>
              </a:ext>
            </a:extLst>
          </p:cNvPr>
          <p:cNvSpPr>
            <a:spLocks noGrp="1"/>
          </p:cNvSpPr>
          <p:nvPr>
            <p:ph type="sldNum" sz="quarter" idx="10"/>
          </p:nvPr>
        </p:nvSpPr>
        <p:spPr/>
        <p:txBody>
          <a:bodyPr/>
          <a:lstStyle/>
          <a:p>
            <a:pPr>
              <a:defRPr/>
            </a:pPr>
            <a:fld id="{5D0F0B53-4DC0-432D-AFC8-EDE177B8531F}" type="slidenum">
              <a:rPr lang="cs-CZ" smtClean="0"/>
              <a:pPr>
                <a:defRPr/>
              </a:pPr>
              <a:t>30</a:t>
            </a:fld>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a:solidFill>
                  <a:schemeClr val="accent1"/>
                </a:solidFill>
                <a:cs typeface="Times New Roman" pitchFamily="18" charset="0"/>
              </a:rPr>
              <a:t>SUMMARY - steps of </a:t>
            </a:r>
            <a:r>
              <a:rPr lang="en-GB" altLang="zh-CN">
                <a:solidFill>
                  <a:schemeClr val="accent1"/>
                </a:solidFill>
                <a:ea typeface="SimSun" pitchFamily="2" charset="-122"/>
                <a:cs typeface="Times New Roman" pitchFamily="18" charset="0"/>
              </a:rPr>
              <a:t>probabilistic RPV integrity assessment </a:t>
            </a:r>
            <a:endParaRPr lang="en-GB">
              <a:solidFill>
                <a:schemeClr val="accent1"/>
              </a:solidFill>
              <a:cs typeface="Times New Roman" pitchFamily="18" charset="0"/>
            </a:endParaRPr>
          </a:p>
        </p:txBody>
      </p:sp>
      <p:sp>
        <p:nvSpPr>
          <p:cNvPr id="138243" name="Rectangle 3"/>
          <p:cNvSpPr>
            <a:spLocks noGrp="1" noChangeArrowheads="1"/>
          </p:cNvSpPr>
          <p:nvPr>
            <p:ph type="body" idx="1"/>
          </p:nvPr>
        </p:nvSpPr>
        <p:spPr>
          <a:xfrm>
            <a:off x="520701" y="1320333"/>
            <a:ext cx="10169524" cy="5478490"/>
          </a:xfrm>
        </p:spPr>
        <p:txBody>
          <a:bodyPr lIns="99551" tIns="49775" rIns="99551" bIns="49775">
            <a:noAutofit/>
          </a:bodyPr>
          <a:lstStyle/>
          <a:p>
            <a:pPr>
              <a:lnSpc>
                <a:spcPct val="90000"/>
              </a:lnSpc>
            </a:pPr>
            <a:r>
              <a:rPr lang="en-GB" altLang="zh-CN" dirty="0">
                <a:solidFill>
                  <a:schemeClr val="accent1"/>
                </a:solidFill>
                <a:ea typeface="SimSun" pitchFamily="2" charset="-122"/>
                <a:cs typeface="Times New Roman" pitchFamily="18" charset="0"/>
              </a:rPr>
              <a:t>Determine the following input data as statistical distributions:</a:t>
            </a:r>
          </a:p>
          <a:p>
            <a:pPr lvl="1"/>
            <a:r>
              <a:rPr lang="en-GB" altLang="cs-CZ" sz="2400" dirty="0">
                <a:solidFill>
                  <a:schemeClr val="accent1"/>
                </a:solidFill>
              </a:rPr>
              <a:t>Neutron </a:t>
            </a:r>
            <a:r>
              <a:rPr lang="en-GB" altLang="cs-CZ" sz="2400" dirty="0" err="1">
                <a:solidFill>
                  <a:schemeClr val="accent1"/>
                </a:solidFill>
              </a:rPr>
              <a:t>fluence</a:t>
            </a:r>
            <a:endParaRPr lang="en-GB" altLang="cs-CZ" sz="2400" dirty="0">
              <a:solidFill>
                <a:schemeClr val="accent1"/>
              </a:solidFill>
            </a:endParaRPr>
          </a:p>
          <a:p>
            <a:pPr lvl="1"/>
            <a:r>
              <a:rPr lang="en-GB" altLang="cs-CZ" sz="2400" dirty="0">
                <a:solidFill>
                  <a:schemeClr val="accent1"/>
                </a:solidFill>
              </a:rPr>
              <a:t>Chemical composition (if necessary)</a:t>
            </a:r>
          </a:p>
          <a:p>
            <a:pPr lvl="1"/>
            <a:r>
              <a:rPr lang="en-GB" altLang="cs-CZ" sz="2400" dirty="0">
                <a:solidFill>
                  <a:schemeClr val="accent1"/>
                </a:solidFill>
              </a:rPr>
              <a:t>Initial value of MC reference temperature T</a:t>
            </a:r>
            <a:r>
              <a:rPr lang="en-GB" altLang="cs-CZ" sz="2400" baseline="-25000" dirty="0">
                <a:solidFill>
                  <a:schemeClr val="accent1"/>
                </a:solidFill>
              </a:rPr>
              <a:t>0</a:t>
            </a:r>
            <a:endParaRPr lang="en-GB" altLang="cs-CZ" sz="2400" dirty="0">
              <a:solidFill>
                <a:schemeClr val="accent1"/>
              </a:solidFill>
            </a:endParaRPr>
          </a:p>
          <a:p>
            <a:pPr lvl="1"/>
            <a:r>
              <a:rPr lang="en-GB" altLang="cs-CZ" sz="2400" dirty="0">
                <a:solidFill>
                  <a:schemeClr val="accent1"/>
                </a:solidFill>
              </a:rPr>
              <a:t>Reference temperature shift ΔT</a:t>
            </a:r>
            <a:r>
              <a:rPr lang="en-GB" altLang="cs-CZ" sz="2400" baseline="-25000" dirty="0">
                <a:solidFill>
                  <a:schemeClr val="accent1"/>
                </a:solidFill>
              </a:rPr>
              <a:t>0</a:t>
            </a:r>
            <a:endParaRPr lang="en-GB" altLang="cs-CZ" sz="2400" dirty="0">
              <a:solidFill>
                <a:schemeClr val="accent1"/>
              </a:solidFill>
            </a:endParaRPr>
          </a:p>
          <a:p>
            <a:pPr lvl="1"/>
            <a:r>
              <a:rPr lang="en-GB" altLang="cs-CZ" sz="2400" dirty="0">
                <a:solidFill>
                  <a:schemeClr val="accent1"/>
                </a:solidFill>
              </a:rPr>
              <a:t>Randomly generated cracks </a:t>
            </a:r>
          </a:p>
          <a:p>
            <a:pPr lvl="1"/>
            <a:r>
              <a:rPr lang="en-GB" altLang="cs-CZ" sz="2400" dirty="0">
                <a:solidFill>
                  <a:schemeClr val="accent1"/>
                </a:solidFill>
              </a:rPr>
              <a:t>Fracture toughness (given by standard)</a:t>
            </a:r>
            <a:endParaRPr lang="en-GB" altLang="zh-CN" sz="2400" dirty="0">
              <a:solidFill>
                <a:schemeClr val="accent1"/>
              </a:solidFill>
              <a:ea typeface="SimSun" pitchFamily="2" charset="-122"/>
              <a:cs typeface="Times New Roman" pitchFamily="18" charset="0"/>
            </a:endParaRPr>
          </a:p>
          <a:p>
            <a:pPr>
              <a:lnSpc>
                <a:spcPct val="90000"/>
              </a:lnSpc>
            </a:pPr>
            <a:r>
              <a:rPr lang="en-GB" altLang="zh-CN" dirty="0">
                <a:solidFill>
                  <a:schemeClr val="accent1"/>
                </a:solidFill>
                <a:ea typeface="SimSun" pitchFamily="2" charset="-122"/>
                <a:cs typeface="Times New Roman" pitchFamily="18" charset="0"/>
              </a:rPr>
              <a:t>Using the Monte Carlo method</a:t>
            </a:r>
            <a:r>
              <a:rPr lang="cs-CZ" altLang="zh-CN" dirty="0">
                <a:solidFill>
                  <a:schemeClr val="accent1"/>
                </a:solidFill>
                <a:ea typeface="SimSun" pitchFamily="2" charset="-122"/>
                <a:cs typeface="Times New Roman" pitchFamily="18" charset="0"/>
              </a:rPr>
              <a:t>,</a:t>
            </a:r>
            <a:r>
              <a:rPr lang="en-GB" altLang="zh-CN" dirty="0">
                <a:solidFill>
                  <a:schemeClr val="accent1"/>
                </a:solidFill>
                <a:ea typeface="SimSun" pitchFamily="2" charset="-122"/>
                <a:cs typeface="Times New Roman" pitchFamily="18" charset="0"/>
              </a:rPr>
              <a:t> calculate the conditional probability of fast fracture initiation (or conditional probability of RPV failure) for each PTS</a:t>
            </a:r>
            <a:r>
              <a:rPr lang="cs-CZ" altLang="zh-CN" dirty="0">
                <a:solidFill>
                  <a:schemeClr val="accent1"/>
                </a:solidFill>
                <a:ea typeface="SimSun" pitchFamily="2" charset="-122"/>
                <a:cs typeface="Times New Roman" pitchFamily="18" charset="0"/>
              </a:rPr>
              <a:t>.</a:t>
            </a:r>
            <a:endParaRPr lang="en-GB" altLang="zh-CN" dirty="0">
              <a:solidFill>
                <a:schemeClr val="accent1"/>
              </a:solidFill>
              <a:ea typeface="SimSun" pitchFamily="2" charset="-122"/>
              <a:cs typeface="Times New Roman" pitchFamily="18" charset="0"/>
            </a:endParaRPr>
          </a:p>
          <a:p>
            <a:pPr>
              <a:lnSpc>
                <a:spcPct val="90000"/>
              </a:lnSpc>
            </a:pPr>
            <a:r>
              <a:rPr lang="en-GB" altLang="cs-CZ" dirty="0">
                <a:solidFill>
                  <a:schemeClr val="accent1"/>
                </a:solidFill>
                <a:cs typeface="Times New Roman" panose="02020603050405020304" pitchFamily="18" charset="0"/>
              </a:rPr>
              <a:t>Determine the unconditional frequency of occurrence of RPV fast fracture initiation (or RPV failure)</a:t>
            </a:r>
            <a:r>
              <a:rPr lang="cs-CZ" altLang="cs-CZ" dirty="0">
                <a:solidFill>
                  <a:schemeClr val="accent1"/>
                </a:solidFill>
                <a:cs typeface="Times New Roman" panose="02020603050405020304" pitchFamily="18" charset="0"/>
              </a:rPr>
              <a:t>.</a:t>
            </a:r>
            <a:endParaRPr lang="en-GB" altLang="zh-CN" dirty="0">
              <a:solidFill>
                <a:schemeClr val="accent1"/>
              </a:solidFill>
              <a:ea typeface="SimSun" pitchFamily="2" charset="-122"/>
              <a:cs typeface="Times New Roman" pitchFamily="18" charset="0"/>
            </a:endParaRPr>
          </a:p>
          <a:p>
            <a:pPr>
              <a:lnSpc>
                <a:spcPct val="90000"/>
              </a:lnSpc>
            </a:pPr>
            <a:r>
              <a:rPr lang="en-GB" altLang="zh-CN" dirty="0">
                <a:solidFill>
                  <a:schemeClr val="accent1"/>
                </a:solidFill>
                <a:ea typeface="SimSun" pitchFamily="2" charset="-122"/>
                <a:cs typeface="Times New Roman" pitchFamily="18" charset="0"/>
              </a:rPr>
              <a:t>Compare it with the acceptance criteria given by the standard</a:t>
            </a:r>
            <a:r>
              <a:rPr lang="cs-CZ" altLang="zh-CN" dirty="0">
                <a:solidFill>
                  <a:schemeClr val="accent1"/>
                </a:solidFill>
                <a:ea typeface="SimSun" pitchFamily="2" charset="-122"/>
                <a:cs typeface="Times New Roman" pitchFamily="18" charset="0"/>
              </a:rPr>
              <a:t>.</a:t>
            </a:r>
            <a:endParaRPr lang="en-GB" altLang="zh-CN" dirty="0">
              <a:solidFill>
                <a:schemeClr val="accent1"/>
              </a:solidFill>
              <a:ea typeface="SimSun" pitchFamily="2" charset="-122"/>
              <a:cs typeface="Times New Roman" pitchFamily="18" charset="0"/>
            </a:endParaRPr>
          </a:p>
          <a:p>
            <a:pPr>
              <a:lnSpc>
                <a:spcPct val="90000"/>
              </a:lnSpc>
            </a:pPr>
            <a:endParaRPr lang="en-GB" dirty="0">
              <a:solidFill>
                <a:schemeClr val="accent1"/>
              </a:solidFill>
              <a:ea typeface="SimSun" pitchFamily="2" charset="-122"/>
              <a:cs typeface="Times New Roman" pitchFamily="18" charset="0"/>
            </a:endParaRPr>
          </a:p>
        </p:txBody>
      </p:sp>
      <p:sp>
        <p:nvSpPr>
          <p:cNvPr id="2" name="Zástupný symbol pro číslo snímku 1">
            <a:extLst>
              <a:ext uri="{FF2B5EF4-FFF2-40B4-BE49-F238E27FC236}">
                <a16:creationId xmlns:a16="http://schemas.microsoft.com/office/drawing/2014/main" id="{9398D0C3-B053-4924-819D-93A432DFA6E2}"/>
              </a:ext>
            </a:extLst>
          </p:cNvPr>
          <p:cNvSpPr>
            <a:spLocks noGrp="1"/>
          </p:cNvSpPr>
          <p:nvPr>
            <p:ph type="sldNum" sz="quarter" idx="10"/>
          </p:nvPr>
        </p:nvSpPr>
        <p:spPr/>
        <p:txBody>
          <a:bodyPr/>
          <a:lstStyle/>
          <a:p>
            <a:pPr>
              <a:defRPr/>
            </a:pPr>
            <a:fld id="{5D0F0B53-4DC0-432D-AFC8-EDE177B8531F}" type="slidenum">
              <a:rPr lang="cs-CZ" smtClean="0"/>
              <a:pPr>
                <a:defRPr/>
              </a:pPr>
              <a:t>31</a:t>
            </a:fld>
            <a:endParaRPr lang="cs-CZ" dirty="0"/>
          </a:p>
        </p:txBody>
      </p:sp>
    </p:spTree>
    <p:extLst>
      <p:ext uri="{BB962C8B-B14F-4D97-AF65-F5344CB8AC3E}">
        <p14:creationId xmlns:p14="http://schemas.microsoft.com/office/powerpoint/2010/main" val="3805489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8528" y="324247"/>
            <a:ext cx="88735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algn="ctr" eaLnBrk="0" hangingPunct="0">
              <a:spcBef>
                <a:spcPct val="20000"/>
              </a:spcBef>
              <a:buSzPct val="50000"/>
              <a:buFont typeface="Wingdings" pitchFamily="2" charset="2"/>
              <a:buNone/>
            </a:pPr>
            <a:r>
              <a:rPr lang="en-GB" sz="3600" dirty="0">
                <a:solidFill>
                  <a:schemeClr val="accent1"/>
                </a:solidFill>
                <a:latin typeface="Arial Black" pitchFamily="34" charset="0"/>
              </a:rPr>
              <a:t>Thank you for your attention</a:t>
            </a:r>
          </a:p>
        </p:txBody>
      </p:sp>
      <p:pic>
        <p:nvPicPr>
          <p:cNvPr id="2" name="Obrázek 1">
            <a:extLst>
              <a:ext uri="{FF2B5EF4-FFF2-40B4-BE49-F238E27FC236}">
                <a16:creationId xmlns:a16="http://schemas.microsoft.com/office/drawing/2014/main" id="{F44F0569-8AE2-40B9-86B7-326EEDF7C16B}"/>
              </a:ext>
            </a:extLst>
          </p:cNvPr>
          <p:cNvPicPr>
            <a:picLocks noChangeAspect="1"/>
          </p:cNvPicPr>
          <p:nvPr/>
        </p:nvPicPr>
        <p:blipFill>
          <a:blip r:embed="rId3" cstate="print"/>
          <a:stretch>
            <a:fillRect/>
          </a:stretch>
        </p:blipFill>
        <p:spPr>
          <a:xfrm>
            <a:off x="1456680" y="1188343"/>
            <a:ext cx="8497226" cy="6372920"/>
          </a:xfrm>
          <a:prstGeom prst="rect">
            <a:avLst/>
          </a:prstGeom>
        </p:spPr>
      </p:pic>
      <p:sp>
        <p:nvSpPr>
          <p:cNvPr id="4" name="Zástupný symbol pro číslo snímku 1">
            <a:extLst>
              <a:ext uri="{FF2B5EF4-FFF2-40B4-BE49-F238E27FC236}">
                <a16:creationId xmlns:a16="http://schemas.microsoft.com/office/drawing/2014/main" id="{9ED8F6FE-E701-4067-BE8B-A1FE98608C79}"/>
              </a:ext>
            </a:extLst>
          </p:cNvPr>
          <p:cNvSpPr txBox="1">
            <a:spLocks/>
          </p:cNvSpPr>
          <p:nvPr/>
        </p:nvSpPr>
        <p:spPr>
          <a:xfrm>
            <a:off x="676264" y="6973164"/>
            <a:ext cx="322957" cy="336057"/>
          </a:xfrm>
        </p:spPr>
        <p:txBody>
          <a:bodyPr/>
          <a:lstStyle>
            <a:defPPr>
              <a:defRPr lang="cs-CZ"/>
            </a:defPPr>
            <a:lvl1pPr algn="l" defTabSz="581025" rtl="0" fontAlgn="base">
              <a:spcBef>
                <a:spcPct val="0"/>
              </a:spcBef>
              <a:spcAft>
                <a:spcPct val="0"/>
              </a:spcAft>
              <a:defRPr kern="1200">
                <a:solidFill>
                  <a:schemeClr val="tx1"/>
                </a:solidFill>
                <a:latin typeface="Arial" charset="0"/>
                <a:ea typeface="+mn-ea"/>
                <a:cs typeface="Arial" charset="0"/>
              </a:defRPr>
            </a:lvl1pPr>
            <a:lvl2pPr marL="288925" indent="293688" algn="l" defTabSz="581025" rtl="0" fontAlgn="base">
              <a:spcBef>
                <a:spcPct val="0"/>
              </a:spcBef>
              <a:spcAft>
                <a:spcPct val="0"/>
              </a:spcAft>
              <a:defRPr kern="1200">
                <a:solidFill>
                  <a:schemeClr val="tx1"/>
                </a:solidFill>
                <a:latin typeface="Arial" charset="0"/>
                <a:ea typeface="+mn-ea"/>
                <a:cs typeface="Arial" charset="0"/>
              </a:defRPr>
            </a:lvl2pPr>
            <a:lvl3pPr marL="581025" indent="585788" algn="l" defTabSz="581025" rtl="0" fontAlgn="base">
              <a:spcBef>
                <a:spcPct val="0"/>
              </a:spcBef>
              <a:spcAft>
                <a:spcPct val="0"/>
              </a:spcAft>
              <a:defRPr kern="1200">
                <a:solidFill>
                  <a:schemeClr val="tx1"/>
                </a:solidFill>
                <a:latin typeface="Arial" charset="0"/>
                <a:ea typeface="+mn-ea"/>
                <a:cs typeface="Arial" charset="0"/>
              </a:defRPr>
            </a:lvl3pPr>
            <a:lvl4pPr marL="873125" indent="877888" algn="l" defTabSz="581025" rtl="0" fontAlgn="base">
              <a:spcBef>
                <a:spcPct val="0"/>
              </a:spcBef>
              <a:spcAft>
                <a:spcPct val="0"/>
              </a:spcAft>
              <a:defRPr kern="1200">
                <a:solidFill>
                  <a:schemeClr val="tx1"/>
                </a:solidFill>
                <a:latin typeface="Arial" charset="0"/>
                <a:ea typeface="+mn-ea"/>
                <a:cs typeface="Arial" charset="0"/>
              </a:defRPr>
            </a:lvl4pPr>
            <a:lvl5pPr marL="1165225" indent="1169988" algn="l" defTabSz="5810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F0559A6-63B2-4019-8652-2192AD1F4CD8}" type="slidenum">
              <a:rPr lang="cs-CZ" sz="1000" smtClean="0">
                <a:solidFill>
                  <a:schemeClr val="bg1"/>
                </a:solidFill>
              </a:rPr>
              <a:pPr>
                <a:defRPr/>
              </a:pPr>
              <a:t>32</a:t>
            </a:fld>
            <a:endParaRPr lang="cs-CZ" sz="1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Nadpis 5"/>
          <p:cNvSpPr>
            <a:spLocks noGrp="1"/>
          </p:cNvSpPr>
          <p:nvPr>
            <p:ph type="title"/>
          </p:nvPr>
        </p:nvSpPr>
        <p:spPr>
          <a:xfrm>
            <a:off x="520700" y="345262"/>
            <a:ext cx="8421688" cy="792163"/>
          </a:xfrm>
        </p:spPr>
        <p:txBody>
          <a:bodyPr/>
          <a:lstStyle/>
          <a:p>
            <a:pPr eaLnBrk="1" hangingPunct="1"/>
            <a:r>
              <a:rPr lang="en-GB" dirty="0">
                <a:solidFill>
                  <a:schemeClr val="accent1"/>
                </a:solidFill>
                <a:cs typeface="Times New Roman" pitchFamily="18" charset="0"/>
              </a:rPr>
              <a:t>General scheme of deterministic RPV integrity assessment</a:t>
            </a:r>
            <a:br>
              <a:rPr lang="en-GB" dirty="0">
                <a:solidFill>
                  <a:schemeClr val="accent1"/>
                </a:solidFill>
              </a:rPr>
            </a:br>
            <a:endParaRPr lang="en-GB" dirty="0">
              <a:solidFill>
                <a:schemeClr val="accent1"/>
              </a:solidFill>
            </a:endParaRPr>
          </a:p>
        </p:txBody>
      </p:sp>
      <p:sp>
        <p:nvSpPr>
          <p:cNvPr id="6" name="Zástupný symbol pro číslo snímku 4"/>
          <p:cNvSpPr txBox="1">
            <a:spLocks/>
          </p:cNvSpPr>
          <p:nvPr/>
        </p:nvSpPr>
        <p:spPr bwMode="auto">
          <a:xfrm>
            <a:off x="9682877" y="7141193"/>
            <a:ext cx="842883" cy="336056"/>
          </a:xfrm>
          <a:prstGeom prst="rect">
            <a:avLst/>
          </a:prstGeom>
          <a:noFill/>
          <a:ln w="9525">
            <a:noFill/>
            <a:miter lim="800000"/>
            <a:headEnd/>
            <a:tailEnd/>
          </a:ln>
        </p:spPr>
        <p:txBody>
          <a:bodyPr vert="horz" wrap="square" lIns="99551" tIns="49775" rIns="99551" bIns="49775" numCol="1" anchor="ctr" anchorCtr="0" compatLnSpc="1">
            <a:prstTxWarp prst="textNoShape">
              <a:avLst/>
            </a:prstTxWarp>
          </a:bodyPr>
          <a:lstStyle/>
          <a:p>
            <a:pPr marL="0" marR="0" lvl="0" indent="0" algn="ctr" defTabSz="581025" rtl="0" eaLnBrk="1" fontAlgn="base" latinLnBrk="0" hangingPunct="1">
              <a:lnSpc>
                <a:spcPct val="100000"/>
              </a:lnSpc>
              <a:spcBef>
                <a:spcPct val="0"/>
              </a:spcBef>
              <a:spcAft>
                <a:spcPct val="0"/>
              </a:spcAft>
              <a:buClrTx/>
              <a:buSzTx/>
              <a:buFontTx/>
              <a:buNone/>
              <a:tabLst/>
              <a:defRPr/>
            </a:pPr>
            <a:fld id="{11B5C706-062E-4CF4-807D-776F010B3A08}" type="slidenum">
              <a:rPr kumimoji="0" lang="cs-CZ" sz="10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581025" rtl="0" eaLnBrk="1" fontAlgn="base" latinLnBrk="0" hangingPunct="1">
                <a:lnSpc>
                  <a:spcPct val="100000"/>
                </a:lnSpc>
                <a:spcBef>
                  <a:spcPct val="0"/>
                </a:spcBef>
                <a:spcAft>
                  <a:spcPct val="0"/>
                </a:spcAft>
                <a:buClrTx/>
                <a:buSzTx/>
                <a:buFontTx/>
                <a:buNone/>
                <a:tabLst/>
                <a:defRPr/>
              </a:pPr>
              <a:t>3</a:t>
            </a:fld>
            <a:endParaRPr kumimoji="0" lang="cs-CZ" sz="1000" b="0" i="0" u="none" strike="noStrike" kern="1200" cap="none" spc="0" normalizeH="0" baseline="0" noProof="0">
              <a:ln>
                <a:noFill/>
              </a:ln>
              <a:solidFill>
                <a:schemeClr val="bg1"/>
              </a:solidFill>
              <a:effectLst/>
              <a:uLnTx/>
              <a:uFillTx/>
              <a:latin typeface="Arial" charset="0"/>
              <a:ea typeface="+mn-ea"/>
              <a:cs typeface="Arial" charset="0"/>
            </a:endParaRPr>
          </a:p>
        </p:txBody>
      </p:sp>
      <p:sp>
        <p:nvSpPr>
          <p:cNvPr id="2" name="Zástupný symbol pro číslo snímku 1">
            <a:extLst>
              <a:ext uri="{FF2B5EF4-FFF2-40B4-BE49-F238E27FC236}">
                <a16:creationId xmlns:a16="http://schemas.microsoft.com/office/drawing/2014/main" id="{4F6D080B-75C1-4792-B72C-EBCD4E546EBE}"/>
              </a:ext>
            </a:extLst>
          </p:cNvPr>
          <p:cNvSpPr>
            <a:spLocks noGrp="1"/>
          </p:cNvSpPr>
          <p:nvPr>
            <p:ph type="sldNum" sz="quarter" idx="10"/>
          </p:nvPr>
        </p:nvSpPr>
        <p:spPr/>
        <p:txBody>
          <a:bodyPr/>
          <a:lstStyle/>
          <a:p>
            <a:pPr>
              <a:defRPr/>
            </a:pPr>
            <a:fld id="{5D0F0B53-4DC0-432D-AFC8-EDE177B8531F}" type="slidenum">
              <a:rPr lang="cs-CZ" smtClean="0"/>
              <a:pPr>
                <a:defRPr/>
              </a:pPr>
              <a:t>3</a:t>
            </a:fld>
            <a:endParaRPr lang="cs-CZ" dirty="0"/>
          </a:p>
        </p:txBody>
      </p:sp>
      <p:pic>
        <p:nvPicPr>
          <p:cNvPr id="3" name="Obrázek 2">
            <a:extLst>
              <a:ext uri="{FF2B5EF4-FFF2-40B4-BE49-F238E27FC236}">
                <a16:creationId xmlns:a16="http://schemas.microsoft.com/office/drawing/2014/main" id="{D9170345-BE43-49DD-9FF2-971D7F77E27E}"/>
              </a:ext>
            </a:extLst>
          </p:cNvPr>
          <p:cNvPicPr>
            <a:picLocks noChangeAspect="1"/>
          </p:cNvPicPr>
          <p:nvPr/>
        </p:nvPicPr>
        <p:blipFill>
          <a:blip r:embed="rId2"/>
          <a:stretch>
            <a:fillRect/>
          </a:stretch>
        </p:blipFill>
        <p:spPr>
          <a:xfrm>
            <a:off x="1041618" y="1188343"/>
            <a:ext cx="9308077" cy="6027658"/>
          </a:xfrm>
          <a:prstGeom prst="rect">
            <a:avLst/>
          </a:prstGeom>
          <a:effectLst>
            <a:outerShdw blurRad="50800" dist="50800" dir="5400000" algn="ctr" rotWithShape="0">
              <a:srgbClr val="FFFFFF">
                <a:alpha val="0"/>
              </a:srgbClr>
            </a:outerShdw>
          </a:effectLst>
        </p:spPr>
      </p:pic>
    </p:spTree>
    <p:extLst>
      <p:ext uri="{BB962C8B-B14F-4D97-AF65-F5344CB8AC3E}">
        <p14:creationId xmlns:p14="http://schemas.microsoft.com/office/powerpoint/2010/main" val="356094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Nadpis 5"/>
          <p:cNvSpPr>
            <a:spLocks noGrp="1"/>
          </p:cNvSpPr>
          <p:nvPr>
            <p:ph type="title"/>
          </p:nvPr>
        </p:nvSpPr>
        <p:spPr>
          <a:xfrm>
            <a:off x="448568" y="310887"/>
            <a:ext cx="8421688" cy="792163"/>
          </a:xfrm>
        </p:spPr>
        <p:txBody>
          <a:bodyPr/>
          <a:lstStyle/>
          <a:p>
            <a:pPr eaLnBrk="1" hangingPunct="1"/>
            <a:r>
              <a:rPr lang="en-GB" dirty="0">
                <a:solidFill>
                  <a:schemeClr val="accent1"/>
                </a:solidFill>
                <a:cs typeface="Times New Roman" pitchFamily="18" charset="0"/>
              </a:rPr>
              <a:t>General scheme of probabilistic RPV integrity assessment</a:t>
            </a:r>
            <a:br>
              <a:rPr lang="en-GB" dirty="0">
                <a:solidFill>
                  <a:schemeClr val="accent1"/>
                </a:solidFill>
              </a:rPr>
            </a:br>
            <a:endParaRPr lang="en-GB" dirty="0">
              <a:solidFill>
                <a:schemeClr val="accent1"/>
              </a:solidFill>
            </a:endParaRPr>
          </a:p>
        </p:txBody>
      </p:sp>
      <p:sp>
        <p:nvSpPr>
          <p:cNvPr id="6" name="Zástupný symbol pro číslo snímku 4"/>
          <p:cNvSpPr txBox="1">
            <a:spLocks/>
          </p:cNvSpPr>
          <p:nvPr/>
        </p:nvSpPr>
        <p:spPr bwMode="auto">
          <a:xfrm>
            <a:off x="9682877" y="7141193"/>
            <a:ext cx="842883" cy="336056"/>
          </a:xfrm>
          <a:prstGeom prst="rect">
            <a:avLst/>
          </a:prstGeom>
          <a:noFill/>
          <a:ln w="9525">
            <a:noFill/>
            <a:miter lim="800000"/>
            <a:headEnd/>
            <a:tailEnd/>
          </a:ln>
        </p:spPr>
        <p:txBody>
          <a:bodyPr vert="horz" wrap="square" lIns="99551" tIns="49775" rIns="99551" bIns="49775" numCol="1" anchor="ctr" anchorCtr="0" compatLnSpc="1">
            <a:prstTxWarp prst="textNoShape">
              <a:avLst/>
            </a:prstTxWarp>
          </a:bodyPr>
          <a:lstStyle/>
          <a:p>
            <a:pPr marL="0" marR="0" lvl="0" indent="0" algn="ctr" defTabSz="581025" rtl="0" eaLnBrk="1" fontAlgn="base" latinLnBrk="0" hangingPunct="1">
              <a:lnSpc>
                <a:spcPct val="100000"/>
              </a:lnSpc>
              <a:spcBef>
                <a:spcPct val="0"/>
              </a:spcBef>
              <a:spcAft>
                <a:spcPct val="0"/>
              </a:spcAft>
              <a:buClrTx/>
              <a:buSzTx/>
              <a:buFontTx/>
              <a:buNone/>
              <a:tabLst/>
              <a:defRPr/>
            </a:pPr>
            <a:fld id="{11B5C706-062E-4CF4-807D-776F010B3A08}" type="slidenum">
              <a:rPr kumimoji="0" lang="cs-CZ" sz="10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581025" rtl="0" eaLnBrk="1" fontAlgn="base" latinLnBrk="0" hangingPunct="1">
                <a:lnSpc>
                  <a:spcPct val="100000"/>
                </a:lnSpc>
                <a:spcBef>
                  <a:spcPct val="0"/>
                </a:spcBef>
                <a:spcAft>
                  <a:spcPct val="0"/>
                </a:spcAft>
                <a:buClrTx/>
                <a:buSzTx/>
                <a:buFontTx/>
                <a:buNone/>
                <a:tabLst/>
                <a:defRPr/>
              </a:pPr>
              <a:t>4</a:t>
            </a:fld>
            <a:endParaRPr kumimoji="0" lang="cs-CZ" sz="1000" b="0" i="0" u="none" strike="noStrike" kern="1200" cap="none" spc="0" normalizeH="0" baseline="0" noProof="0">
              <a:ln>
                <a:noFill/>
              </a:ln>
              <a:solidFill>
                <a:schemeClr val="bg1"/>
              </a:solidFill>
              <a:effectLst/>
              <a:uLnTx/>
              <a:uFillTx/>
              <a:latin typeface="Arial" charset="0"/>
              <a:ea typeface="+mn-ea"/>
              <a:cs typeface="Arial" charset="0"/>
            </a:endParaRPr>
          </a:p>
        </p:txBody>
      </p:sp>
      <p:sp>
        <p:nvSpPr>
          <p:cNvPr id="5" name="Zástupný symbol pro číslo snímku 4">
            <a:extLst>
              <a:ext uri="{FF2B5EF4-FFF2-40B4-BE49-F238E27FC236}">
                <a16:creationId xmlns:a16="http://schemas.microsoft.com/office/drawing/2014/main" id="{E42674D0-E60D-42C2-9715-456E1093117D}"/>
              </a:ext>
            </a:extLst>
          </p:cNvPr>
          <p:cNvSpPr>
            <a:spLocks noGrp="1"/>
          </p:cNvSpPr>
          <p:nvPr>
            <p:ph type="sldNum" sz="quarter" idx="10"/>
          </p:nvPr>
        </p:nvSpPr>
        <p:spPr/>
        <p:txBody>
          <a:bodyPr/>
          <a:lstStyle/>
          <a:p>
            <a:pPr>
              <a:defRPr/>
            </a:pPr>
            <a:fld id="{5D0F0B53-4DC0-432D-AFC8-EDE177B8531F}" type="slidenum">
              <a:rPr lang="cs-CZ" smtClean="0"/>
              <a:pPr>
                <a:defRPr/>
              </a:pPr>
              <a:t>4</a:t>
            </a:fld>
            <a:endParaRPr lang="cs-CZ" dirty="0"/>
          </a:p>
        </p:txBody>
      </p:sp>
      <p:pic>
        <p:nvPicPr>
          <p:cNvPr id="3" name="Obrázek 2">
            <a:extLst>
              <a:ext uri="{FF2B5EF4-FFF2-40B4-BE49-F238E27FC236}">
                <a16:creationId xmlns:a16="http://schemas.microsoft.com/office/drawing/2014/main" id="{78689013-B2AA-4DFA-B0AB-B442613D9567}"/>
              </a:ext>
            </a:extLst>
          </p:cNvPr>
          <p:cNvPicPr>
            <a:picLocks noChangeAspect="1"/>
          </p:cNvPicPr>
          <p:nvPr/>
        </p:nvPicPr>
        <p:blipFill>
          <a:blip r:embed="rId2"/>
          <a:stretch>
            <a:fillRect/>
          </a:stretch>
        </p:blipFill>
        <p:spPr>
          <a:xfrm>
            <a:off x="1037704" y="1239262"/>
            <a:ext cx="8802328" cy="6011114"/>
          </a:xfrm>
          <a:prstGeom prst="rect">
            <a:avLst/>
          </a:prstGeom>
        </p:spPr>
      </p:pic>
    </p:spTree>
    <p:extLst>
      <p:ext uri="{BB962C8B-B14F-4D97-AF65-F5344CB8AC3E}">
        <p14:creationId xmlns:p14="http://schemas.microsoft.com/office/powerpoint/2010/main" val="385580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760077D-12FB-49A4-BEB8-97E0A3002989}"/>
              </a:ext>
            </a:extLst>
          </p:cNvPr>
          <p:cNvSpPr>
            <a:spLocks noGrp="1" noChangeArrowheads="1"/>
          </p:cNvSpPr>
          <p:nvPr>
            <p:ph type="title"/>
          </p:nvPr>
        </p:nvSpPr>
        <p:spPr/>
        <p:txBody>
          <a:bodyPr/>
          <a:lstStyle/>
          <a:p>
            <a:r>
              <a:rPr lang="en-GB" altLang="cs-CZ">
                <a:solidFill>
                  <a:schemeClr val="accent1"/>
                </a:solidFill>
              </a:rPr>
              <a:t>Probabilistic PTS analyses</a:t>
            </a:r>
          </a:p>
        </p:txBody>
      </p:sp>
      <p:sp>
        <p:nvSpPr>
          <p:cNvPr id="25603" name="Rectangle 3">
            <a:extLst>
              <a:ext uri="{FF2B5EF4-FFF2-40B4-BE49-F238E27FC236}">
                <a16:creationId xmlns:a16="http://schemas.microsoft.com/office/drawing/2014/main" id="{ED66ADE9-6B6C-40B2-8F2E-4809037103E3}"/>
              </a:ext>
            </a:extLst>
          </p:cNvPr>
          <p:cNvSpPr>
            <a:spLocks noGrp="1" noChangeArrowheads="1"/>
          </p:cNvSpPr>
          <p:nvPr>
            <p:ph type="body" idx="1"/>
          </p:nvPr>
        </p:nvSpPr>
        <p:spPr>
          <a:xfrm>
            <a:off x="520700" y="1177458"/>
            <a:ext cx="8838281" cy="5206346"/>
          </a:xfrm>
        </p:spPr>
        <p:txBody>
          <a:bodyPr>
            <a:normAutofit/>
          </a:bodyPr>
          <a:lstStyle/>
          <a:p>
            <a:pPr>
              <a:buFont typeface="Wingdings" panose="05000000000000000000" pitchFamily="2" charset="2"/>
              <a:buNone/>
            </a:pPr>
            <a:endParaRPr lang="en-GB" altLang="cs-CZ" dirty="0"/>
          </a:p>
          <a:p>
            <a:r>
              <a:rPr lang="en-GB" altLang="cs-CZ" dirty="0"/>
              <a:t>Some input parameters are taken as </a:t>
            </a:r>
            <a:r>
              <a:rPr lang="en-GB" altLang="cs-CZ" dirty="0">
                <a:solidFill>
                  <a:srgbClr val="CC0000"/>
                </a:solidFill>
              </a:rPr>
              <a:t>stochastic</a:t>
            </a:r>
            <a:r>
              <a:rPr lang="en-GB" altLang="cs-CZ" dirty="0"/>
              <a:t>, described by distributions</a:t>
            </a:r>
            <a:r>
              <a:rPr lang="cs-CZ" altLang="cs-CZ" dirty="0"/>
              <a:t>.</a:t>
            </a:r>
            <a:endParaRPr lang="en-GB" altLang="cs-CZ" dirty="0"/>
          </a:p>
          <a:p>
            <a:r>
              <a:rPr lang="en-GB" altLang="cs-CZ" dirty="0"/>
              <a:t>Using probabilistic methods (e.g. simulations), the </a:t>
            </a:r>
            <a:r>
              <a:rPr lang="en-GB" altLang="cs-CZ" dirty="0">
                <a:solidFill>
                  <a:srgbClr val="CC0000"/>
                </a:solidFill>
              </a:rPr>
              <a:t>risk is quantitatively evaluated</a:t>
            </a:r>
            <a:r>
              <a:rPr lang="en-GB" altLang="cs-CZ" dirty="0"/>
              <a:t> (it is usually non-zero)</a:t>
            </a:r>
            <a:r>
              <a:rPr lang="cs-CZ" altLang="cs-CZ" dirty="0"/>
              <a:t>.</a:t>
            </a:r>
            <a:endParaRPr lang="en-GB" altLang="cs-CZ" dirty="0"/>
          </a:p>
          <a:p>
            <a:r>
              <a:rPr lang="cs-CZ" altLang="cs-CZ" dirty="0"/>
              <a:t>T</a:t>
            </a:r>
            <a:r>
              <a:rPr lang="en-GB" altLang="cs-CZ" dirty="0"/>
              <a:t>he result is expressed in terms of  </a:t>
            </a:r>
            <a:r>
              <a:rPr lang="en-GB" altLang="cs-CZ" dirty="0">
                <a:solidFill>
                  <a:srgbClr val="CC0000"/>
                </a:solidFill>
              </a:rPr>
              <a:t>frequency of brittle fracture initiation or frequency of RPV failure</a:t>
            </a:r>
            <a:r>
              <a:rPr lang="cs-CZ" altLang="cs-CZ" dirty="0">
                <a:solidFill>
                  <a:srgbClr val="CC0000"/>
                </a:solidFill>
              </a:rPr>
              <a:t>.</a:t>
            </a:r>
            <a:endParaRPr lang="en-GB" altLang="cs-CZ" dirty="0">
              <a:solidFill>
                <a:srgbClr val="CC0000"/>
              </a:solidFill>
            </a:endParaRPr>
          </a:p>
          <a:p>
            <a:r>
              <a:rPr lang="en-GB" altLang="cs-CZ" dirty="0"/>
              <a:t>Criterion for acceptable risk is given by regulatory authority</a:t>
            </a:r>
            <a:r>
              <a:rPr lang="cs-CZ" altLang="cs-CZ" dirty="0"/>
              <a:t>.</a:t>
            </a:r>
            <a:endParaRPr lang="en-GB" altLang="cs-CZ" dirty="0"/>
          </a:p>
          <a:p>
            <a:pPr lvl="1">
              <a:lnSpc>
                <a:spcPct val="80000"/>
              </a:lnSpc>
              <a:buFontTx/>
              <a:buNone/>
            </a:pPr>
            <a:endParaRPr lang="en-GB" altLang="cs-CZ" sz="2400" dirty="0"/>
          </a:p>
          <a:p>
            <a:pPr>
              <a:lnSpc>
                <a:spcPct val="80000"/>
              </a:lnSpc>
            </a:pPr>
            <a:endParaRPr lang="en-GB" altLang="cs-CZ" dirty="0"/>
          </a:p>
          <a:p>
            <a:pPr>
              <a:lnSpc>
                <a:spcPct val="80000"/>
              </a:lnSpc>
            </a:pPr>
            <a:endParaRPr lang="en-GB" altLang="cs-CZ" dirty="0"/>
          </a:p>
        </p:txBody>
      </p:sp>
      <p:sp>
        <p:nvSpPr>
          <p:cNvPr id="2" name="Zástupný symbol pro číslo snímku 1">
            <a:extLst>
              <a:ext uri="{FF2B5EF4-FFF2-40B4-BE49-F238E27FC236}">
                <a16:creationId xmlns:a16="http://schemas.microsoft.com/office/drawing/2014/main" id="{D17EA00E-EB0F-45DD-AFB6-FE04AF38F22B}"/>
              </a:ext>
            </a:extLst>
          </p:cNvPr>
          <p:cNvSpPr>
            <a:spLocks noGrp="1"/>
          </p:cNvSpPr>
          <p:nvPr>
            <p:ph type="sldNum" sz="quarter" idx="10"/>
          </p:nvPr>
        </p:nvSpPr>
        <p:spPr/>
        <p:txBody>
          <a:bodyPr/>
          <a:lstStyle/>
          <a:p>
            <a:pPr>
              <a:defRPr/>
            </a:pPr>
            <a:fld id="{5D0F0B53-4DC0-432D-AFC8-EDE177B8531F}" type="slidenum">
              <a:rPr lang="cs-CZ" smtClean="0"/>
              <a:pPr>
                <a:defRPr/>
              </a:pPr>
              <a:t>5</a:t>
            </a:fld>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234D999-6163-4902-985D-56D85D94093D}"/>
              </a:ext>
            </a:extLst>
          </p:cNvPr>
          <p:cNvSpPr>
            <a:spLocks noGrp="1" noChangeArrowheads="1"/>
          </p:cNvSpPr>
          <p:nvPr>
            <p:ph type="title"/>
          </p:nvPr>
        </p:nvSpPr>
        <p:spPr>
          <a:xfrm>
            <a:off x="507956" y="180231"/>
            <a:ext cx="9674312" cy="698976"/>
          </a:xfrm>
        </p:spPr>
        <p:txBody>
          <a:bodyPr/>
          <a:lstStyle/>
          <a:p>
            <a:r>
              <a:rPr lang="en-GB" altLang="cs-CZ" sz="3000" dirty="0">
                <a:solidFill>
                  <a:schemeClr val="accent1"/>
                </a:solidFill>
              </a:rPr>
              <a:t>Probabilistic vs. deterministic PTS analyses</a:t>
            </a:r>
          </a:p>
        </p:txBody>
      </p:sp>
      <p:sp>
        <p:nvSpPr>
          <p:cNvPr id="26627" name="Rectangle 3">
            <a:extLst>
              <a:ext uri="{FF2B5EF4-FFF2-40B4-BE49-F238E27FC236}">
                <a16:creationId xmlns:a16="http://schemas.microsoft.com/office/drawing/2014/main" id="{6F14D3B9-5A5A-4800-9B2E-A95498DFE996}"/>
              </a:ext>
            </a:extLst>
          </p:cNvPr>
          <p:cNvSpPr>
            <a:spLocks noGrp="1" noChangeArrowheads="1"/>
          </p:cNvSpPr>
          <p:nvPr>
            <p:ph type="body" idx="1"/>
          </p:nvPr>
        </p:nvSpPr>
        <p:spPr>
          <a:xfrm>
            <a:off x="530639" y="1260351"/>
            <a:ext cx="9297968" cy="5905321"/>
          </a:xfrm>
        </p:spPr>
        <p:txBody>
          <a:bodyPr>
            <a:normAutofit fontScale="92500" lnSpcReduction="10000"/>
          </a:bodyPr>
          <a:lstStyle/>
          <a:p>
            <a:r>
              <a:rPr lang="en-GB" altLang="cs-CZ">
                <a:solidFill>
                  <a:srgbClr val="CC0000"/>
                </a:solidFill>
              </a:rPr>
              <a:t>Deterministic parts in probabilistic PTS analyses:</a:t>
            </a:r>
          </a:p>
          <a:p>
            <a:pPr lvl="1">
              <a:spcBef>
                <a:spcPts val="600"/>
              </a:spcBef>
            </a:pPr>
            <a:r>
              <a:rPr lang="en-GB" altLang="cs-CZ">
                <a:solidFill>
                  <a:schemeClr val="accent1"/>
                </a:solidFill>
              </a:rPr>
              <a:t>all mathematical models used within the PTS analyses</a:t>
            </a:r>
          </a:p>
          <a:p>
            <a:pPr lvl="1">
              <a:spcBef>
                <a:spcPts val="600"/>
              </a:spcBef>
            </a:pPr>
            <a:r>
              <a:rPr lang="en-GB" altLang="cs-CZ">
                <a:solidFill>
                  <a:schemeClr val="accent1"/>
                </a:solidFill>
              </a:rPr>
              <a:t>all input data for thermal hydraulic calculations (and thus also output data from thermal hydraulic analyses)</a:t>
            </a:r>
          </a:p>
          <a:p>
            <a:pPr lvl="1">
              <a:spcBef>
                <a:spcPts val="600"/>
              </a:spcBef>
            </a:pPr>
            <a:r>
              <a:rPr lang="en-GB" altLang="cs-CZ">
                <a:solidFill>
                  <a:schemeClr val="accent1"/>
                </a:solidFill>
              </a:rPr>
              <a:t>RPV dimensions</a:t>
            </a:r>
          </a:p>
          <a:p>
            <a:pPr lvl="1">
              <a:spcBef>
                <a:spcPts val="600"/>
              </a:spcBef>
            </a:pPr>
            <a:r>
              <a:rPr lang="en-GB" altLang="cs-CZ">
                <a:solidFill>
                  <a:schemeClr val="accent1"/>
                </a:solidFill>
              </a:rPr>
              <a:t>thermal and tensile properties of RPV material</a:t>
            </a:r>
          </a:p>
          <a:p>
            <a:r>
              <a:rPr lang="en-GB" altLang="cs-CZ">
                <a:solidFill>
                  <a:srgbClr val="CC0000"/>
                </a:solidFill>
              </a:rPr>
              <a:t>Probabilistic parts in deterministic analyses:</a:t>
            </a:r>
          </a:p>
          <a:p>
            <a:pPr marL="288000" indent="0">
              <a:buNone/>
            </a:pPr>
            <a:r>
              <a:rPr lang="en-GB" altLang="cs-CZ" sz="1900"/>
              <a:t>Current deterministic PTS analyses include many input parameters only at some probabilistic level or including additional safety margin (not real „100%“ lower/upper bound), e.g.: </a:t>
            </a:r>
          </a:p>
          <a:p>
            <a:pPr lvl="1">
              <a:spcBef>
                <a:spcPts val="600"/>
              </a:spcBef>
            </a:pPr>
            <a:r>
              <a:rPr lang="en-GB" altLang="cs-CZ">
                <a:solidFill>
                  <a:schemeClr val="accent1"/>
                </a:solidFill>
              </a:rPr>
              <a:t>fracture toughness curve (K</a:t>
            </a:r>
            <a:r>
              <a:rPr lang="en-GB" altLang="cs-CZ" baseline="-25000">
                <a:solidFill>
                  <a:schemeClr val="accent1"/>
                </a:solidFill>
              </a:rPr>
              <a:t>IC</a:t>
            </a:r>
            <a:r>
              <a:rPr lang="en-GB" altLang="cs-CZ">
                <a:solidFill>
                  <a:schemeClr val="accent1"/>
                </a:solidFill>
              </a:rPr>
              <a:t>)</a:t>
            </a:r>
          </a:p>
          <a:p>
            <a:pPr lvl="1">
              <a:spcBef>
                <a:spcPts val="600"/>
              </a:spcBef>
            </a:pPr>
            <a:r>
              <a:rPr lang="en-GB" altLang="cs-CZ">
                <a:solidFill>
                  <a:schemeClr val="accent1"/>
                </a:solidFill>
              </a:rPr>
              <a:t>transition temperature shift prediction</a:t>
            </a:r>
          </a:p>
          <a:p>
            <a:pPr lvl="1">
              <a:spcBef>
                <a:spcPts val="600"/>
              </a:spcBef>
            </a:pPr>
            <a:r>
              <a:rPr lang="en-GB" altLang="cs-CZ">
                <a:solidFill>
                  <a:schemeClr val="accent1"/>
                </a:solidFill>
              </a:rPr>
              <a:t>fluence</a:t>
            </a:r>
          </a:p>
          <a:p>
            <a:pPr lvl="1">
              <a:lnSpc>
                <a:spcPct val="90000"/>
              </a:lnSpc>
              <a:spcBef>
                <a:spcPts val="600"/>
              </a:spcBef>
            </a:pPr>
            <a:r>
              <a:rPr lang="en-GB" altLang="cs-CZ">
                <a:solidFill>
                  <a:schemeClr val="accent1"/>
                </a:solidFill>
              </a:rPr>
              <a:t>postulated crack: in RPV wall, non-existence of a crack larger than the postulated one is assured only with some probability (lower than 100%)</a:t>
            </a:r>
          </a:p>
          <a:p>
            <a:pPr lvl="1">
              <a:lnSpc>
                <a:spcPct val="90000"/>
              </a:lnSpc>
              <a:spcBef>
                <a:spcPts val="600"/>
              </a:spcBef>
            </a:pPr>
            <a:r>
              <a:rPr lang="en-GB" altLang="cs-CZ">
                <a:solidFill>
                  <a:schemeClr val="accent1"/>
                </a:solidFill>
              </a:rPr>
              <a:t>events with very low frequency of occurrence are not considered (are „screened“)</a:t>
            </a:r>
          </a:p>
        </p:txBody>
      </p:sp>
      <p:sp>
        <p:nvSpPr>
          <p:cNvPr id="2" name="Zástupný symbol pro číslo snímku 1">
            <a:extLst>
              <a:ext uri="{FF2B5EF4-FFF2-40B4-BE49-F238E27FC236}">
                <a16:creationId xmlns:a16="http://schemas.microsoft.com/office/drawing/2014/main" id="{EE97A77F-C607-4DA0-A4ED-A260B3C74EB1}"/>
              </a:ext>
            </a:extLst>
          </p:cNvPr>
          <p:cNvSpPr>
            <a:spLocks noGrp="1"/>
          </p:cNvSpPr>
          <p:nvPr>
            <p:ph type="sldNum" sz="quarter" idx="10"/>
          </p:nvPr>
        </p:nvSpPr>
        <p:spPr/>
        <p:txBody>
          <a:bodyPr/>
          <a:lstStyle/>
          <a:p>
            <a:pPr>
              <a:defRPr/>
            </a:pPr>
            <a:fld id="{5D0F0B53-4DC0-432D-AFC8-EDE177B8531F}" type="slidenum">
              <a:rPr lang="cs-CZ" smtClean="0"/>
              <a:pPr>
                <a:defRPr/>
              </a:pPr>
              <a:t>6</a:t>
            </a:fld>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a:extLst>
              <a:ext uri="{FF2B5EF4-FFF2-40B4-BE49-F238E27FC236}">
                <a16:creationId xmlns:a16="http://schemas.microsoft.com/office/drawing/2014/main" id="{8618AE12-A3F4-4CAE-8F9E-F73E748F2DB9}"/>
              </a:ext>
            </a:extLst>
          </p:cNvPr>
          <p:cNvSpPr>
            <a:spLocks noGrp="1" noChangeArrowheads="1"/>
          </p:cNvSpPr>
          <p:nvPr>
            <p:ph type="title"/>
          </p:nvPr>
        </p:nvSpPr>
        <p:spPr>
          <a:xfrm>
            <a:off x="448568" y="69221"/>
            <a:ext cx="9497854" cy="1069023"/>
          </a:xfrm>
        </p:spPr>
        <p:txBody>
          <a:bodyPr/>
          <a:lstStyle/>
          <a:p>
            <a:r>
              <a:rPr lang="en-GB" altLang="cs-CZ" dirty="0"/>
              <a:t>Example of stochastic data</a:t>
            </a:r>
          </a:p>
        </p:txBody>
      </p:sp>
      <p:graphicFrame>
        <p:nvGraphicFramePr>
          <p:cNvPr id="4" name="Object 5">
            <a:extLst>
              <a:ext uri="{FF2B5EF4-FFF2-40B4-BE49-F238E27FC236}">
                <a16:creationId xmlns:a16="http://schemas.microsoft.com/office/drawing/2014/main" id="{59F4A4A5-F342-4439-8A5B-7BC203BE2A7F}"/>
              </a:ext>
            </a:extLst>
          </p:cNvPr>
          <p:cNvGraphicFramePr>
            <a:graphicFrameLocks noGrp="1" noChangeAspect="1"/>
          </p:cNvGraphicFramePr>
          <p:nvPr>
            <p:ph idx="1"/>
            <p:extLst>
              <p:ext uri="{D42A27DB-BD31-4B8C-83A1-F6EECF244321}">
                <p14:modId xmlns:p14="http://schemas.microsoft.com/office/powerpoint/2010/main" val="1317522222"/>
              </p:ext>
            </p:extLst>
          </p:nvPr>
        </p:nvGraphicFramePr>
        <p:xfrm>
          <a:off x="827005" y="1301541"/>
          <a:ext cx="9036213" cy="60469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a:extLst>
              <a:ext uri="{FF2B5EF4-FFF2-40B4-BE49-F238E27FC236}">
                <a16:creationId xmlns:a16="http://schemas.microsoft.com/office/drawing/2014/main" id="{CA07D70F-C016-44D2-BA13-54A58D7C0D5E}"/>
              </a:ext>
            </a:extLst>
          </p:cNvPr>
          <p:cNvSpPr txBox="1"/>
          <p:nvPr/>
        </p:nvSpPr>
        <p:spPr>
          <a:xfrm>
            <a:off x="1384672" y="1260351"/>
            <a:ext cx="9137814" cy="584775"/>
          </a:xfrm>
          <a:prstGeom prst="rect">
            <a:avLst/>
          </a:prstGeom>
          <a:noFill/>
        </p:spPr>
        <p:txBody>
          <a:bodyPr wrap="square" rtlCol="0">
            <a:spAutoFit/>
          </a:bodyPr>
          <a:lstStyle/>
          <a:p>
            <a:r>
              <a:rPr lang="en-GB" altLang="cs-CZ" sz="1600" b="1" dirty="0">
                <a:solidFill>
                  <a:schemeClr val="accent1"/>
                </a:solidFill>
              </a:rPr>
              <a:t>Temperature dependence of static fracture toughness </a:t>
            </a:r>
            <a:br>
              <a:rPr lang="en-GB" altLang="cs-CZ" sz="1600" b="1" dirty="0">
                <a:solidFill>
                  <a:schemeClr val="accent1"/>
                </a:solidFill>
              </a:rPr>
            </a:br>
            <a:r>
              <a:rPr lang="en-GB" altLang="cs-CZ" sz="1600" b="1" dirty="0">
                <a:solidFill>
                  <a:schemeClr val="accent1"/>
                </a:solidFill>
              </a:rPr>
              <a:t>of WWER-440 RPV materials adjusted to 1T assessed by Master Curve approach</a:t>
            </a:r>
            <a:endParaRPr lang="en-GB" sz="1600" b="1" dirty="0">
              <a:solidFill>
                <a:schemeClr val="accent1"/>
              </a:solidFill>
            </a:endParaRPr>
          </a:p>
        </p:txBody>
      </p:sp>
      <p:sp>
        <p:nvSpPr>
          <p:cNvPr id="3" name="Zástupný symbol pro číslo snímku 2">
            <a:extLst>
              <a:ext uri="{FF2B5EF4-FFF2-40B4-BE49-F238E27FC236}">
                <a16:creationId xmlns:a16="http://schemas.microsoft.com/office/drawing/2014/main" id="{90ADD6E4-9DEE-4384-8F74-07247BB89FED}"/>
              </a:ext>
            </a:extLst>
          </p:cNvPr>
          <p:cNvSpPr>
            <a:spLocks noGrp="1"/>
          </p:cNvSpPr>
          <p:nvPr>
            <p:ph type="sldNum" sz="quarter" idx="10"/>
          </p:nvPr>
        </p:nvSpPr>
        <p:spPr/>
        <p:txBody>
          <a:bodyPr/>
          <a:lstStyle/>
          <a:p>
            <a:pPr>
              <a:defRPr/>
            </a:pPr>
            <a:fld id="{5D0F0B53-4DC0-432D-AFC8-EDE177B8531F}" type="slidenum">
              <a:rPr lang="cs-CZ" smtClean="0"/>
              <a:pPr>
                <a:defRPr/>
              </a:pPr>
              <a:t>7</a:t>
            </a:fld>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DD530DA-C827-4673-A464-73EA2AB7153D}"/>
              </a:ext>
            </a:extLst>
          </p:cNvPr>
          <p:cNvSpPr>
            <a:spLocks noGrp="1" noChangeArrowheads="1"/>
          </p:cNvSpPr>
          <p:nvPr>
            <p:ph type="title"/>
          </p:nvPr>
        </p:nvSpPr>
        <p:spPr>
          <a:xfrm>
            <a:off x="520700" y="180975"/>
            <a:ext cx="8640836" cy="792163"/>
          </a:xfrm>
        </p:spPr>
        <p:txBody>
          <a:bodyPr/>
          <a:lstStyle/>
          <a:p>
            <a:pPr>
              <a:lnSpc>
                <a:spcPct val="90000"/>
              </a:lnSpc>
            </a:pPr>
            <a:r>
              <a:rPr lang="en-GB" sz="2600" dirty="0">
                <a:solidFill>
                  <a:schemeClr val="accent1"/>
                </a:solidFill>
                <a:ea typeface="SimSun" pitchFamily="2" charset="-122"/>
                <a:cs typeface="Times New Roman" pitchFamily="18" charset="0"/>
              </a:rPr>
              <a:t>Applicable standard for VVER – VERLIFE / </a:t>
            </a:r>
            <a:r>
              <a:rPr lang="en-GB" sz="2600" dirty="0" err="1">
                <a:solidFill>
                  <a:schemeClr val="accent1"/>
                </a:solidFill>
                <a:ea typeface="SimSun" pitchFamily="2" charset="-122"/>
                <a:cs typeface="Times New Roman" pitchFamily="18" charset="0"/>
              </a:rPr>
              <a:t>NTD</a:t>
            </a:r>
            <a:r>
              <a:rPr lang="en-GB" sz="2600" dirty="0">
                <a:solidFill>
                  <a:schemeClr val="accent1"/>
                </a:solidFill>
                <a:ea typeface="SimSun" pitchFamily="2" charset="-122"/>
                <a:cs typeface="Times New Roman" pitchFamily="18" charset="0"/>
              </a:rPr>
              <a:t> </a:t>
            </a:r>
            <a:r>
              <a:rPr lang="en-GB" sz="2600" dirty="0" err="1">
                <a:solidFill>
                  <a:schemeClr val="accent1"/>
                </a:solidFill>
                <a:ea typeface="SimSun" pitchFamily="2" charset="-122"/>
                <a:cs typeface="Times New Roman" pitchFamily="18" charset="0"/>
              </a:rPr>
              <a:t>ASI</a:t>
            </a:r>
            <a:endParaRPr lang="en-GB" sz="2600" dirty="0">
              <a:solidFill>
                <a:schemeClr val="accent1"/>
              </a:solidFill>
              <a:ea typeface="SimSun" pitchFamily="2" charset="-122"/>
              <a:cs typeface="Times New Roman" pitchFamily="18" charset="0"/>
            </a:endParaRPr>
          </a:p>
        </p:txBody>
      </p:sp>
      <p:sp>
        <p:nvSpPr>
          <p:cNvPr id="154630" name="Content Placeholder 8">
            <a:extLst>
              <a:ext uri="{FF2B5EF4-FFF2-40B4-BE49-F238E27FC236}">
                <a16:creationId xmlns:a16="http://schemas.microsoft.com/office/drawing/2014/main" id="{169B5A3E-BD26-4978-A08E-D31C95DB57B5}"/>
              </a:ext>
            </a:extLst>
          </p:cNvPr>
          <p:cNvSpPr>
            <a:spLocks/>
          </p:cNvSpPr>
          <p:nvPr/>
        </p:nvSpPr>
        <p:spPr bwMode="auto">
          <a:xfrm>
            <a:off x="88529" y="1448998"/>
            <a:ext cx="10445798" cy="575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algn="l">
              <a:spcBef>
                <a:spcPct val="20000"/>
              </a:spcBef>
              <a:buFont typeface="Wingdings" panose="05000000000000000000" pitchFamily="2" charset="2"/>
              <a:buChar char="q"/>
              <a:defRPr b="1">
                <a:solidFill>
                  <a:schemeClr val="accent2"/>
                </a:solidFill>
                <a:latin typeface="Arial" panose="020B0604020202020204" pitchFamily="34" charset="0"/>
              </a:defRPr>
            </a:lvl1pPr>
            <a:lvl2pPr marL="682625" indent="-285750" algn="l">
              <a:spcBef>
                <a:spcPct val="20000"/>
              </a:spcBef>
              <a:buChar char="–"/>
              <a:defRPr sz="1600" b="1">
                <a:solidFill>
                  <a:srgbClr val="CC0000"/>
                </a:solidFill>
                <a:latin typeface="Arial" panose="020B0604020202020204" pitchFamily="34" charset="0"/>
              </a:defRPr>
            </a:lvl2pPr>
            <a:lvl3pPr marL="1081088" indent="-284163" algn="l">
              <a:spcBef>
                <a:spcPct val="20000"/>
              </a:spcBef>
              <a:buFont typeface="Wingdings" panose="05000000000000000000" pitchFamily="2" charset="2"/>
              <a:buChar char="§"/>
              <a:defRPr sz="1400" b="1">
                <a:solidFill>
                  <a:srgbClr val="008000"/>
                </a:solidFill>
                <a:latin typeface="Arial" panose="020B0604020202020204" pitchFamily="34" charset="0"/>
              </a:defRPr>
            </a:lvl3pPr>
            <a:lvl4pPr marL="1600200" indent="-228600" algn="l">
              <a:spcBef>
                <a:spcPct val="20000"/>
              </a:spcBef>
              <a:buChar char="–"/>
              <a:defRPr sz="1200" b="1">
                <a:solidFill>
                  <a:schemeClr val="tx1"/>
                </a:solidFill>
                <a:latin typeface="Arial" panose="020B0604020202020204" pitchFamily="34" charset="0"/>
              </a:defRPr>
            </a:lvl4pPr>
            <a:lvl5pPr marL="2057400" indent="-228600" algn="l">
              <a:spcBef>
                <a:spcPct val="20000"/>
              </a:spcBef>
              <a:buFont typeface="Wingdings" panose="05000000000000000000" pitchFamily="2" charset="2"/>
              <a:buChar char="ü"/>
              <a:defRPr sz="1200" b="1">
                <a:solidFill>
                  <a:srgbClr val="99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ü"/>
              <a:defRPr sz="1200" b="1">
                <a:solidFill>
                  <a:srgbClr val="993300"/>
                </a:solidFill>
                <a:latin typeface="Arial" panose="020B0604020202020204" pitchFamily="34" charset="0"/>
              </a:defRPr>
            </a:lvl9pPr>
          </a:lstStyle>
          <a:p>
            <a:pPr lvl="1"/>
            <a:endParaRPr lang="en-GB" altLang="cs-CZ" sz="2158" b="0" dirty="0">
              <a:solidFill>
                <a:schemeClr val="accent1"/>
              </a:solidFill>
            </a:endParaRPr>
          </a:p>
        </p:txBody>
      </p:sp>
      <p:sp>
        <p:nvSpPr>
          <p:cNvPr id="2" name="Zástupný symbol pro číslo snímku 1">
            <a:extLst>
              <a:ext uri="{FF2B5EF4-FFF2-40B4-BE49-F238E27FC236}">
                <a16:creationId xmlns:a16="http://schemas.microsoft.com/office/drawing/2014/main" id="{F953151D-3CA7-4B32-A292-E7D328449B6A}"/>
              </a:ext>
            </a:extLst>
          </p:cNvPr>
          <p:cNvSpPr>
            <a:spLocks noGrp="1"/>
          </p:cNvSpPr>
          <p:nvPr>
            <p:ph type="sldNum" sz="quarter" idx="10"/>
          </p:nvPr>
        </p:nvSpPr>
        <p:spPr/>
        <p:txBody>
          <a:bodyPr/>
          <a:lstStyle/>
          <a:p>
            <a:pPr>
              <a:defRPr/>
            </a:pPr>
            <a:fld id="{5D0F0B53-4DC0-432D-AFC8-EDE177B8531F}" type="slidenum">
              <a:rPr lang="cs-CZ" smtClean="0"/>
              <a:pPr>
                <a:defRPr/>
              </a:pPr>
              <a:t>8</a:t>
            </a:fld>
            <a:endParaRPr lang="cs-CZ" dirty="0"/>
          </a:p>
        </p:txBody>
      </p:sp>
      <p:sp>
        <p:nvSpPr>
          <p:cNvPr id="3" name="Obdélník 2">
            <a:extLst>
              <a:ext uri="{FF2B5EF4-FFF2-40B4-BE49-F238E27FC236}">
                <a16:creationId xmlns:a16="http://schemas.microsoft.com/office/drawing/2014/main" id="{F10D3A02-CE7B-4224-9E74-4A63A34F0106}"/>
              </a:ext>
            </a:extLst>
          </p:cNvPr>
          <p:cNvSpPr/>
          <p:nvPr/>
        </p:nvSpPr>
        <p:spPr>
          <a:xfrm>
            <a:off x="520700" y="1448998"/>
            <a:ext cx="10013627" cy="5262979"/>
          </a:xfrm>
          <a:prstGeom prst="rect">
            <a:avLst/>
          </a:prstGeom>
        </p:spPr>
        <p:txBody>
          <a:bodyPr wrap="square">
            <a:spAutoFit/>
          </a:bodyPr>
          <a:lstStyle/>
          <a:p>
            <a:pPr marL="342900" indent="-342900">
              <a:buFont typeface="Wingdings" panose="05000000000000000000" pitchFamily="2" charset="2"/>
              <a:buChar char="§"/>
            </a:pPr>
            <a:r>
              <a:rPr lang="en-GB" sz="2400" b="1" dirty="0">
                <a:solidFill>
                  <a:schemeClr val="accent1"/>
                </a:solidFill>
              </a:rPr>
              <a:t>Requirements for VVER </a:t>
            </a:r>
            <a:r>
              <a:rPr lang="en-GB" sz="2400" b="1" dirty="0">
                <a:solidFill>
                  <a:srgbClr val="FF0000"/>
                </a:solidFill>
              </a:rPr>
              <a:t>RPV specific probabilistic integrity assessment </a:t>
            </a:r>
            <a:r>
              <a:rPr lang="en-GB" sz="2400" b="1" dirty="0">
                <a:solidFill>
                  <a:schemeClr val="accent1"/>
                </a:solidFill>
              </a:rPr>
              <a:t>are given in „Guidelines for Integrity and Lifetime Assessment of Components and Piping in </a:t>
            </a:r>
            <a:r>
              <a:rPr lang="en-GB" sz="2400" b="1" dirty="0" err="1">
                <a:solidFill>
                  <a:schemeClr val="accent1"/>
                </a:solidFill>
              </a:rPr>
              <a:t>WWER</a:t>
            </a:r>
            <a:r>
              <a:rPr lang="en-GB" sz="2400" b="1" dirty="0">
                <a:solidFill>
                  <a:schemeClr val="accent1"/>
                </a:solidFill>
              </a:rPr>
              <a:t> Nuclear Power Plants (</a:t>
            </a:r>
            <a:r>
              <a:rPr lang="en-GB" sz="2400" b="1" dirty="0">
                <a:solidFill>
                  <a:srgbClr val="FF0000"/>
                </a:solidFill>
              </a:rPr>
              <a:t>IAEA – NULIFE - VERLIFE</a:t>
            </a:r>
            <a:r>
              <a:rPr lang="en-GB" sz="2400" b="1" dirty="0">
                <a:solidFill>
                  <a:schemeClr val="accent1"/>
                </a:solidFill>
              </a:rPr>
              <a:t>)“. </a:t>
            </a:r>
          </a:p>
          <a:p>
            <a:pPr marL="342900" indent="-342900">
              <a:buFont typeface="Wingdings" panose="05000000000000000000" pitchFamily="2" charset="2"/>
              <a:buChar char="§"/>
            </a:pPr>
            <a:r>
              <a:rPr lang="en-GB" sz="2400" b="1" dirty="0">
                <a:solidFill>
                  <a:schemeClr val="accent1"/>
                </a:solidFill>
              </a:rPr>
              <a:t>The detailed procedure is given in its Appendix XVI, the criteria are given in the main document.</a:t>
            </a:r>
          </a:p>
          <a:p>
            <a:pPr marL="342900" indent="-342900">
              <a:buFont typeface="Wingdings" panose="05000000000000000000" pitchFamily="2" charset="2"/>
              <a:buChar char="§"/>
            </a:pPr>
            <a:r>
              <a:rPr lang="en-GB" sz="2400" b="1" dirty="0">
                <a:solidFill>
                  <a:schemeClr val="accent1"/>
                </a:solidFill>
              </a:rPr>
              <a:t>VERLIFE is focussed on </a:t>
            </a:r>
            <a:r>
              <a:rPr lang="en-GB" sz="2400" b="1" dirty="0">
                <a:solidFill>
                  <a:srgbClr val="FF0000"/>
                </a:solidFill>
              </a:rPr>
              <a:t>VVER reactors</a:t>
            </a:r>
            <a:r>
              <a:rPr lang="en-GB" sz="2400" b="1" dirty="0">
                <a:solidFill>
                  <a:schemeClr val="accent1"/>
                </a:solidFill>
              </a:rPr>
              <a:t>. </a:t>
            </a:r>
            <a:r>
              <a:rPr lang="en-GB" sz="2400" b="1" dirty="0">
                <a:solidFill>
                  <a:schemeClr val="tx2"/>
                </a:solidFill>
              </a:rPr>
              <a:t>Most of the procedure can be applied to other </a:t>
            </a:r>
            <a:r>
              <a:rPr lang="en-GB" sz="2400" b="1" dirty="0" err="1">
                <a:solidFill>
                  <a:schemeClr val="tx2"/>
                </a:solidFill>
              </a:rPr>
              <a:t>PWRs</a:t>
            </a:r>
            <a:r>
              <a:rPr lang="en-GB" sz="2400" b="1" dirty="0">
                <a:solidFill>
                  <a:schemeClr val="tx2"/>
                </a:solidFill>
              </a:rPr>
              <a:t>. </a:t>
            </a:r>
          </a:p>
          <a:p>
            <a:pPr marL="342900" indent="-342900">
              <a:buFont typeface="Wingdings" panose="05000000000000000000" pitchFamily="2" charset="2"/>
              <a:buChar char="§"/>
            </a:pPr>
            <a:r>
              <a:rPr lang="en-GB" sz="2400" b="1" dirty="0">
                <a:solidFill>
                  <a:schemeClr val="accent1"/>
                </a:solidFill>
              </a:rPr>
              <a:t>The Czech translation of </a:t>
            </a:r>
            <a:r>
              <a:rPr lang="en-GB" sz="2400" b="1" dirty="0">
                <a:solidFill>
                  <a:schemeClr val="tx2"/>
                </a:solidFill>
              </a:rPr>
              <a:t>IAEA – NULIFE – VERLIFE guidelines, issued as the „</a:t>
            </a:r>
            <a:r>
              <a:rPr lang="en-GB" sz="2400" b="1" dirty="0">
                <a:solidFill>
                  <a:srgbClr val="FF0000"/>
                </a:solidFill>
              </a:rPr>
              <a:t>Normative Technical Documentation of the Association of Mechanical Engineers</a:t>
            </a:r>
            <a:r>
              <a:rPr lang="en-GB" sz="2400" b="1" dirty="0">
                <a:solidFill>
                  <a:schemeClr val="tx2"/>
                </a:solidFill>
              </a:rPr>
              <a:t>“</a:t>
            </a:r>
            <a:r>
              <a:rPr lang="cs-CZ" sz="2400" b="1" dirty="0">
                <a:solidFill>
                  <a:schemeClr val="tx2"/>
                </a:solidFill>
              </a:rPr>
              <a:t>,</a:t>
            </a:r>
            <a:r>
              <a:rPr lang="en-GB" sz="2400" b="1" dirty="0">
                <a:solidFill>
                  <a:schemeClr val="tx2"/>
                </a:solidFill>
              </a:rPr>
              <a:t> was accepted by the Czech regulatory body – </a:t>
            </a:r>
            <a:r>
              <a:rPr lang="en-GB" sz="2400" b="1" dirty="0" err="1">
                <a:solidFill>
                  <a:schemeClr val="tx2"/>
                </a:solidFill>
              </a:rPr>
              <a:t>SÚJB</a:t>
            </a:r>
            <a:r>
              <a:rPr lang="en-GB" sz="2400" b="1" dirty="0">
                <a:solidFill>
                  <a:schemeClr val="tx2"/>
                </a:solidFill>
              </a:rPr>
              <a:t>.</a:t>
            </a:r>
          </a:p>
          <a:p>
            <a:endParaRPr lang="en-GB" sz="2400" b="1" dirty="0">
              <a:solidFill>
                <a:schemeClr val="accent1"/>
              </a:solidFill>
            </a:endParaRPr>
          </a:p>
          <a:p>
            <a:endParaRPr lang="en-GB" sz="2400" b="1" dirty="0">
              <a:solidFill>
                <a:schemeClr val="accent1"/>
              </a:solidFill>
            </a:endParaRPr>
          </a:p>
        </p:txBody>
      </p:sp>
    </p:spTree>
    <p:extLst>
      <p:ext uri="{BB962C8B-B14F-4D97-AF65-F5344CB8AC3E}">
        <p14:creationId xmlns:p14="http://schemas.microsoft.com/office/powerpoint/2010/main" val="3355636522"/>
      </p:ext>
    </p:extLst>
  </p:cSld>
  <p:clrMapOvr>
    <a:masterClrMapping/>
  </p:clrMapOvr>
</p:sld>
</file>

<file path=ppt/theme/theme1.xml><?xml version="1.0" encoding="utf-8"?>
<a:theme xmlns:a="http://schemas.openxmlformats.org/drawingml/2006/main" name="Sablona_UJV_2007-2010[1]">
  <a:themeElements>
    <a:clrScheme name="UVJ_2003 1">
      <a:dk1>
        <a:srgbClr val="4D4D4D"/>
      </a:dk1>
      <a:lt1>
        <a:srgbClr val="FFFFFF"/>
      </a:lt1>
      <a:dk2>
        <a:srgbClr val="08558F"/>
      </a:dk2>
      <a:lt2>
        <a:srgbClr val="8092C7"/>
      </a:lt2>
      <a:accent1>
        <a:srgbClr val="08558F"/>
      </a:accent1>
      <a:accent2>
        <a:srgbClr val="4D4D4D"/>
      </a:accent2>
      <a:accent3>
        <a:srgbClr val="FFFFFF"/>
      </a:accent3>
      <a:accent4>
        <a:srgbClr val="404040"/>
      </a:accent4>
      <a:accent5>
        <a:srgbClr val="AAB4C6"/>
      </a:accent5>
      <a:accent6>
        <a:srgbClr val="454545"/>
      </a:accent6>
      <a:hlink>
        <a:srgbClr val="8CCDDF"/>
      </a:hlink>
      <a:folHlink>
        <a:srgbClr val="C9E5ED"/>
      </a:folHlink>
    </a:clrScheme>
    <a:fontScheme name="UVJ_2003">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VJ_2003 1">
        <a:dk1>
          <a:srgbClr val="4D4D4D"/>
        </a:dk1>
        <a:lt1>
          <a:srgbClr val="FFFFFF"/>
        </a:lt1>
        <a:dk2>
          <a:srgbClr val="08558F"/>
        </a:dk2>
        <a:lt2>
          <a:srgbClr val="8092C7"/>
        </a:lt2>
        <a:accent1>
          <a:srgbClr val="08558F"/>
        </a:accent1>
        <a:accent2>
          <a:srgbClr val="4D4D4D"/>
        </a:accent2>
        <a:accent3>
          <a:srgbClr val="FFFFFF"/>
        </a:accent3>
        <a:accent4>
          <a:srgbClr val="404040"/>
        </a:accent4>
        <a:accent5>
          <a:srgbClr val="AAB4C6"/>
        </a:accent5>
        <a:accent6>
          <a:srgbClr val="454545"/>
        </a:accent6>
        <a:hlink>
          <a:srgbClr val="8CCDDF"/>
        </a:hlink>
        <a:folHlink>
          <a:srgbClr val="C9E5ED"/>
        </a:folHlink>
      </a:clrScheme>
      <a:clrMap bg1="lt1" tx1="dk1" bg2="lt2" tx2="dk2" accent1="accent1" accent2="accent2" accent3="accent3" accent4="accent4" accent5="accent5" accent6="accent6" hlink="hlink" folHlink="folHlink"/>
    </a:extraClrScheme>
    <a:extraClrScheme>
      <a:clrScheme name="UVJ_2003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UVJ">
  <a:themeElements>
    <a:clrScheme name="15_UVJ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fontScheme name="15_UVJ">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58380" tIns="29190" rIns="58380" bIns="29190" numCol="1" anchor="t" anchorCtr="0" compatLnSpc="1">
        <a:prstTxWarp prst="textNoShape">
          <a:avLst/>
        </a:prstTxWarp>
        <a:spAutoFit/>
      </a:bodyPr>
      <a:lstStyle>
        <a:defPPr marL="0" marR="0" indent="0" algn="l" defTabSz="581025" rtl="0" eaLnBrk="1" fontAlgn="base" latinLnBrk="0" hangingPunct="1">
          <a:lnSpc>
            <a:spcPct val="100000"/>
          </a:lnSpc>
          <a:spcBef>
            <a:spcPct val="50000"/>
          </a:spcBef>
          <a:spcAft>
            <a:spcPct val="0"/>
          </a:spcAft>
          <a:buClrTx/>
          <a:buSzPct val="50000"/>
          <a:buFont typeface="Arial" charset="0"/>
          <a:buChar char="•"/>
          <a:tabLst/>
          <a:defRPr kumimoji="0" 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5_UVJ 1">
        <a:dk1>
          <a:srgbClr val="4D4D4D"/>
        </a:dk1>
        <a:lt1>
          <a:srgbClr val="FFFFFF"/>
        </a:lt1>
        <a:dk2>
          <a:srgbClr val="08558F"/>
        </a:dk2>
        <a:lt2>
          <a:srgbClr val="8092C7"/>
        </a:lt2>
        <a:accent1>
          <a:srgbClr val="08558F"/>
        </a:accent1>
        <a:accent2>
          <a:srgbClr val="4D4D4D"/>
        </a:accent2>
        <a:accent3>
          <a:srgbClr val="FFFFFF"/>
        </a:accent3>
        <a:accent4>
          <a:srgbClr val="404040"/>
        </a:accent4>
        <a:accent5>
          <a:srgbClr val="AAB4C6"/>
        </a:accent5>
        <a:accent6>
          <a:srgbClr val="454545"/>
        </a:accent6>
        <a:hlink>
          <a:srgbClr val="8CCDDF"/>
        </a:hlink>
        <a:folHlink>
          <a:srgbClr val="C9E5ED"/>
        </a:folHlink>
      </a:clrScheme>
      <a:clrMap bg1="lt1" tx1="dk1" bg2="lt2" tx2="dk2" accent1="accent1" accent2="accent2" accent3="accent3" accent4="accent4" accent5="accent5" accent6="accent6" hlink="hlink" folHlink="folHlink"/>
    </a:extraClrScheme>
    <a:extraClrScheme>
      <a:clrScheme name="15_UVJ 2">
        <a:dk1>
          <a:srgbClr val="4D4D4D"/>
        </a:dk1>
        <a:lt1>
          <a:srgbClr val="FFFFFF"/>
        </a:lt1>
        <a:dk2>
          <a:srgbClr val="08558F"/>
        </a:dk2>
        <a:lt2>
          <a:srgbClr val="8092C7"/>
        </a:lt2>
        <a:accent1>
          <a:srgbClr val="08558F"/>
        </a:accent1>
        <a:accent2>
          <a:srgbClr val="8092C7"/>
        </a:accent2>
        <a:accent3>
          <a:srgbClr val="FFFFFF"/>
        </a:accent3>
        <a:accent4>
          <a:srgbClr val="404040"/>
        </a:accent4>
        <a:accent5>
          <a:srgbClr val="AAB4C6"/>
        </a:accent5>
        <a:accent6>
          <a:srgbClr val="7384B4"/>
        </a:accent6>
        <a:hlink>
          <a:srgbClr val="8CCDDF"/>
        </a:hlink>
        <a:folHlink>
          <a:srgbClr val="C9E5E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Sablona_UJV_2007-2010[1]</Template>
  <TotalTime>2467</TotalTime>
  <Words>1972</Words>
  <Application>Microsoft Office PowerPoint</Application>
  <PresentationFormat>Vlastní</PresentationFormat>
  <Paragraphs>313</Paragraphs>
  <Slides>33</Slides>
  <Notes>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33</vt:i4>
      </vt:variant>
    </vt:vector>
  </HeadingPairs>
  <TitlesOfParts>
    <vt:vector size="42" baseType="lpstr">
      <vt:lpstr>Arial</vt:lpstr>
      <vt:lpstr>Arial Black</vt:lpstr>
      <vt:lpstr>Arial CE</vt:lpstr>
      <vt:lpstr>Calibri</vt:lpstr>
      <vt:lpstr>Cambria Math</vt:lpstr>
      <vt:lpstr>Times New Roman</vt:lpstr>
      <vt:lpstr>Wingdings</vt:lpstr>
      <vt:lpstr>Sablona_UJV_2007-2010[1]</vt:lpstr>
      <vt:lpstr>15_UVJ</vt:lpstr>
      <vt:lpstr>Prezentace aplikace PowerPoint</vt:lpstr>
      <vt:lpstr>OUTLINES</vt:lpstr>
      <vt:lpstr>VVER-440 reactor pressure vessel</vt:lpstr>
      <vt:lpstr>General scheme of deterministic RPV integrity assessment </vt:lpstr>
      <vt:lpstr>General scheme of probabilistic RPV integrity assessment </vt:lpstr>
      <vt:lpstr>Probabilistic PTS analyses</vt:lpstr>
      <vt:lpstr>Probabilistic vs. deterministic PTS analyses</vt:lpstr>
      <vt:lpstr>Example of stochastic data</vt:lpstr>
      <vt:lpstr>Applicable standard for VVER – VERLIFE / NTD ASI</vt:lpstr>
      <vt:lpstr>Applicable standard for VVER – VERLIFE / NTD ASI</vt:lpstr>
      <vt:lpstr>Stages of probabilistic assessment</vt:lpstr>
      <vt:lpstr>Probabilistic evaluation (simplified scheme)</vt:lpstr>
      <vt:lpstr>Deterministic part of the assessment</vt:lpstr>
      <vt:lpstr>Establishing the conditional probabilities of fast fracture initiation, CPIjl</vt:lpstr>
      <vt:lpstr>Main parameters entering probabilistic assessment as statistical distributions</vt:lpstr>
      <vt:lpstr>Randomly generated cracks</vt:lpstr>
      <vt:lpstr>Randomly generated cracks</vt:lpstr>
      <vt:lpstr>Randomly generated cracks</vt:lpstr>
      <vt:lpstr>Randomly generated cracks</vt:lpstr>
      <vt:lpstr>Fracture toughness</vt:lpstr>
      <vt:lpstr>Fracture toughness</vt:lpstr>
      <vt:lpstr>Fracture toughness (distribution function)</vt:lpstr>
      <vt:lpstr>Conditional probability of fast fracture initiation</vt:lpstr>
      <vt:lpstr>Final probabilistic assessment</vt:lpstr>
      <vt:lpstr>Final probabilistic assessment  - acceptance criteria</vt:lpstr>
      <vt:lpstr>Probabilistic assessment of pressurised thermal shocks for VVER 440 reactor pressure vessel</vt:lpstr>
      <vt:lpstr>Probabilistic assessment of pressurised thermal shocks for VVER 440 reactor pressure vessel</vt:lpstr>
      <vt:lpstr>Probabilistic assessment of pressurised thermal shocks for VVER 440 reactor pressure vessel - results</vt:lpstr>
      <vt:lpstr>Probabilistic assessment of pressurised thermal shocks for VVER 440 reactor pressure vessel - results</vt:lpstr>
      <vt:lpstr>Re-assessment</vt:lpstr>
      <vt:lpstr>SUMMARY - steps of probabilistic RPV integrity assessment </vt:lpstr>
      <vt:lpstr>SUMMARY - steps of probabilistic RPV integrity assessment </vt:lpstr>
      <vt:lpstr>Prezentace aplikace PowerPoint</vt:lpstr>
    </vt:vector>
  </TitlesOfParts>
  <Company>ÚJV Řež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0</dc:title>
  <dc:creator>ves</dc:creator>
  <cp:lastModifiedBy>Pistora Vladislav</cp:lastModifiedBy>
  <cp:revision>140</cp:revision>
  <dcterms:created xsi:type="dcterms:W3CDTF">2012-09-04T06:33:46Z</dcterms:created>
  <dcterms:modified xsi:type="dcterms:W3CDTF">2019-10-18T16:49:24Z</dcterms:modified>
</cp:coreProperties>
</file>