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64" r:id="rId1"/>
  </p:sldMasterIdLst>
  <p:notesMasterIdLst>
    <p:notesMasterId r:id="rId39"/>
  </p:notesMasterIdLst>
  <p:sldIdLst>
    <p:sldId id="258" r:id="rId2"/>
    <p:sldId id="259" r:id="rId3"/>
    <p:sldId id="345" r:id="rId4"/>
    <p:sldId id="287" r:id="rId5"/>
    <p:sldId id="392" r:id="rId6"/>
    <p:sldId id="394" r:id="rId7"/>
    <p:sldId id="393" r:id="rId8"/>
    <p:sldId id="420" r:id="rId9"/>
    <p:sldId id="290" r:id="rId10"/>
    <p:sldId id="350" r:id="rId11"/>
    <p:sldId id="297" r:id="rId12"/>
    <p:sldId id="396" r:id="rId13"/>
    <p:sldId id="407" r:id="rId14"/>
    <p:sldId id="422" r:id="rId15"/>
    <p:sldId id="397" r:id="rId16"/>
    <p:sldId id="398" r:id="rId17"/>
    <p:sldId id="399" r:id="rId18"/>
    <p:sldId id="400" r:id="rId19"/>
    <p:sldId id="401" r:id="rId20"/>
    <p:sldId id="410" r:id="rId21"/>
    <p:sldId id="404" r:id="rId22"/>
    <p:sldId id="403" r:id="rId23"/>
    <p:sldId id="405" r:id="rId24"/>
    <p:sldId id="408" r:id="rId25"/>
    <p:sldId id="423" r:id="rId26"/>
    <p:sldId id="409" r:id="rId27"/>
    <p:sldId id="411" r:id="rId28"/>
    <p:sldId id="412" r:id="rId29"/>
    <p:sldId id="413" r:id="rId30"/>
    <p:sldId id="424" r:id="rId31"/>
    <p:sldId id="416" r:id="rId32"/>
    <p:sldId id="417" r:id="rId33"/>
    <p:sldId id="418" r:id="rId34"/>
    <p:sldId id="421" r:id="rId35"/>
    <p:sldId id="419" r:id="rId36"/>
    <p:sldId id="425" r:id="rId37"/>
    <p:sldId id="348" r:id="rId38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orient="horz" pos="1434" userDrawn="1">
          <p15:clr>
            <a:srgbClr val="A4A3A4"/>
          </p15:clr>
        </p15:guide>
        <p15:guide id="5" orient="horz" pos="1162" userDrawn="1">
          <p15:clr>
            <a:srgbClr val="A4A3A4"/>
          </p15:clr>
        </p15:guide>
        <p15:guide id="6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33"/>
    <a:srgbClr val="C00000"/>
    <a:srgbClr val="FF66FF"/>
    <a:srgbClr val="4472C4"/>
    <a:srgbClr val="FF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89792" autoAdjust="0"/>
  </p:normalViewPr>
  <p:slideViewPr>
    <p:cSldViewPr>
      <p:cViewPr>
        <p:scale>
          <a:sx n="50" d="100"/>
          <a:sy n="50" d="100"/>
        </p:scale>
        <p:origin x="2580" y="1152"/>
      </p:cViewPr>
      <p:guideLst>
        <p:guide orient="horz" pos="607"/>
        <p:guide pos="2880"/>
        <p:guide pos="158"/>
        <p:guide orient="horz" pos="1434"/>
        <p:guide orient="horz" pos="1162"/>
        <p:guide pos="560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0375" cy="4973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221" y="3"/>
            <a:ext cx="2950374" cy="4973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7ED937D3-8EE4-4D3F-ABC1-6E80B602E20E}" type="datetimeFigureOut">
              <a:rPr lang="ko-KR" altLang="en-US" smtClean="0"/>
              <a:t>2019-10-18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0" y="4720985"/>
            <a:ext cx="5446723" cy="44731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372"/>
            <a:ext cx="2950375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7CF52DA-BDD5-427F-8D1E-3873B95B0D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7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42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ctrTitle" hasCustomPrompt="1"/>
          </p:nvPr>
        </p:nvSpPr>
        <p:spPr>
          <a:xfrm>
            <a:off x="378717" y="2130425"/>
            <a:ext cx="7433687" cy="151765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1" hangingPunct="1">
              <a:defRPr lang="ko-KR" altLang="en-US" sz="4000" b="1" kern="1200" spc="0" dirty="0">
                <a:gradFill flip="none" rotWithShape="1">
                  <a:gsLst>
                    <a:gs pos="0">
                      <a:srgbClr val="231F2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r>
              <a:rPr lang="en-US" altLang="ko-KR" dirty="0" smtClean="0"/>
              <a:t>Click to edit title style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78718" y="3645024"/>
            <a:ext cx="5705450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600" b="1" kern="1200" spc="0" dirty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latin typeface="+mn-lt"/>
                <a:ea typeface="+mn-ea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Title style</a:t>
            </a:r>
          </a:p>
        </p:txBody>
      </p:sp>
      <p:sp>
        <p:nvSpPr>
          <p:cNvPr id="20" name="날짜 개체 틀 3"/>
          <p:cNvSpPr>
            <a:spLocks noGrp="1"/>
          </p:cNvSpPr>
          <p:nvPr>
            <p:ph type="dt" sz="half" idx="10"/>
          </p:nvPr>
        </p:nvSpPr>
        <p:spPr>
          <a:xfrm>
            <a:off x="447675" y="4725144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1" hangingPunct="1">
              <a:defRPr lang="ko-KR" altLang="en-US" sz="2000" kern="1200" smtClean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altLang="ko-KR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3236168" y="47133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b="1" dirty="0">
                <a:gradFill>
                  <a:gsLst>
                    <a:gs pos="46000">
                      <a:schemeClr val="bg1"/>
                    </a:gs>
                    <a:gs pos="51000">
                      <a:schemeClr val="bg1"/>
                    </a:gs>
                  </a:gsLst>
                  <a:lin ang="5400000" scaled="0"/>
                </a:gradFill>
                <a:latin typeface="+mn-lt"/>
              </a:rPr>
              <a:t>국민에게 </a:t>
            </a:r>
            <a:r>
              <a:rPr lang="ko-KR" altLang="en-US" sz="1100" b="1" dirty="0" smtClean="0">
                <a:gradFill>
                  <a:gsLst>
                    <a:gs pos="46000">
                      <a:schemeClr val="bg1"/>
                    </a:gs>
                    <a:gs pos="51000">
                      <a:schemeClr val="bg1"/>
                    </a:gs>
                  </a:gsLst>
                  <a:lin ang="5400000" scaled="0"/>
                </a:gradFill>
                <a:latin typeface="+mn-lt"/>
              </a:rPr>
              <a:t>신뢰받는 안전 </a:t>
            </a:r>
            <a:r>
              <a:rPr lang="ko-KR" altLang="en-US" sz="1100" b="1" dirty="0">
                <a:gradFill>
                  <a:gsLst>
                    <a:gs pos="46000">
                      <a:schemeClr val="bg1"/>
                    </a:gs>
                    <a:gs pos="51000">
                      <a:schemeClr val="bg1"/>
                    </a:gs>
                  </a:gsLst>
                  <a:lin ang="5400000" scaled="0"/>
                </a:gradFill>
                <a:latin typeface="+mn-lt"/>
              </a:rPr>
              <a:t>최우선의 </a:t>
            </a:r>
            <a:r>
              <a:rPr lang="en-US" altLang="ko-KR" sz="1100" b="1" dirty="0">
                <a:gradFill>
                  <a:gsLst>
                    <a:gs pos="46000">
                      <a:schemeClr val="bg1"/>
                    </a:gs>
                    <a:gs pos="51000">
                      <a:schemeClr val="bg1"/>
                    </a:gs>
                  </a:gsLst>
                  <a:lin ang="5400000" scaled="0"/>
                </a:gradFill>
                <a:latin typeface="+mn-lt"/>
              </a:rPr>
              <a:t>KINS </a:t>
            </a:r>
            <a:endParaRPr lang="ko-KR" altLang="en-US" sz="1100" b="1" dirty="0">
              <a:gradFill>
                <a:gsLst>
                  <a:gs pos="46000">
                    <a:schemeClr val="bg1"/>
                  </a:gs>
                  <a:gs pos="51000">
                    <a:schemeClr val="bg1"/>
                  </a:gs>
                </a:gsLst>
                <a:lin ang="5400000" scaled="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 hasCustomPrompt="1"/>
          </p:nvPr>
        </p:nvSpPr>
        <p:spPr>
          <a:xfrm>
            <a:off x="2051720" y="2609726"/>
            <a:ext cx="6711602" cy="827286"/>
          </a:xfrm>
          <a:prstGeom prst="rect">
            <a:avLst/>
          </a:prstGeom>
        </p:spPr>
        <p:txBody>
          <a:bodyPr/>
          <a:lstStyle>
            <a:lvl1pPr marL="252000" indent="-288000" algn="r" defTabSz="914400" rtl="0" eaLnBrk="1" latinLnBrk="1" hangingPunct="1">
              <a:spcBef>
                <a:spcPct val="0"/>
              </a:spcBef>
              <a:buFont typeface="+mj-lt"/>
              <a:buAutoNum type="romanUcPeriod"/>
              <a:defRPr lang="ko-KR" altLang="en-US" sz="3600" b="1" kern="1200" spc="0" dirty="0">
                <a:gradFill>
                  <a:gsLst>
                    <a:gs pos="41000">
                      <a:schemeClr val="bg1"/>
                    </a:gs>
                    <a:gs pos="61000">
                      <a:srgbClr val="B8B8B8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254000" dir="2700000" algn="tl" rotWithShape="0">
                    <a:srgbClr val="003366">
                      <a:alpha val="93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r>
              <a:rPr lang="ko-KR" altLang="en-US" dirty="0" smtClean="0"/>
              <a:t> </a:t>
            </a:r>
            <a:r>
              <a:rPr lang="en-US" altLang="ko-KR" dirty="0" smtClean="0"/>
              <a:t> Click to master title style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057872" y="3429000"/>
            <a:ext cx="5705450" cy="576064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spcBef>
                <a:spcPct val="0"/>
              </a:spcBef>
              <a:buNone/>
              <a:defRPr lang="ko-KR" altLang="en-US" sz="2000" b="1" kern="1200" spc="0" dirty="0">
                <a:gradFill>
                  <a:gsLst>
                    <a:gs pos="41000">
                      <a:schemeClr val="bg1"/>
                    </a:gs>
                    <a:gs pos="6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97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683568" y="116632"/>
            <a:ext cx="7965729" cy="838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005EA4"/>
              </a:contourClr>
            </a:sp3d>
          </a:bodyPr>
          <a:lstStyle>
            <a:lvl1pPr algn="l">
              <a:defRPr lang="ko-KR" altLang="en-US" sz="3600" b="1" spc="0" baseline="0" dirty="0">
                <a:gradFill>
                  <a:gsLst>
                    <a:gs pos="0">
                      <a:srgbClr val="2B2728"/>
                    </a:gs>
                    <a:gs pos="100000">
                      <a:srgbClr val="2B272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Y헤드라인M" panose="02030600000101010101" pitchFamily="18" charset="-127"/>
                <a:cs typeface="Tahoma" pitchFamily="34" charset="0"/>
              </a:defRPr>
            </a:lvl1pPr>
          </a:lstStyle>
          <a:p>
            <a:pPr lvl="0" algn="l"/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504260" y="1167160"/>
            <a:ext cx="8118000" cy="5220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2000"/>
              </a:spcBef>
              <a:buClr>
                <a:srgbClr val="B4181E"/>
              </a:buClr>
              <a:buFont typeface="Wingdings" panose="05000000000000000000" pitchFamily="2" charset="2"/>
              <a:buChar char="q"/>
              <a:defRPr sz="2400" b="1" baseline="0">
                <a:latin typeface="+mn-lt"/>
                <a:ea typeface="+mn-ea"/>
              </a:defRPr>
            </a:lvl1pPr>
            <a:lvl2pPr marL="630238" indent="-270000">
              <a:lnSpc>
                <a:spcPct val="100000"/>
              </a:lnSpc>
              <a:spcBef>
                <a:spcPts val="1000"/>
              </a:spcBef>
              <a:buClr>
                <a:srgbClr val="00438F"/>
              </a:buClr>
              <a:buFont typeface="Wingdings 2" panose="05020102010507070707" pitchFamily="18" charset="2"/>
              <a:buChar char=""/>
              <a:defRPr sz="2000">
                <a:latin typeface="+mn-lt"/>
                <a:ea typeface="+mn-ea"/>
              </a:defRPr>
            </a:lvl2pPr>
            <a:lvl3pPr marL="900000" indent="-270000">
              <a:lnSpc>
                <a:spcPct val="100000"/>
              </a:lnSpc>
              <a:spcBef>
                <a:spcPts val="500"/>
              </a:spcBef>
              <a:buClr>
                <a:srgbClr val="007B96"/>
              </a:buClr>
              <a:buFont typeface="Calibri" panose="020F0502020204030204" pitchFamily="34" charset="0"/>
              <a:buChar char="–"/>
              <a:defRPr sz="1800">
                <a:latin typeface="+mn-lt"/>
                <a:ea typeface="+mn-ea"/>
              </a:defRPr>
            </a:lvl3pPr>
            <a:lvl4pPr marL="1260000" indent="-270000">
              <a:lnSpc>
                <a:spcPct val="100000"/>
              </a:lnSpc>
              <a:spcBef>
                <a:spcPts val="500"/>
              </a:spcBef>
              <a:buClr>
                <a:srgbClr val="007B96"/>
              </a:buClr>
              <a:buFont typeface="Calibri" panose="020F0502020204030204" pitchFamily="34" charset="0"/>
              <a:buChar char="»"/>
              <a:defRPr sz="1800">
                <a:latin typeface="+mn-lt"/>
                <a:ea typeface="+mn-ea"/>
              </a:defRPr>
            </a:lvl4pPr>
            <a:lvl5pPr marL="1620000" indent="-270000">
              <a:lnSpc>
                <a:spcPct val="100000"/>
              </a:lnSpc>
              <a:spcBef>
                <a:spcPts val="500"/>
              </a:spcBef>
              <a:buClr>
                <a:srgbClr val="005581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</a:lstStyle>
          <a:p>
            <a:pPr lvl="0"/>
            <a:r>
              <a:rPr lang="en-US" altLang="ko-KR" dirty="0" smtClean="0"/>
              <a:t>Click to edit master style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Click to edit master style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Click to edit master style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Click to edit master style</a:t>
            </a:r>
            <a:endParaRPr lang="ko-KR" altLang="en-US" dirty="0" smtClean="0"/>
          </a:p>
          <a:p>
            <a:pPr lvl="4"/>
            <a:r>
              <a:rPr lang="en-US" altLang="ko-KR" dirty="0" smtClean="0"/>
              <a:t>Click to edit master style</a:t>
            </a:r>
          </a:p>
          <a:p>
            <a:pPr lvl="0"/>
            <a:r>
              <a:rPr lang="ko-KR" altLang="en-US" dirty="0" err="1" smtClean="0"/>
              <a:t>ㅇㄹㅇㄹㅇㄹㅇㄹㅇㄹㅇ</a:t>
            </a: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85584" y="6480175"/>
            <a:ext cx="620913" cy="36512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fld id="{D9A090EC-8EAD-4E61-BC3E-9D108494EA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536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엔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740" cy="685800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619672" y="4156358"/>
            <a:ext cx="5937870" cy="1708320"/>
            <a:chOff x="193642" y="4351558"/>
            <a:chExt cx="8693633" cy="250115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5" t="14505" r="35275" b="69817"/>
            <a:stretch/>
          </p:blipFill>
          <p:spPr>
            <a:xfrm>
              <a:off x="2320600" y="5964137"/>
              <a:ext cx="1040632" cy="88857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9" t="30183" r="14149" b="54139"/>
            <a:stretch/>
          </p:blipFill>
          <p:spPr>
            <a:xfrm>
              <a:off x="7762624" y="4881459"/>
              <a:ext cx="1124651" cy="88857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2" t="75643" r="34024" b="5602"/>
            <a:stretch/>
          </p:blipFill>
          <p:spPr>
            <a:xfrm>
              <a:off x="193642" y="4741714"/>
              <a:ext cx="1162620" cy="106296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39" t="62056" r="57118" b="23711"/>
            <a:stretch/>
          </p:blipFill>
          <p:spPr>
            <a:xfrm>
              <a:off x="4974991" y="4351558"/>
              <a:ext cx="1467057" cy="976128"/>
            </a:xfrm>
            <a:prstGeom prst="rect">
              <a:avLst/>
            </a:prstGeom>
          </p:spPr>
        </p:pic>
      </p:grpSp>
      <p:pic>
        <p:nvPicPr>
          <p:cNvPr id="12" name="그림 11" descr="1.png"/>
          <p:cNvPicPr>
            <a:picLocks noChangeAspect="1"/>
          </p:cNvPicPr>
          <p:nvPr/>
        </p:nvPicPr>
        <p:blipFill rotWithShape="1">
          <a:blip r:embed="rId7" cstate="print"/>
          <a:srcRect l="5674" t="79017" r="79459" b="13474"/>
          <a:stretch/>
        </p:blipFill>
        <p:spPr>
          <a:xfrm>
            <a:off x="4029671" y="5916229"/>
            <a:ext cx="1230352" cy="466043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 userDrawn="1"/>
        </p:nvSpPr>
        <p:spPr>
          <a:xfrm>
            <a:off x="1211156" y="2131011"/>
            <a:ext cx="6619164" cy="11190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6000" b="1" dirty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THANK YOU</a:t>
            </a:r>
            <a:endParaRPr lang="ko-KR" altLang="en-US" sz="6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7433687" cy="1517650"/>
          </a:xfrm>
        </p:spPr>
        <p:txBody>
          <a:bodyPr/>
          <a:lstStyle/>
          <a:p>
            <a:r>
              <a:rPr lang="en-US" altLang="ko-KR" sz="2400" dirty="0" smtClean="0">
                <a:latin typeface="+mj-lt"/>
                <a:ea typeface="HY헤드라인M" panose="02030600000101010101" pitchFamily="18" charset="-127"/>
              </a:rPr>
              <a:t>Preliminary Results by Benchmarking Study of Probabilistic Fracture Mechanics Codes For Piping, PRO-LOCA, P-PIE, PEDESTRIAN</a:t>
            </a:r>
            <a:endParaRPr lang="ko-KR" altLang="en-US" sz="2400" dirty="0">
              <a:latin typeface="+mj-lt"/>
              <a:ea typeface="HY헤드라인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504" y="3645024"/>
            <a:ext cx="5040560" cy="1296144"/>
          </a:xfrm>
        </p:spPr>
        <p:txBody>
          <a:bodyPr/>
          <a:lstStyle/>
          <a:p>
            <a:pPr algn="r"/>
            <a:r>
              <a:rPr lang="en-US" altLang="ko-KR" dirty="0" err="1">
                <a:ea typeface="HY헤드라인M" panose="02030600000101010101" pitchFamily="18" charset="-127"/>
              </a:rPr>
              <a:t>Jeongsoon</a:t>
            </a:r>
            <a:r>
              <a:rPr lang="en-US" altLang="ko-KR" dirty="0"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ea typeface="HY헤드라인M" panose="02030600000101010101" pitchFamily="18" charset="-127"/>
              </a:rPr>
              <a:t>Park, </a:t>
            </a:r>
            <a:r>
              <a:rPr lang="en-US" altLang="ko-KR" dirty="0">
                <a:ea typeface="HY헤드라인M" panose="02030600000101010101" pitchFamily="18" charset="-127"/>
              </a:rPr>
              <a:t>Chang-</a:t>
            </a:r>
            <a:r>
              <a:rPr lang="en-US" altLang="ko-KR" dirty="0" err="1">
                <a:ea typeface="HY헤드라인M" panose="02030600000101010101" pitchFamily="18" charset="-127"/>
              </a:rPr>
              <a:t>sik</a:t>
            </a:r>
            <a:r>
              <a:rPr lang="en-US" altLang="ko-KR" dirty="0"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ea typeface="HY헤드라인M" panose="02030600000101010101" pitchFamily="18" charset="-127"/>
              </a:rPr>
              <a:t>Oh, </a:t>
            </a:r>
            <a:r>
              <a:rPr lang="en-US" altLang="ko-KR" dirty="0" err="1">
                <a:ea typeface="HY헤드라인M" panose="02030600000101010101" pitchFamily="18" charset="-127"/>
              </a:rPr>
              <a:t>Sangmin</a:t>
            </a:r>
            <a:r>
              <a:rPr lang="en-US" altLang="ko-KR" dirty="0"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ea typeface="HY헤드라인M" panose="02030600000101010101" pitchFamily="18" charset="-127"/>
              </a:rPr>
              <a:t>Lee (KINS), </a:t>
            </a:r>
            <a:br>
              <a:rPr lang="en-US" altLang="ko-KR" dirty="0" smtClean="0">
                <a:ea typeface="HY헤드라인M" panose="02030600000101010101" pitchFamily="18" charset="-127"/>
              </a:rPr>
            </a:br>
            <a:r>
              <a:rPr lang="en-US" altLang="ko-KR" dirty="0" smtClean="0">
                <a:ea typeface="HY헤드라인M" panose="02030600000101010101" pitchFamily="18" charset="-127"/>
              </a:rPr>
              <a:t>Masaki Nagai, </a:t>
            </a:r>
            <a:r>
              <a:rPr lang="en-US" altLang="ko-KR" dirty="0">
                <a:ea typeface="HY헤드라인M" panose="02030600000101010101" pitchFamily="18" charset="-127"/>
              </a:rPr>
              <a:t>Masato </a:t>
            </a:r>
            <a:r>
              <a:rPr lang="en-US" altLang="ko-KR" dirty="0" smtClean="0">
                <a:ea typeface="HY헤드라인M" panose="02030600000101010101" pitchFamily="18" charset="-127"/>
              </a:rPr>
              <a:t>Yamamoto (CRIEPI)</a:t>
            </a:r>
            <a:endParaRPr lang="en-US" altLang="ko-KR" dirty="0">
              <a:ea typeface="HY헤드라인M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362" y="0"/>
            <a:ext cx="9137638" cy="436424"/>
            <a:chOff x="510976" y="1220951"/>
            <a:chExt cx="10978100" cy="436424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510977" y="1225327"/>
              <a:ext cx="10978099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텍스트 개체 틀 30"/>
            <p:cNvSpPr txBox="1">
              <a:spLocks/>
            </p:cNvSpPr>
            <p:nvPr/>
          </p:nvSpPr>
          <p:spPr>
            <a:xfrm>
              <a:off x="510976" y="1220951"/>
              <a:ext cx="10978100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-15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i="1" spc="0" dirty="0"/>
                <a:t>3rd International Seminar on Probabilistic Methodologies for Nuclear Applications</a:t>
              </a:r>
            </a:p>
            <a:p>
              <a:pPr marL="0" indent="0" algn="r">
                <a:buNone/>
              </a:pPr>
              <a:r>
                <a:rPr lang="en-US" altLang="ko-KR" sz="1400" i="1" spc="0" dirty="0"/>
                <a:t>October 22-24, 2019, Rockville, MD, 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5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PWSCC Case (Case 1)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PRO-LOCA, P-PIE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Definition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504260" y="1167160"/>
            <a:ext cx="8118000" cy="5574208"/>
          </a:xfrm>
        </p:spPr>
        <p:txBody>
          <a:bodyPr/>
          <a:lstStyle/>
          <a:p>
            <a:r>
              <a:rPr lang="en-US" altLang="ko-KR" dirty="0" smtClean="0"/>
              <a:t>Reference paper</a:t>
            </a:r>
          </a:p>
          <a:p>
            <a:pPr lvl="1"/>
            <a:r>
              <a:rPr lang="en-US" altLang="ko-KR" dirty="0"/>
              <a:t>D. </a:t>
            </a:r>
            <a:r>
              <a:rPr lang="en-US" altLang="ko-KR" dirty="0" err="1"/>
              <a:t>Rudland</a:t>
            </a:r>
            <a:r>
              <a:rPr lang="en-US" altLang="ko-KR" dirty="0"/>
              <a:t> et al., </a:t>
            </a:r>
            <a:r>
              <a:rPr lang="en-US" altLang="ko-KR" dirty="0" smtClean="0"/>
              <a:t>“Development </a:t>
            </a:r>
            <a:r>
              <a:rPr lang="en-US" altLang="ko-KR" dirty="0"/>
              <a:t>of the extremely low probability of rupture(</a:t>
            </a:r>
            <a:r>
              <a:rPr lang="en-US" altLang="ko-KR" dirty="0" err="1"/>
              <a:t>xLPR</a:t>
            </a:r>
            <a:r>
              <a:rPr lang="en-US" altLang="ko-KR" dirty="0"/>
              <a:t>) version </a:t>
            </a:r>
            <a:r>
              <a:rPr lang="en-US" altLang="ko-KR" dirty="0" smtClean="0"/>
              <a:t>2.0,” PVP2015-45134</a:t>
            </a:r>
          </a:p>
          <a:p>
            <a:r>
              <a:rPr lang="en-US" altLang="ko-KR" dirty="0" smtClean="0"/>
              <a:t>PWSCC problem (Case 1)</a:t>
            </a:r>
          </a:p>
          <a:p>
            <a:pPr lvl="1"/>
            <a:r>
              <a:rPr lang="en-US" altLang="ko-KR" dirty="0" smtClean="0"/>
              <a:t>PWR reactor pressure vessel outlet nozzle dissimilar metal (DM) weld</a:t>
            </a:r>
          </a:p>
          <a:p>
            <a:pPr lvl="2"/>
            <a:r>
              <a:rPr lang="en-US" altLang="ko-KR" dirty="0" smtClean="0"/>
              <a:t>Geometry: Diameter: 885.8 mm  |  Wall thickness: 66.7 mm</a:t>
            </a:r>
          </a:p>
          <a:p>
            <a:pPr lvl="1"/>
            <a:r>
              <a:rPr lang="en-US" altLang="ko-KR" dirty="0"/>
              <a:t>Cracking mechanism: PWSCC (circumferential crack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MRP-263 PWSCC growth rate equation*</a:t>
            </a:r>
            <a:endParaRPr lang="ko-KR" altLang="ko-KR" dirty="0"/>
          </a:p>
          <a:p>
            <a:pPr lvl="1"/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56" y="4513139"/>
            <a:ext cx="6765551" cy="80079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5201332"/>
            <a:ext cx="3463524" cy="649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5856" y="6537498"/>
            <a:ext cx="599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/>
              <a:t>* MRP-302, Models and inputs selected for use in the </a:t>
            </a:r>
            <a:r>
              <a:rPr lang="en-US" altLang="ko-KR" sz="1600" i="1" dirty="0" err="1" smtClean="0"/>
              <a:t>xLPR</a:t>
            </a:r>
            <a:r>
              <a:rPr lang="en-US" altLang="ko-KR" sz="1600" i="1" dirty="0" smtClean="0"/>
              <a:t> pilot study</a:t>
            </a:r>
            <a:endParaRPr lang="ko-KR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248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Definition (cont’d)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504260" y="1167160"/>
            <a:ext cx="8118000" cy="5574208"/>
          </a:xfrm>
        </p:spPr>
        <p:txBody>
          <a:bodyPr/>
          <a:lstStyle/>
          <a:p>
            <a:r>
              <a:rPr lang="en-US" altLang="ko-KR" dirty="0" smtClean="0"/>
              <a:t>PWSCC problem (Case 1) </a:t>
            </a:r>
          </a:p>
          <a:p>
            <a:pPr lvl="1"/>
            <a:r>
              <a:rPr lang="en-US" altLang="ko-KR" dirty="0" smtClean="0"/>
              <a:t>Load: Typical for Westinghouse four-loop reactor pressure vessel outlet nozzle DM weld</a:t>
            </a:r>
          </a:p>
          <a:p>
            <a:pPr lvl="2"/>
            <a:r>
              <a:rPr lang="en-US" altLang="ko-KR" dirty="0" smtClean="0"/>
              <a:t>Dead weight + Thermal expansion</a:t>
            </a:r>
          </a:p>
          <a:p>
            <a:pPr lvl="1"/>
            <a:r>
              <a:rPr lang="en-US" altLang="ko-KR" dirty="0"/>
              <a:t>Normal operating condition: Pressure: 15.5 MPa  | Temperature: 325 </a:t>
            </a:r>
            <a:r>
              <a:rPr lang="en-US" altLang="ko-KR" dirty="0" smtClean="0"/>
              <a:t>C</a:t>
            </a:r>
          </a:p>
          <a:p>
            <a:pPr lvl="1"/>
            <a:r>
              <a:rPr lang="en-US" altLang="ko-KR" dirty="0" smtClean="0"/>
              <a:t>Weld residual stress: O-I axial stress (ID max.: 380.83 MPa)</a:t>
            </a:r>
          </a:p>
          <a:p>
            <a:pPr lvl="2"/>
            <a:r>
              <a:rPr lang="en-US" altLang="ko-KR" dirty="0" smtClean="0"/>
              <a:t>“O-I”: OD repair followed by the ID repair</a:t>
            </a:r>
          </a:p>
          <a:p>
            <a:pPr lvl="1"/>
            <a:endParaRPr lang="ko-KR" altLang="ko-KR" dirty="0"/>
          </a:p>
          <a:p>
            <a:pPr lvl="1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550" y="4034001"/>
            <a:ext cx="4503420" cy="27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Input Summary for Reference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Deterministic inputs</a:t>
            </a:r>
          </a:p>
          <a:p>
            <a:pPr lvl="1"/>
            <a:r>
              <a:rPr lang="en-US" altLang="ko-KR" dirty="0" smtClean="0"/>
              <a:t>Yield &amp; ultimate strengths, elastic modulus of the base metals</a:t>
            </a:r>
          </a:p>
          <a:p>
            <a:pPr lvl="1"/>
            <a:r>
              <a:rPr lang="en-US" altLang="ko-KR" dirty="0" smtClean="0"/>
              <a:t>J-resistance curve exponent of the weld</a:t>
            </a:r>
          </a:p>
          <a:p>
            <a:pPr lvl="1"/>
            <a:r>
              <a:rPr lang="en-US" altLang="ko-KR" dirty="0"/>
              <a:t>PWSCC growth </a:t>
            </a:r>
            <a:r>
              <a:rPr lang="en-US" altLang="ko-KR" dirty="0" smtClean="0"/>
              <a:t>parameters: Hydrogen, constant (</a:t>
            </a:r>
            <a:r>
              <a:rPr lang="el-GR" altLang="ko-KR" dirty="0" smtClean="0">
                <a:ea typeface="맑은 고딕" panose="020B0503020000020004" pitchFamily="50" charset="-127"/>
              </a:rPr>
              <a:t>α</a:t>
            </a:r>
            <a:r>
              <a:rPr lang="en-US" altLang="ko-KR" dirty="0" smtClean="0">
                <a:ea typeface="맑은 고딕" panose="020B0503020000020004" pitchFamily="50" charset="-127"/>
              </a:rPr>
              <a:t>)</a:t>
            </a:r>
            <a:r>
              <a:rPr lang="en-US" altLang="ko-KR" dirty="0" smtClean="0"/>
              <a:t>, exponent (</a:t>
            </a:r>
            <a:r>
              <a:rPr lang="el-GR" altLang="ko-KR" dirty="0" smtClean="0">
                <a:ea typeface="맑은 고딕" panose="020B0503020000020004" pitchFamily="50" charset="-127"/>
              </a:rPr>
              <a:t>β</a:t>
            </a:r>
            <a:r>
              <a:rPr lang="en-US" altLang="ko-KR" dirty="0" smtClean="0">
                <a:ea typeface="맑은 고딕" panose="020B0503020000020004" pitchFamily="50" charset="-127"/>
              </a:rPr>
              <a:t>)</a:t>
            </a:r>
            <a:endParaRPr lang="en-US" altLang="ko-KR" dirty="0"/>
          </a:p>
          <a:p>
            <a:r>
              <a:rPr lang="en-US" altLang="ko-KR" dirty="0" smtClean="0"/>
              <a:t>Probabilistic inputs (distribution type)</a:t>
            </a:r>
          </a:p>
          <a:p>
            <a:pPr lvl="1"/>
            <a:r>
              <a:rPr lang="en-US" altLang="ko-KR" dirty="0" smtClean="0"/>
              <a:t>J-resistance curve, J</a:t>
            </a:r>
            <a:r>
              <a:rPr lang="en-US" altLang="ko-KR" baseline="-25000" dirty="0" smtClean="0"/>
              <a:t>IC</a:t>
            </a:r>
            <a:r>
              <a:rPr lang="en-US" altLang="ko-KR" dirty="0" smtClean="0"/>
              <a:t> (uniform) and constant (normal) of the weld</a:t>
            </a:r>
          </a:p>
          <a:p>
            <a:pPr lvl="1"/>
            <a:r>
              <a:rPr lang="en-US" altLang="ko-KR" dirty="0" smtClean="0"/>
              <a:t>Initial crack length (log-normal) and depth (log-normal)</a:t>
            </a:r>
          </a:p>
          <a:p>
            <a:pPr lvl="1"/>
            <a:r>
              <a:rPr lang="en-US" altLang="ko-KR" dirty="0" smtClean="0"/>
              <a:t>WRS (normal)</a:t>
            </a:r>
          </a:p>
          <a:p>
            <a:pPr lvl="1"/>
            <a:r>
              <a:rPr lang="en-US" altLang="ko-KR" dirty="0" smtClean="0"/>
              <a:t>Pressure (normal)</a:t>
            </a:r>
          </a:p>
          <a:p>
            <a:pPr lvl="1"/>
            <a:r>
              <a:rPr lang="en-US" altLang="ko-KR" dirty="0" smtClean="0"/>
              <a:t>Temperature (normal)</a:t>
            </a:r>
          </a:p>
          <a:p>
            <a:pPr lvl="1"/>
            <a:r>
              <a:rPr lang="en-US" altLang="ko-KR" dirty="0" smtClean="0"/>
              <a:t>PWSCC growth parameters</a:t>
            </a:r>
          </a:p>
          <a:p>
            <a:pPr lvl="2"/>
            <a:r>
              <a:rPr lang="en-US" altLang="ko-KR" dirty="0" err="1" smtClean="0"/>
              <a:t>F</a:t>
            </a:r>
            <a:r>
              <a:rPr lang="en-US" altLang="ko-KR" baseline="-25000" dirty="0" err="1" smtClean="0"/>
              <a:t>weld</a:t>
            </a:r>
            <a:r>
              <a:rPr lang="en-US" altLang="ko-KR" dirty="0" smtClean="0"/>
              <a:t> (log-normal), </a:t>
            </a:r>
            <a:r>
              <a:rPr lang="en-US" altLang="ko-KR" dirty="0" err="1" smtClean="0"/>
              <a:t>F</a:t>
            </a:r>
            <a:r>
              <a:rPr lang="en-US" altLang="ko-KR" baseline="-25000" dirty="0" err="1" smtClean="0"/>
              <a:t>ww</a:t>
            </a:r>
            <a:r>
              <a:rPr lang="en-US" altLang="ko-KR" dirty="0" smtClean="0"/>
              <a:t> (log-normal), Q/R (normal), </a:t>
            </a:r>
            <a:r>
              <a:rPr lang="en-US" altLang="ko-KR" dirty="0" err="1" smtClean="0"/>
              <a:t>c</a:t>
            </a:r>
            <a:r>
              <a:rPr lang="en-US" altLang="ko-KR" baseline="-25000" dirty="0" err="1" smtClean="0"/>
              <a:t>w</a:t>
            </a:r>
            <a:r>
              <a:rPr lang="en-US" altLang="ko-KR" dirty="0" smtClean="0"/>
              <a:t> (normal), P</a:t>
            </a:r>
            <a:r>
              <a:rPr lang="en-US" altLang="ko-KR" baseline="-25000" dirty="0" smtClean="0"/>
              <a:t>R</a:t>
            </a:r>
            <a:r>
              <a:rPr lang="en-US" altLang="ko-KR" dirty="0" smtClean="0"/>
              <a:t> (normal)</a:t>
            </a:r>
          </a:p>
          <a:p>
            <a:pPr marL="360238" lvl="1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34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Input </a:t>
            </a:r>
            <a:r>
              <a:rPr lang="en-US" altLang="ko-KR" dirty="0" smtClean="0"/>
              <a:t>Differences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Unavoidable input differences due to each PFM code’s characteristics</a:t>
            </a:r>
          </a:p>
          <a:p>
            <a:pPr lvl="1"/>
            <a:r>
              <a:rPr lang="en-US" altLang="ko-KR" dirty="0" smtClean="0"/>
              <a:t>Crack initiation time</a:t>
            </a:r>
          </a:p>
          <a:p>
            <a:pPr lvl="1"/>
            <a:r>
              <a:rPr lang="en-US" altLang="ko-KR" dirty="0" smtClean="0"/>
              <a:t>Weld residual stress</a:t>
            </a:r>
          </a:p>
          <a:p>
            <a:pPr lvl="1"/>
            <a:r>
              <a:rPr lang="en-US" altLang="ko-KR" dirty="0" smtClean="0"/>
              <a:t>PWSCC crack growth parameters</a:t>
            </a:r>
          </a:p>
          <a:p>
            <a:pPr lvl="1"/>
            <a:r>
              <a:rPr lang="en-US" altLang="ko-KR" dirty="0" smtClean="0"/>
              <a:t>Material properties</a:t>
            </a:r>
          </a:p>
          <a:p>
            <a:pPr lvl="2"/>
            <a:r>
              <a:rPr lang="en-US" altLang="ko-KR" dirty="0" err="1" smtClean="0"/>
              <a:t>Ramberg</a:t>
            </a:r>
            <a:r>
              <a:rPr lang="en-US" altLang="ko-KR" dirty="0" smtClean="0"/>
              <a:t>-Osgood parameters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96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Input Differences (cont’d)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250825" y="1196752"/>
            <a:ext cx="8642350" cy="5223098"/>
          </a:xfrm>
          <a:prstGeom prst="roundRect">
            <a:avLst>
              <a:gd name="adj" fmla="val 801"/>
            </a:avLst>
          </a:prstGeom>
          <a:solidFill>
            <a:schemeClr val="bg1"/>
          </a:solidFill>
          <a:ln w="12700">
            <a:solidFill>
              <a:srgbClr val="C7C7C7"/>
            </a:solidFill>
          </a:ln>
          <a:effectLst>
            <a:outerShdw blurRad="1270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52349" y="1220951"/>
            <a:ext cx="8591713" cy="436424"/>
            <a:chOff x="252349" y="1220951"/>
            <a:chExt cx="8591713" cy="436424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52349" y="1225327"/>
              <a:ext cx="8591713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텍스트 개체 틀 30"/>
            <p:cNvSpPr txBox="1">
              <a:spLocks/>
            </p:cNvSpPr>
            <p:nvPr/>
          </p:nvSpPr>
          <p:spPr>
            <a:xfrm>
              <a:off x="261045" y="1220951"/>
              <a:ext cx="7733431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Tahoma" pitchFamily="34" charset="0"/>
                  <a:ea typeface="+mn-ea"/>
                  <a:cs typeface="Tahoma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latin typeface="+mj-lt"/>
                </a:rPr>
                <a:t>Crack Initiation Time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2" name="텍스트 개체 틀 8"/>
          <p:cNvSpPr txBox="1">
            <a:spLocks/>
          </p:cNvSpPr>
          <p:nvPr/>
        </p:nvSpPr>
        <p:spPr>
          <a:xfrm>
            <a:off x="250825" y="1711870"/>
            <a:ext cx="4321175" cy="1128712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Reference (</a:t>
            </a:r>
            <a:r>
              <a:rPr lang="en-US" u="sng" dirty="0" err="1" smtClean="0">
                <a:solidFill>
                  <a:schemeClr val="accent1"/>
                </a:solidFill>
                <a:latin typeface="+mn-lt"/>
              </a:rPr>
              <a:t>xLPR</a:t>
            </a:r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)</a:t>
            </a:r>
          </a:p>
          <a:p>
            <a:pPr lvl="2"/>
            <a:r>
              <a:rPr lang="en-US" altLang="ko-KR" b="0" dirty="0" smtClean="0">
                <a:latin typeface="+mn-lt"/>
              </a:rPr>
              <a:t>Initiation time is dependent on surface stress and temperature</a:t>
            </a:r>
            <a:endParaRPr lang="en-US" b="0" dirty="0">
              <a:latin typeface="+mn-lt"/>
            </a:endParaRPr>
          </a:p>
        </p:txBody>
      </p:sp>
      <p:sp>
        <p:nvSpPr>
          <p:cNvPr id="43" name="텍스트 개체 틀 8"/>
          <p:cNvSpPr txBox="1">
            <a:spLocks/>
          </p:cNvSpPr>
          <p:nvPr/>
        </p:nvSpPr>
        <p:spPr>
          <a:xfrm>
            <a:off x="4589165" y="1711870"/>
            <a:ext cx="4321175" cy="1902967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u="sng" dirty="0" smtClean="0">
                <a:solidFill>
                  <a:schemeClr val="accent2"/>
                </a:solidFill>
                <a:latin typeface="+mn-lt"/>
              </a:rPr>
              <a:t>PRO-LOCA &amp; </a:t>
            </a:r>
            <a:r>
              <a:rPr lang="en-US" altLang="ko-KR" u="sng" dirty="0" smtClean="0">
                <a:solidFill>
                  <a:schemeClr val="accent3"/>
                </a:solidFill>
                <a:latin typeface="+mn-lt"/>
              </a:rPr>
              <a:t>P-PIE</a:t>
            </a:r>
            <a:endParaRPr lang="en-US" u="sng" dirty="0" smtClean="0">
              <a:solidFill>
                <a:schemeClr val="accent3"/>
              </a:solidFill>
              <a:latin typeface="+mn-lt"/>
            </a:endParaRPr>
          </a:p>
          <a:p>
            <a:pPr lvl="2"/>
            <a:r>
              <a:rPr lang="en-US" altLang="ko-KR" b="0" dirty="0" smtClean="0">
                <a:latin typeface="+mn-lt"/>
              </a:rPr>
              <a:t>Distribution of initiation time is approximated to have the same initiation probability with the reference</a:t>
            </a:r>
          </a:p>
          <a:p>
            <a:pPr lvl="2"/>
            <a:r>
              <a:rPr lang="en-US" b="0" dirty="0" smtClean="0">
                <a:latin typeface="+mn-lt"/>
              </a:rPr>
              <a:t>Log-normal distribution: </a:t>
            </a:r>
            <a:r>
              <a:rPr lang="en-US" b="0" spc="-80" dirty="0" smtClean="0">
                <a:latin typeface="+mn-lt"/>
              </a:rPr>
              <a:t>mean(1163 month), standard deviation(1702 month)</a:t>
            </a:r>
            <a:endParaRPr lang="en-US" b="0" spc="-80" dirty="0">
              <a:latin typeface="+mn-lt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50825" y="4672201"/>
            <a:ext cx="8591713" cy="436424"/>
            <a:chOff x="252349" y="1220951"/>
            <a:chExt cx="8591713" cy="436424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252349" y="1225327"/>
              <a:ext cx="8591713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텍스트 개체 틀 30"/>
            <p:cNvSpPr txBox="1">
              <a:spLocks/>
            </p:cNvSpPr>
            <p:nvPr/>
          </p:nvSpPr>
          <p:spPr>
            <a:xfrm>
              <a:off x="261045" y="1220951"/>
              <a:ext cx="7733431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Tahoma" pitchFamily="34" charset="0"/>
                  <a:ea typeface="+mn-ea"/>
                  <a:cs typeface="Tahoma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+mj-lt"/>
                </a:rPr>
                <a:t>Weld Residual Stress (WRS)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9" name="텍스트 개체 틀 8"/>
          <p:cNvSpPr txBox="1">
            <a:spLocks/>
          </p:cNvSpPr>
          <p:nvPr/>
        </p:nvSpPr>
        <p:spPr>
          <a:xfrm>
            <a:off x="245790" y="5108600"/>
            <a:ext cx="4321175" cy="1128712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Reference (</a:t>
            </a:r>
            <a:r>
              <a:rPr lang="en-US" u="sng" dirty="0" err="1" smtClean="0">
                <a:solidFill>
                  <a:schemeClr val="accent1"/>
                </a:solidFill>
                <a:latin typeface="+mn-lt"/>
              </a:rPr>
              <a:t>xLPR</a:t>
            </a:r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) </a:t>
            </a:r>
            <a:r>
              <a:rPr lang="en-US" u="sng" dirty="0" smtClean="0">
                <a:solidFill>
                  <a:schemeClr val="accent2"/>
                </a:solidFill>
                <a:latin typeface="+mn-lt"/>
              </a:rPr>
              <a:t>&amp; PRO-LOCA</a:t>
            </a:r>
          </a:p>
          <a:p>
            <a:pPr lvl="2"/>
            <a:r>
              <a:rPr lang="en-US" altLang="ko-KR" b="0" dirty="0" smtClean="0">
                <a:latin typeface="+mn-lt"/>
              </a:rPr>
              <a:t>“O-I” WRS distribution (26 data points through thickness of the weld)</a:t>
            </a:r>
            <a:endParaRPr lang="en-US" b="0" dirty="0">
              <a:latin typeface="+mn-lt"/>
            </a:endParaRPr>
          </a:p>
        </p:txBody>
      </p:sp>
      <p:sp>
        <p:nvSpPr>
          <p:cNvPr id="50" name="텍스트 개체 틀 8"/>
          <p:cNvSpPr txBox="1">
            <a:spLocks/>
          </p:cNvSpPr>
          <p:nvPr/>
        </p:nvSpPr>
        <p:spPr>
          <a:xfrm>
            <a:off x="4584700" y="5108600"/>
            <a:ext cx="4321175" cy="1128712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3"/>
                </a:solidFill>
                <a:latin typeface="+mn-lt"/>
              </a:rPr>
              <a:t>P-PIE</a:t>
            </a:r>
          </a:p>
          <a:p>
            <a:pPr lvl="2"/>
            <a:r>
              <a:rPr lang="en-US" altLang="ko-KR" b="0" dirty="0" smtClean="0">
                <a:latin typeface="+mn-lt"/>
              </a:rPr>
              <a:t>Linear distribution with the same ID WRS (252.3 MPa)</a:t>
            </a:r>
            <a:endParaRPr lang="en-US" b="0" dirty="0">
              <a:latin typeface="+mn-lt"/>
            </a:endParaRPr>
          </a:p>
        </p:txBody>
      </p:sp>
      <p:sp>
        <p:nvSpPr>
          <p:cNvPr id="51" name="텍스트 개체 틀 8"/>
          <p:cNvSpPr txBox="1">
            <a:spLocks/>
          </p:cNvSpPr>
          <p:nvPr/>
        </p:nvSpPr>
        <p:spPr>
          <a:xfrm>
            <a:off x="259521" y="3506801"/>
            <a:ext cx="6506611" cy="1128712"/>
          </a:xfrm>
          <a:prstGeom prst="rect">
            <a:avLst/>
          </a:prstGeom>
          <a:noFill/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Initial Crack Size (Random variable)</a:t>
            </a:r>
          </a:p>
          <a:p>
            <a:pPr lvl="2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Half length: log-normal distribution (Mean: 3.3 mm | SD*: 0.31)</a:t>
            </a:r>
          </a:p>
          <a:p>
            <a:pPr lvl="2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Depth: log-normal distribution (Mean: 1.6 mm | SD: 0.06)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2307" y="4408403"/>
            <a:ext cx="1547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i="1" dirty="0" smtClean="0"/>
              <a:t>*SD: standard deviation</a:t>
            </a:r>
            <a:endParaRPr lang="ko-KR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2219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Input Differences (cont’d)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201712" y="1208621"/>
            <a:ext cx="8642350" cy="5223098"/>
          </a:xfrm>
          <a:prstGeom prst="roundRect">
            <a:avLst>
              <a:gd name="adj" fmla="val 801"/>
            </a:avLst>
          </a:prstGeom>
          <a:solidFill>
            <a:schemeClr val="bg1"/>
          </a:solidFill>
          <a:ln w="12700">
            <a:solidFill>
              <a:srgbClr val="C7C7C7"/>
            </a:solidFill>
          </a:ln>
          <a:effectLst>
            <a:outerShdw blurRad="1270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52349" y="1220951"/>
            <a:ext cx="8591713" cy="436424"/>
            <a:chOff x="252349" y="1220951"/>
            <a:chExt cx="8591713" cy="436424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52349" y="1225327"/>
              <a:ext cx="8591713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텍스트 개체 틀 30"/>
            <p:cNvSpPr txBox="1">
              <a:spLocks/>
            </p:cNvSpPr>
            <p:nvPr/>
          </p:nvSpPr>
          <p:spPr>
            <a:xfrm>
              <a:off x="261045" y="1220951"/>
              <a:ext cx="7733431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Tahoma" pitchFamily="34" charset="0"/>
                  <a:ea typeface="+mn-ea"/>
                  <a:cs typeface="Tahoma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latin typeface="+mj-lt"/>
                </a:rPr>
                <a:t>PWSCC Crack Growth Rate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2" name="텍스트 개체 틀 8"/>
          <p:cNvSpPr txBox="1">
            <a:spLocks/>
          </p:cNvSpPr>
          <p:nvPr/>
        </p:nvSpPr>
        <p:spPr>
          <a:xfrm>
            <a:off x="250825" y="1711869"/>
            <a:ext cx="4321175" cy="2407613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Reference (</a:t>
            </a:r>
            <a:r>
              <a:rPr lang="en-US" u="sng" dirty="0" err="1" smtClean="0">
                <a:solidFill>
                  <a:schemeClr val="accent1"/>
                </a:solidFill>
                <a:latin typeface="+mn-lt"/>
              </a:rPr>
              <a:t>xLPR</a:t>
            </a:r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) &amp; </a:t>
            </a:r>
            <a:r>
              <a:rPr lang="en-US" u="sng" dirty="0" smtClean="0">
                <a:solidFill>
                  <a:schemeClr val="accent2"/>
                </a:solidFill>
                <a:latin typeface="+mn-lt"/>
              </a:rPr>
              <a:t>PRO-LOCA</a:t>
            </a:r>
            <a:endParaRPr lang="en-US" u="sng" dirty="0" smtClean="0">
              <a:solidFill>
                <a:schemeClr val="accent1"/>
              </a:solidFill>
              <a:latin typeface="+mn-lt"/>
            </a:endParaRPr>
          </a:p>
          <a:p>
            <a:pPr lvl="2" latinLnBrk="0"/>
            <a:r>
              <a:rPr lang="en-US" b="0" dirty="0" smtClean="0">
                <a:latin typeface="+mn-lt"/>
              </a:rPr>
              <a:t>MRP-263 PWSCC crack growth rate model</a:t>
            </a:r>
          </a:p>
          <a:p>
            <a:pPr lvl="2" latinLnBrk="0"/>
            <a:r>
              <a:rPr lang="en-US" b="0" dirty="0" smtClean="0">
                <a:latin typeface="+mn-lt"/>
              </a:rPr>
              <a:t>Random variables: activation energy (</a:t>
            </a:r>
            <a:r>
              <a:rPr lang="en-US" b="0" dirty="0" err="1" smtClean="0">
                <a:latin typeface="+mn-lt"/>
              </a:rPr>
              <a:t>Q</a:t>
            </a:r>
            <a:r>
              <a:rPr lang="en-US" b="0" baseline="-25000" dirty="0" err="1" smtClean="0">
                <a:latin typeface="+mn-lt"/>
              </a:rPr>
              <a:t>g</a:t>
            </a:r>
            <a:r>
              <a:rPr lang="en-US" b="0" dirty="0" smtClean="0">
                <a:latin typeface="+mn-lt"/>
              </a:rPr>
              <a:t>),  </a:t>
            </a:r>
            <a:r>
              <a:rPr lang="en-US" b="0" dirty="0" err="1" smtClean="0">
                <a:latin typeface="+mn-lt"/>
              </a:rPr>
              <a:t>f</a:t>
            </a:r>
            <a:r>
              <a:rPr lang="en-US" b="0" baseline="-25000" dirty="0" err="1" smtClean="0">
                <a:latin typeface="+mn-lt"/>
              </a:rPr>
              <a:t>weld</a:t>
            </a:r>
            <a:r>
              <a:rPr lang="en-US" b="0" dirty="0" smtClean="0">
                <a:latin typeface="+mn-lt"/>
              </a:rPr>
              <a:t>, </a:t>
            </a:r>
            <a:r>
              <a:rPr lang="en-US" b="0" dirty="0" err="1" smtClean="0">
                <a:latin typeface="+mn-lt"/>
              </a:rPr>
              <a:t>f</a:t>
            </a:r>
            <a:r>
              <a:rPr lang="en-US" b="0" baseline="-25000" dirty="0" err="1" smtClean="0">
                <a:latin typeface="+mn-lt"/>
              </a:rPr>
              <a:t>ww</a:t>
            </a:r>
            <a:r>
              <a:rPr lang="en-US" b="0" dirty="0" smtClean="0">
                <a:latin typeface="+mn-lt"/>
              </a:rPr>
              <a:t>, Peak-to-valley ratio (P</a:t>
            </a:r>
            <a:r>
              <a:rPr lang="en-US" b="0" baseline="-25000" dirty="0" smtClean="0">
                <a:latin typeface="+mn-lt"/>
              </a:rPr>
              <a:t>R</a:t>
            </a:r>
            <a:r>
              <a:rPr lang="en-US" b="0" dirty="0" smtClean="0">
                <a:latin typeface="+mn-lt"/>
              </a:rPr>
              <a:t>),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characteristic width (</a:t>
            </a:r>
            <a:r>
              <a:rPr lang="en-US" b="0" dirty="0" err="1" smtClean="0">
                <a:latin typeface="+mn-lt"/>
              </a:rPr>
              <a:t>c</a:t>
            </a:r>
            <a:r>
              <a:rPr lang="en-US" b="0" baseline="-25000" dirty="0" err="1" smtClean="0">
                <a:latin typeface="+mn-lt"/>
              </a:rPr>
              <a:t>w</a:t>
            </a:r>
            <a:r>
              <a:rPr lang="en-US" b="0" dirty="0" smtClean="0">
                <a:latin typeface="+mn-lt"/>
              </a:rPr>
              <a:t>)</a:t>
            </a:r>
          </a:p>
          <a:p>
            <a:pPr lvl="2" latinLnBrk="0"/>
            <a:r>
              <a:rPr lang="en-US" b="0" dirty="0" smtClean="0">
                <a:latin typeface="+mn-lt"/>
              </a:rPr>
              <a:t>Deterministic variables:  hydrogen concentration (H</a:t>
            </a:r>
            <a:r>
              <a:rPr lang="en-US" b="0" baseline="-25000" dirty="0" smtClean="0">
                <a:latin typeface="+mn-lt"/>
              </a:rPr>
              <a:t>2</a:t>
            </a:r>
            <a:r>
              <a:rPr lang="en-US" b="0" dirty="0" smtClean="0">
                <a:latin typeface="+mn-lt"/>
              </a:rPr>
              <a:t>), </a:t>
            </a:r>
            <a:r>
              <a:rPr lang="el-GR" b="0" dirty="0" smtClean="0">
                <a:latin typeface="+mn-lt"/>
                <a:ea typeface="맑은 고딕" panose="020B0503020000020004" pitchFamily="50" charset="-127"/>
              </a:rPr>
              <a:t>α</a:t>
            </a:r>
            <a:r>
              <a:rPr lang="en-US" b="0" dirty="0" smtClean="0">
                <a:latin typeface="+mn-lt"/>
                <a:ea typeface="맑은 고딕" panose="020B0503020000020004" pitchFamily="50" charset="-127"/>
              </a:rPr>
              <a:t>, </a:t>
            </a:r>
            <a:r>
              <a:rPr lang="el-GR" b="0" dirty="0" smtClean="0">
                <a:latin typeface="+mn-lt"/>
                <a:ea typeface="맑은 고딕" panose="020B0503020000020004" pitchFamily="50" charset="-127"/>
              </a:rPr>
              <a:t>β</a:t>
            </a:r>
            <a:endParaRPr lang="en-US" b="0" dirty="0" smtClean="0">
              <a:latin typeface="+mn-lt"/>
            </a:endParaRPr>
          </a:p>
        </p:txBody>
      </p:sp>
      <p:sp>
        <p:nvSpPr>
          <p:cNvPr id="43" name="텍스트 개체 틀 8"/>
          <p:cNvSpPr txBox="1">
            <a:spLocks/>
          </p:cNvSpPr>
          <p:nvPr/>
        </p:nvSpPr>
        <p:spPr>
          <a:xfrm>
            <a:off x="4589165" y="1711870"/>
            <a:ext cx="4321175" cy="2789630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u="sng" dirty="0" smtClean="0">
                <a:solidFill>
                  <a:schemeClr val="accent3"/>
                </a:solidFill>
                <a:latin typeface="+mn-lt"/>
              </a:rPr>
              <a:t>P-PIE</a:t>
            </a:r>
            <a:endParaRPr lang="en-US" u="sng" dirty="0" smtClean="0">
              <a:solidFill>
                <a:schemeClr val="accent3"/>
              </a:solidFill>
              <a:latin typeface="+mn-lt"/>
            </a:endParaRPr>
          </a:p>
          <a:p>
            <a:pPr lvl="2" latinLnBrk="0"/>
            <a:r>
              <a:rPr lang="en-US" altLang="ko-KR" b="0" dirty="0" smtClean="0">
                <a:latin typeface="+mn-lt"/>
              </a:rPr>
              <a:t>General SCC crack growth rate model</a:t>
            </a:r>
            <a:endParaRPr lang="en-US" b="0" dirty="0">
              <a:latin typeface="+mn-lt"/>
            </a:endParaRPr>
          </a:p>
          <a:p>
            <a:pPr lvl="2" latinLnBrk="0"/>
            <a:endParaRPr lang="en-US" dirty="0" smtClean="0">
              <a:latin typeface="+mn-lt"/>
            </a:endParaRPr>
          </a:p>
          <a:p>
            <a:pPr lvl="2" latinLnBrk="0"/>
            <a:r>
              <a:rPr lang="en-US" b="0" dirty="0" smtClean="0">
                <a:latin typeface="+mn-lt"/>
              </a:rPr>
              <a:t>The Coefficient </a:t>
            </a:r>
            <a:r>
              <a:rPr lang="en-US" b="0" i="1" dirty="0" smtClean="0">
                <a:latin typeface="+mn-lt"/>
              </a:rPr>
              <a:t>C</a:t>
            </a:r>
            <a:r>
              <a:rPr lang="en-US" b="0" dirty="0" smtClean="0">
                <a:latin typeface="+mn-lt"/>
              </a:rPr>
              <a:t> was analytically approximated by considering the MRP-263 crack growth parameters</a:t>
            </a:r>
          </a:p>
          <a:p>
            <a:pPr marL="809625" lvl="4" indent="-266700" latinLnBrk="0">
              <a:buClr>
                <a:schemeClr val="accent4"/>
              </a:buClr>
            </a:pPr>
            <a:r>
              <a:rPr lang="en-US" sz="1600" spc="-80" dirty="0" smtClean="0"/>
              <a:t>Lognormal distribution: mean (1.12E-12) | </a:t>
            </a:r>
            <a:br>
              <a:rPr lang="en-US" sz="1600" spc="-80" dirty="0" smtClean="0"/>
            </a:br>
            <a:r>
              <a:rPr lang="en-US" sz="1600" spc="-80" dirty="0" smtClean="0"/>
              <a:t>SD (7.81E-13)</a:t>
            </a:r>
            <a:endParaRPr lang="en-US" sz="1600" spc="-8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20072" y="2410852"/>
                <a:ext cx="1832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410852"/>
                <a:ext cx="1832233" cy="276999"/>
              </a:xfrm>
              <a:prstGeom prst="rect">
                <a:avLst/>
              </a:prstGeom>
              <a:blipFill>
                <a:blip r:embed="rId3"/>
                <a:stretch>
                  <a:fillRect l="-1329" t="-2174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68" y="4622730"/>
            <a:ext cx="7896864" cy="93469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45" y="5684264"/>
            <a:ext cx="3126432" cy="586602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308995" y="4929531"/>
            <a:ext cx="654194" cy="362152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1688106" y="4815646"/>
            <a:ext cx="288032" cy="244408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7442795" y="5188830"/>
            <a:ext cx="288032" cy="244408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784550" y="2443443"/>
            <a:ext cx="1592890" cy="244408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85473" y="4346606"/>
            <a:ext cx="3060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u="sng" dirty="0"/>
              <a:t>MRP-263 PWSCC growth rate equation</a:t>
            </a:r>
            <a:endParaRPr lang="ko-KR" altLang="en-US" sz="1400" b="1" u="sng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5076056" y="5155080"/>
            <a:ext cx="288032" cy="244408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6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Input </a:t>
            </a:r>
            <a:r>
              <a:rPr lang="en-US" altLang="ko-KR" dirty="0"/>
              <a:t>Differences (</a:t>
            </a:r>
            <a:r>
              <a:rPr lang="en-US" altLang="ko-KR" dirty="0" smtClean="0"/>
              <a:t>cont’d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250825" y="1196752"/>
            <a:ext cx="8642350" cy="5040560"/>
          </a:xfrm>
          <a:prstGeom prst="roundRect">
            <a:avLst>
              <a:gd name="adj" fmla="val 801"/>
            </a:avLst>
          </a:prstGeom>
          <a:solidFill>
            <a:schemeClr val="bg1"/>
          </a:solidFill>
          <a:ln w="12700">
            <a:solidFill>
              <a:srgbClr val="C7C7C7"/>
            </a:solidFill>
          </a:ln>
          <a:effectLst>
            <a:outerShdw blurRad="1270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52349" y="1220951"/>
            <a:ext cx="8591713" cy="436424"/>
            <a:chOff x="252349" y="1220951"/>
            <a:chExt cx="8591713" cy="436424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52349" y="1225327"/>
              <a:ext cx="8591713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텍스트 개체 틀 30"/>
            <p:cNvSpPr txBox="1">
              <a:spLocks/>
            </p:cNvSpPr>
            <p:nvPr/>
          </p:nvSpPr>
          <p:spPr>
            <a:xfrm>
              <a:off x="261045" y="1220951"/>
              <a:ext cx="7733431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Tahoma" pitchFamily="34" charset="0"/>
                  <a:ea typeface="+mn-ea"/>
                  <a:cs typeface="Tahoma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Ramberg-Osgood (R-O) Parameters</a:t>
              </a:r>
            </a:p>
          </p:txBody>
        </p:sp>
      </p:grpSp>
      <p:sp>
        <p:nvSpPr>
          <p:cNvPr id="50" name="텍스트 개체 틀 8"/>
          <p:cNvSpPr txBox="1">
            <a:spLocks/>
          </p:cNvSpPr>
          <p:nvPr/>
        </p:nvSpPr>
        <p:spPr>
          <a:xfrm>
            <a:off x="4572000" y="2012167"/>
            <a:ext cx="4321175" cy="1128712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>
                <a:solidFill>
                  <a:schemeClr val="accent2"/>
                </a:solidFill>
                <a:latin typeface="+mn-lt"/>
              </a:rPr>
              <a:t>PRO-LOCA</a:t>
            </a:r>
            <a:endParaRPr lang="en-US" sz="2000" u="sng" dirty="0" smtClean="0">
              <a:solidFill>
                <a:schemeClr val="accent3"/>
              </a:solidFill>
              <a:latin typeface="+mn-lt"/>
            </a:endParaRPr>
          </a:p>
          <a:p>
            <a:pPr lvl="2"/>
            <a:r>
              <a:rPr lang="en-US" altLang="ko-KR" sz="1800" b="0" dirty="0" smtClean="0">
                <a:latin typeface="+mn-lt"/>
              </a:rPr>
              <a:t>calculated internally using sampled yield and ultimate strengths</a:t>
            </a:r>
            <a:endParaRPr lang="en-US" sz="1800" b="0" dirty="0">
              <a:latin typeface="+mn-lt"/>
            </a:endParaRPr>
          </a:p>
        </p:txBody>
      </p:sp>
      <p:sp>
        <p:nvSpPr>
          <p:cNvPr id="17" name="텍스트 개체 틀 8"/>
          <p:cNvSpPr txBox="1">
            <a:spLocks/>
          </p:cNvSpPr>
          <p:nvPr/>
        </p:nvSpPr>
        <p:spPr>
          <a:xfrm>
            <a:off x="4572000" y="3429832"/>
            <a:ext cx="4321175" cy="1511336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sz="2000" u="sng" dirty="0" smtClean="0">
                <a:solidFill>
                  <a:schemeClr val="accent3"/>
                </a:solidFill>
                <a:latin typeface="+mn-lt"/>
              </a:rPr>
              <a:t>P-PIE</a:t>
            </a:r>
          </a:p>
          <a:p>
            <a:pPr lvl="2" latinLnBrk="0"/>
            <a:r>
              <a:rPr lang="en-US" altLang="ko-KR" sz="1800" b="0" dirty="0" smtClean="0">
                <a:latin typeface="+mn-lt"/>
              </a:rPr>
              <a:t>User input(</a:t>
            </a:r>
            <a:r>
              <a:rPr lang="el-GR" altLang="ko-KR" sz="1800" b="0" dirty="0" smtClean="0">
                <a:latin typeface="+mn-lt"/>
                <a:ea typeface="맑은 고딕" panose="020B0503020000020004" pitchFamily="50" charset="-127"/>
              </a:rPr>
              <a:t>α</a:t>
            </a:r>
            <a:r>
              <a:rPr lang="en-US" altLang="ko-KR" sz="1800" b="0" dirty="0" smtClean="0">
                <a:latin typeface="+mn-lt"/>
                <a:ea typeface="맑은 고딕" panose="020B0503020000020004" pitchFamily="50" charset="-127"/>
              </a:rPr>
              <a:t>, n)</a:t>
            </a:r>
          </a:p>
          <a:p>
            <a:pPr lvl="2" latinLnBrk="0"/>
            <a:r>
              <a:rPr lang="en-US" sz="1800" b="0" dirty="0" smtClean="0">
                <a:latin typeface="+mn-lt"/>
              </a:rPr>
              <a:t>Calculated in accordance with the PRO-LOCA manual</a:t>
            </a:r>
            <a:endParaRPr lang="en-US" sz="18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7502" y="2889822"/>
                <a:ext cx="3253390" cy="616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6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ko-KR" altLang="en-US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02" y="2889822"/>
                <a:ext cx="3253390" cy="616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텍스트 개체 틀 8"/>
          <p:cNvSpPr txBox="1">
            <a:spLocks/>
          </p:cNvSpPr>
          <p:nvPr/>
        </p:nvSpPr>
        <p:spPr>
          <a:xfrm>
            <a:off x="245790" y="2016663"/>
            <a:ext cx="4321175" cy="1128712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>
                <a:solidFill>
                  <a:schemeClr val="accent1"/>
                </a:solidFill>
                <a:latin typeface="+mn-lt"/>
              </a:rPr>
              <a:t>Reference (</a:t>
            </a:r>
            <a:r>
              <a:rPr lang="en-US" sz="2000" u="sng" dirty="0" err="1" smtClean="0">
                <a:solidFill>
                  <a:schemeClr val="accent1"/>
                </a:solidFill>
                <a:latin typeface="+mn-lt"/>
              </a:rPr>
              <a:t>xLPR</a:t>
            </a:r>
            <a:r>
              <a:rPr lang="en-US" sz="2000" u="sng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2000" u="sng" dirty="0" smtClean="0">
              <a:solidFill>
                <a:schemeClr val="accent2"/>
              </a:solidFill>
              <a:latin typeface="+mn-lt"/>
            </a:endParaRPr>
          </a:p>
          <a:p>
            <a:pPr lvl="2"/>
            <a:r>
              <a:rPr lang="en-US" altLang="ko-KR" sz="1800" b="0" dirty="0" smtClean="0">
                <a:latin typeface="+mn-lt"/>
              </a:rPr>
              <a:t>User inputs (</a:t>
            </a:r>
            <a:r>
              <a:rPr lang="en-US" sz="1800" b="0" dirty="0" smtClean="0">
                <a:latin typeface="+mn-lt"/>
              </a:rPr>
              <a:t>F, n)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Initiation probabilities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71" y="1566021"/>
            <a:ext cx="6346857" cy="50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 (cont’d)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Through-wall crack (TWC) and rupture </a:t>
            </a:r>
            <a:r>
              <a:rPr lang="en-US" altLang="ko-KR" dirty="0"/>
              <a:t>p</a:t>
            </a:r>
            <a:r>
              <a:rPr lang="en-US" altLang="ko-KR" dirty="0" smtClean="0"/>
              <a:t>robabilities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31" y="1569717"/>
            <a:ext cx="6346857" cy="50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/>
          <p:cNvGrpSpPr/>
          <p:nvPr/>
        </p:nvGrpSpPr>
        <p:grpSpPr>
          <a:xfrm>
            <a:off x="1644896" y="2322295"/>
            <a:ext cx="6431306" cy="1085153"/>
            <a:chOff x="1798555" y="2176289"/>
            <a:chExt cx="6431306" cy="1085153"/>
          </a:xfrm>
        </p:grpSpPr>
        <p:pic>
          <p:nvPicPr>
            <p:cNvPr id="66" name="그림 65" descr="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555" y="2176289"/>
              <a:ext cx="6234197" cy="1085153"/>
            </a:xfrm>
            <a:prstGeom prst="rect">
              <a:avLst/>
            </a:prstGeom>
          </p:spPr>
        </p:pic>
        <p:sp>
          <p:nvSpPr>
            <p:cNvPr id="67" name="제목 1"/>
            <p:cNvSpPr txBox="1">
              <a:spLocks/>
            </p:cNvSpPr>
            <p:nvPr/>
          </p:nvSpPr>
          <p:spPr>
            <a:xfrm>
              <a:off x="1829953" y="2403952"/>
              <a:ext cx="1217947" cy="669612"/>
            </a:xfrm>
            <a:prstGeom prst="rect">
              <a:avLst/>
            </a:prstGeom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 defTabSz="914400" rtl="0" eaLnBrk="1" latinLnBrk="1" hangingPunct="1">
                <a:spcBef>
                  <a:spcPct val="0"/>
                </a:spcBef>
                <a:defRPr/>
              </a:pPr>
              <a:r>
                <a:rPr lang="en-US" altLang="ko-KR" sz="3200" b="1" i="0" kern="1200" spc="-300" dirty="0" smtClean="0">
                  <a:gradFill>
                    <a:gsLst>
                      <a:gs pos="41000">
                        <a:schemeClr val="bg1"/>
                      </a:gs>
                      <a:gs pos="61000">
                        <a:srgbClr val="B8B8B8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254000" dir="2700000" algn="tl" rotWithShape="0">
                      <a:srgbClr val="003366">
                        <a:alpha val="93000"/>
                      </a:srgbClr>
                    </a:outerShdw>
                  </a:effectLst>
                  <a:ea typeface="+mj-ea"/>
                  <a:cs typeface="+mj-cs"/>
                </a:rPr>
                <a:t>II</a:t>
              </a:r>
            </a:p>
          </p:txBody>
        </p:sp>
        <p:sp>
          <p:nvSpPr>
            <p:cNvPr id="68" name="텍스트 개체 틀 30"/>
            <p:cNvSpPr txBox="1">
              <a:spLocks/>
            </p:cNvSpPr>
            <p:nvPr/>
          </p:nvSpPr>
          <p:spPr>
            <a:xfrm>
              <a:off x="3031257" y="2354426"/>
              <a:ext cx="5198604" cy="720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200" b="1" kern="1200" spc="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latin typeface="+mn-lt"/>
                  <a:ea typeface="+mj-ea"/>
                </a:rPr>
                <a:t>PWSCC Case</a:t>
              </a:r>
              <a:endParaRPr lang="en-US" altLang="ko-KR" dirty="0">
                <a:latin typeface="+mn-lt"/>
                <a:ea typeface="+mj-ea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1663946" y="1268760"/>
            <a:ext cx="6393206" cy="1085153"/>
            <a:chOff x="1836655" y="1185689"/>
            <a:chExt cx="6393206" cy="1085153"/>
          </a:xfrm>
        </p:grpSpPr>
        <p:pic>
          <p:nvPicPr>
            <p:cNvPr id="70" name="그림 69" descr="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6655" y="1185689"/>
              <a:ext cx="6234197" cy="1085153"/>
            </a:xfrm>
            <a:prstGeom prst="rect">
              <a:avLst/>
            </a:prstGeom>
          </p:spPr>
        </p:pic>
        <p:sp>
          <p:nvSpPr>
            <p:cNvPr id="71" name="제목 1"/>
            <p:cNvSpPr txBox="1">
              <a:spLocks/>
            </p:cNvSpPr>
            <p:nvPr/>
          </p:nvSpPr>
          <p:spPr>
            <a:xfrm>
              <a:off x="1868053" y="1413352"/>
              <a:ext cx="1217947" cy="669612"/>
            </a:xfrm>
            <a:prstGeom prst="rect">
              <a:avLst/>
            </a:prstGeom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 defTabSz="914400" rtl="0" eaLnBrk="1" latinLnBrk="1" hangingPunct="1">
                <a:spcBef>
                  <a:spcPct val="0"/>
                </a:spcBef>
                <a:defRPr/>
              </a:pPr>
              <a:r>
                <a:rPr lang="en-US" altLang="ko-KR" sz="3200" b="1" i="0" kern="1200" spc="-300" dirty="0" smtClean="0">
                  <a:gradFill>
                    <a:gsLst>
                      <a:gs pos="41000">
                        <a:schemeClr val="bg1"/>
                      </a:gs>
                      <a:gs pos="61000">
                        <a:srgbClr val="B8B8B8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254000" dir="2700000" algn="tl" rotWithShape="0">
                      <a:srgbClr val="003366">
                        <a:alpha val="93000"/>
                      </a:srgbClr>
                    </a:outerShdw>
                  </a:effectLst>
                  <a:ea typeface="+mj-ea"/>
                  <a:cs typeface="+mj-cs"/>
                </a:rPr>
                <a:t>Ⅰ</a:t>
              </a:r>
            </a:p>
          </p:txBody>
        </p:sp>
        <p:sp>
          <p:nvSpPr>
            <p:cNvPr id="72" name="텍스트 개체 틀 30"/>
            <p:cNvSpPr txBox="1">
              <a:spLocks/>
            </p:cNvSpPr>
            <p:nvPr/>
          </p:nvSpPr>
          <p:spPr>
            <a:xfrm>
              <a:off x="3031257" y="1363826"/>
              <a:ext cx="5198604" cy="720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200" b="1" kern="1200" spc="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latin typeface="+mn-lt"/>
                  <a:ea typeface="+mj-ea"/>
                </a:rPr>
                <a:t>Introduction</a:t>
              </a:r>
              <a:endParaRPr lang="en-US" altLang="ko-KR" dirty="0">
                <a:latin typeface="+mn-lt"/>
                <a:ea typeface="+mj-ea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1644896" y="3375830"/>
            <a:ext cx="6431306" cy="1085153"/>
            <a:chOff x="1798555" y="3157382"/>
            <a:chExt cx="6431306" cy="1085153"/>
          </a:xfrm>
        </p:grpSpPr>
        <p:pic>
          <p:nvPicPr>
            <p:cNvPr id="74" name="그림 73" descr="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555" y="3157382"/>
              <a:ext cx="6234197" cy="1085153"/>
            </a:xfrm>
            <a:prstGeom prst="rect">
              <a:avLst/>
            </a:prstGeom>
          </p:spPr>
        </p:pic>
        <p:sp>
          <p:nvSpPr>
            <p:cNvPr id="75" name="제목 1"/>
            <p:cNvSpPr txBox="1">
              <a:spLocks/>
            </p:cNvSpPr>
            <p:nvPr/>
          </p:nvSpPr>
          <p:spPr>
            <a:xfrm>
              <a:off x="1829953" y="3394570"/>
              <a:ext cx="1217947" cy="648322"/>
            </a:xfrm>
            <a:prstGeom prst="rect">
              <a:avLst/>
            </a:prstGeom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 defTabSz="914400" rtl="0" eaLnBrk="1" latinLnBrk="1" hangingPunct="1">
                <a:spcBef>
                  <a:spcPct val="0"/>
                </a:spcBef>
                <a:defRPr/>
              </a:pPr>
              <a:r>
                <a:rPr lang="en-US" altLang="ko-KR" sz="3200" b="1" i="0" kern="1200" spc="-300" dirty="0" smtClean="0">
                  <a:gradFill>
                    <a:gsLst>
                      <a:gs pos="41000">
                        <a:schemeClr val="bg1"/>
                      </a:gs>
                      <a:gs pos="61000">
                        <a:srgbClr val="B8B8B8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254000" dir="2700000" algn="tl" rotWithShape="0">
                      <a:srgbClr val="003366">
                        <a:alpha val="93000"/>
                      </a:srgbClr>
                    </a:outerShdw>
                  </a:effectLst>
                  <a:ea typeface="+mj-ea"/>
                  <a:cs typeface="+mj-cs"/>
                </a:rPr>
                <a:t>III</a:t>
              </a:r>
            </a:p>
          </p:txBody>
        </p:sp>
        <p:sp>
          <p:nvSpPr>
            <p:cNvPr id="76" name="텍스트 개체 틀 30"/>
            <p:cNvSpPr txBox="1">
              <a:spLocks/>
            </p:cNvSpPr>
            <p:nvPr/>
          </p:nvSpPr>
          <p:spPr>
            <a:xfrm>
              <a:off x="3031257" y="3345026"/>
              <a:ext cx="5198604" cy="720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200" b="1" kern="1200" spc="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latin typeface="+mn-lt"/>
                  <a:ea typeface="+mj-ea"/>
                </a:rPr>
                <a:t>Fatigue Case</a:t>
              </a:r>
              <a:endParaRPr lang="en-US" altLang="ko-KR" dirty="0">
                <a:latin typeface="+mn-lt"/>
                <a:ea typeface="+mj-ea"/>
              </a:endParaRPr>
            </a:p>
          </p:txBody>
        </p:sp>
      </p:grpSp>
      <p:sp>
        <p:nvSpPr>
          <p:cNvPr id="23" name="모서리가 둥근 직사각형 22"/>
          <p:cNvSpPr/>
          <p:nvPr/>
        </p:nvSpPr>
        <p:spPr>
          <a:xfrm>
            <a:off x="2771800" y="332656"/>
            <a:ext cx="3795356" cy="11190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600" b="1" dirty="0">
                <a:gradFill>
                  <a:gsLst>
                    <a:gs pos="0">
                      <a:srgbClr val="1D4585"/>
                    </a:gs>
                    <a:gs pos="100000">
                      <a:srgbClr val="1D4585"/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Tahoma" panose="020B0604030504040204" pitchFamily="34" charset="0"/>
              </a:rPr>
              <a:t>Contents</a:t>
            </a:r>
            <a:endParaRPr lang="ko-KR" altLang="en-US" sz="3600" b="1" dirty="0">
              <a:gradFill>
                <a:gsLst>
                  <a:gs pos="0">
                    <a:srgbClr val="1D4585"/>
                  </a:gs>
                  <a:gs pos="100000">
                    <a:srgbClr val="1D4585"/>
                  </a:gs>
                </a:gsLst>
                <a:lin ang="5400000" scaled="0"/>
              </a:gradFill>
              <a:latin typeface="+mj-lt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644896" y="4429365"/>
            <a:ext cx="6431306" cy="1085153"/>
            <a:chOff x="1798555" y="3157382"/>
            <a:chExt cx="6431306" cy="1085153"/>
          </a:xfrm>
        </p:grpSpPr>
        <p:pic>
          <p:nvPicPr>
            <p:cNvPr id="16" name="그림 15" descr="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555" y="3157382"/>
              <a:ext cx="6234197" cy="1085153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1829953" y="3394570"/>
              <a:ext cx="1217947" cy="648322"/>
            </a:xfrm>
            <a:prstGeom prst="rect">
              <a:avLst/>
            </a:prstGeom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 defTabSz="914400" rtl="0" eaLnBrk="1" latinLnBrk="1" hangingPunct="1">
                <a:spcBef>
                  <a:spcPct val="0"/>
                </a:spcBef>
                <a:defRPr/>
              </a:pPr>
              <a:r>
                <a:rPr lang="en-US" altLang="ko-KR" sz="3200" b="1" spc="-300" dirty="0" smtClean="0">
                  <a:gradFill>
                    <a:gsLst>
                      <a:gs pos="41000">
                        <a:schemeClr val="bg1"/>
                      </a:gs>
                      <a:gs pos="61000">
                        <a:srgbClr val="B8B8B8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0"/>
                  </a:gradFill>
                  <a:effectLst>
                    <a:outerShdw blurRad="254000" dir="2700000" algn="tl" rotWithShape="0">
                      <a:srgbClr val="003366">
                        <a:alpha val="93000"/>
                      </a:srgbClr>
                    </a:outerShdw>
                  </a:effectLst>
                  <a:ea typeface="+mj-ea"/>
                  <a:cs typeface="+mj-cs"/>
                </a:rPr>
                <a:t>IV</a:t>
              </a:r>
              <a:endParaRPr lang="en-US" altLang="ko-KR" sz="3200" b="1" i="0" kern="1200" spc="-300" dirty="0" smtClean="0">
                <a:gradFill>
                  <a:gsLst>
                    <a:gs pos="41000">
                      <a:schemeClr val="bg1"/>
                    </a:gs>
                    <a:gs pos="61000">
                      <a:srgbClr val="B8B8B8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254000" dir="2700000" algn="tl" rotWithShape="0">
                    <a:srgbClr val="003366">
                      <a:alpha val="93000"/>
                    </a:srgbClr>
                  </a:outerShdw>
                </a:effectLst>
                <a:ea typeface="+mj-ea"/>
                <a:cs typeface="+mj-cs"/>
              </a:endParaRPr>
            </a:p>
          </p:txBody>
        </p:sp>
        <p:sp>
          <p:nvSpPr>
            <p:cNvPr id="18" name="텍스트 개체 틀 30"/>
            <p:cNvSpPr txBox="1">
              <a:spLocks/>
            </p:cNvSpPr>
            <p:nvPr/>
          </p:nvSpPr>
          <p:spPr>
            <a:xfrm>
              <a:off x="3031257" y="3345026"/>
              <a:ext cx="5198604" cy="720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200" b="1" kern="1200" spc="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latin typeface="+mn-lt"/>
                  <a:ea typeface="+mj-ea"/>
                </a:rPr>
                <a:t>Conclusions</a:t>
              </a:r>
              <a:endParaRPr lang="en-US" altLang="ko-KR" dirty="0">
                <a:latin typeface="+mn-lt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8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04260" y="1167160"/>
            <a:ext cx="8118000" cy="5678140"/>
          </a:xfrm>
        </p:spPr>
        <p:txBody>
          <a:bodyPr/>
          <a:lstStyle/>
          <a:p>
            <a:r>
              <a:rPr lang="en-US" altLang="ko-KR" dirty="0" smtClean="0"/>
              <a:t>Both PRO-LOCA and P-PIE predict higher TWC and rupture probabilities than the reference.</a:t>
            </a:r>
          </a:p>
          <a:p>
            <a:pPr lvl="1"/>
            <a:r>
              <a:rPr lang="en-US" altLang="ko-KR" dirty="0" smtClean="0"/>
              <a:t>Faster crack growth that results in similar TWC and rupture probabilities</a:t>
            </a:r>
          </a:p>
          <a:p>
            <a:r>
              <a:rPr lang="en-US" altLang="ko-KR" dirty="0" smtClean="0"/>
              <a:t>Possible </a:t>
            </a:r>
            <a:r>
              <a:rPr lang="en-US" altLang="ko-KR" dirty="0" smtClean="0"/>
              <a:t>causes </a:t>
            </a:r>
            <a:endParaRPr lang="en-US" altLang="ko-KR" dirty="0" smtClean="0"/>
          </a:p>
          <a:p>
            <a:pPr marL="990000" lvl="3" indent="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20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30684"/>
              </p:ext>
            </p:extLst>
          </p:nvPr>
        </p:nvGraphicFramePr>
        <p:xfrm>
          <a:off x="263525" y="3284984"/>
          <a:ext cx="8642352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55">
                  <a:extLst>
                    <a:ext uri="{9D8B030D-6E8A-4147-A177-3AD203B41FA5}">
                      <a16:colId xmlns:a16="http://schemas.microsoft.com/office/drawing/2014/main" val="1861463236"/>
                    </a:ext>
                  </a:extLst>
                </a:gridCol>
                <a:gridCol w="2400499">
                  <a:extLst>
                    <a:ext uri="{9D8B030D-6E8A-4147-A177-3AD203B41FA5}">
                      <a16:colId xmlns:a16="http://schemas.microsoft.com/office/drawing/2014/main" val="361054064"/>
                    </a:ext>
                  </a:extLst>
                </a:gridCol>
                <a:gridCol w="2400499">
                  <a:extLst>
                    <a:ext uri="{9D8B030D-6E8A-4147-A177-3AD203B41FA5}">
                      <a16:colId xmlns:a16="http://schemas.microsoft.com/office/drawing/2014/main" val="3900030649"/>
                    </a:ext>
                  </a:extLst>
                </a:gridCol>
                <a:gridCol w="2400499">
                  <a:extLst>
                    <a:ext uri="{9D8B030D-6E8A-4147-A177-3AD203B41FA5}">
                      <a16:colId xmlns:a16="http://schemas.microsoft.com/office/drawing/2014/main" val="1366075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Factors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PRO-LOCA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P-PIE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xLPR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4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Initial</a:t>
                      </a:r>
                      <a:r>
                        <a:rPr lang="en-US" altLang="ko-KR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crack placement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600" dirty="0" smtClean="0">
                          <a:latin typeface="+mn-lt"/>
                        </a:rPr>
                        <a:t>Top dead end of the pipe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Top dead end of the pipe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</a:rPr>
                        <a:t>Based</a:t>
                      </a:r>
                      <a:r>
                        <a:rPr lang="en-US" altLang="ko-KR" sz="1600" baseline="0" dirty="0" smtClean="0">
                          <a:latin typeface="+mn-lt"/>
                        </a:rPr>
                        <a:t> on stress/temperature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99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WRS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</a:rPr>
                        <a:t>“O-I” distribution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</a:rPr>
                        <a:t>Linear distribution with the same ID WRS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</a:rPr>
                        <a:t>- “O-I” distribution</a:t>
                      </a:r>
                    </a:p>
                    <a:p>
                      <a:pPr marL="88900" indent="-88900" algn="l" latinLnBrk="1"/>
                      <a:r>
                        <a:rPr lang="en-US" altLang="ko-KR" sz="1600" dirty="0" smtClean="0">
                          <a:latin typeface="+mn-lt"/>
                        </a:rPr>
                        <a:t>- might be interacted with the crack initiation model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73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PWSCC crack growth law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</a:rPr>
                        <a:t>MRP-263 </a:t>
                      </a:r>
                      <a:r>
                        <a:rPr lang="en-US" altLang="ko-KR" sz="1600" dirty="0" err="1" smtClean="0">
                          <a:latin typeface="+mn-lt"/>
                        </a:rPr>
                        <a:t>eq’n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spc="0" dirty="0" smtClean="0">
                          <a:latin typeface="+mn-lt"/>
                        </a:rPr>
                        <a:t>General SCC growth</a:t>
                      </a:r>
                      <a:r>
                        <a:rPr lang="en-US" altLang="ko-KR" sz="1600" spc="0" baseline="0" dirty="0" smtClean="0">
                          <a:latin typeface="+mn-lt"/>
                        </a:rPr>
                        <a:t> law with the coefficient approximated analytically</a:t>
                      </a:r>
                      <a:endParaRPr lang="ko-KR" altLang="en-US" sz="1600" spc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</a:rPr>
                        <a:t>MRP-263 </a:t>
                      </a:r>
                      <a:r>
                        <a:rPr lang="en-US" altLang="ko-KR" sz="1600" dirty="0" err="1" smtClean="0">
                          <a:latin typeface="+mn-lt"/>
                        </a:rPr>
                        <a:t>eq’n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41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R-O parameters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</a:rPr>
                        <a:t>R-O parameters</a:t>
                      </a:r>
                      <a:r>
                        <a:rPr lang="en-US" altLang="ko-KR" sz="1600" baseline="0" dirty="0" smtClean="0">
                          <a:latin typeface="+mn-lt"/>
                        </a:rPr>
                        <a:t> determined internally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</a:rPr>
                        <a:t>User input: calculated in</a:t>
                      </a:r>
                      <a:r>
                        <a:rPr lang="en-US" altLang="ko-KR" sz="1600" baseline="0" dirty="0" smtClean="0">
                          <a:latin typeface="+mn-lt"/>
                        </a:rPr>
                        <a:t> accordance with the PRO-LOCA manual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</a:rPr>
                        <a:t>User input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483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6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Fatigue Case (Cases 2,3)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Definition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텍스트 개체 틀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04260" y="1167160"/>
                <a:ext cx="8118000" cy="5430192"/>
              </a:xfrm>
            </p:spPr>
            <p:txBody>
              <a:bodyPr/>
              <a:lstStyle/>
              <a:p>
                <a:r>
                  <a:rPr lang="en-US" altLang="ko-KR" dirty="0" smtClean="0"/>
                  <a:t>Reference paper</a:t>
                </a:r>
              </a:p>
              <a:p>
                <a:pPr lvl="1"/>
                <a:r>
                  <a:rPr lang="en-US" altLang="ko-KR" dirty="0" smtClean="0"/>
                  <a:t>J. </a:t>
                </a:r>
                <a:r>
                  <a:rPr lang="en-US" altLang="ko-KR" dirty="0" err="1" smtClean="0"/>
                  <a:t>Katsuyama</a:t>
                </a:r>
                <a:r>
                  <a:rPr lang="en-US" altLang="ko-KR" dirty="0" smtClean="0"/>
                  <a:t> et al., “Benchmark analysis on probabilistic fracture mechanics analysis codes concerning fatigue crack growth in aged piping of nuclear power plants,” IJPVP 117-118, pp. 56-63, 2014</a:t>
                </a:r>
              </a:p>
              <a:p>
                <a:r>
                  <a:rPr lang="en-US" altLang="ko-KR" dirty="0" smtClean="0"/>
                  <a:t>Fatigue problems </a:t>
                </a:r>
              </a:p>
              <a:p>
                <a:pPr lvl="1"/>
                <a:r>
                  <a:rPr lang="en-US" altLang="ko-KR" dirty="0" smtClean="0"/>
                  <a:t>BWR 300A Stainless Steel</a:t>
                </a:r>
              </a:p>
              <a:p>
                <a:pPr lvl="2"/>
                <a:r>
                  <a:rPr lang="en-US" altLang="ko-KR" dirty="0" smtClean="0"/>
                  <a:t>Diameter: 318.6 mm  |  Wall thickness: 17.4 mm</a:t>
                </a:r>
              </a:p>
              <a:p>
                <a:pPr lvl="1"/>
                <a:r>
                  <a:rPr lang="en-US" altLang="ko-KR" dirty="0" smtClean="0"/>
                  <a:t>Cracking mechanism: Fatigue (circumferential crack)</a:t>
                </a:r>
              </a:p>
              <a:p>
                <a:pPr lvl="2"/>
                <a:r>
                  <a:rPr lang="en-US" altLang="ko-KR" dirty="0" smtClean="0"/>
                  <a:t>Based on JSME Fitness-For-Service rules (JSME S NA1-2008)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𝑑𝑁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0.5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2.12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1600" dirty="0" smtClean="0"/>
                  <a:t> (</a:t>
                </a:r>
                <a:r>
                  <a:rPr lang="en-US" altLang="ko-KR" sz="1600" dirty="0" smtClean="0"/>
                  <a:t>A crack is initiated at the beginning of the operating time)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without earthquake</a:t>
                </a:r>
                <a:r>
                  <a:rPr lang="en-US" altLang="ko-KR" dirty="0" smtClean="0">
                    <a:solidFill>
                      <a:schemeClr val="accent1"/>
                    </a:solidFill>
                  </a:rPr>
                  <a:t> (Case 2)</a:t>
                </a:r>
              </a:p>
              <a:p>
                <a:pPr lvl="1"/>
                <a:r>
                  <a:rPr lang="en-US" altLang="ko-KR" dirty="0" smtClean="0"/>
                  <a:t>With an earthquake</a:t>
                </a:r>
                <a:r>
                  <a:rPr lang="en-US" altLang="ko-KR" dirty="0" smtClean="0">
                    <a:solidFill>
                      <a:schemeClr val="accent1"/>
                    </a:solidFill>
                  </a:rPr>
                  <a:t> (Case 3)</a:t>
                </a:r>
              </a:p>
              <a:p>
                <a:pPr lvl="2"/>
                <a:r>
                  <a:rPr lang="en-US" altLang="ko-KR" dirty="0" smtClean="0"/>
                  <a:t>Seismic stress: 150 MPa  |  Equivalent no. of cyclic stress: 60 </a:t>
                </a:r>
              </a:p>
              <a:p>
                <a:pPr lvl="2"/>
                <a:endParaRPr lang="ko-KR" altLang="en-US" dirty="0"/>
              </a:p>
            </p:txBody>
          </p:sp>
        </mc:Choice>
        <mc:Fallback>
          <p:sp>
            <p:nvSpPr>
              <p:cNvPr id="3" name="텍스트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04260" y="1167160"/>
                <a:ext cx="8118000" cy="5430192"/>
              </a:xfrm>
              <a:blipFill>
                <a:blip r:embed="rId2"/>
                <a:stretch>
                  <a:fillRect l="-1052" t="-898" b="-1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63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</a:t>
            </a:r>
            <a:r>
              <a:rPr lang="en-US" altLang="ko-KR" dirty="0" smtClean="0"/>
              <a:t>Definition (cont’d)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Fatigue Problems</a:t>
            </a:r>
          </a:p>
          <a:p>
            <a:pPr lvl="1"/>
            <a:r>
              <a:rPr lang="en-US" altLang="ko-KR" dirty="0" smtClean="0"/>
              <a:t>Load: Normal operating loads + transient loads</a:t>
            </a:r>
          </a:p>
          <a:p>
            <a:pPr lvl="2"/>
            <a:r>
              <a:rPr lang="en-US" altLang="ko-KR" dirty="0" smtClean="0"/>
              <a:t>Internal pressure: 9 MPa</a:t>
            </a:r>
          </a:p>
          <a:p>
            <a:pPr lvl="2"/>
            <a:r>
              <a:rPr lang="en-US" altLang="ko-KR" dirty="0" smtClean="0"/>
              <a:t>Membrane stress: 66.9 MPa</a:t>
            </a:r>
          </a:p>
          <a:p>
            <a:pPr lvl="2"/>
            <a:r>
              <a:rPr lang="en-US" altLang="ko-KR" dirty="0" smtClean="0"/>
              <a:t>Transient stresses: Table 3 of the reference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1"/>
            <a:r>
              <a:rPr lang="en-US" altLang="ko-KR" dirty="0" smtClean="0"/>
              <a:t>Weld residual stress </a:t>
            </a:r>
          </a:p>
          <a:p>
            <a:pPr lvl="2"/>
            <a:r>
              <a:rPr lang="en-US" altLang="ko-KR" dirty="0" smtClean="0"/>
              <a:t>ID max: about 439 MPa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30" y="2996952"/>
            <a:ext cx="8721203" cy="1800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07" y="4987315"/>
            <a:ext cx="3173429" cy="18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Input Summary for Reference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Deterministic inputs</a:t>
            </a:r>
          </a:p>
          <a:p>
            <a:pPr lvl="1"/>
            <a:r>
              <a:rPr lang="en-US" altLang="ko-KR" dirty="0" smtClean="0"/>
              <a:t>Pressure, Temperature</a:t>
            </a:r>
          </a:p>
          <a:p>
            <a:pPr lvl="1"/>
            <a:r>
              <a:rPr lang="en-US" altLang="ko-KR" dirty="0" smtClean="0"/>
              <a:t>Elastic modulus</a:t>
            </a:r>
          </a:p>
          <a:p>
            <a:pPr lvl="1"/>
            <a:r>
              <a:rPr lang="en-US" altLang="ko-KR" dirty="0" smtClean="0"/>
              <a:t>WRS</a:t>
            </a:r>
          </a:p>
          <a:p>
            <a:pPr lvl="1"/>
            <a:r>
              <a:rPr lang="en-US" altLang="ko-KR" dirty="0" smtClean="0"/>
              <a:t>Fatigue crack growth parameter:</a:t>
            </a:r>
          </a:p>
          <a:p>
            <a:pPr lvl="2"/>
            <a:r>
              <a:rPr lang="en-US" altLang="ko-KR" dirty="0" smtClean="0"/>
              <a:t>Exponent, rise time (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r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smtClean="0"/>
              <a:t>Probabilistic inputs (distribution type)</a:t>
            </a:r>
          </a:p>
          <a:p>
            <a:pPr lvl="1"/>
            <a:r>
              <a:rPr lang="en-US" altLang="ko-KR" dirty="0" smtClean="0"/>
              <a:t>Yield and ultimate strengths (log-normal)</a:t>
            </a:r>
          </a:p>
          <a:p>
            <a:pPr lvl="1"/>
            <a:r>
              <a:rPr lang="en-US" altLang="ko-KR" dirty="0" smtClean="0"/>
              <a:t>J-resistance curve, J</a:t>
            </a:r>
            <a:r>
              <a:rPr lang="en-US" altLang="ko-KR" baseline="-25000" dirty="0" smtClean="0"/>
              <a:t>IC</a:t>
            </a:r>
            <a:r>
              <a:rPr lang="en-US" altLang="ko-KR" dirty="0" smtClean="0"/>
              <a:t> (normal) and constant (normal) of the weld</a:t>
            </a:r>
          </a:p>
          <a:p>
            <a:pPr lvl="1"/>
            <a:r>
              <a:rPr lang="en-US" altLang="ko-KR" dirty="0"/>
              <a:t>Initial crack length (log-normal) and depth (log-normal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Fatigue crack growth parameters</a:t>
            </a:r>
          </a:p>
          <a:p>
            <a:pPr lvl="2"/>
            <a:r>
              <a:rPr lang="en-US" altLang="ko-KR" dirty="0" smtClean="0"/>
              <a:t>Coefficient (log-normal)</a:t>
            </a:r>
          </a:p>
          <a:p>
            <a:pPr lvl="1"/>
            <a:endParaRPr lang="en-US" altLang="ko-KR" dirty="0" smtClean="0"/>
          </a:p>
          <a:p>
            <a:pPr marL="360238" lvl="1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544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Input </a:t>
            </a:r>
            <a:r>
              <a:rPr lang="en-US" altLang="ko-KR" dirty="0" smtClean="0"/>
              <a:t>Differences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Unavoidable input differences due to each PFM code’s characteristics</a:t>
            </a:r>
          </a:p>
          <a:p>
            <a:pPr lvl="1"/>
            <a:r>
              <a:rPr lang="en-US" altLang="ko-KR" dirty="0" smtClean="0"/>
              <a:t>Transients</a:t>
            </a:r>
          </a:p>
          <a:p>
            <a:pPr lvl="1"/>
            <a:r>
              <a:rPr lang="en-US" altLang="ko-KR" dirty="0" smtClean="0"/>
              <a:t>Weld residual stress</a:t>
            </a:r>
          </a:p>
          <a:p>
            <a:pPr lvl="1"/>
            <a:r>
              <a:rPr lang="en-US" altLang="ko-KR" dirty="0" smtClean="0"/>
              <a:t>Earthquake</a:t>
            </a:r>
          </a:p>
          <a:p>
            <a:pPr lvl="1"/>
            <a:r>
              <a:rPr lang="en-US" altLang="ko-KR" dirty="0" smtClean="0"/>
              <a:t>Fatigue crack growth rate</a:t>
            </a:r>
          </a:p>
          <a:p>
            <a:pPr lvl="1"/>
            <a:r>
              <a:rPr lang="en-US" altLang="ko-KR" dirty="0" smtClean="0"/>
              <a:t>Tensile properties (yield and ultimate strengths)</a:t>
            </a:r>
          </a:p>
          <a:p>
            <a:pPr lvl="1"/>
            <a:r>
              <a:rPr lang="en-US" altLang="ko-KR" dirty="0" smtClean="0"/>
              <a:t>J-resistance </a:t>
            </a:r>
            <a:r>
              <a:rPr lang="en-US" altLang="ko-KR" smtClean="0"/>
              <a:t>curve parameters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26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Input Differences (cont’d)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250825" y="1196752"/>
            <a:ext cx="8642350" cy="5223098"/>
          </a:xfrm>
          <a:prstGeom prst="roundRect">
            <a:avLst>
              <a:gd name="adj" fmla="val 801"/>
            </a:avLst>
          </a:prstGeom>
          <a:solidFill>
            <a:schemeClr val="bg1"/>
          </a:solidFill>
          <a:ln w="12700">
            <a:solidFill>
              <a:srgbClr val="C7C7C7"/>
            </a:solidFill>
          </a:ln>
          <a:effectLst>
            <a:outerShdw blurRad="1270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52349" y="1220951"/>
            <a:ext cx="8591713" cy="436424"/>
            <a:chOff x="252349" y="1220951"/>
            <a:chExt cx="8591713" cy="436424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52349" y="1225327"/>
              <a:ext cx="8591713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텍스트 개체 틀 30"/>
            <p:cNvSpPr txBox="1">
              <a:spLocks/>
            </p:cNvSpPr>
            <p:nvPr/>
          </p:nvSpPr>
          <p:spPr>
            <a:xfrm>
              <a:off x="261045" y="1220951"/>
              <a:ext cx="7733431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Tahoma" pitchFamily="34" charset="0"/>
                  <a:ea typeface="+mn-ea"/>
                  <a:cs typeface="Tahoma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latin typeface="+mj-lt"/>
                </a:rPr>
                <a:t>Transients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2" name="텍스트 개체 틀 8"/>
          <p:cNvSpPr txBox="1">
            <a:spLocks/>
          </p:cNvSpPr>
          <p:nvPr/>
        </p:nvSpPr>
        <p:spPr>
          <a:xfrm>
            <a:off x="250825" y="1711869"/>
            <a:ext cx="4321175" cy="2722788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PRO-LOCA</a:t>
            </a:r>
          </a:p>
          <a:p>
            <a:pPr lvl="2"/>
            <a:r>
              <a:rPr lang="en-US" altLang="ko-KR" b="0" dirty="0" smtClean="0">
                <a:latin typeface="+mn-lt"/>
              </a:rPr>
              <a:t>Membrane and bending stresses of the reference were converted into moments.</a:t>
            </a:r>
          </a:p>
          <a:p>
            <a:pPr marL="810000" lvl="4" indent="-266400">
              <a:buClr>
                <a:schemeClr val="accent3"/>
              </a:buClr>
            </a:pPr>
            <a:r>
              <a:rPr lang="en-US" altLang="ko-KR" sz="1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cs typeface="Tahoma" pitchFamily="34" charset="0"/>
              </a:rPr>
              <a:t>Axial force of the transient doesn’t contributed to fatigue crack growth.</a:t>
            </a:r>
          </a:p>
          <a:p>
            <a:pPr lvl="2"/>
            <a:r>
              <a:rPr lang="en-US" altLang="ko-KR" b="0" dirty="0" smtClean="0">
                <a:latin typeface="+mn-lt"/>
              </a:rPr>
              <a:t>In the crack stability evaluation, the max. moment was considered per transient.</a:t>
            </a:r>
          </a:p>
          <a:p>
            <a:pPr lvl="2"/>
            <a:endParaRPr lang="en-US" b="0" dirty="0">
              <a:latin typeface="+mn-lt"/>
            </a:endParaRPr>
          </a:p>
        </p:txBody>
      </p:sp>
      <p:sp>
        <p:nvSpPr>
          <p:cNvPr id="43" name="텍스트 개체 틀 8"/>
          <p:cNvSpPr txBox="1">
            <a:spLocks/>
          </p:cNvSpPr>
          <p:nvPr/>
        </p:nvSpPr>
        <p:spPr>
          <a:xfrm>
            <a:off x="4589165" y="1711870"/>
            <a:ext cx="4321175" cy="2777793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2"/>
                </a:solidFill>
                <a:latin typeface="+mn-lt"/>
              </a:rPr>
              <a:t>P-PIE &amp; </a:t>
            </a:r>
            <a:r>
              <a:rPr lang="en-US" u="sng" dirty="0" smtClean="0">
                <a:solidFill>
                  <a:schemeClr val="accent3"/>
                </a:solidFill>
                <a:latin typeface="+mn-lt"/>
              </a:rPr>
              <a:t>PEDESTRIAN</a:t>
            </a:r>
          </a:p>
          <a:p>
            <a:pPr lvl="2"/>
            <a:r>
              <a:rPr lang="en-US" altLang="ko-KR" b="0" dirty="0" smtClean="0">
                <a:latin typeface="+mn-lt"/>
              </a:rPr>
              <a:t>Used the membrane and bending stresses from the reference.</a:t>
            </a:r>
          </a:p>
          <a:p>
            <a:pPr lvl="2"/>
            <a:r>
              <a:rPr lang="en-US" altLang="ko-KR" b="0" dirty="0" smtClean="0">
                <a:latin typeface="+mn-lt"/>
              </a:rPr>
              <a:t>In the crack stability evaluation, </a:t>
            </a:r>
          </a:p>
          <a:p>
            <a:pPr marL="810000" lvl="4" indent="-266400">
              <a:buClr>
                <a:schemeClr val="accent3"/>
              </a:buClr>
            </a:pPr>
            <a:r>
              <a:rPr lang="en-US" altLang="ko-KR" sz="1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cs typeface="Tahoma" pitchFamily="34" charset="0"/>
              </a:rPr>
              <a:t>(PEDESTRIAN) Only bending stresses of transients were considered.</a:t>
            </a:r>
          </a:p>
          <a:p>
            <a:pPr marL="810000" lvl="4" indent="-266400">
              <a:buClr>
                <a:schemeClr val="accent3"/>
              </a:buClr>
            </a:pPr>
            <a:r>
              <a:rPr lang="en-US" altLang="ko-KR" sz="1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cs typeface="Tahoma" pitchFamily="34" charset="0"/>
              </a:rPr>
              <a:t>(P-PIE) In order to consider the effect of the transient stresses, the max. stress of the transients was added to the normal operating stress.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250825" y="4581128"/>
            <a:ext cx="8591713" cy="436424"/>
            <a:chOff x="252349" y="1220951"/>
            <a:chExt cx="8591713" cy="436424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252349" y="1225327"/>
              <a:ext cx="8591713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텍스트 개체 틀 30"/>
            <p:cNvSpPr txBox="1">
              <a:spLocks/>
            </p:cNvSpPr>
            <p:nvPr/>
          </p:nvSpPr>
          <p:spPr>
            <a:xfrm>
              <a:off x="261045" y="1220951"/>
              <a:ext cx="7733431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Tahoma" pitchFamily="34" charset="0"/>
                  <a:ea typeface="+mn-ea"/>
                  <a:cs typeface="Tahoma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+mj-lt"/>
                </a:rPr>
                <a:t>Weld Residual Stress (WRS)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9" name="텍스트 개체 틀 8"/>
          <p:cNvSpPr txBox="1">
            <a:spLocks/>
          </p:cNvSpPr>
          <p:nvPr/>
        </p:nvSpPr>
        <p:spPr>
          <a:xfrm>
            <a:off x="245790" y="5017527"/>
            <a:ext cx="4321175" cy="1128712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500"/>
              </a:spcAft>
            </a:pPr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PRO-LOCA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 : </a:t>
            </a:r>
            <a:r>
              <a:rPr lang="en-US" altLang="ko-KR" sz="1600" b="0" spc="-80" dirty="0" smtClean="0">
                <a:latin typeface="+mn-lt"/>
              </a:rPr>
              <a:t>WRS distribution from the reference</a:t>
            </a:r>
            <a:br>
              <a:rPr lang="en-US" altLang="ko-KR" sz="1600" b="0" spc="-80" dirty="0" smtClean="0">
                <a:latin typeface="+mn-lt"/>
              </a:rPr>
            </a:br>
            <a:r>
              <a:rPr lang="en-US" altLang="ko-KR" sz="1600" b="0" spc="-80" dirty="0" smtClean="0">
                <a:latin typeface="+mn-lt"/>
              </a:rPr>
              <a:t>(26 data point)</a:t>
            </a:r>
          </a:p>
          <a:p>
            <a:r>
              <a:rPr lang="en-US" u="sng" dirty="0">
                <a:solidFill>
                  <a:schemeClr val="accent2"/>
                </a:solidFill>
                <a:latin typeface="+mn-lt"/>
              </a:rPr>
              <a:t>P-PIE</a:t>
            </a:r>
            <a:r>
              <a:rPr lang="en-US" sz="1600" b="0" dirty="0">
                <a:latin typeface="+mn-lt"/>
              </a:rPr>
              <a:t>: Linear distribution with the similar ID WRS (430 MPa)</a:t>
            </a:r>
          </a:p>
          <a:p>
            <a:endParaRPr lang="en-US" sz="1600" b="0" dirty="0">
              <a:latin typeface="+mn-lt"/>
            </a:endParaRPr>
          </a:p>
        </p:txBody>
      </p:sp>
      <p:sp>
        <p:nvSpPr>
          <p:cNvPr id="50" name="텍스트 개체 틀 8"/>
          <p:cNvSpPr txBox="1">
            <a:spLocks/>
          </p:cNvSpPr>
          <p:nvPr/>
        </p:nvSpPr>
        <p:spPr>
          <a:xfrm>
            <a:off x="4584700" y="5017527"/>
            <a:ext cx="4321175" cy="1128712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16" name="텍스트 개체 틀 8"/>
          <p:cNvSpPr txBox="1">
            <a:spLocks/>
          </p:cNvSpPr>
          <p:nvPr/>
        </p:nvSpPr>
        <p:spPr>
          <a:xfrm>
            <a:off x="4527713" y="5017527"/>
            <a:ext cx="4321175" cy="1370632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3"/>
                </a:solidFill>
                <a:latin typeface="+mn-lt"/>
              </a:rPr>
              <a:t>PEDESTRIAN</a:t>
            </a:r>
          </a:p>
          <a:p>
            <a:pPr lvl="2"/>
            <a:r>
              <a:rPr lang="en-US" altLang="ko-KR" b="0" dirty="0" smtClean="0">
                <a:latin typeface="+mn-lt"/>
              </a:rPr>
              <a:t>The reference WRS was approximated by a 3-order polynomial curve corresponding to the SIF solution given in the JSME FFS code.</a:t>
            </a:r>
            <a:endParaRPr lang="en-US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9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Input Differences (cont’d)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250825" y="1196752"/>
            <a:ext cx="8642350" cy="5223098"/>
          </a:xfrm>
          <a:prstGeom prst="roundRect">
            <a:avLst>
              <a:gd name="adj" fmla="val 801"/>
            </a:avLst>
          </a:prstGeom>
          <a:solidFill>
            <a:schemeClr val="bg1"/>
          </a:solidFill>
          <a:ln w="12700">
            <a:solidFill>
              <a:srgbClr val="C7C7C7"/>
            </a:solidFill>
          </a:ln>
          <a:effectLst>
            <a:outerShdw blurRad="1270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52349" y="1220951"/>
            <a:ext cx="8591713" cy="436424"/>
            <a:chOff x="252349" y="1220951"/>
            <a:chExt cx="8591713" cy="436424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52349" y="1225327"/>
              <a:ext cx="8591713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텍스트 개체 틀 30"/>
            <p:cNvSpPr txBox="1">
              <a:spLocks/>
            </p:cNvSpPr>
            <p:nvPr/>
          </p:nvSpPr>
          <p:spPr>
            <a:xfrm>
              <a:off x="261045" y="1220951"/>
              <a:ext cx="7733431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Tahoma" pitchFamily="34" charset="0"/>
                  <a:ea typeface="+mn-ea"/>
                  <a:cs typeface="Tahoma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latin typeface="+mj-lt"/>
                </a:rPr>
                <a:t>Earthquake (Case 3)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2" name="텍스트 개체 틀 8"/>
          <p:cNvSpPr txBox="1">
            <a:spLocks/>
          </p:cNvSpPr>
          <p:nvPr/>
        </p:nvSpPr>
        <p:spPr>
          <a:xfrm>
            <a:off x="250825" y="1711869"/>
            <a:ext cx="4321175" cy="2722788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PRO-LOCA</a:t>
            </a:r>
          </a:p>
          <a:p>
            <a:pPr lvl="2"/>
            <a:r>
              <a:rPr lang="en-US" altLang="ko-KR" b="0" dirty="0" smtClean="0">
                <a:latin typeface="+mn-lt"/>
              </a:rPr>
              <a:t>The seismic bending stress was converted to the moment, deterministic and static load.</a:t>
            </a:r>
          </a:p>
          <a:p>
            <a:pPr marL="810000" lvl="4" indent="-266400">
              <a:buClr>
                <a:schemeClr val="accent3"/>
              </a:buClr>
            </a:pPr>
            <a:r>
              <a:rPr lang="en-US" altLang="ko-KR" sz="15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cs typeface="Tahoma" pitchFamily="34" charset="0"/>
              </a:rPr>
              <a:t>Only used in the crack stability evaluation (not contributed to the crack growth)</a:t>
            </a:r>
          </a:p>
          <a:p>
            <a:pPr marL="810000" lvl="4" indent="-266400">
              <a:buClr>
                <a:schemeClr val="accent3"/>
              </a:buClr>
            </a:pPr>
            <a:r>
              <a:rPr lang="en-US" altLang="ko-KR" sz="15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cs typeface="Tahoma" pitchFamily="34" charset="0"/>
              </a:rPr>
              <a:t>Assumed to occur every month(evaluating time)</a:t>
            </a:r>
          </a:p>
          <a:p>
            <a:pPr lvl="2"/>
            <a:endParaRPr lang="en-US" b="0" dirty="0">
              <a:latin typeface="+mn-lt"/>
            </a:endParaRPr>
          </a:p>
        </p:txBody>
      </p:sp>
      <p:sp>
        <p:nvSpPr>
          <p:cNvPr id="43" name="텍스트 개체 틀 8"/>
          <p:cNvSpPr txBox="1">
            <a:spLocks/>
          </p:cNvSpPr>
          <p:nvPr/>
        </p:nvSpPr>
        <p:spPr>
          <a:xfrm>
            <a:off x="4589165" y="1711870"/>
            <a:ext cx="4321175" cy="2777793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2"/>
                </a:solidFill>
                <a:latin typeface="+mn-lt"/>
              </a:rPr>
              <a:t>P-PIE &amp; </a:t>
            </a:r>
            <a:r>
              <a:rPr lang="en-US" u="sng" dirty="0" smtClean="0">
                <a:solidFill>
                  <a:schemeClr val="accent3"/>
                </a:solidFill>
                <a:latin typeface="+mn-lt"/>
              </a:rPr>
              <a:t>PEDESTRIAN</a:t>
            </a:r>
          </a:p>
          <a:p>
            <a:pPr lvl="2"/>
            <a:r>
              <a:rPr lang="en-US" altLang="ko-KR" b="0" dirty="0" smtClean="0">
                <a:latin typeface="+mn-lt"/>
              </a:rPr>
              <a:t>The seismic bending stress with equivalent cycles of 60 were entered.</a:t>
            </a:r>
          </a:p>
          <a:p>
            <a:pPr marL="810000" lvl="4" indent="-266400">
              <a:buClr>
                <a:schemeClr val="accent3"/>
              </a:buClr>
            </a:pPr>
            <a:r>
              <a:rPr lang="en-US" altLang="ko-KR" sz="15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cs typeface="Tahoma" pitchFamily="34" charset="0"/>
              </a:rPr>
              <a:t>Contributes to both the crack growth and crack stability evaluation</a:t>
            </a:r>
          </a:p>
          <a:p>
            <a:pPr marL="810000" lvl="4" indent="-266400">
              <a:buClr>
                <a:schemeClr val="accent3"/>
              </a:buClr>
            </a:pPr>
            <a:r>
              <a:rPr lang="en-US" altLang="ko-KR" sz="15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cs typeface="Tahoma" pitchFamily="34" charset="0"/>
              </a:rPr>
              <a:t>Assumed to occur every year(evaluating time)</a:t>
            </a:r>
          </a:p>
          <a:p>
            <a:pPr marL="810000" lvl="4" indent="-266400">
              <a:buClr>
                <a:schemeClr val="accent3"/>
              </a:buClr>
            </a:pPr>
            <a:r>
              <a:rPr lang="en-US" altLang="ko-KR" sz="15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cs typeface="Tahoma" pitchFamily="34" charset="0"/>
              </a:rPr>
              <a:t>After checking stability, reset to the crack size before the earthquake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250825" y="4149080"/>
            <a:ext cx="8591713" cy="436424"/>
            <a:chOff x="252349" y="1220951"/>
            <a:chExt cx="8591713" cy="436424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252349" y="1225327"/>
              <a:ext cx="8591713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텍스트 개체 틀 30"/>
            <p:cNvSpPr txBox="1">
              <a:spLocks/>
            </p:cNvSpPr>
            <p:nvPr/>
          </p:nvSpPr>
          <p:spPr>
            <a:xfrm>
              <a:off x="261045" y="1220951"/>
              <a:ext cx="7733431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Tahoma" pitchFamily="34" charset="0"/>
                  <a:ea typeface="+mn-ea"/>
                  <a:cs typeface="Tahoma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+mj-lt"/>
                </a:rPr>
                <a:t>Fatigue Crack Growth Rate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9" name="텍스트 개체 틀 8"/>
          <p:cNvSpPr txBox="1">
            <a:spLocks/>
          </p:cNvSpPr>
          <p:nvPr/>
        </p:nvSpPr>
        <p:spPr>
          <a:xfrm>
            <a:off x="245790" y="4581128"/>
            <a:ext cx="4321175" cy="1734341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PRO-LOCA &amp;</a:t>
            </a:r>
            <a:r>
              <a:rPr lang="en-US" u="sng" dirty="0" smtClean="0">
                <a:solidFill>
                  <a:schemeClr val="accent3"/>
                </a:solidFill>
                <a:latin typeface="+mn-lt"/>
              </a:rPr>
              <a:t> PEDESTRIAN</a:t>
            </a:r>
          </a:p>
          <a:p>
            <a:pPr lvl="2"/>
            <a:r>
              <a:rPr lang="en-US" altLang="en-US" b="0" i="1" dirty="0" err="1">
                <a:latin typeface="+mn-lt"/>
              </a:rPr>
              <a:t>C</a:t>
            </a:r>
            <a:r>
              <a:rPr lang="en-US" altLang="en-US" b="0" i="1" baseline="-25000" dirty="0" err="1">
                <a:latin typeface="+mn-lt"/>
              </a:rPr>
              <a:t>f</a:t>
            </a:r>
            <a:r>
              <a:rPr lang="en-US" altLang="en-US" b="0" dirty="0">
                <a:latin typeface="+mn-lt"/>
              </a:rPr>
              <a:t>: log-normal distribution (median: 1.59E-12, SD of </a:t>
            </a:r>
            <a:r>
              <a:rPr lang="en-US" altLang="en-US" b="0" dirty="0" smtClean="0">
                <a:latin typeface="+mn-lt"/>
              </a:rPr>
              <a:t>ln(</a:t>
            </a:r>
            <a:r>
              <a:rPr lang="en-US" altLang="en-US" sz="1400" b="0" i="1" dirty="0"/>
              <a:t>C</a:t>
            </a:r>
            <a:r>
              <a:rPr lang="en-US" altLang="en-US" sz="1400" b="0" i="1" baseline="-25000" dirty="0"/>
              <a:t>f</a:t>
            </a:r>
            <a:r>
              <a:rPr lang="en-US" altLang="en-US" b="0" dirty="0" smtClean="0">
                <a:latin typeface="+mn-lt"/>
              </a:rPr>
              <a:t>): </a:t>
            </a:r>
            <a:r>
              <a:rPr lang="en-US" altLang="en-US" b="0" dirty="0">
                <a:latin typeface="+mn-lt"/>
              </a:rPr>
              <a:t>0.355)</a:t>
            </a:r>
          </a:p>
          <a:p>
            <a:pPr lvl="2"/>
            <a:r>
              <a:rPr lang="en-US" altLang="en-US" b="0" dirty="0" err="1">
                <a:latin typeface="+mn-lt"/>
              </a:rPr>
              <a:t>t</a:t>
            </a:r>
            <a:r>
              <a:rPr lang="en-US" altLang="en-US" b="0" baseline="-25000" dirty="0" err="1">
                <a:latin typeface="+mn-lt"/>
              </a:rPr>
              <a:t>r</a:t>
            </a:r>
            <a:r>
              <a:rPr lang="en-US" altLang="en-US" b="0" dirty="0">
                <a:latin typeface="+mn-lt"/>
              </a:rPr>
              <a:t>: rise time, 1000 s (deterministic) </a:t>
            </a:r>
          </a:p>
        </p:txBody>
      </p:sp>
      <p:sp>
        <p:nvSpPr>
          <p:cNvPr id="50" name="텍스트 개체 틀 8"/>
          <p:cNvSpPr txBox="1">
            <a:spLocks/>
          </p:cNvSpPr>
          <p:nvPr/>
        </p:nvSpPr>
        <p:spPr>
          <a:xfrm>
            <a:off x="4584700" y="5017527"/>
            <a:ext cx="4321175" cy="1128712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16" name="텍스트 개체 틀 8"/>
          <p:cNvSpPr txBox="1">
            <a:spLocks/>
          </p:cNvSpPr>
          <p:nvPr/>
        </p:nvSpPr>
        <p:spPr>
          <a:xfrm>
            <a:off x="4527713" y="4581128"/>
            <a:ext cx="4321175" cy="1644243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u="sng" dirty="0" smtClean="0">
                <a:solidFill>
                  <a:schemeClr val="accent2"/>
                </a:solidFill>
                <a:latin typeface="+mn-lt"/>
              </a:rPr>
              <a:t>P-PIE</a:t>
            </a:r>
          </a:p>
          <a:p>
            <a:pPr lvl="2"/>
            <a:r>
              <a:rPr lang="en-US" altLang="en-US" b="0" i="1" dirty="0">
                <a:latin typeface="+mn-lt"/>
              </a:rPr>
              <a:t>C</a:t>
            </a:r>
            <a:r>
              <a:rPr lang="en-US" altLang="en-US" b="0" dirty="0">
                <a:latin typeface="+mn-lt"/>
              </a:rPr>
              <a:t> was analytically approximated based on </a:t>
            </a:r>
            <a:r>
              <a:rPr lang="en-US" altLang="en-US" sz="1400" b="0" i="1" dirty="0"/>
              <a:t>C</a:t>
            </a:r>
            <a:r>
              <a:rPr lang="en-US" altLang="en-US" sz="1400" b="0" i="1" baseline="-25000" dirty="0"/>
              <a:t>f</a:t>
            </a:r>
            <a:r>
              <a:rPr lang="en-US" altLang="en-US" b="0" dirty="0" smtClean="0">
                <a:latin typeface="+mn-lt"/>
              </a:rPr>
              <a:t> </a:t>
            </a:r>
            <a:r>
              <a:rPr lang="en-US" altLang="en-US" b="0" dirty="0">
                <a:latin typeface="+mn-lt"/>
              </a:rPr>
              <a:t>and </a:t>
            </a:r>
            <a:r>
              <a:rPr lang="en-US" altLang="en-US" b="0" dirty="0" err="1">
                <a:latin typeface="+mn-lt"/>
              </a:rPr>
              <a:t>t</a:t>
            </a:r>
            <a:r>
              <a:rPr lang="en-US" altLang="en-US" b="0" baseline="-25000" dirty="0" err="1">
                <a:latin typeface="+mn-lt"/>
              </a:rPr>
              <a:t>r</a:t>
            </a:r>
            <a:r>
              <a:rPr lang="en-US" altLang="en-US" b="0" dirty="0">
                <a:latin typeface="+mn-lt"/>
              </a:rPr>
              <a:t> </a:t>
            </a:r>
          </a:p>
          <a:p>
            <a:pPr lvl="2"/>
            <a:r>
              <a:rPr lang="en-US" altLang="en-US" b="0" dirty="0">
                <a:latin typeface="+mn-lt"/>
              </a:rPr>
              <a:t>Stress ratio R(</a:t>
            </a:r>
            <a:r>
              <a:rPr lang="en-US" altLang="en-US" b="0" dirty="0" err="1">
                <a:latin typeface="+mn-lt"/>
              </a:rPr>
              <a:t>K</a:t>
            </a:r>
            <a:r>
              <a:rPr lang="en-US" altLang="en-US" b="0" baseline="-25000" dirty="0" err="1">
                <a:latin typeface="+mn-lt"/>
              </a:rPr>
              <a:t>min</a:t>
            </a:r>
            <a:r>
              <a:rPr lang="en-US" altLang="en-US" b="0" dirty="0">
                <a:latin typeface="+mn-lt"/>
              </a:rPr>
              <a:t>/</a:t>
            </a:r>
            <a:r>
              <a:rPr lang="en-US" altLang="en-US" b="0" dirty="0" err="1">
                <a:latin typeface="+mn-lt"/>
              </a:rPr>
              <a:t>K</a:t>
            </a:r>
            <a:r>
              <a:rPr lang="en-US" altLang="en-US" b="0" baseline="-25000" dirty="0" err="1">
                <a:latin typeface="+mn-lt"/>
              </a:rPr>
              <a:t>max</a:t>
            </a:r>
            <a:r>
              <a:rPr lang="en-US" altLang="en-US" b="0" dirty="0">
                <a:latin typeface="+mn-lt"/>
              </a:rPr>
              <a:t>) was not considered.</a:t>
            </a:r>
          </a:p>
          <a:p>
            <a:pPr lvl="2" latinLnBrk="0"/>
            <a:endParaRPr lang="en-US" u="sng" dirty="0" smtClean="0">
              <a:solidFill>
                <a:schemeClr val="accent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1293418" y="5877272"/>
                <a:ext cx="2304925" cy="699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bSup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2.12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18" y="5877272"/>
                <a:ext cx="2304925" cy="6991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5503642" y="5877272"/>
                <a:ext cx="173265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3.0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42" y="5877272"/>
                <a:ext cx="1732654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타원 4"/>
          <p:cNvSpPr/>
          <p:nvPr/>
        </p:nvSpPr>
        <p:spPr>
          <a:xfrm>
            <a:off x="1941490" y="5898232"/>
            <a:ext cx="360040" cy="367397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2394598" y="5898232"/>
            <a:ext cx="360040" cy="367397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097065" y="6036188"/>
            <a:ext cx="360040" cy="367397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구부러진 연결선 7"/>
          <p:cNvCxnSpPr>
            <a:stCxn id="5" idx="4"/>
            <a:endCxn id="20" idx="4"/>
          </p:cNvCxnSpPr>
          <p:nvPr/>
        </p:nvCxnSpPr>
        <p:spPr>
          <a:xfrm rot="16200000" flipH="1">
            <a:off x="4130319" y="4256819"/>
            <a:ext cx="137956" cy="4155575"/>
          </a:xfrm>
          <a:prstGeom prst="curvedConnector3">
            <a:avLst>
              <a:gd name="adj1" fmla="val 265705"/>
            </a:avLst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구부러진 연결선 10"/>
          <p:cNvCxnSpPr>
            <a:stCxn id="19" idx="4"/>
            <a:endCxn id="20" idx="4"/>
          </p:cNvCxnSpPr>
          <p:nvPr/>
        </p:nvCxnSpPr>
        <p:spPr>
          <a:xfrm rot="16200000" flipH="1">
            <a:off x="4356873" y="4483373"/>
            <a:ext cx="137956" cy="3702467"/>
          </a:xfrm>
          <a:prstGeom prst="curvedConnector3">
            <a:avLst>
              <a:gd name="adj1" fmla="val 265705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Input Differences (cont’d)</a:t>
            </a:r>
            <a:endParaRPr lang="ko-KR" altLang="en-US" dirty="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250825" y="1196752"/>
            <a:ext cx="8642350" cy="5544616"/>
          </a:xfrm>
          <a:prstGeom prst="roundRect">
            <a:avLst>
              <a:gd name="adj" fmla="val 801"/>
            </a:avLst>
          </a:prstGeom>
          <a:solidFill>
            <a:schemeClr val="bg1"/>
          </a:solidFill>
          <a:ln w="12700">
            <a:solidFill>
              <a:srgbClr val="C7C7C7"/>
            </a:solidFill>
          </a:ln>
          <a:effectLst>
            <a:outerShdw blurRad="1270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52349" y="1220951"/>
            <a:ext cx="8591713" cy="436424"/>
            <a:chOff x="252349" y="1220951"/>
            <a:chExt cx="8591713" cy="436424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52349" y="1225327"/>
              <a:ext cx="8591713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텍스트 개체 틀 30"/>
            <p:cNvSpPr txBox="1">
              <a:spLocks/>
            </p:cNvSpPr>
            <p:nvPr/>
          </p:nvSpPr>
          <p:spPr>
            <a:xfrm>
              <a:off x="261045" y="1220951"/>
              <a:ext cx="7733431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Tahoma" pitchFamily="34" charset="0"/>
                  <a:ea typeface="+mn-ea"/>
                  <a:cs typeface="Tahoma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>
                  <a:latin typeface="+mj-lt"/>
                </a:rPr>
                <a:t>Tensile Properties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2" name="텍스트 개체 틀 8"/>
          <p:cNvSpPr txBox="1">
            <a:spLocks/>
          </p:cNvSpPr>
          <p:nvPr/>
        </p:nvSpPr>
        <p:spPr>
          <a:xfrm>
            <a:off x="250825" y="1711869"/>
            <a:ext cx="4321175" cy="2722788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Reference (PASCAL-SP</a:t>
            </a:r>
            <a:r>
              <a:rPr lang="en-US" u="sng" dirty="0">
                <a:solidFill>
                  <a:schemeClr val="accent1"/>
                </a:solidFill>
                <a:latin typeface="+mn-lt"/>
              </a:rPr>
              <a:t>) &amp;</a:t>
            </a:r>
            <a:r>
              <a:rPr lang="en-US" u="sng" dirty="0">
                <a:solidFill>
                  <a:schemeClr val="accent3"/>
                </a:solidFill>
                <a:latin typeface="+mn-lt"/>
              </a:rPr>
              <a:t> PEDESTRIAN</a:t>
            </a:r>
            <a:r>
              <a:rPr lang="en-US" u="sng" dirty="0">
                <a:solidFill>
                  <a:schemeClr val="accent1"/>
                </a:solidFill>
                <a:latin typeface="+mn-lt"/>
              </a:rPr>
              <a:t> </a:t>
            </a:r>
            <a:endParaRPr lang="en-US" u="sng" dirty="0" smtClean="0">
              <a:solidFill>
                <a:schemeClr val="accent1"/>
              </a:solidFill>
              <a:latin typeface="+mn-lt"/>
            </a:endParaRPr>
          </a:p>
          <a:p>
            <a:pPr lvl="2"/>
            <a:r>
              <a:rPr lang="en-US" altLang="ko-KR" b="0" dirty="0" smtClean="0">
                <a:latin typeface="+mn-lt"/>
              </a:rPr>
              <a:t>Flow stress of stainless steel</a:t>
            </a:r>
          </a:p>
          <a:p>
            <a:pPr marL="810000" lvl="4" indent="-266400">
              <a:buClr>
                <a:schemeClr val="accent3"/>
              </a:buClr>
            </a:pPr>
            <a:r>
              <a:rPr lang="en-US" altLang="ko-KR" sz="1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cs typeface="Tahoma" pitchFamily="34" charset="0"/>
              </a:rPr>
              <a:t>Log-normal distribution (median: 302 MPa, SD: 3.69E-2</a:t>
            </a:r>
            <a:r>
              <a:rPr lang="en-US" altLang="ko-KR" sz="1600" dirty="0" smtClean="0"/>
              <a:t>)</a:t>
            </a:r>
          </a:p>
          <a:p>
            <a:pPr marL="810000" lvl="4" indent="-266400" latinLnBrk="0">
              <a:buClr>
                <a:schemeClr val="accent3"/>
              </a:buClr>
            </a:pPr>
            <a:r>
              <a:rPr lang="en-US" altLang="ko-KR" sz="1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cs typeface="Tahoma" pitchFamily="34" charset="0"/>
              </a:rPr>
              <a:t>For the crack stability evaluation, EPFM method with the Z factor are used. </a:t>
            </a:r>
          </a:p>
          <a:p>
            <a:pPr lvl="5"/>
            <a:endParaRPr lang="en-US" altLang="ko-KR" b="0" dirty="0" smtClean="0">
              <a:latin typeface="+mn-lt"/>
            </a:endParaRPr>
          </a:p>
          <a:p>
            <a:pPr lvl="2"/>
            <a:endParaRPr lang="en-US" b="0" dirty="0">
              <a:latin typeface="+mn-lt"/>
            </a:endParaRPr>
          </a:p>
        </p:txBody>
      </p:sp>
      <p:sp>
        <p:nvSpPr>
          <p:cNvPr id="43" name="텍스트 개체 틀 8"/>
          <p:cNvSpPr txBox="1">
            <a:spLocks/>
          </p:cNvSpPr>
          <p:nvPr/>
        </p:nvSpPr>
        <p:spPr>
          <a:xfrm>
            <a:off x="4589165" y="1711870"/>
            <a:ext cx="4321175" cy="2777793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PRO-LOCA</a:t>
            </a:r>
          </a:p>
          <a:p>
            <a:pPr lvl="2" latinLnBrk="0"/>
            <a:r>
              <a:rPr lang="en-US" altLang="en-US" b="0" dirty="0">
                <a:latin typeface="+mn-lt"/>
              </a:rPr>
              <a:t>Yield and ultimate strengths are required (</a:t>
            </a:r>
            <a:r>
              <a:rPr lang="en-US" altLang="ko-KR" b="0" dirty="0">
                <a:latin typeface="+mn-lt"/>
              </a:rPr>
              <a:t>Flow stress is determined based on the sampled yield and ultimate strengths).</a:t>
            </a:r>
            <a:endParaRPr lang="en-US" altLang="en-US" b="0" dirty="0">
              <a:latin typeface="+mn-lt"/>
            </a:endParaRPr>
          </a:p>
          <a:p>
            <a:pPr lvl="2" latinLnBrk="0"/>
            <a:r>
              <a:rPr lang="en-US" altLang="en-US" b="0" dirty="0">
                <a:latin typeface="+mn-lt"/>
              </a:rPr>
              <a:t>Determined to have the same distribution type (log-normal) with similar mean and SD to the reference flow stress, using the type 304 stainless steel base metal properties from the pipe fracture </a:t>
            </a:r>
            <a:r>
              <a:rPr lang="en-US" altLang="en-US" b="0" dirty="0" smtClean="0">
                <a:latin typeface="+mn-lt"/>
              </a:rPr>
              <a:t>encyclopedia.</a:t>
            </a:r>
            <a:endParaRPr lang="en-US" altLang="en-US" b="0" dirty="0">
              <a:latin typeface="+mn-lt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50825" y="4432736"/>
            <a:ext cx="8591713" cy="436424"/>
            <a:chOff x="252349" y="712519"/>
            <a:chExt cx="8591713" cy="436424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252349" y="716895"/>
              <a:ext cx="8591713" cy="432048"/>
            </a:xfrm>
            <a:prstGeom prst="roundRect">
              <a:avLst>
                <a:gd name="adj" fmla="val 0"/>
              </a:avLst>
            </a:prstGeom>
            <a:gradFill>
              <a:gsLst>
                <a:gs pos="1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텍스트 개체 틀 30"/>
            <p:cNvSpPr txBox="1">
              <a:spLocks/>
            </p:cNvSpPr>
            <p:nvPr/>
          </p:nvSpPr>
          <p:spPr>
            <a:xfrm>
              <a:off x="261045" y="712519"/>
              <a:ext cx="7733431" cy="436399"/>
            </a:xfrm>
            <a:prstGeom prst="rect">
              <a:avLst/>
            </a:prstGeom>
          </p:spPr>
          <p:txBody>
            <a:bodyPr anchor="ctr"/>
            <a:lstStyle>
              <a:lvl1pPr marL="216000" indent="-216000" algn="l" defTabSz="914400" rtl="0" eaLnBrk="1" latinLnBrk="1" hangingPunct="1">
                <a:spcBef>
                  <a:spcPct val="0"/>
                </a:spcBef>
                <a:buFontTx/>
                <a:buBlip>
                  <a:blip r:embed="rId2"/>
                </a:buBlip>
                <a:defRPr lang="ko-KR" altLang="en-US" sz="1800" b="1" kern="1200" spc="0" dirty="0" smtClean="0">
                  <a:gradFill>
                    <a:gsLst>
                      <a:gs pos="45000">
                        <a:srgbClr val="002060"/>
                      </a:gs>
                      <a:gs pos="50000">
                        <a:srgbClr val="002C5C"/>
                      </a:gs>
                    </a:gsLst>
                    <a:lin ang="5400000" scaled="0"/>
                  </a:gradFill>
                  <a:effectLst/>
                  <a:latin typeface="Tahoma" pitchFamily="34" charset="0"/>
                  <a:ea typeface="+mn-ea"/>
                  <a:cs typeface="Tahoma" pitchFamily="34" charset="0"/>
                </a:defRPr>
              </a:lvl1pPr>
              <a:lvl2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 smtClean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1" hangingPunct="1">
                <a:spcBef>
                  <a:spcPct val="0"/>
                </a:spcBef>
                <a:buFont typeface="Arial" pitchFamily="34" charset="0"/>
                <a:buNone/>
                <a:defRPr lang="ko-KR" altLang="en-US" sz="2600" b="1" kern="1200" dirty="0">
                  <a:gradFill>
                    <a:gsLst>
                      <a:gs pos="0">
                        <a:srgbClr val="231F20"/>
                      </a:gs>
                      <a:gs pos="100000">
                        <a:srgbClr val="2B2728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+mj-lt"/>
                </a:rPr>
                <a:t>J-Resistance Curve Parameters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9" name="텍스트 개체 틀 8"/>
          <p:cNvSpPr txBox="1">
            <a:spLocks/>
          </p:cNvSpPr>
          <p:nvPr/>
        </p:nvSpPr>
        <p:spPr>
          <a:xfrm>
            <a:off x="245790" y="4890368"/>
            <a:ext cx="4321175" cy="1418951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chemeClr val="accent1"/>
                </a:solidFill>
                <a:latin typeface="+mn-lt"/>
              </a:rPr>
              <a:t>Reference (PASCAL-SP) &amp;</a:t>
            </a:r>
            <a:r>
              <a:rPr lang="en-US" u="sng" dirty="0">
                <a:solidFill>
                  <a:schemeClr val="accent3"/>
                </a:solidFill>
                <a:latin typeface="+mn-lt"/>
              </a:rPr>
              <a:t> PEDESTRIAN </a:t>
            </a:r>
          </a:p>
          <a:p>
            <a:pPr lvl="2" latinLnBrk="0"/>
            <a:r>
              <a:rPr lang="en-US" altLang="ko-KR" b="0" dirty="0" smtClean="0">
                <a:latin typeface="+mn-lt"/>
              </a:rPr>
              <a:t>No need to input since the EPFM method with the Z factor was used for the crack stability evaluation</a:t>
            </a:r>
            <a:endParaRPr lang="en-US" b="0" dirty="0">
              <a:latin typeface="+mn-lt"/>
            </a:endParaRPr>
          </a:p>
        </p:txBody>
      </p:sp>
      <p:sp>
        <p:nvSpPr>
          <p:cNvPr id="50" name="텍스트 개체 틀 8"/>
          <p:cNvSpPr txBox="1">
            <a:spLocks/>
          </p:cNvSpPr>
          <p:nvPr/>
        </p:nvSpPr>
        <p:spPr>
          <a:xfrm>
            <a:off x="4584700" y="5017527"/>
            <a:ext cx="4321175" cy="1128712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16" name="텍스트 개체 틀 8"/>
          <p:cNvSpPr txBox="1">
            <a:spLocks/>
          </p:cNvSpPr>
          <p:nvPr/>
        </p:nvSpPr>
        <p:spPr>
          <a:xfrm>
            <a:off x="4527713" y="4890368"/>
            <a:ext cx="4321175" cy="1851000"/>
          </a:xfrm>
          <a:prstGeom prst="rect">
            <a:avLst/>
          </a:prstGeom>
        </p:spPr>
        <p:txBody>
          <a:bodyPr/>
          <a:lstStyle>
            <a:lvl1pPr marL="285750" indent="-180000" algn="l" defTabSz="914400" rtl="0" eaLnBrk="1" latinLnBrk="1" hangingPunct="1">
              <a:lnSpc>
                <a:spcPts val="22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§"/>
              <a:defRPr lang="ko-KR" altLang="en-US" sz="18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1pPr>
            <a:lvl2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750" marR="0" indent="-180000" algn="l" defTabSz="914400" rtl="0" eaLnBrk="1" fontAlgn="auto" latinLnBrk="1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tabLst/>
              <a:defRPr lang="ko-KR" altLang="en-US" sz="1600" b="1" kern="1200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Tahoma" pitchFamily="34" charset="0"/>
                <a:ea typeface="+mn-ea"/>
                <a:cs typeface="Tahoma" pitchFamily="34" charset="0"/>
              </a:defRPr>
            </a:lvl3pPr>
            <a:lvl4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" indent="-1440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u="sng" dirty="0" smtClean="0">
                <a:solidFill>
                  <a:schemeClr val="accent2"/>
                </a:solidFill>
                <a:latin typeface="+mn-lt"/>
              </a:rPr>
              <a:t>PRO-LOCA &amp; P-PIE</a:t>
            </a:r>
          </a:p>
          <a:p>
            <a:pPr lvl="2" latinLnBrk="0"/>
            <a:r>
              <a:rPr lang="en-US" b="0" dirty="0" smtClean="0">
                <a:latin typeface="+mn-lt"/>
              </a:rPr>
              <a:t>Data that gives the highest mean value of </a:t>
            </a:r>
            <a:r>
              <a:rPr lang="en-US" b="0" dirty="0" err="1" smtClean="0">
                <a:latin typeface="+mn-lt"/>
              </a:rPr>
              <a:t>J</a:t>
            </a:r>
            <a:r>
              <a:rPr lang="en-US" b="0" baseline="-25000" dirty="0" err="1" smtClean="0">
                <a:latin typeface="+mn-lt"/>
              </a:rPr>
              <a:t>Ic</a:t>
            </a:r>
            <a:r>
              <a:rPr lang="en-US" b="0" dirty="0" smtClean="0">
                <a:latin typeface="+mn-lt"/>
              </a:rPr>
              <a:t> (stainless steel base metal) was selected from the pipe fracture encyclopedia.</a:t>
            </a:r>
          </a:p>
          <a:p>
            <a:pPr lvl="2" latinLnBrk="0"/>
            <a:r>
              <a:rPr lang="en-US" b="0" dirty="0" smtClean="0">
                <a:solidFill>
                  <a:schemeClr val="tx1"/>
                </a:solidFill>
                <a:latin typeface="+mn-lt"/>
              </a:rPr>
              <a:t>LB and UB were determined in accordance with the PRO-LOCA User’s Manual.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5976" y="4499529"/>
                <a:ext cx="187057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499529"/>
                <a:ext cx="1870577" cy="276999"/>
              </a:xfrm>
              <a:prstGeom prst="rect">
                <a:avLst/>
              </a:prstGeom>
              <a:blipFill>
                <a:blip r:embed="rId3"/>
                <a:stretch>
                  <a:fillRect l="-3595" r="-327" b="-28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48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(Case 2) Rupture probabilities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73" y="1570610"/>
            <a:ext cx="6353573" cy="50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9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(cont’d)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en-US" altLang="ko-KR" dirty="0" smtClean="0"/>
              <a:t>Cases 2 &amp; 3</a:t>
            </a:r>
            <a:r>
              <a:rPr lang="en-US" altLang="ko-KR" dirty="0"/>
              <a:t>) Rupture probabilities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73" y="1589137"/>
            <a:ext cx="6353573" cy="5073600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V="1">
            <a:off x="7092280" y="3501008"/>
            <a:ext cx="0" cy="28803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7092280" y="4211563"/>
            <a:ext cx="0" cy="36004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2280" y="4230564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accent1"/>
                </a:solidFill>
                <a:ea typeface="맑은 고딕" panose="020B0503020000020004" pitchFamily="50" charset="-127"/>
              </a:rPr>
              <a:t>△ </a:t>
            </a:r>
            <a:r>
              <a:rPr lang="en-US" altLang="ko-KR" sz="1400" dirty="0" smtClean="0">
                <a:solidFill>
                  <a:schemeClr val="accent1"/>
                </a:solidFill>
                <a:ea typeface="맑은 고딕" panose="020B0503020000020004" pitchFamily="50" charset="-127"/>
              </a:rPr>
              <a:t>P-PIE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2619" y="3491135"/>
            <a:ext cx="1156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accent3"/>
                </a:solidFill>
                <a:ea typeface="맑은 고딕" panose="020B0503020000020004" pitchFamily="50" charset="-127"/>
              </a:rPr>
              <a:t>△ </a:t>
            </a:r>
            <a:r>
              <a:rPr lang="en-US" altLang="ko-KR" sz="1400" dirty="0" smtClean="0">
                <a:solidFill>
                  <a:schemeClr val="accent3"/>
                </a:solidFill>
                <a:ea typeface="맑은 고딕" panose="020B0503020000020004" pitchFamily="50" charset="-127"/>
              </a:rPr>
              <a:t>PRO-LOCA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4572000" y="4077072"/>
            <a:ext cx="0" cy="49453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9992" y="4247726"/>
            <a:ext cx="1136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accent2"/>
                </a:solidFill>
                <a:ea typeface="맑은 고딕" panose="020B0503020000020004" pitchFamily="50" charset="-127"/>
              </a:rPr>
              <a:t>△ </a:t>
            </a:r>
            <a:r>
              <a:rPr lang="en-US" altLang="ko-KR" sz="1400" dirty="0" smtClean="0">
                <a:solidFill>
                  <a:schemeClr val="accent2"/>
                </a:solidFill>
                <a:ea typeface="맑은 고딕" panose="020B0503020000020004" pitchFamily="50" charset="-127"/>
              </a:rPr>
              <a:t>Reference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280" y="3231904"/>
            <a:ext cx="157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accent4"/>
                </a:solidFill>
                <a:ea typeface="맑은 고딕" panose="020B0503020000020004" pitchFamily="50" charset="-127"/>
              </a:rPr>
              <a:t>△ </a:t>
            </a:r>
            <a:r>
              <a:rPr lang="en-US" altLang="ko-KR" sz="1400" dirty="0" smtClean="0">
                <a:solidFill>
                  <a:schemeClr val="accent4"/>
                </a:solidFill>
                <a:ea typeface="맑은 고딕" panose="020B0503020000020004" pitchFamily="50" charset="-127"/>
              </a:rPr>
              <a:t>PEDESTRIAN ~ 0</a:t>
            </a:r>
            <a:endParaRPr lang="ko-KR" alt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04260" y="1167160"/>
            <a:ext cx="8118000" cy="5313015"/>
          </a:xfrm>
        </p:spPr>
        <p:txBody>
          <a:bodyPr/>
          <a:lstStyle/>
          <a:p>
            <a:r>
              <a:rPr lang="en-US" altLang="ko-KR" dirty="0" smtClean="0"/>
              <a:t>PRO-LOCA, P-PIE, and PEDESTRIAN show higher rupture probabilities than the reference, especially at the beginning.</a:t>
            </a:r>
          </a:p>
          <a:p>
            <a:pPr lvl="1"/>
            <a:r>
              <a:rPr lang="en-US" altLang="ko-KR" dirty="0" smtClean="0"/>
              <a:t>Implicating the effect of crack growth due to transients </a:t>
            </a:r>
            <a:r>
              <a:rPr lang="en-US" altLang="ko-KR" dirty="0" smtClean="0"/>
              <a:t>on rupture is </a:t>
            </a:r>
            <a:r>
              <a:rPr lang="en-US" altLang="ko-KR" dirty="0" smtClean="0"/>
              <a:t>small.</a:t>
            </a:r>
          </a:p>
          <a:p>
            <a:r>
              <a:rPr lang="en-US" altLang="ko-KR" dirty="0" smtClean="0"/>
              <a:t>Trends of the rupture probabilities between the 3 PFM codes are similar.</a:t>
            </a:r>
          </a:p>
          <a:p>
            <a:endParaRPr lang="en-US" altLang="ko-KR" dirty="0" smtClean="0"/>
          </a:p>
          <a:p>
            <a:pPr marL="990000" lvl="3" indent="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1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(cont’d)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04260" y="1167160"/>
            <a:ext cx="8118000" cy="5678140"/>
          </a:xfrm>
        </p:spPr>
        <p:txBody>
          <a:bodyPr/>
          <a:lstStyle/>
          <a:p>
            <a:r>
              <a:rPr lang="en-US" altLang="ko-KR" dirty="0" smtClean="0"/>
              <a:t>Possible causes</a:t>
            </a:r>
          </a:p>
          <a:p>
            <a:pPr marL="990000" lvl="3" indent="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32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13126"/>
              </p:ext>
            </p:extLst>
          </p:nvPr>
        </p:nvGraphicFramePr>
        <p:xfrm>
          <a:off x="258713" y="1700808"/>
          <a:ext cx="8642352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55">
                  <a:extLst>
                    <a:ext uri="{9D8B030D-6E8A-4147-A177-3AD203B41FA5}">
                      <a16:colId xmlns:a16="http://schemas.microsoft.com/office/drawing/2014/main" val="1861463236"/>
                    </a:ext>
                  </a:extLst>
                </a:gridCol>
                <a:gridCol w="2400499">
                  <a:extLst>
                    <a:ext uri="{9D8B030D-6E8A-4147-A177-3AD203B41FA5}">
                      <a16:colId xmlns:a16="http://schemas.microsoft.com/office/drawing/2014/main" val="361054064"/>
                    </a:ext>
                  </a:extLst>
                </a:gridCol>
                <a:gridCol w="2400499">
                  <a:extLst>
                    <a:ext uri="{9D8B030D-6E8A-4147-A177-3AD203B41FA5}">
                      <a16:colId xmlns:a16="http://schemas.microsoft.com/office/drawing/2014/main" val="3900030649"/>
                    </a:ext>
                  </a:extLst>
                </a:gridCol>
                <a:gridCol w="2400499">
                  <a:extLst>
                    <a:ext uri="{9D8B030D-6E8A-4147-A177-3AD203B41FA5}">
                      <a16:colId xmlns:a16="http://schemas.microsoft.com/office/drawing/2014/main" val="1366075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Factors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PRO-LOCA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P-PIE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PEDESTRIAN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4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TWC criterion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</a:rPr>
                        <a:t>a/t=0.95</a:t>
                      </a:r>
                      <a:endParaRPr lang="ko-KR" alt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</a:rPr>
                        <a:t>a/t=1.0</a:t>
                      </a:r>
                      <a:endParaRPr lang="ko-KR" alt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0000FF"/>
                          </a:solidFill>
                        </a:rPr>
                        <a:t>a/t=0.75</a:t>
                      </a:r>
                      <a:endParaRPr lang="ko-KR" alt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29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Crack</a:t>
                      </a:r>
                      <a:r>
                        <a:rPr lang="en-US" altLang="ko-KR" sz="1600" b="1" baseline="0" dirty="0" smtClean="0">
                          <a:solidFill>
                            <a:schemeClr val="bg1"/>
                          </a:solidFill>
                        </a:rPr>
                        <a:t> stability</a:t>
                      </a:r>
                    </a:p>
                    <a:p>
                      <a:pPr algn="ctr" latinLnBrk="1"/>
                      <a:r>
                        <a:rPr lang="en-US" altLang="ko-KR" sz="1600" b="1" baseline="0" dirty="0" smtClean="0">
                          <a:solidFill>
                            <a:schemeClr val="bg1"/>
                          </a:solidFill>
                        </a:rPr>
                        <a:t>(TWC failure) criteria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solidFill>
                            <a:srgbClr val="0000FF"/>
                          </a:solidFill>
                        </a:rPr>
                        <a:t>Min(EPFM</a:t>
                      </a:r>
                      <a:r>
                        <a:rPr lang="en-US" altLang="ko-KR" sz="1200" baseline="0" dirty="0" smtClean="0">
                          <a:solidFill>
                            <a:srgbClr val="0000FF"/>
                          </a:solidFill>
                        </a:rPr>
                        <a:t>(LBB.ENG2)</a:t>
                      </a:r>
                      <a:r>
                        <a:rPr lang="en-US" altLang="ko-KR" sz="1600" baseline="0" dirty="0" smtClean="0">
                          <a:solidFill>
                            <a:srgbClr val="0000FF"/>
                          </a:solidFill>
                        </a:rPr>
                        <a:t> or Net-section collapse)</a:t>
                      </a:r>
                      <a:endParaRPr lang="ko-KR" alt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solidFill>
                            <a:srgbClr val="0000FF"/>
                          </a:solidFill>
                        </a:rPr>
                        <a:t>EPFM</a:t>
                      </a:r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</a:rPr>
                        <a:t>(J-T)</a:t>
                      </a:r>
                      <a:endParaRPr lang="ko-KR" alt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solidFill>
                            <a:srgbClr val="0000FF"/>
                          </a:solidFill>
                        </a:rPr>
                        <a:t>EPFM with</a:t>
                      </a:r>
                      <a:r>
                        <a:rPr lang="en-US" altLang="ko-KR" sz="1600" baseline="0" dirty="0" smtClean="0">
                          <a:solidFill>
                            <a:srgbClr val="0000FF"/>
                          </a:solidFill>
                        </a:rPr>
                        <a:t> Z-factor</a:t>
                      </a:r>
                      <a:endParaRPr lang="ko-KR" alt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55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YS,</a:t>
                      </a:r>
                      <a:r>
                        <a:rPr lang="en-US" altLang="ko-KR" sz="1600" b="1" baseline="0" dirty="0" smtClean="0">
                          <a:solidFill>
                            <a:schemeClr val="bg1"/>
                          </a:solidFill>
                        </a:rPr>
                        <a:t> US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/>
                        <a:t>Determined</a:t>
                      </a:r>
                      <a:r>
                        <a:rPr lang="en-US" altLang="ko-KR" sz="1600" baseline="0" dirty="0" smtClean="0"/>
                        <a:t> to have the similar flow stress to the reference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Determined</a:t>
                      </a:r>
                      <a:r>
                        <a:rPr lang="en-US" altLang="ko-KR" sz="1600" baseline="0" dirty="0" smtClean="0"/>
                        <a:t> to have the similar flow stress to the reference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/>
                        <a:t>Flow</a:t>
                      </a:r>
                      <a:r>
                        <a:rPr lang="en-US" altLang="ko-KR" sz="1600" baseline="0" dirty="0" smtClean="0"/>
                        <a:t> stress from the reference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94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J-R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/>
                        <a:t>Highest</a:t>
                      </a:r>
                      <a:r>
                        <a:rPr lang="en-US" altLang="ko-KR" sz="1600" baseline="0" dirty="0" smtClean="0"/>
                        <a:t> J-R from the database for stainless steel base metal</a:t>
                      </a:r>
                      <a:endParaRPr lang="ko-KR" alt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Highest</a:t>
                      </a:r>
                      <a:r>
                        <a:rPr lang="en-US" altLang="ko-KR" sz="1600" baseline="0" dirty="0" smtClean="0"/>
                        <a:t> J-R from the database for stainless steel base metal</a:t>
                      </a:r>
                      <a:endParaRPr lang="ko-KR" altLang="en-US" sz="1600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/>
                        <a:t>Not</a:t>
                      </a:r>
                      <a:r>
                        <a:rPr lang="en-US" altLang="ko-KR" sz="1600" baseline="0" dirty="0" smtClean="0"/>
                        <a:t> used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88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Fatigue</a:t>
                      </a:r>
                      <a:r>
                        <a:rPr lang="en-US" altLang="ko-KR" sz="1600" b="1" baseline="0" dirty="0" smtClean="0">
                          <a:solidFill>
                            <a:schemeClr val="bg1"/>
                          </a:solidFill>
                        </a:rPr>
                        <a:t> crack growth law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aseline="0" dirty="0" smtClean="0"/>
                        <a:t>FCG law from the reference</a:t>
                      </a:r>
                      <a:endParaRPr lang="ko-KR" alt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/>
                        <a:t>Coefficient of the FCG law was analytically approximated (w/o stress ratio)</a:t>
                      </a:r>
                      <a:endParaRPr lang="ko-KR" altLang="en-US" sz="16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/>
                        <a:t>FCG law from the reference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57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WRS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aseline="0" dirty="0" smtClean="0"/>
                        <a:t>Distribution from the reference</a:t>
                      </a:r>
                      <a:endParaRPr lang="ko-KR" alt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aseline="0" dirty="0" smtClean="0"/>
                        <a:t>Linear distribution with the similar ID WRS</a:t>
                      </a:r>
                      <a:endParaRPr lang="ko-KR" altLang="en-US" sz="16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3</a:t>
                      </a:r>
                      <a:r>
                        <a:rPr lang="en-US" altLang="ko-KR" sz="1600" baseline="30000" dirty="0" smtClean="0"/>
                        <a:t>rd</a:t>
                      </a:r>
                      <a:r>
                        <a:rPr lang="en-US" altLang="ko-KR" sz="1600" dirty="0" smtClean="0"/>
                        <a:t> order polynomial</a:t>
                      </a:r>
                      <a:r>
                        <a:rPr lang="en-US" altLang="ko-KR" sz="1600" baseline="0" dirty="0" smtClean="0"/>
                        <a:t> curve fit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785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983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(cont’d)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04260" y="1167160"/>
            <a:ext cx="8118000" cy="5678140"/>
          </a:xfrm>
        </p:spPr>
        <p:txBody>
          <a:bodyPr/>
          <a:lstStyle/>
          <a:p>
            <a:r>
              <a:rPr lang="en-US" altLang="ko-KR" dirty="0" smtClean="0"/>
              <a:t>Possible causes</a:t>
            </a:r>
          </a:p>
          <a:p>
            <a:pPr marL="990000" lvl="3" indent="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33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91866"/>
              </p:ext>
            </p:extLst>
          </p:nvPr>
        </p:nvGraphicFramePr>
        <p:xfrm>
          <a:off x="258713" y="1700808"/>
          <a:ext cx="8642352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55">
                  <a:extLst>
                    <a:ext uri="{9D8B030D-6E8A-4147-A177-3AD203B41FA5}">
                      <a16:colId xmlns:a16="http://schemas.microsoft.com/office/drawing/2014/main" val="1861463236"/>
                    </a:ext>
                  </a:extLst>
                </a:gridCol>
                <a:gridCol w="2400499">
                  <a:extLst>
                    <a:ext uri="{9D8B030D-6E8A-4147-A177-3AD203B41FA5}">
                      <a16:colId xmlns:a16="http://schemas.microsoft.com/office/drawing/2014/main" val="361054064"/>
                    </a:ext>
                  </a:extLst>
                </a:gridCol>
                <a:gridCol w="2400499">
                  <a:extLst>
                    <a:ext uri="{9D8B030D-6E8A-4147-A177-3AD203B41FA5}">
                      <a16:colId xmlns:a16="http://schemas.microsoft.com/office/drawing/2014/main" val="3900030649"/>
                    </a:ext>
                  </a:extLst>
                </a:gridCol>
                <a:gridCol w="2400499">
                  <a:extLst>
                    <a:ext uri="{9D8B030D-6E8A-4147-A177-3AD203B41FA5}">
                      <a16:colId xmlns:a16="http://schemas.microsoft.com/office/drawing/2014/main" val="1366075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Factors</a:t>
                      </a:r>
                      <a:endParaRPr lang="ko-KR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PRO-LOCA</a:t>
                      </a:r>
                      <a:endParaRPr lang="ko-KR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P-PIE</a:t>
                      </a:r>
                      <a:endParaRPr lang="ko-KR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PEDESTRIAN</a:t>
                      </a:r>
                      <a:endParaRPr lang="ko-KR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4514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Transients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73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Crack growth contribution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Yes </a:t>
                      </a:r>
                      <a:br>
                        <a:rPr lang="en-US" altLang="ko-KR" sz="1400" dirty="0" smtClean="0"/>
                      </a:br>
                      <a:r>
                        <a:rPr lang="en-US" altLang="ko-KR" sz="1400" dirty="0" smtClean="0"/>
                        <a:t>(Only Moments)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Yes </a:t>
                      </a:r>
                      <a:br>
                        <a:rPr lang="en-US" altLang="ko-KR" sz="1400" dirty="0" smtClean="0"/>
                      </a:br>
                      <a:r>
                        <a:rPr lang="en-US" altLang="ko-KR" sz="1400" dirty="0" smtClean="0"/>
                        <a:t>(Membrane and bending stresses)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Yes</a:t>
                      </a:r>
                      <a:br>
                        <a:rPr lang="en-US" altLang="ko-KR" sz="1400" dirty="0" smtClean="0"/>
                      </a:br>
                      <a:r>
                        <a:rPr lang="en-US" altLang="ko-KR" sz="1400" dirty="0" smtClean="0"/>
                        <a:t>(Membrane and bending stresses)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73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Crack stability contribution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Yes </a:t>
                      </a:r>
                      <a:br>
                        <a:rPr lang="en-US" altLang="ko-KR" sz="1400" dirty="0" smtClean="0"/>
                      </a:br>
                      <a:r>
                        <a:rPr lang="en-US" altLang="ko-KR" sz="1400" dirty="0" smtClean="0"/>
                        <a:t>(Only moments)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dirty="0" smtClean="0"/>
                        <a:t>No </a:t>
                      </a:r>
                      <a:br>
                        <a:rPr lang="en-US" altLang="ko-KR" sz="1400" spc="0" dirty="0" smtClean="0"/>
                      </a:br>
                      <a:r>
                        <a:rPr lang="en-US" altLang="ko-KR" sz="1400" spc="0" dirty="0" smtClean="0"/>
                        <a:t>(But m</a:t>
                      </a:r>
                      <a:r>
                        <a:rPr lang="en-US" altLang="ko-KR" sz="1400" spc="0" baseline="0" dirty="0" smtClean="0"/>
                        <a:t>odified in input to consider the max. stress in the transients)</a:t>
                      </a:r>
                      <a:endParaRPr lang="ko-KR" altLang="en-US" sz="140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Yes</a:t>
                      </a:r>
                      <a:r>
                        <a:rPr lang="en-US" altLang="ko-KR" sz="1400" baseline="0" dirty="0" smtClean="0"/>
                        <a:t> </a:t>
                      </a:r>
                      <a:br>
                        <a:rPr lang="en-US" altLang="ko-KR" sz="1400" baseline="0" dirty="0" smtClean="0"/>
                      </a:br>
                      <a:r>
                        <a:rPr lang="en-US" altLang="ko-KR" sz="1400" baseline="0" dirty="0" smtClean="0"/>
                        <a:t>(Only b</a:t>
                      </a:r>
                      <a:r>
                        <a:rPr lang="en-US" altLang="ko-KR" sz="1400" dirty="0" smtClean="0"/>
                        <a:t>ending stress)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41940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Earthquake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spc="-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64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Crack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growth contribution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 smtClean="0"/>
                        <a:t>Yes</a:t>
                      </a:r>
                      <a:br>
                        <a:rPr lang="en-US" altLang="ko-KR" sz="1400" spc="0" baseline="0" dirty="0" smtClean="0"/>
                      </a:br>
                      <a:r>
                        <a:rPr lang="en-US" altLang="ko-KR" sz="1400" spc="0" baseline="0" dirty="0" smtClean="0"/>
                        <a:t> (Reset the crack size after checking crack stability due to earthquake)</a:t>
                      </a:r>
                      <a:endParaRPr lang="ko-KR" altLang="en-US" sz="1400" spc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Yes </a:t>
                      </a:r>
                      <a:br>
                        <a:rPr lang="en-US" altLang="ko-KR" sz="1400" dirty="0" smtClean="0"/>
                      </a:br>
                      <a:r>
                        <a:rPr lang="en-US" altLang="ko-KR" sz="1400" spc="0" baseline="0" dirty="0" smtClean="0"/>
                        <a:t>(Reset the crack size after checking crack stability due to earthquake)</a:t>
                      </a:r>
                      <a:endParaRPr lang="ko-KR" altLang="en-US" sz="1400" spc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849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Crack stability contribution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Yes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pc="0" baseline="0" dirty="0" smtClean="0"/>
                        <a:t>Yes</a:t>
                      </a:r>
                      <a:endParaRPr lang="ko-KR" altLang="en-US" sz="1400" spc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Yes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618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1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0" dirty="0" smtClean="0"/>
              <a:t>Two member organizations of the PARTRIDGE program have conducted the benchmark study by using the PFM codes for piping, PRO-LOCA, P-PIE and PEDESTRIAN.</a:t>
            </a:r>
          </a:p>
          <a:p>
            <a:r>
              <a:rPr lang="en-US" altLang="ko-KR" b="0" dirty="0" smtClean="0"/>
              <a:t>The benchmark problems (PWSCC and Fatigue cases) were defined based on the published papers which utilized other PFM codes, </a:t>
            </a:r>
            <a:r>
              <a:rPr lang="en-US" altLang="ko-KR" b="0" dirty="0" err="1" smtClean="0"/>
              <a:t>xLPR</a:t>
            </a:r>
            <a:r>
              <a:rPr lang="en-US" altLang="ko-KR" b="0" dirty="0" smtClean="0"/>
              <a:t> and PASCAL-SP.</a:t>
            </a:r>
          </a:p>
          <a:p>
            <a:r>
              <a:rPr lang="en-US" altLang="ko-KR" b="0" dirty="0" smtClean="0"/>
              <a:t>The 3 PFM codes </a:t>
            </a:r>
            <a:r>
              <a:rPr lang="en-US" altLang="ko-KR" b="0" dirty="0" smtClean="0"/>
              <a:t>show </a:t>
            </a:r>
            <a:r>
              <a:rPr lang="en-US" altLang="ko-KR" b="0" dirty="0" smtClean="0"/>
              <a:t>similar trends of resultant TWC and rupture probabilities for the benchmark problems.</a:t>
            </a:r>
          </a:p>
          <a:p>
            <a:pPr lvl="1"/>
            <a:r>
              <a:rPr lang="en-US" altLang="ko-KR" dirty="0" smtClean="0"/>
              <a:t>but predict different trend and higher probabilities than the references.</a:t>
            </a:r>
          </a:p>
          <a:p>
            <a:r>
              <a:rPr lang="en-US" altLang="ko-KR" b="0" dirty="0" smtClean="0"/>
              <a:t>Further research and sensitivity studies will be continued during the remaining phases of the benchmark study.</a:t>
            </a:r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7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Acknowledgement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The authors would like to thank Dr. D. </a:t>
            </a:r>
            <a:r>
              <a:rPr lang="en-US" altLang="ko-KR" dirty="0" err="1"/>
              <a:t>Rudland</a:t>
            </a:r>
            <a:r>
              <a:rPr lang="en-US" altLang="ko-KR" dirty="0"/>
              <a:t> from </a:t>
            </a:r>
            <a:r>
              <a:rPr lang="en-US" altLang="ko-KR" dirty="0" smtClean="0"/>
              <a:t>USNRC and </a:t>
            </a:r>
            <a:r>
              <a:rPr lang="en-US" altLang="ko-KR" dirty="0"/>
              <a:t>Dr. J. </a:t>
            </a:r>
            <a:r>
              <a:rPr lang="en-US" altLang="ko-KR" dirty="0" err="1"/>
              <a:t>Katsuyama</a:t>
            </a:r>
            <a:r>
              <a:rPr lang="en-US" altLang="ko-KR" dirty="0"/>
              <a:t> for providing valuable information about </a:t>
            </a:r>
            <a:r>
              <a:rPr lang="en-US" altLang="ko-KR" dirty="0" smtClean="0"/>
              <a:t>their </a:t>
            </a:r>
            <a:r>
              <a:rPr lang="en-US" altLang="ko-KR" dirty="0"/>
              <a:t>research referenced in this benchmarking study.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The </a:t>
            </a:r>
            <a:r>
              <a:rPr lang="en-US" altLang="ko-KR" dirty="0"/>
              <a:t>authors would like to acknowledge other organizations (KEPCO E&amp;C and KHNP-CRI) of the Korean Consortium for the PARTRIDGE program for their support and valuable comments on the benchmarking study.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28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0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PARTRIDGE-3 program</a:t>
            </a:r>
          </a:p>
          <a:p>
            <a:pPr lvl="1"/>
            <a:r>
              <a:rPr lang="en-US" altLang="ko-KR" u="sng" dirty="0"/>
              <a:t>P</a:t>
            </a:r>
            <a:r>
              <a:rPr lang="en-US" altLang="ko-KR" dirty="0"/>
              <a:t>robabilistic </a:t>
            </a:r>
            <a:r>
              <a:rPr lang="en-US" altLang="ko-KR" u="sng" dirty="0"/>
              <a:t>A</a:t>
            </a:r>
            <a:r>
              <a:rPr lang="en-US" altLang="ko-KR" dirty="0"/>
              <a:t>nalysis as a </a:t>
            </a:r>
            <a:r>
              <a:rPr lang="en-US" altLang="ko-KR" u="sng" dirty="0"/>
              <a:t>R</a:t>
            </a:r>
            <a:r>
              <a:rPr lang="en-US" altLang="ko-KR" dirty="0"/>
              <a:t>egulatory </a:t>
            </a:r>
            <a:r>
              <a:rPr lang="en-US" altLang="ko-KR" u="sng" dirty="0"/>
              <a:t>T</a:t>
            </a:r>
            <a:r>
              <a:rPr lang="en-US" altLang="ko-KR" dirty="0"/>
              <a:t>ool for </a:t>
            </a:r>
            <a:r>
              <a:rPr lang="en-US" altLang="ko-KR" u="sng" dirty="0"/>
              <a:t>R</a:t>
            </a:r>
            <a:r>
              <a:rPr lang="en-US" altLang="ko-KR" dirty="0"/>
              <a:t>isk-</a:t>
            </a:r>
            <a:r>
              <a:rPr lang="en-US" altLang="ko-KR" u="sng" dirty="0"/>
              <a:t>I</a:t>
            </a:r>
            <a:r>
              <a:rPr lang="en-US" altLang="ko-KR" dirty="0"/>
              <a:t>nformed Decision </a:t>
            </a:r>
            <a:r>
              <a:rPr lang="en-US" altLang="ko-KR" u="sng" dirty="0" smtClean="0"/>
              <a:t>G</a:t>
            </a:r>
            <a:r>
              <a:rPr lang="en-US" altLang="ko-KR" dirty="0" smtClean="0"/>
              <a:t>uidanc</a:t>
            </a:r>
            <a:r>
              <a:rPr lang="en-US" altLang="ko-KR" u="sng" dirty="0" smtClean="0"/>
              <a:t>E-3</a:t>
            </a:r>
          </a:p>
          <a:p>
            <a:pPr lvl="1"/>
            <a:r>
              <a:rPr lang="en-US" altLang="ko-KR" dirty="0" smtClean="0"/>
              <a:t>International cooperative project led by Battelle</a:t>
            </a:r>
          </a:p>
          <a:p>
            <a:pPr lvl="1"/>
            <a:r>
              <a:rPr lang="en-US" altLang="ko-KR" dirty="0" smtClean="0"/>
              <a:t>Membership: Japan (CRIEPI), Korea (KINS, KEPCO E&amp;C, KHNP), Switzerland (PSI), Canada (CNSC), US (USNRC)</a:t>
            </a:r>
          </a:p>
          <a:p>
            <a:pPr lvl="1"/>
            <a:r>
              <a:rPr lang="en-US" altLang="ko-KR" dirty="0" smtClean="0"/>
              <a:t>Main objective: further development of PRO-LOCA</a:t>
            </a:r>
          </a:p>
          <a:p>
            <a:r>
              <a:rPr lang="en-US" altLang="ko-KR" dirty="0"/>
              <a:t>Benchmarking study</a:t>
            </a:r>
          </a:p>
          <a:p>
            <a:pPr lvl="1"/>
            <a:r>
              <a:rPr lang="en-US" altLang="ko-KR" dirty="0"/>
              <a:t>Two members of PARTRIDGE, CRIEPI and KINS has joined and launched a benchmarking study of probabilistic fracture mechanics (PFM) codes for piping.</a:t>
            </a:r>
          </a:p>
          <a:p>
            <a:pPr lvl="1"/>
            <a:r>
              <a:rPr lang="en-US" altLang="ko-KR" dirty="0"/>
              <a:t>Utilized PFM codes: PRO-LOCA, in-house codes (P-PIE, PEDESTRIAN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3250" y="326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485584" y="6480175"/>
            <a:ext cx="620913" cy="365125"/>
          </a:xfrm>
        </p:spPr>
        <p:txBody>
          <a:bodyPr/>
          <a:lstStyle/>
          <a:p>
            <a:fld id="{D9A090EC-8EAD-4E61-BC3E-9D108494EA9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7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Objectives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0"/>
            <a:r>
              <a:rPr lang="en-US" altLang="ko-KR" dirty="0" smtClean="0"/>
              <a:t>Improve participant’s </a:t>
            </a:r>
            <a:r>
              <a:rPr lang="en-US" altLang="ko-KR" dirty="0"/>
              <a:t>understanding about the PFM </a:t>
            </a:r>
            <a:r>
              <a:rPr lang="en-US" altLang="ko-KR" dirty="0" smtClean="0"/>
              <a:t>codes </a:t>
            </a:r>
            <a:endParaRPr lang="ko-KR" altLang="ko-KR" dirty="0"/>
          </a:p>
          <a:p>
            <a:pPr hangingPunct="0"/>
            <a:r>
              <a:rPr lang="en-US" altLang="ko-KR" dirty="0"/>
              <a:t>S</a:t>
            </a:r>
            <a:r>
              <a:rPr lang="en-US" altLang="ko-KR" dirty="0" smtClean="0"/>
              <a:t>et </a:t>
            </a:r>
            <a:r>
              <a:rPr lang="en-US" altLang="ko-KR" dirty="0"/>
              <a:t>up some recommendations of best practices when </a:t>
            </a:r>
            <a:r>
              <a:rPr lang="en-US" altLang="ko-KR" dirty="0" smtClean="0"/>
              <a:t>applying </a:t>
            </a:r>
            <a:r>
              <a:rPr lang="en-US" altLang="ko-KR" dirty="0"/>
              <a:t>the PFM codes for piping systems</a:t>
            </a:r>
            <a:endParaRPr lang="ko-KR" altLang="ko-KR" dirty="0"/>
          </a:p>
          <a:p>
            <a:pPr hangingPunct="0"/>
            <a:r>
              <a:rPr lang="en-US" altLang="ko-KR" dirty="0"/>
              <a:t>F</a:t>
            </a:r>
            <a:r>
              <a:rPr lang="en-US" altLang="ko-KR" dirty="0" smtClean="0"/>
              <a:t>ind </a:t>
            </a:r>
            <a:r>
              <a:rPr lang="en-US" altLang="ko-KR" dirty="0"/>
              <a:t>unexpected code behaviors of the PFM codes for future improvements of the codes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5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Benchmark Problems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6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51126"/>
              </p:ext>
            </p:extLst>
          </p:nvPr>
        </p:nvGraphicFramePr>
        <p:xfrm>
          <a:off x="481858" y="1157399"/>
          <a:ext cx="8140403" cy="198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009">
                  <a:extLst>
                    <a:ext uri="{9D8B030D-6E8A-4147-A177-3AD203B41FA5}">
                      <a16:colId xmlns:a16="http://schemas.microsoft.com/office/drawing/2014/main" val="2259382959"/>
                    </a:ext>
                  </a:extLst>
                </a:gridCol>
                <a:gridCol w="1963965">
                  <a:extLst>
                    <a:ext uri="{9D8B030D-6E8A-4147-A177-3AD203B41FA5}">
                      <a16:colId xmlns:a16="http://schemas.microsoft.com/office/drawing/2014/main" val="77129281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6468327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22381392"/>
                    </a:ext>
                  </a:extLst>
                </a:gridCol>
                <a:gridCol w="1818013">
                  <a:extLst>
                    <a:ext uri="{9D8B030D-6E8A-4147-A177-3AD203B41FA5}">
                      <a16:colId xmlns:a16="http://schemas.microsoft.com/office/drawing/2014/main" val="2135297568"/>
                    </a:ext>
                  </a:extLst>
                </a:gridCol>
              </a:tblGrid>
              <a:tr h="4958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Case</a:t>
                      </a:r>
                      <a:endParaRPr lang="ko-KR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Reference Paper</a:t>
                      </a:r>
                      <a:endParaRPr lang="ko-KR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PFM Codes used in </a:t>
                      </a:r>
                      <a:r>
                        <a:rPr lang="en-US" sz="1600" kern="700" dirty="0" smtClean="0">
                          <a:effectLst/>
                        </a:rPr>
                        <a:t>Refs.</a:t>
                      </a:r>
                      <a:endParaRPr lang="ko-KR" sz="160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Crack Growth </a:t>
                      </a:r>
                      <a:r>
                        <a:rPr lang="en-US" sz="1600" kern="700" dirty="0" smtClean="0">
                          <a:effectLst/>
                        </a:rPr>
                        <a:t/>
                      </a:r>
                      <a:br>
                        <a:rPr lang="en-US" sz="1600" kern="700" dirty="0" smtClean="0">
                          <a:effectLst/>
                        </a:rPr>
                      </a:br>
                      <a:r>
                        <a:rPr lang="en-US" sz="1600" kern="700" dirty="0" smtClean="0">
                          <a:effectLst/>
                        </a:rPr>
                        <a:t>Mechanism</a:t>
                      </a:r>
                      <a:endParaRPr lang="ko-KR" sz="160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Notes</a:t>
                      </a:r>
                      <a:endParaRPr lang="ko-KR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4471379"/>
                  </a:ext>
                </a:extLst>
              </a:tr>
              <a:tr h="4958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1</a:t>
                      </a:r>
                      <a:endParaRPr lang="ko-KR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 dirty="0" smtClean="0">
                          <a:effectLst/>
                        </a:rPr>
                        <a:t>PVP2015-45134</a:t>
                      </a:r>
                      <a:r>
                        <a:rPr lang="en-US" sz="1600" i="1" kern="700" baseline="30000" dirty="0" smtClean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ko-KR" sz="1600" i="1" kern="700" baseline="30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6000" lvl="0" indent="-216000" algn="just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700" dirty="0" err="1">
                          <a:effectLst/>
                        </a:rPr>
                        <a:t>xLPR</a:t>
                      </a:r>
                      <a:r>
                        <a:rPr lang="en-US" sz="1600" kern="700" dirty="0">
                          <a:effectLst/>
                        </a:rPr>
                        <a:t>(V2.0)</a:t>
                      </a:r>
                      <a:endParaRPr lang="ko-KR" sz="1600" kern="7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PWSCC</a:t>
                      </a:r>
                      <a:endParaRPr lang="ko-KR" sz="160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 hangingPunc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600" kern="7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Circumferential crack +</a:t>
                      </a:r>
                      <a:r>
                        <a:rPr lang="en-US" altLang="ko-KR" sz="1600" kern="7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“O-I” WRS</a:t>
                      </a:r>
                      <a:endParaRPr lang="ko-KR" sz="1600" kern="7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1773115"/>
                  </a:ext>
                </a:extLst>
              </a:tr>
              <a:tr h="4958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2</a:t>
                      </a:r>
                      <a:endParaRPr lang="ko-KR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IJPVP 117-118(2014), </a:t>
                      </a:r>
                      <a:r>
                        <a:rPr lang="en-US" sz="1600" kern="700" dirty="0" smtClean="0">
                          <a:effectLst/>
                        </a:rPr>
                        <a:t>pp.56-63</a:t>
                      </a:r>
                      <a:r>
                        <a:rPr lang="en-US" sz="1600" i="1" kern="700" baseline="30000" dirty="0" smtClean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ko-KR" sz="1600" i="1" kern="700" baseline="30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216000" lvl="0" indent="-216000" algn="just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700" dirty="0">
                          <a:effectLst/>
                        </a:rPr>
                        <a:t>PRAISE-JNES</a:t>
                      </a:r>
                      <a:endParaRPr lang="ko-KR" sz="1600" kern="700" dirty="0">
                        <a:effectLst/>
                      </a:endParaRPr>
                    </a:p>
                    <a:p>
                      <a:pPr marL="216000" lvl="0" indent="-216000" algn="just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700" dirty="0">
                          <a:effectLst/>
                        </a:rPr>
                        <a:t>PASCAL-SP</a:t>
                      </a:r>
                      <a:endParaRPr lang="ko-KR" sz="1600" kern="7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Fatigue</a:t>
                      </a:r>
                      <a:endParaRPr lang="ko-KR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 hangingPunc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kern="700" dirty="0" smtClean="0">
                          <a:effectLst/>
                        </a:rPr>
                        <a:t>w/o earthquake</a:t>
                      </a:r>
                      <a:endParaRPr lang="ko-KR" sz="1600" kern="7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8299491"/>
                  </a:ext>
                </a:extLst>
              </a:tr>
              <a:tr h="4958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3</a:t>
                      </a:r>
                      <a:endParaRPr lang="ko-KR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hangingPunc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kern="700" dirty="0" smtClean="0">
                          <a:effectLst/>
                        </a:rPr>
                        <a:t>with earthquake</a:t>
                      </a:r>
                      <a:endParaRPr lang="ko-KR" sz="1600" kern="7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318533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259" y="3606707"/>
            <a:ext cx="7585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600" dirty="0" smtClean="0"/>
              <a:t>D</a:t>
            </a:r>
            <a:r>
              <a:rPr lang="en-US" altLang="ko-KR" sz="1600" dirty="0"/>
              <a:t>. </a:t>
            </a:r>
            <a:r>
              <a:rPr lang="en-US" altLang="ko-KR" sz="1600" dirty="0" err="1"/>
              <a:t>Rudland</a:t>
            </a:r>
            <a:r>
              <a:rPr lang="en-US" altLang="ko-KR" sz="1600" dirty="0"/>
              <a:t>, C. Harrington, D. </a:t>
            </a:r>
            <a:r>
              <a:rPr lang="en-US" altLang="ko-KR" sz="1600" dirty="0" err="1"/>
              <a:t>Dingreville</a:t>
            </a:r>
            <a:r>
              <a:rPr lang="en-US" altLang="ko-KR" sz="1600" dirty="0"/>
              <a:t>, “Development of the Extremely Low Probability of Rupture (</a:t>
            </a:r>
            <a:r>
              <a:rPr lang="en-US" altLang="ko-KR" sz="1600" dirty="0" err="1"/>
              <a:t>xLPR</a:t>
            </a:r>
            <a:r>
              <a:rPr lang="en-US" altLang="ko-KR" sz="1600" dirty="0"/>
              <a:t>) Version 2.0 Code,” PVP2015-45134, Proceedings of the ASME 2015 Pressure Vessels and Piping Division Conference, July 19-23, 2015, Boston, Massachusetts, USA</a:t>
            </a:r>
            <a:r>
              <a:rPr lang="en-US" altLang="ko-KR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 smtClean="0"/>
              <a:t>J</a:t>
            </a:r>
            <a:r>
              <a:rPr lang="en-US" altLang="ko-KR" sz="1600" dirty="0"/>
              <a:t>. </a:t>
            </a:r>
            <a:r>
              <a:rPr lang="en-US" altLang="ko-KR" sz="1600" dirty="0" err="1"/>
              <a:t>Katsuyama</a:t>
            </a:r>
            <a:r>
              <a:rPr lang="en-US" altLang="ko-KR" sz="1600" dirty="0"/>
              <a:t>, H. Itoh, Y. Li, K. </a:t>
            </a:r>
            <a:r>
              <a:rPr lang="en-US" altLang="ko-KR" sz="1600" dirty="0" err="1"/>
              <a:t>Osakabe</a:t>
            </a:r>
            <a:r>
              <a:rPr lang="en-US" altLang="ko-KR" sz="1600" dirty="0"/>
              <a:t>, K. </a:t>
            </a:r>
            <a:r>
              <a:rPr lang="en-US" altLang="ko-KR" sz="1600" dirty="0" err="1"/>
              <a:t>Onizawa</a:t>
            </a:r>
            <a:r>
              <a:rPr lang="en-US" altLang="ko-KR" sz="1600" dirty="0"/>
              <a:t>, S. Yoshimura, “Benchmark Analysis on Probabilistic Fracture Mechanics Analysis Codes Concerning Fatigue Crack Growth in Aged Piping of Nuclear Power Plants,” International Journal of Pressure Vessels and Piping 117-118, pp. 56-63, </a:t>
            </a:r>
            <a:r>
              <a:rPr lang="en-US" altLang="ko-KR" sz="1600" dirty="0" smtClean="0"/>
              <a:t>2014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577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Framework of</a:t>
            </a:r>
            <a:r>
              <a:rPr lang="ko-KR" altLang="en-US" dirty="0" smtClean="0"/>
              <a:t> </a:t>
            </a:r>
            <a:r>
              <a:rPr lang="en-US" altLang="ko-KR" dirty="0" smtClean="0"/>
              <a:t>Benchmark Study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04260" y="1167160"/>
            <a:ext cx="8118000" cy="5502200"/>
          </a:xfrm>
        </p:spPr>
        <p:txBody>
          <a:bodyPr/>
          <a:lstStyle/>
          <a:p>
            <a:pPr lvl="0" hangingPunct="0"/>
            <a:r>
              <a:rPr lang="en-US" altLang="ko-KR" sz="2000" dirty="0">
                <a:solidFill>
                  <a:srgbClr val="0000FF"/>
                </a:solidFill>
              </a:rPr>
              <a:t>Phase 1: Solve </a:t>
            </a:r>
            <a:r>
              <a:rPr lang="en-US" altLang="ko-KR" sz="2000" dirty="0" smtClean="0">
                <a:solidFill>
                  <a:srgbClr val="0000FF"/>
                </a:solidFill>
              </a:rPr>
              <a:t>benchmark </a:t>
            </a:r>
            <a:r>
              <a:rPr lang="en-US" altLang="ko-KR" sz="2000" dirty="0">
                <a:solidFill>
                  <a:srgbClr val="0000FF"/>
                </a:solidFill>
              </a:rPr>
              <a:t>problems with </a:t>
            </a:r>
            <a:r>
              <a:rPr lang="en-US" altLang="ko-KR" sz="2000" u="sng" dirty="0">
                <a:solidFill>
                  <a:srgbClr val="0000FF"/>
                </a:solidFill>
              </a:rPr>
              <a:t>no consideration for both crack and leak </a:t>
            </a:r>
            <a:r>
              <a:rPr lang="en-US" altLang="ko-KR" sz="2000" u="sng" dirty="0" smtClean="0">
                <a:solidFill>
                  <a:srgbClr val="0000FF"/>
                </a:solidFill>
              </a:rPr>
              <a:t>detection (on-going)</a:t>
            </a:r>
            <a:endParaRPr lang="ko-KR" altLang="ko-KR" sz="2000" dirty="0">
              <a:solidFill>
                <a:srgbClr val="0000FF"/>
              </a:solidFill>
            </a:endParaRPr>
          </a:p>
          <a:p>
            <a:pPr lvl="1" hangingPunct="0"/>
            <a:r>
              <a:rPr lang="en-US" altLang="ko-KR" sz="1800" dirty="0"/>
              <a:t>Step 1: Generate inputs separately with each organization’s understanding of the problems </a:t>
            </a:r>
            <a:endParaRPr lang="ko-KR" altLang="ko-KR" sz="1800" dirty="0"/>
          </a:p>
          <a:p>
            <a:pPr lvl="1" hangingPunct="0"/>
            <a:r>
              <a:rPr lang="en-US" altLang="ko-KR" sz="1800" dirty="0"/>
              <a:t>Step 2: Generate inputs based on </a:t>
            </a:r>
            <a:r>
              <a:rPr lang="en-US" altLang="ko-KR" sz="1800" dirty="0" smtClean="0"/>
              <a:t>common and </a:t>
            </a:r>
            <a:r>
              <a:rPr lang="en-US" altLang="ko-KR" sz="1800" dirty="0"/>
              <a:t>best understanding of the </a:t>
            </a:r>
            <a:r>
              <a:rPr lang="en-US" altLang="ko-KR" sz="1800" dirty="0" smtClean="0"/>
              <a:t>problems</a:t>
            </a:r>
          </a:p>
          <a:p>
            <a:pPr marL="360238" lvl="1" indent="0" hangingPunct="0">
              <a:spcBef>
                <a:spcPts val="0"/>
              </a:spcBef>
              <a:buNone/>
            </a:pPr>
            <a:r>
              <a:rPr lang="en-US" altLang="ko-KR" sz="18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      </a:t>
            </a:r>
            <a:r>
              <a:rPr lang="en-US" altLang="ko-KR" sz="1800" b="1" dirty="0" smtClean="0">
                <a:solidFill>
                  <a:schemeClr val="accent3"/>
                </a:solidFill>
              </a:rPr>
              <a:t>Preliminary Results</a:t>
            </a:r>
            <a:endParaRPr lang="ko-KR" altLang="ko-KR" sz="1600" b="1" dirty="0">
              <a:solidFill>
                <a:schemeClr val="accent3"/>
              </a:solidFill>
            </a:endParaRPr>
          </a:p>
          <a:p>
            <a:pPr lvl="3" hangingPunct="0"/>
            <a:endParaRPr lang="en-US" altLang="ko-KR" sz="1400" dirty="0" smtClean="0"/>
          </a:p>
          <a:p>
            <a:pPr lvl="0" hangingPunct="0">
              <a:spcBef>
                <a:spcPts val="0"/>
              </a:spcBef>
            </a:pPr>
            <a:endParaRPr lang="en-US" altLang="ko-KR" sz="2000" dirty="0" smtClean="0"/>
          </a:p>
          <a:p>
            <a:pPr lvl="0" hangingPunct="0">
              <a:spcBef>
                <a:spcPts val="0"/>
              </a:spcBef>
            </a:pPr>
            <a:r>
              <a:rPr lang="en-US" altLang="ko-KR" sz="2000" dirty="0" smtClean="0"/>
              <a:t>Phase </a:t>
            </a:r>
            <a:r>
              <a:rPr lang="en-US" altLang="ko-KR" sz="2000" dirty="0"/>
              <a:t>2: Solve </a:t>
            </a:r>
            <a:r>
              <a:rPr lang="en-US" altLang="ko-KR" sz="2000" dirty="0" smtClean="0"/>
              <a:t>benchmark </a:t>
            </a:r>
            <a:r>
              <a:rPr lang="en-US" altLang="ko-KR" sz="2000" dirty="0"/>
              <a:t>problems with consideration for crack and/or leak detection.</a:t>
            </a:r>
            <a:endParaRPr lang="ko-KR" altLang="ko-KR" sz="2000" dirty="0"/>
          </a:p>
          <a:p>
            <a:pPr lvl="1" hangingPunct="0"/>
            <a:r>
              <a:rPr lang="en-US" altLang="ko-KR" sz="1800" dirty="0"/>
              <a:t>Probability of detection curves and leak detection capability will be defined for the benchmark problem. </a:t>
            </a:r>
            <a:endParaRPr lang="ko-KR" altLang="ko-KR" sz="1800" dirty="0"/>
          </a:p>
          <a:p>
            <a:pPr lvl="0" hangingPunct="0"/>
            <a:r>
              <a:rPr lang="en-US" altLang="ko-KR" sz="2000" dirty="0"/>
              <a:t>Phase 3: Sensitivity study for the benchmark problems</a:t>
            </a:r>
            <a:endParaRPr lang="ko-KR" altLang="ko-KR" sz="2000" dirty="0"/>
          </a:p>
          <a:p>
            <a:pPr lvl="1" hangingPunct="0"/>
            <a:r>
              <a:rPr lang="en-US" altLang="ko-KR" sz="1800" dirty="0"/>
              <a:t>Several case studies will be performed to study influence of selected input parameters.</a:t>
            </a:r>
            <a:endParaRPr lang="ko-KR" altLang="ko-KR" sz="1800" dirty="0"/>
          </a:p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04260" y="1167160"/>
            <a:ext cx="8145037" cy="2345504"/>
          </a:xfrm>
          <a:prstGeom prst="rect">
            <a:avLst/>
          </a:prstGeom>
          <a:noFill/>
          <a:ln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04259" y="3993405"/>
            <a:ext cx="8145037" cy="26156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04259" y="3645024"/>
            <a:ext cx="1979509" cy="3483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Future Works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PFM Codes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000" dirty="0" smtClean="0"/>
              <a:t>PRO-LOCA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PRObabilistic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Loss Of Coolant </a:t>
            </a:r>
            <a:r>
              <a:rPr lang="en-US" altLang="ko-KR" sz="1800" dirty="0" smtClean="0"/>
              <a:t>Accident)</a:t>
            </a:r>
            <a:endParaRPr lang="en-US" altLang="ko-KR" sz="2000" dirty="0"/>
          </a:p>
          <a:p>
            <a:pPr lvl="1"/>
            <a:r>
              <a:rPr lang="en-US" altLang="ko-KR" sz="1800" dirty="0"/>
              <a:t>Initially developed for USNRC, circa 2003</a:t>
            </a:r>
          </a:p>
          <a:p>
            <a:pPr lvl="1"/>
            <a:r>
              <a:rPr lang="en-US" altLang="ko-KR" sz="1800" dirty="0"/>
              <a:t>Further developed as part of MERIT and </a:t>
            </a:r>
            <a:r>
              <a:rPr lang="en-US" altLang="ko-KR" sz="1800" dirty="0" smtClean="0"/>
              <a:t>PARTRIDGE </a:t>
            </a:r>
            <a:r>
              <a:rPr lang="en-US" altLang="ko-KR" sz="1800" dirty="0"/>
              <a:t>programs</a:t>
            </a:r>
          </a:p>
          <a:p>
            <a:pPr lvl="2"/>
            <a:r>
              <a:rPr lang="en-US" altLang="ko-KR" sz="1600" dirty="0"/>
              <a:t>The latest version: Version 6.2 (released Dec. 2018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en-US" altLang="ko-KR" sz="1800" dirty="0" smtClean="0"/>
              <a:t>Cracking mechanisms: SCC(PWSCC), Fatigue</a:t>
            </a:r>
          </a:p>
          <a:p>
            <a:r>
              <a:rPr lang="en-US" altLang="ko-KR" sz="2000" dirty="0" smtClean="0"/>
              <a:t>P-PIE </a:t>
            </a:r>
            <a:r>
              <a:rPr lang="en-US" altLang="ko-KR" sz="1800" dirty="0" smtClean="0"/>
              <a:t>(Piping Probabilistic Integrity Evaluation)</a:t>
            </a:r>
            <a:endParaRPr lang="en-US" altLang="ko-KR" sz="2000" dirty="0" smtClean="0"/>
          </a:p>
          <a:p>
            <a:pPr lvl="1"/>
            <a:r>
              <a:rPr lang="en-US" altLang="ko-KR" sz="1800" dirty="0" smtClean="0"/>
              <a:t>Developed for KINS by </a:t>
            </a:r>
            <a:r>
              <a:rPr lang="en-US" altLang="ko-KR" sz="1800" dirty="0" err="1" smtClean="0"/>
              <a:t>Chungbuk</a:t>
            </a:r>
            <a:r>
              <a:rPr lang="en-US" altLang="ko-KR" sz="1800" dirty="0" smtClean="0"/>
              <a:t> National University in Korea</a:t>
            </a:r>
          </a:p>
          <a:p>
            <a:pPr lvl="1"/>
            <a:r>
              <a:rPr lang="en-US" altLang="ko-KR" sz="1800" dirty="0" smtClean="0"/>
              <a:t>Initially developed in 2010 based on PRAISE and further enhanced in 2013</a:t>
            </a:r>
          </a:p>
          <a:p>
            <a:pPr lvl="1"/>
            <a:r>
              <a:rPr lang="en-US" altLang="ko-KR" sz="1800" dirty="0" smtClean="0"/>
              <a:t>Cracking mechanisms: SCC, Fatigue</a:t>
            </a:r>
          </a:p>
          <a:p>
            <a:r>
              <a:rPr lang="en-US" altLang="ko-KR" sz="2000" dirty="0" smtClean="0"/>
              <a:t>PEDESTRIAN (Probabilistic Evaluation and Deterministic Evaluation of Structural Integrity for Aging NPPs)</a:t>
            </a:r>
          </a:p>
          <a:p>
            <a:pPr lvl="1"/>
            <a:r>
              <a:rPr lang="en-US" altLang="ko-KR" sz="1800" dirty="0" smtClean="0"/>
              <a:t>Being developed by CRIEPI</a:t>
            </a:r>
          </a:p>
          <a:p>
            <a:pPr lvl="1"/>
            <a:r>
              <a:rPr lang="en-US" altLang="ko-KR" sz="1800" dirty="0" smtClean="0"/>
              <a:t>Cracking mechanisms: Fatigue, PWSCC(Being developed)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20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PFM Codes Comparison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04260" y="980728"/>
            <a:ext cx="8118000" cy="5220000"/>
          </a:xfrm>
        </p:spPr>
        <p:txBody>
          <a:bodyPr/>
          <a:lstStyle/>
          <a:p>
            <a:r>
              <a:rPr lang="en-US" altLang="ko-KR" dirty="0" smtClean="0"/>
              <a:t>For a circumferential crack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90EC-8EAD-4E61-BC3E-9D108494EA9A}" type="slidenum">
              <a:rPr lang="ko-KR" altLang="en-US" smtClean="0"/>
              <a:pPr/>
              <a:t>9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13623"/>
              </p:ext>
            </p:extLst>
          </p:nvPr>
        </p:nvGraphicFramePr>
        <p:xfrm>
          <a:off x="490739" y="1359996"/>
          <a:ext cx="8145042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458">
                  <a:extLst>
                    <a:ext uri="{9D8B030D-6E8A-4147-A177-3AD203B41FA5}">
                      <a16:colId xmlns:a16="http://schemas.microsoft.com/office/drawing/2014/main" val="1816834906"/>
                    </a:ext>
                  </a:extLst>
                </a:gridCol>
                <a:gridCol w="1239556">
                  <a:extLst>
                    <a:ext uri="{9D8B030D-6E8A-4147-A177-3AD203B41FA5}">
                      <a16:colId xmlns:a16="http://schemas.microsoft.com/office/drawing/2014/main" val="3354491076"/>
                    </a:ext>
                  </a:extLst>
                </a:gridCol>
                <a:gridCol w="1357507">
                  <a:extLst>
                    <a:ext uri="{9D8B030D-6E8A-4147-A177-3AD203B41FA5}">
                      <a16:colId xmlns:a16="http://schemas.microsoft.com/office/drawing/2014/main" val="2881756466"/>
                    </a:ext>
                  </a:extLst>
                </a:gridCol>
                <a:gridCol w="1357507">
                  <a:extLst>
                    <a:ext uri="{9D8B030D-6E8A-4147-A177-3AD203B41FA5}">
                      <a16:colId xmlns:a16="http://schemas.microsoft.com/office/drawing/2014/main" val="226797210"/>
                    </a:ext>
                  </a:extLst>
                </a:gridCol>
                <a:gridCol w="1357507">
                  <a:extLst>
                    <a:ext uri="{9D8B030D-6E8A-4147-A177-3AD203B41FA5}">
                      <a16:colId xmlns:a16="http://schemas.microsoft.com/office/drawing/2014/main" val="4268596863"/>
                    </a:ext>
                  </a:extLst>
                </a:gridCol>
                <a:gridCol w="1357507">
                  <a:extLst>
                    <a:ext uri="{9D8B030D-6E8A-4147-A177-3AD203B41FA5}">
                      <a16:colId xmlns:a16="http://schemas.microsoft.com/office/drawing/2014/main" val="1231721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Feature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P-PIE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PRO-LOCA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PEDESTRIAN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PASCAL-SP</a:t>
                      </a:r>
                      <a:r>
                        <a:rPr lang="en-US" altLang="ko-KR" sz="1600" i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ko-KR" altLang="en-US" sz="1600" i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xLPR</a:t>
                      </a:r>
                      <a:r>
                        <a:rPr lang="en-US" altLang="ko-KR" sz="1600" i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ko-KR" altLang="en-US" sz="1600" i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66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Sampling method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/>
                        <a:t>Stratified Monte</a:t>
                      </a:r>
                      <a:r>
                        <a:rPr lang="en-US" altLang="ko-KR" sz="1400" baseline="0" dirty="0" smtClean="0"/>
                        <a:t> Carlo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/>
                        <a:t>Monte Carlo*</a:t>
                      </a:r>
                    </a:p>
                    <a:p>
                      <a:pPr marL="179388" indent="-179388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/>
                        <a:t>DPD</a:t>
                      </a:r>
                    </a:p>
                    <a:p>
                      <a:pPr marL="179388" indent="-179388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/>
                        <a:t>Importance</a:t>
                      </a:r>
                    </a:p>
                    <a:p>
                      <a:pPr marL="179388" indent="-179388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/>
                        <a:t>Adaptive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Monte Carlo</a:t>
                      </a:r>
                    </a:p>
                    <a:p>
                      <a:pPr marL="179388" marR="0" lvl="0" indent="-179388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sampling with replacement</a:t>
                      </a:r>
                      <a:endParaRPr lang="ko-KR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Stratified Monte</a:t>
                      </a:r>
                      <a:r>
                        <a:rPr lang="en-US" altLang="ko-KR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Carlo</a:t>
                      </a:r>
                      <a:endParaRPr lang="ko-KR" alt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Monte Carlo</a:t>
                      </a:r>
                    </a:p>
                    <a:p>
                      <a:pPr marL="179388" indent="-179388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LHS</a:t>
                      </a:r>
                    </a:p>
                    <a:p>
                      <a:pPr marL="179388" indent="-179388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DPD</a:t>
                      </a:r>
                    </a:p>
                    <a:p>
                      <a:pPr marL="179388" indent="-179388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Adaptive</a:t>
                      </a:r>
                      <a:endParaRPr lang="ko-KR" alt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771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Load</a:t>
                      </a:r>
                    </a:p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(Input type)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dirty="0" smtClean="0"/>
                        <a:t>Stress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dirty="0" smtClean="0"/>
                        <a:t>Force/Moment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Stress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Stress</a:t>
                      </a:r>
                      <a:endParaRPr lang="ko-KR" alt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Force/Moment</a:t>
                      </a:r>
                      <a:endParaRPr lang="ko-KR" alt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36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K-solution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PRAISE </a:t>
                      </a:r>
                    </a:p>
                    <a:p>
                      <a:pPr marL="179388" indent="-179388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Raju &amp;Newman</a:t>
                      </a:r>
                      <a:endParaRPr lang="ko-KR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spc="-50" baseline="0" dirty="0" smtClean="0"/>
                        <a:t>Universal Weight Function Method</a:t>
                      </a:r>
                      <a:endParaRPr lang="ko-KR" altLang="en-US" sz="1400" spc="-5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JSME FFS</a:t>
                      </a:r>
                      <a:br>
                        <a:rPr lang="en-US" altLang="ko-KR" sz="1400" dirty="0" smtClean="0"/>
                      </a:br>
                      <a:r>
                        <a:rPr lang="en-US" altLang="ko-KR" sz="1200" dirty="0" smtClean="0"/>
                        <a:t>(JSME S-NA1-2012)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i="1" spc="-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Universal Weight Function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2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Crack growth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/>
                        <a:t>SCC</a:t>
                      </a:r>
                    </a:p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/>
                        <a:t>Fatigue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/>
                        <a:t>SCC(PWSCC included)</a:t>
                      </a:r>
                    </a:p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/>
                        <a:t>Fatigue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spc="-100" dirty="0" smtClean="0"/>
                        <a:t>SCC(PWSCC being</a:t>
                      </a:r>
                      <a:r>
                        <a:rPr lang="en-US" altLang="ko-KR" sz="1400" spc="-100" baseline="0" dirty="0" smtClean="0"/>
                        <a:t> </a:t>
                      </a:r>
                      <a:r>
                        <a:rPr lang="en-US" altLang="ko-KR" sz="1400" spc="-100" dirty="0" smtClean="0"/>
                        <a:t>included)</a:t>
                      </a:r>
                    </a:p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/>
                        <a:t>Fatigue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SCC(PWSCC included)</a:t>
                      </a:r>
                    </a:p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Fatigue</a:t>
                      </a:r>
                      <a:endParaRPr lang="ko-KR" alt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SCC(PWSCC included)</a:t>
                      </a:r>
                    </a:p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Fatigue</a:t>
                      </a:r>
                      <a:endParaRPr lang="ko-KR" alt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1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TWC criterion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a/t=1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a/t=0.95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dirty="0" smtClean="0"/>
                        <a:t>a/t=0.75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Unknown</a:t>
                      </a:r>
                      <a:endParaRPr lang="ko-KR" alt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a/t=0.95</a:t>
                      </a:r>
                      <a:endParaRPr lang="ko-KR" alt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63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TWC Failure criterion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u="none" dirty="0" smtClean="0"/>
                        <a:t>J-T*</a:t>
                      </a:r>
                    </a:p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/>
                        <a:t>Net-section yielding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u="none" dirty="0" smtClean="0"/>
                        <a:t>Min(EPFM-LBB.ENG2 or Net</a:t>
                      </a:r>
                      <a:r>
                        <a:rPr lang="en-US" altLang="ko-KR" sz="1400" u="none" baseline="0" dirty="0" smtClean="0"/>
                        <a:t>-section collapse)</a:t>
                      </a:r>
                      <a:endParaRPr lang="ko-KR" altLang="en-US" sz="14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EPFM(Z-factor)*</a:t>
                      </a:r>
                    </a:p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Two parameter method</a:t>
                      </a:r>
                    </a:p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Net-section collapse</a:t>
                      </a:r>
                      <a:endParaRPr lang="ko-KR" altLang="en-US" sz="1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EPFM(Z-factor)</a:t>
                      </a:r>
                    </a:p>
                    <a:p>
                      <a:pPr marL="179388" indent="-179388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Net-section collapse</a:t>
                      </a:r>
                      <a:endParaRPr lang="ko-KR" altLang="en-US" sz="1400" i="1" u="none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i="1" u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Min(EPFM-LBB.ENG2 or Net</a:t>
                      </a:r>
                      <a:r>
                        <a:rPr lang="en-US" altLang="ko-KR" sz="1400" i="1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-section collapse)</a:t>
                      </a:r>
                      <a:endParaRPr lang="ko-KR" altLang="en-US" sz="1400" i="1" u="none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384698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5141" y="1052219"/>
            <a:ext cx="3057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baseline="30000" dirty="0" smtClean="0"/>
              <a:t>+</a:t>
            </a:r>
            <a:r>
              <a:rPr lang="en-US" altLang="ko-KR" sz="1400" i="1" dirty="0" smtClean="0"/>
              <a:t> from the publicly available documents</a:t>
            </a:r>
            <a:endParaRPr lang="ko-KR" altLang="en-US" sz="1400" i="1" dirty="0"/>
          </a:p>
        </p:txBody>
      </p:sp>
      <p:sp>
        <p:nvSpPr>
          <p:cNvPr id="8" name="직사각형 7"/>
          <p:cNvSpPr/>
          <p:nvPr/>
        </p:nvSpPr>
        <p:spPr>
          <a:xfrm>
            <a:off x="1907704" y="6550223"/>
            <a:ext cx="240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i="1" dirty="0" smtClean="0"/>
              <a:t>* </a:t>
            </a:r>
            <a:r>
              <a:rPr lang="en-US" altLang="ko-KR" sz="1400" i="1" dirty="0"/>
              <a:t>used in the benchmark </a:t>
            </a:r>
            <a:r>
              <a:rPr lang="en-US" altLang="ko-KR" sz="1400" i="1" dirty="0" smtClean="0"/>
              <a:t>study</a:t>
            </a:r>
            <a:endParaRPr lang="ko-KR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990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한국원자력안전기술원_영문PPT표준화서식1">
  <a:themeElements>
    <a:clrScheme name="한국원자력기술원서식">
      <a:dk1>
        <a:sysClr val="windowText" lastClr="000000"/>
      </a:dk1>
      <a:lt1>
        <a:sysClr val="window" lastClr="FFFFFF"/>
      </a:lt1>
      <a:dk2>
        <a:srgbClr val="242744"/>
      </a:dk2>
      <a:lt2>
        <a:srgbClr val="D9D9D9"/>
      </a:lt2>
      <a:accent1>
        <a:srgbClr val="00438F"/>
      </a:accent1>
      <a:accent2>
        <a:srgbClr val="006699"/>
      </a:accent2>
      <a:accent3>
        <a:srgbClr val="007B96"/>
      </a:accent3>
      <a:accent4>
        <a:srgbClr val="2BA8D5"/>
      </a:accent4>
      <a:accent5>
        <a:srgbClr val="C1CFE1"/>
      </a:accent5>
      <a:accent6>
        <a:srgbClr val="B4181E"/>
      </a:accent6>
      <a:hlink>
        <a:srgbClr val="0000FF"/>
      </a:hlink>
      <a:folHlink>
        <a:srgbClr val="800080"/>
      </a:folHlink>
    </a:clrScheme>
    <a:fontScheme name="사용자 지정 1">
      <a:majorFont>
        <a:latin typeface="Tahoma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한국원자력안전기술원_영문PPT표준화서식3</Template>
  <TotalTime>10094</TotalTime>
  <Words>2453</Words>
  <Application>Microsoft Office PowerPoint</Application>
  <PresentationFormat>화면 슬라이드 쇼(4:3)</PresentationFormat>
  <Paragraphs>449</Paragraphs>
  <Slides>37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8" baseType="lpstr">
      <vt:lpstr>HY헤드라인M</vt:lpstr>
      <vt:lpstr>맑은 고딕</vt:lpstr>
      <vt:lpstr>바탕</vt:lpstr>
      <vt:lpstr>Arial</vt:lpstr>
      <vt:lpstr>Calibri</vt:lpstr>
      <vt:lpstr>Cambria Math</vt:lpstr>
      <vt:lpstr>Tahoma</vt:lpstr>
      <vt:lpstr>Times New Roman</vt:lpstr>
      <vt:lpstr>Wingdings</vt:lpstr>
      <vt:lpstr>Wingdings 2</vt:lpstr>
      <vt:lpstr>한국원자력안전기술원_영문PPT표준화서식1</vt:lpstr>
      <vt:lpstr>Preliminary Results by Benchmarking Study of Probabilistic Fracture Mechanics Codes For Piping, PRO-LOCA, P-PIE, PEDESTRIAN</vt:lpstr>
      <vt:lpstr>PowerPoint 프레젠테이션</vt:lpstr>
      <vt:lpstr>Introduction</vt:lpstr>
      <vt:lpstr>Background</vt:lpstr>
      <vt:lpstr>Objectives</vt:lpstr>
      <vt:lpstr>Benchmark Problems</vt:lpstr>
      <vt:lpstr>Framework of Benchmark Study</vt:lpstr>
      <vt:lpstr>PFM Codes</vt:lpstr>
      <vt:lpstr>PFM Codes Comparison</vt:lpstr>
      <vt:lpstr>PWSCC Case (Case 1)</vt:lpstr>
      <vt:lpstr>Problem Definition</vt:lpstr>
      <vt:lpstr>Problem Definition (cont’d)</vt:lpstr>
      <vt:lpstr>Input Summary for Reference</vt:lpstr>
      <vt:lpstr>Input Differences </vt:lpstr>
      <vt:lpstr>Input Differences (cont’d)</vt:lpstr>
      <vt:lpstr>Input Differences (cont’d)</vt:lpstr>
      <vt:lpstr>Input Differences (cont’d)</vt:lpstr>
      <vt:lpstr>Results</vt:lpstr>
      <vt:lpstr>Results (cont’d)</vt:lpstr>
      <vt:lpstr>Summary</vt:lpstr>
      <vt:lpstr>Fatigue Case (Cases 2,3)</vt:lpstr>
      <vt:lpstr>Problem Definition</vt:lpstr>
      <vt:lpstr>Problem Definition (cont’d)</vt:lpstr>
      <vt:lpstr>Input Summary for Reference</vt:lpstr>
      <vt:lpstr>Input Differences </vt:lpstr>
      <vt:lpstr>Input Differences (cont’d)</vt:lpstr>
      <vt:lpstr>Input Differences (cont’d)</vt:lpstr>
      <vt:lpstr>Input Differences (cont’d)</vt:lpstr>
      <vt:lpstr>Results</vt:lpstr>
      <vt:lpstr>Results (cont’d)</vt:lpstr>
      <vt:lpstr>Summary</vt:lpstr>
      <vt:lpstr>Summary (cont’d)</vt:lpstr>
      <vt:lpstr>Summary (cont’d)</vt:lpstr>
      <vt:lpstr>Conclusions</vt:lpstr>
      <vt:lpstr>Conclusions</vt:lpstr>
      <vt:lpstr>Acknowledgement</vt:lpstr>
      <vt:lpstr>PowerPoint 프레젠테이션</vt:lpstr>
    </vt:vector>
  </TitlesOfParts>
  <Company>HMGC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Designturn</dc:creator>
  <cp:lastModifiedBy>박정순</cp:lastModifiedBy>
  <cp:revision>2614</cp:revision>
  <cp:lastPrinted>2019-10-17T09:59:23Z</cp:lastPrinted>
  <dcterms:created xsi:type="dcterms:W3CDTF">2015-10-07T06:40:16Z</dcterms:created>
  <dcterms:modified xsi:type="dcterms:W3CDTF">2019-10-18T11:11:35Z</dcterms:modified>
</cp:coreProperties>
</file>