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708" r:id="rId5"/>
    <p:sldMasterId id="2147483720" r:id="rId6"/>
  </p:sldMasterIdLst>
  <p:notesMasterIdLst>
    <p:notesMasterId r:id="rId26"/>
  </p:notesMasterIdLst>
  <p:sldIdLst>
    <p:sldId id="265" r:id="rId7"/>
    <p:sldId id="267" r:id="rId8"/>
    <p:sldId id="285" r:id="rId9"/>
    <p:sldId id="286" r:id="rId10"/>
    <p:sldId id="292" r:id="rId11"/>
    <p:sldId id="287" r:id="rId12"/>
    <p:sldId id="284" r:id="rId13"/>
    <p:sldId id="294" r:id="rId14"/>
    <p:sldId id="295" r:id="rId15"/>
    <p:sldId id="303" r:id="rId16"/>
    <p:sldId id="293" r:id="rId17"/>
    <p:sldId id="308" r:id="rId18"/>
    <p:sldId id="309" r:id="rId19"/>
    <p:sldId id="310" r:id="rId20"/>
    <p:sldId id="311" r:id="rId21"/>
    <p:sldId id="297" r:id="rId22"/>
    <p:sldId id="304" r:id="rId23"/>
    <p:sldId id="307" r:id="rId24"/>
    <p:sldId id="30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E"/>
    <a:srgbClr val="414042"/>
    <a:srgbClr val="981E32"/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714"/>
  </p:normalViewPr>
  <p:slideViewPr>
    <p:cSldViewPr snapToGrid="0" snapToObjects="1">
      <p:cViewPr varScale="1">
        <p:scale>
          <a:sx n="85" d="100"/>
          <a:sy n="85" d="100"/>
        </p:scale>
        <p:origin x="5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EB2D6-EAAC-4037-8B1D-CD01C7E3067C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D2D69-39EE-4C17-922D-91C9E0D6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53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896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6E2DE-2C0B-4B7E-A531-BA99C5F35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127" y="3374623"/>
            <a:ext cx="11386589" cy="1402802"/>
          </a:xfrm>
        </p:spPr>
        <p:txBody>
          <a:bodyPr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F5AA3-782B-4CAD-8130-C4354E3186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0F83F-9E90-444F-A9DB-EC53A67D25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3A650-1715-4B31-A330-CC45A9CD3B9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39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62BA6349-A07B-4A87-A537-8CE9F19359EA}"/>
              </a:ext>
            </a:extLst>
          </p:cNvPr>
          <p:cNvSpPr/>
          <p:nvPr userDrawn="1"/>
        </p:nvSpPr>
        <p:spPr>
          <a:xfrm>
            <a:off x="4949072" y="6193410"/>
            <a:ext cx="7242928" cy="624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E05E75-482B-40A3-AE23-D43BD54D7197}"/>
              </a:ext>
            </a:extLst>
          </p:cNvPr>
          <p:cNvSpPr/>
          <p:nvPr userDrawn="1"/>
        </p:nvSpPr>
        <p:spPr>
          <a:xfrm>
            <a:off x="0" y="0"/>
            <a:ext cx="5292436" cy="6858001"/>
          </a:xfrm>
          <a:prstGeom prst="rect">
            <a:avLst/>
          </a:prstGeom>
          <a:solidFill>
            <a:srgbClr val="414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1093A63-476E-49E3-B0E2-B09F28A57A27}"/>
              </a:ext>
            </a:extLst>
          </p:cNvPr>
          <p:cNvCxnSpPr/>
          <p:nvPr userDrawn="1"/>
        </p:nvCxnSpPr>
        <p:spPr>
          <a:xfrm>
            <a:off x="0" y="3925295"/>
            <a:ext cx="12192000" cy="10274"/>
          </a:xfrm>
          <a:prstGeom prst="line">
            <a:avLst/>
          </a:prstGeom>
          <a:ln w="25400">
            <a:solidFill>
              <a:srgbClr val="981E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33D113DC-60DD-442E-97B9-EEE1727214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5124" y="2228345"/>
            <a:ext cx="2144683" cy="214468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0A2D2C1-928C-4BEF-B1E2-93D11C37CB5B}"/>
              </a:ext>
            </a:extLst>
          </p:cNvPr>
          <p:cNvSpPr/>
          <p:nvPr userDrawn="1"/>
        </p:nvSpPr>
        <p:spPr>
          <a:xfrm>
            <a:off x="5292436" y="6613995"/>
            <a:ext cx="681643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Please note that the information contained in this presentation is not to be copied or disseminated without the permission of Structural Integrity Associates, Inc.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908F69F-ABDE-463C-9388-B900DDCC80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98152" y="2595792"/>
            <a:ext cx="6210457" cy="70211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5" name="Text Placeholder 36">
            <a:extLst>
              <a:ext uri="{FF2B5EF4-FFF2-40B4-BE49-F238E27FC236}">
                <a16:creationId xmlns:a16="http://schemas.microsoft.com/office/drawing/2014/main" id="{A9EBF274-B48F-4F84-AC09-C8F5FC09F2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98152" y="3300477"/>
            <a:ext cx="6210457" cy="546402"/>
          </a:xfrm>
        </p:spPr>
        <p:txBody>
          <a:bodyPr anchor="b">
            <a:normAutofit/>
          </a:bodyPr>
          <a:lstStyle>
            <a:lvl1pPr marL="0" indent="0" algn="l">
              <a:buNone/>
              <a:defRPr sz="2800">
                <a:solidFill>
                  <a:srgbClr val="4D4D4E"/>
                </a:solidFill>
              </a:defRPr>
            </a:lvl1pPr>
          </a:lstStyle>
          <a:p>
            <a:pPr lvl="0"/>
            <a:r>
              <a:rPr lang="en-US" dirty="0"/>
              <a:t>Subtitle </a:t>
            </a:r>
          </a:p>
        </p:txBody>
      </p:sp>
      <p:sp>
        <p:nvSpPr>
          <p:cNvPr id="16" name="Subtitle 4">
            <a:extLst>
              <a:ext uri="{FF2B5EF4-FFF2-40B4-BE49-F238E27FC236}">
                <a16:creationId xmlns:a16="http://schemas.microsoft.com/office/drawing/2014/main" id="{B81EE5B3-CF96-4613-8F46-EE0191F3F6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98152" y="4448487"/>
            <a:ext cx="6212067" cy="174492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D4D4E"/>
                </a:solidFill>
              </a:defRPr>
            </a:lvl1pPr>
          </a:lstStyle>
          <a:p>
            <a:r>
              <a:rPr lang="en-US" dirty="0"/>
              <a:t>Description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4A779E8D-C6CD-4CD8-A3F5-5AB63531DD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691937" y="242584"/>
            <a:ext cx="3018282" cy="403433"/>
          </a:xfrm>
        </p:spPr>
        <p:txBody>
          <a:bodyPr/>
          <a:lstStyle>
            <a:lvl1pPr marL="0" indent="0" algn="r">
              <a:buNone/>
              <a:defRPr sz="1600" b="1">
                <a:solidFill>
                  <a:srgbClr val="4D4D4E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endParaRPr lang="en-US" dirty="0"/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B55A0123-0D8C-4847-AF64-D8C4913B44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91937" y="547163"/>
            <a:ext cx="3018282" cy="280786"/>
          </a:xfrm>
        </p:spPr>
        <p:txBody>
          <a:bodyPr>
            <a:normAutofit/>
          </a:bodyPr>
          <a:lstStyle>
            <a:lvl1pPr marL="0" indent="0" algn="r">
              <a:buNone/>
              <a:defRPr sz="1200" i="1">
                <a:solidFill>
                  <a:srgbClr val="4D4D4E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Presenter Title</a:t>
            </a:r>
          </a:p>
          <a:p>
            <a:pPr lvl="0"/>
            <a:endParaRPr lang="en-US" dirty="0"/>
          </a:p>
        </p:txBody>
      </p:sp>
      <p:sp>
        <p:nvSpPr>
          <p:cNvPr id="26" name="Text Placeholder 9">
            <a:extLst>
              <a:ext uri="{FF2B5EF4-FFF2-40B4-BE49-F238E27FC236}">
                <a16:creationId xmlns:a16="http://schemas.microsoft.com/office/drawing/2014/main" id="{1E5DA838-6D7D-47E6-A592-70037990669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90227" y="1052532"/>
            <a:ext cx="3018282" cy="403433"/>
          </a:xfrm>
        </p:spPr>
        <p:txBody>
          <a:bodyPr/>
          <a:lstStyle>
            <a:lvl1pPr marL="0" indent="0" algn="r">
              <a:buNone/>
              <a:defRPr sz="1600" b="1">
                <a:solidFill>
                  <a:srgbClr val="4D4D4E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endParaRPr lang="en-US" dirty="0"/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68CD813B-3606-4315-9005-3C59238BC8C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690227" y="1357111"/>
            <a:ext cx="3018282" cy="280786"/>
          </a:xfrm>
        </p:spPr>
        <p:txBody>
          <a:bodyPr>
            <a:normAutofit/>
          </a:bodyPr>
          <a:lstStyle>
            <a:lvl1pPr marL="0" indent="0" algn="r">
              <a:buNone/>
              <a:defRPr sz="1200" i="1">
                <a:solidFill>
                  <a:srgbClr val="4D4D4E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Presenter Title</a:t>
            </a:r>
          </a:p>
          <a:p>
            <a:pPr lvl="0"/>
            <a:endParaRPr lang="en-US" dirty="0"/>
          </a:p>
        </p:txBody>
      </p:sp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C96C614A-BD49-495A-BD20-F8EC73E96C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84683" y="251148"/>
            <a:ext cx="3018282" cy="403433"/>
          </a:xfrm>
        </p:spPr>
        <p:txBody>
          <a:bodyPr/>
          <a:lstStyle>
            <a:lvl1pPr marL="0" indent="0" algn="r">
              <a:buNone/>
              <a:defRPr sz="1600" b="1">
                <a:solidFill>
                  <a:srgbClr val="4D4D4E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endParaRPr lang="en-US" dirty="0"/>
          </a:p>
        </p:txBody>
      </p:sp>
      <p:sp>
        <p:nvSpPr>
          <p:cNvPr id="30" name="Text Placeholder 9">
            <a:extLst>
              <a:ext uri="{FF2B5EF4-FFF2-40B4-BE49-F238E27FC236}">
                <a16:creationId xmlns:a16="http://schemas.microsoft.com/office/drawing/2014/main" id="{DC4A657E-716C-4ACC-B39E-B0C0764424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84683" y="555727"/>
            <a:ext cx="3018282" cy="280786"/>
          </a:xfrm>
        </p:spPr>
        <p:txBody>
          <a:bodyPr>
            <a:normAutofit/>
          </a:bodyPr>
          <a:lstStyle>
            <a:lvl1pPr marL="0" indent="0" algn="r">
              <a:buNone/>
              <a:defRPr sz="1200" i="1">
                <a:solidFill>
                  <a:srgbClr val="4D4D4E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Presenter Title</a:t>
            </a:r>
          </a:p>
          <a:p>
            <a:pPr lvl="0"/>
            <a:endParaRPr lang="en-US" dirty="0"/>
          </a:p>
        </p:txBody>
      </p:sp>
      <p:sp>
        <p:nvSpPr>
          <p:cNvPr id="31" name="Text Placeholder 9">
            <a:extLst>
              <a:ext uri="{FF2B5EF4-FFF2-40B4-BE49-F238E27FC236}">
                <a16:creationId xmlns:a16="http://schemas.microsoft.com/office/drawing/2014/main" id="{EDB0ABD5-92C7-4C8E-B11D-BED219E995F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82973" y="1061096"/>
            <a:ext cx="3018282" cy="403433"/>
          </a:xfrm>
        </p:spPr>
        <p:txBody>
          <a:bodyPr/>
          <a:lstStyle>
            <a:lvl1pPr marL="0" indent="0" algn="r">
              <a:buNone/>
              <a:defRPr sz="1600" b="1">
                <a:solidFill>
                  <a:srgbClr val="4D4D4E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endParaRPr lang="en-US" dirty="0"/>
          </a:p>
        </p:txBody>
      </p:sp>
      <p:sp>
        <p:nvSpPr>
          <p:cNvPr id="32" name="Text Placeholder 9">
            <a:extLst>
              <a:ext uri="{FF2B5EF4-FFF2-40B4-BE49-F238E27FC236}">
                <a16:creationId xmlns:a16="http://schemas.microsoft.com/office/drawing/2014/main" id="{451B9BA7-CC20-471A-9CE2-0D18FC22032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82973" y="1365675"/>
            <a:ext cx="3018282" cy="280786"/>
          </a:xfrm>
        </p:spPr>
        <p:txBody>
          <a:bodyPr>
            <a:normAutofit/>
          </a:bodyPr>
          <a:lstStyle>
            <a:lvl1pPr marL="0" indent="0" algn="r">
              <a:buNone/>
              <a:defRPr sz="1200" i="1">
                <a:solidFill>
                  <a:srgbClr val="4D4D4E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Presenter Title</a:t>
            </a:r>
          </a:p>
          <a:p>
            <a:pPr lvl="0"/>
            <a:endParaRPr lang="en-US" dirty="0"/>
          </a:p>
        </p:txBody>
      </p:sp>
      <p:sp>
        <p:nvSpPr>
          <p:cNvPr id="33" name="Text Placeholder 36">
            <a:extLst>
              <a:ext uri="{FF2B5EF4-FFF2-40B4-BE49-F238E27FC236}">
                <a16:creationId xmlns:a16="http://schemas.microsoft.com/office/drawing/2014/main" id="{190D40FF-1EE8-473B-B062-DD84459B6A0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96442" y="3863838"/>
            <a:ext cx="6210457" cy="546402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rgbClr val="4D4D4E"/>
                </a:solidFill>
              </a:defRPr>
            </a:lvl1pPr>
          </a:lstStyle>
          <a:p>
            <a:pPr lvl="0"/>
            <a:r>
              <a:rPr lang="en-US" dirty="0"/>
              <a:t>Event | Date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DC271A1-B451-46F4-8BC1-A23ABCA0E0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3" y="4867736"/>
            <a:ext cx="3214414" cy="107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90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126" y="1600200"/>
            <a:ext cx="11386589" cy="4191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DD0140C-6FE0-4B35-98A0-5C0A8591A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BB340F-0DA8-4B24-AA8F-58501019D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B99C44-08AD-4724-9F2E-3E2A695FC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50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17784-FD65-49A7-AFF2-2CD066571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770" y="378130"/>
            <a:ext cx="11439431" cy="6270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10F35AC-3CD1-4EEB-AF73-4B17714B2A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6285" y="1229084"/>
            <a:ext cx="11439431" cy="7246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Body: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  <a:p>
            <a:pPr lvl="0"/>
            <a:endParaRPr lang="en-US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A7103C6-367F-4A3B-A64D-98CBD8B6F5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6285" y="2192345"/>
            <a:ext cx="11439431" cy="724604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Body: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  <a:p>
            <a:pPr lvl="0"/>
            <a:endParaRPr lang="en-US" dirty="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4C96D1D-E9B1-42D9-868A-91CD3F54917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9769" y="3210671"/>
            <a:ext cx="11439431" cy="7246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Body: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  <a:p>
            <a:pPr lvl="0"/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D123617A-46DE-480B-AD84-624094F8E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3378FDF-9077-498D-8377-72D34E3D1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596FA443-8DC7-4A1E-A6B5-6B6DAB444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92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9126" y="1150119"/>
            <a:ext cx="5666874" cy="46595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842" y="1150373"/>
            <a:ext cx="5666875" cy="466717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BA69170-7F17-4213-8065-07E6DDE6DE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93089F2-F679-4EAF-95E4-EC1626BA3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7551792-7942-41D9-A535-FB1B49CEA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27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582" y="354864"/>
            <a:ext cx="11363134" cy="71243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582" y="1244373"/>
            <a:ext cx="5544993" cy="48014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582" y="1724519"/>
            <a:ext cx="5544993" cy="40765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199" y="1244373"/>
            <a:ext cx="5643517" cy="48014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1724519"/>
            <a:ext cx="5643517" cy="40765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814C8B0-8D1C-4A9B-BA07-C3988D27BDD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6F6D53-7B97-4C61-8E5C-F34BEF46F0C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49B5EAA-3FC6-40CF-A403-BD5F275C694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63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1EE28D-2056-4733-B4CA-15E1DC7F4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9F530-4953-4CA7-8AE9-A0D716DBE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8F7BD8D-7CB8-40AB-A63C-48D8E4785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697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1EE28D-2056-4733-B4CA-15E1DC7F4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9F530-4953-4CA7-8AE9-A0D716DBE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8F7BD8D-7CB8-40AB-A63C-48D8E4785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0A4590F-581E-4E79-93AB-C7EC3CAF4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85" y="338761"/>
            <a:ext cx="11439432" cy="6270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63637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14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354148"/>
            <a:ext cx="7015116" cy="54630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54347"/>
            <a:ext cx="3932237" cy="38628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77C171D-8A92-47B6-8E06-B3962178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09EB389-0803-4FDD-BBCD-882712FB2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2F1FF7B-BF9F-4A97-BE3D-C4A6E18DE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666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6" y="35414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00600" y="354148"/>
            <a:ext cx="7015116" cy="545610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376" y="1954347"/>
            <a:ext cx="3932237" cy="38559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AB16A1E-548F-4344-8AC6-B2FC35BF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3676B1-578C-42EE-856B-A65472A2E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41F37A3-D758-4EF1-99E2-007BE5062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8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126" y="1600200"/>
            <a:ext cx="11386589" cy="4191000"/>
          </a:xfrm>
        </p:spPr>
        <p:txBody>
          <a:bodyPr/>
          <a:lstStyle>
            <a:lvl1pPr marL="228600" indent="-228600">
              <a:buClr>
                <a:srgbClr val="981E32"/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 marL="685800" indent="-228600">
              <a:buClr>
                <a:srgbClr val="981E32"/>
              </a:buClr>
              <a:buFont typeface="Microsoft Sans Serif" panose="020B0604020202020204" pitchFamily="34" charset="0"/>
              <a:buChar char="•"/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 marL="1143000" indent="-228600">
              <a:buClr>
                <a:srgbClr val="981E32"/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 marL="2057400" indent="-228600">
              <a:buClr>
                <a:srgbClr val="981E32"/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BB340F-0DA8-4B24-AA8F-58501019D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B99C44-08AD-4724-9F2E-3E2A695FC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74834" y="6623631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algn="ctr"/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6342BC-371E-4024-A37E-F7E5A4738A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9127" y="5865783"/>
            <a:ext cx="992217" cy="99221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9C2301-854C-481F-84A7-AE3572AEF5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386" y="5909609"/>
            <a:ext cx="2460286" cy="40120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1144169-F6B8-4ECE-B533-86C4AADC8288}"/>
              </a:ext>
            </a:extLst>
          </p:cNvPr>
          <p:cNvSpPr/>
          <p:nvPr userDrawn="1"/>
        </p:nvSpPr>
        <p:spPr>
          <a:xfrm>
            <a:off x="10522953" y="6554662"/>
            <a:ext cx="16690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700" dirty="0">
                <a:latin typeface="Arial" panose="020B0604020202020204" pitchFamily="34" charset="0"/>
                <a:ea typeface="Times New Roman" panose="02020603050405020304" pitchFamily="18" charset="0"/>
              </a:rPr>
              <a:t>ISPMNA: BM_003</a:t>
            </a:r>
          </a:p>
        </p:txBody>
      </p:sp>
    </p:spTree>
    <p:extLst>
      <p:ext uri="{BB962C8B-B14F-4D97-AF65-F5344CB8AC3E}">
        <p14:creationId xmlns:p14="http://schemas.microsoft.com/office/powerpoint/2010/main" val="4106412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D5435-67A1-4786-99BA-FAF4076E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127" y="3752307"/>
            <a:ext cx="11386589" cy="627092"/>
          </a:xfrm>
        </p:spPr>
        <p:txBody>
          <a:bodyPr>
            <a:no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1D7BD0-95BC-4C86-BB86-06DD18F1A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7A490-1222-466C-9485-072737617F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3DA4F-7C1C-44B8-AC49-78C406F1DBA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5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17784-FD65-49A7-AFF2-2CD066571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770" y="378130"/>
            <a:ext cx="11439431" cy="6270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10F35AC-3CD1-4EEB-AF73-4B17714B2A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6285" y="1229084"/>
            <a:ext cx="11439431" cy="7246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Body: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  <a:p>
            <a:pPr lvl="0"/>
            <a:endParaRPr lang="en-US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A7103C6-367F-4A3B-A64D-98CBD8B6F5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6285" y="2192345"/>
            <a:ext cx="11439431" cy="724604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Body: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  <a:p>
            <a:pPr lvl="0"/>
            <a:endParaRPr lang="en-US" dirty="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4C96D1D-E9B1-42D9-868A-91CD3F54917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9769" y="3210671"/>
            <a:ext cx="11439431" cy="7246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Body: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  <a:p>
            <a:pPr lvl="0"/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D123617A-46DE-480B-AD84-624094F8E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3378FDF-9077-498D-8377-72D34E3D1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596FA443-8DC7-4A1E-A6B5-6B6DAB444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7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9126" y="1150119"/>
            <a:ext cx="5666874" cy="46595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842" y="1150373"/>
            <a:ext cx="5666875" cy="46671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BA69170-7F17-4213-8065-07E6DDE6DE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93089F2-F679-4EAF-95E4-EC1626BA3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7551792-7942-41D9-A535-FB1B49CEA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0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582" y="354864"/>
            <a:ext cx="11363134" cy="7124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582" y="1244373"/>
            <a:ext cx="5544993" cy="48014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582" y="1724519"/>
            <a:ext cx="5544993" cy="40765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199" y="1244373"/>
            <a:ext cx="5643517" cy="48014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1724519"/>
            <a:ext cx="5643517" cy="40765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814C8B0-8D1C-4A9B-BA07-C3988D27BDD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6F6D53-7B97-4C61-8E5C-F34BEF46F0C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49B5EAA-3FC6-40CF-A403-BD5F275C694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1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1EE28D-2056-4733-B4CA-15E1DC7F4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9F530-4953-4CA7-8AE9-A0D716DBE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8F7BD8D-7CB8-40AB-A63C-48D8E4785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3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1EE28D-2056-4733-B4CA-15E1DC7F4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9F530-4953-4CA7-8AE9-A0D716DBE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8F7BD8D-7CB8-40AB-A63C-48D8E4785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0A4590F-581E-4E79-93AB-C7EC3CAF4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85" y="338761"/>
            <a:ext cx="11439432" cy="6270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284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14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354148"/>
            <a:ext cx="7015116" cy="54630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54347"/>
            <a:ext cx="3932237" cy="38628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77C171D-8A92-47B6-8E06-B3962178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09EB389-0803-4FDD-BBCD-882712FB2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2F1FF7B-BF9F-4A97-BE3D-C4A6E18DE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6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6" y="35414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00600" y="354148"/>
            <a:ext cx="7015116" cy="545610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376" y="1954347"/>
            <a:ext cx="3932237" cy="38559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AB16A1E-548F-4344-8AC6-B2FC35BF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3676B1-578C-42EE-856B-A65472A2E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41F37A3-D758-4EF1-99E2-007BE5062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39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9127" y="134467"/>
            <a:ext cx="11386589" cy="1402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127" y="1600200"/>
            <a:ext cx="11386588" cy="4222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FB1848F-9FB9-4543-8A70-AA1C468335E1}"/>
              </a:ext>
            </a:extLst>
          </p:cNvPr>
          <p:cNvGrpSpPr/>
          <p:nvPr userDrawn="1"/>
        </p:nvGrpSpPr>
        <p:grpSpPr>
          <a:xfrm>
            <a:off x="0" y="6317608"/>
            <a:ext cx="12192000" cy="226032"/>
            <a:chOff x="0" y="2515645"/>
            <a:chExt cx="9144000" cy="22603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E44F572-15E9-4A61-A555-61CF8652AF67}"/>
                </a:ext>
              </a:extLst>
            </p:cNvPr>
            <p:cNvSpPr/>
            <p:nvPr/>
          </p:nvSpPr>
          <p:spPr>
            <a:xfrm>
              <a:off x="0" y="2515645"/>
              <a:ext cx="9144000" cy="226032"/>
            </a:xfrm>
            <a:prstGeom prst="rect">
              <a:avLst/>
            </a:prstGeom>
            <a:solidFill>
              <a:srgbClr val="4140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21C733B-271F-490C-BBDB-06162DC4EB8F}"/>
                </a:ext>
              </a:extLst>
            </p:cNvPr>
            <p:cNvCxnSpPr/>
            <p:nvPr/>
          </p:nvCxnSpPr>
          <p:spPr>
            <a:xfrm>
              <a:off x="0" y="2731403"/>
              <a:ext cx="9144000" cy="10274"/>
            </a:xfrm>
            <a:prstGeom prst="line">
              <a:avLst/>
            </a:prstGeom>
            <a:ln w="25400">
              <a:solidFill>
                <a:srgbClr val="4140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FBA3BC5-F086-4BB7-BB7E-37FA8C8C9B7D}"/>
              </a:ext>
            </a:extLst>
          </p:cNvPr>
          <p:cNvCxnSpPr/>
          <p:nvPr userDrawn="1"/>
        </p:nvCxnSpPr>
        <p:spPr>
          <a:xfrm>
            <a:off x="-9236" y="6539770"/>
            <a:ext cx="12192000" cy="10274"/>
          </a:xfrm>
          <a:prstGeom prst="line">
            <a:avLst/>
          </a:prstGeom>
          <a:ln w="25400">
            <a:solidFill>
              <a:srgbClr val="981E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0B5988B-9368-41A5-B8E2-867D817B7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74542" y="6623631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algn="ctr"/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DA4F7FA-5A2B-4EAA-8016-2478824AF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8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8" r:id="rId3"/>
    <p:sldLayoutId id="2147483712" r:id="rId4"/>
    <p:sldLayoutId id="2147483713" r:id="rId5"/>
    <p:sldLayoutId id="2147483715" r:id="rId6"/>
    <p:sldLayoutId id="2147483719" r:id="rId7"/>
    <p:sldLayoutId id="2147483716" r:id="rId8"/>
    <p:sldLayoutId id="2147483717" r:id="rId9"/>
    <p:sldLayoutId id="2147483730" r:id="rId10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81E32"/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1E3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1E32"/>
        </a:buClr>
        <a:buFont typeface="Wingdings" panose="05000000000000000000" pitchFamily="2" charset="2"/>
        <a:buChar char="§"/>
        <a:defRPr sz="2000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1E3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1E32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9127" y="154344"/>
            <a:ext cx="11386589" cy="13779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127" y="1600200"/>
            <a:ext cx="11386588" cy="4222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FB1848F-9FB9-4543-8A70-AA1C468335E1}"/>
              </a:ext>
            </a:extLst>
          </p:cNvPr>
          <p:cNvGrpSpPr/>
          <p:nvPr userDrawn="1"/>
        </p:nvGrpSpPr>
        <p:grpSpPr>
          <a:xfrm>
            <a:off x="0" y="6317608"/>
            <a:ext cx="12192000" cy="226032"/>
            <a:chOff x="0" y="2515645"/>
            <a:chExt cx="9144000" cy="22603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E44F572-15E9-4A61-A555-61CF8652AF67}"/>
                </a:ext>
              </a:extLst>
            </p:cNvPr>
            <p:cNvSpPr/>
            <p:nvPr/>
          </p:nvSpPr>
          <p:spPr>
            <a:xfrm>
              <a:off x="0" y="2515645"/>
              <a:ext cx="9144000" cy="226032"/>
            </a:xfrm>
            <a:prstGeom prst="rect">
              <a:avLst/>
            </a:prstGeom>
            <a:solidFill>
              <a:srgbClr val="4140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21C733B-271F-490C-BBDB-06162DC4EB8F}"/>
                </a:ext>
              </a:extLst>
            </p:cNvPr>
            <p:cNvCxnSpPr/>
            <p:nvPr/>
          </p:nvCxnSpPr>
          <p:spPr>
            <a:xfrm>
              <a:off x="0" y="2731403"/>
              <a:ext cx="9144000" cy="10274"/>
            </a:xfrm>
            <a:prstGeom prst="line">
              <a:avLst/>
            </a:prstGeom>
            <a:ln w="25400">
              <a:solidFill>
                <a:srgbClr val="4140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307DE2B9-75C9-47FE-AD00-5636053749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t="92903" b="3708"/>
          <a:stretch/>
        </p:blipFill>
        <p:spPr>
          <a:xfrm>
            <a:off x="5619496" y="6298754"/>
            <a:ext cx="6463083" cy="283478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FBA3BC5-F086-4BB7-BB7E-37FA8C8C9B7D}"/>
              </a:ext>
            </a:extLst>
          </p:cNvPr>
          <p:cNvCxnSpPr/>
          <p:nvPr userDrawn="1"/>
        </p:nvCxnSpPr>
        <p:spPr>
          <a:xfrm>
            <a:off x="-9236" y="6539770"/>
            <a:ext cx="12192000" cy="10274"/>
          </a:xfrm>
          <a:prstGeom prst="line">
            <a:avLst/>
          </a:prstGeom>
          <a:ln w="25400">
            <a:solidFill>
              <a:srgbClr val="981E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D27B09EB-F70F-4673-BDA7-53890B6E7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02421" y="154344"/>
            <a:ext cx="713295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rgbClr val="4D4D4E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7/18/2019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0B5988B-9368-41A5-B8E2-867D817B7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119645"/>
            <a:ext cx="842916" cy="19980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rgbClr val="4D4D4E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DA4F7FA-5A2B-4EAA-8016-2478824AF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8605" y="6339556"/>
            <a:ext cx="8548036" cy="19980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bg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6AA9CFE-0048-45D7-AF49-1935F5D7A3F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9127" y="5865783"/>
            <a:ext cx="992217" cy="99221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E1CB5157-ABD6-481C-BD89-3A4034D6C41D}"/>
              </a:ext>
            </a:extLst>
          </p:cNvPr>
          <p:cNvSpPr/>
          <p:nvPr userDrawn="1"/>
        </p:nvSpPr>
        <p:spPr>
          <a:xfrm>
            <a:off x="1542471" y="6617910"/>
            <a:ext cx="73085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i="1" dirty="0">
                <a:solidFill>
                  <a:srgbClr val="4D4D4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Please note that the information contained in this presentation is not to be copied or disseminated without the permission of Structural Integrity Associates, Inc.</a:t>
            </a:r>
            <a:endParaRPr lang="en-US" sz="800" dirty="0">
              <a:solidFill>
                <a:srgbClr val="4D4D4E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7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1" r:id="rId10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81E32"/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1E3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1E32"/>
        </a:buClr>
        <a:buFont typeface="Wingdings" panose="05000000000000000000" pitchFamily="2" charset="2"/>
        <a:buChar char="§"/>
        <a:defRPr sz="2000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1E3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1E32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</a:schemeClr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EFE434FE-B140-4F68-8B98-0C0952E551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440" y="5549936"/>
            <a:ext cx="3281363" cy="5351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322E16B-DD0C-4E46-BA12-4FBEC17584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97" y="4932206"/>
            <a:ext cx="1350077" cy="1350077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8C0FFD11-8279-4F2C-B4DE-2990C7133F34}"/>
              </a:ext>
            </a:extLst>
          </p:cNvPr>
          <p:cNvSpPr/>
          <p:nvPr/>
        </p:nvSpPr>
        <p:spPr>
          <a:xfrm>
            <a:off x="842682" y="1302325"/>
            <a:ext cx="102621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of Deterministic and Probabilistic Approaches for LBB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BC73CAF-96C7-408F-94F9-90071CCD9F96}"/>
              </a:ext>
            </a:extLst>
          </p:cNvPr>
          <p:cNvSpPr/>
          <p:nvPr/>
        </p:nvSpPr>
        <p:spPr>
          <a:xfrm>
            <a:off x="10067730" y="54094"/>
            <a:ext cx="20889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kern="700" dirty="0">
                <a:latin typeface="Arial" panose="020B0604020202020204" pitchFamily="34" charset="0"/>
                <a:ea typeface="Times New Roman" panose="02020603050405020304" pitchFamily="18" charset="0"/>
              </a:rPr>
              <a:t>ISPMNA: BM_003</a:t>
            </a:r>
          </a:p>
          <a:p>
            <a:pPr algn="r"/>
            <a:endParaRPr lang="en-US" b="1" kern="7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7C86802-BE5C-451B-A3F7-B4D24C75F235}"/>
              </a:ext>
            </a:extLst>
          </p:cNvPr>
          <p:cNvSpPr/>
          <p:nvPr/>
        </p:nvSpPr>
        <p:spPr>
          <a:xfrm>
            <a:off x="1056640" y="3215195"/>
            <a:ext cx="10109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u="sng" dirty="0"/>
              <a:t>D. Somasundaram</a:t>
            </a:r>
            <a:r>
              <a:rPr lang="en-US" sz="2200" b="1" dirty="0"/>
              <a:t>, D.J. Shim, D. Dedhia, N. Cofie, C. Harrington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AF63B82-911F-438B-83A2-A14D4764F449}"/>
              </a:ext>
            </a:extLst>
          </p:cNvPr>
          <p:cNvSpPr/>
          <p:nvPr/>
        </p:nvSpPr>
        <p:spPr>
          <a:xfrm>
            <a:off x="2895599" y="4133890"/>
            <a:ext cx="717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International Seminar on Probabilistic Methodologies for Nuclear Applications</a:t>
            </a:r>
          </a:p>
          <a:p>
            <a:pPr algn="ctr"/>
            <a:r>
              <a:rPr lang="en-US" sz="2400" dirty="0"/>
              <a:t>Rockville, MD, USA</a:t>
            </a:r>
          </a:p>
          <a:p>
            <a:pPr algn="ctr"/>
            <a:r>
              <a:rPr lang="en-US" sz="2400" dirty="0"/>
              <a:t>Oct 24, 2019 </a:t>
            </a:r>
          </a:p>
        </p:txBody>
      </p:sp>
    </p:spTree>
    <p:extLst>
      <p:ext uri="{BB962C8B-B14F-4D97-AF65-F5344CB8AC3E}">
        <p14:creationId xmlns:p14="http://schemas.microsoft.com/office/powerpoint/2010/main" val="227460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DFB02-FD3C-43CA-B327-FF65D08B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563F48-C75D-444B-A1E5-185A324D6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Step 3: Determine probability of rupture</a:t>
                </a:r>
              </a:p>
              <a:p>
                <a:pPr lvl="2"/>
                <a:endParaRPr lang="en-US" sz="1000" dirty="0"/>
              </a:p>
              <a:p>
                <a:pPr lvl="2"/>
                <a:r>
                  <a:rPr lang="en-US" sz="2400" dirty="0"/>
                  <a:t>Calculate probability of rupture assuming Bivariate Distribution</a:t>
                </a:r>
              </a:p>
              <a:p>
                <a:pPr lvl="2"/>
                <a:endParaRPr lang="en-US" sz="1000" dirty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𝑟𝑢𝑝𝑡𝑢𝑟𝑒</m:t>
                        </m:r>
                      </m:e>
                    </m:d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>
                            <a:latin typeface="Cambria Math" panose="02040503050406030204" pitchFamily="18" charset="0"/>
                          </a:rPr>
                          <m:t>&lt;0</m:t>
                        </m:r>
                      </m:e>
                    </m:d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400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(−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/>
                  <a:t>)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20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2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20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  <m:r>
                          <a:rPr lang="en-US" sz="220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sz="220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20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sub>
                    </m:sSub>
                  </m:oMath>
                </a14:m>
                <a:endParaRPr lang="en-US" sz="2200" dirty="0"/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20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20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20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</m:sub>
                          <m:sup>
                            <m:r>
                              <a:rPr lang="en-US" sz="22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220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20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sub>
                          <m:sup>
                            <m:r>
                              <a:rPr lang="en-US" sz="22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563F48-C75D-444B-A1E5-185A324D6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10" t="-26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D2F2A-9BA8-4A78-A1B6-D0CA8EEF2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886AA5-816E-4D8B-B763-4B01C6385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375" y="2989561"/>
            <a:ext cx="5188438" cy="296586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21C361E-3552-4617-97BA-96A1F7F8697C}"/>
              </a:ext>
            </a:extLst>
          </p:cNvPr>
          <p:cNvSpPr/>
          <p:nvPr/>
        </p:nvSpPr>
        <p:spPr>
          <a:xfrm>
            <a:off x="9330783" y="3038932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Step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60BFA4-47F7-4FD4-B5CE-03C8401D6A75}"/>
              </a:ext>
            </a:extLst>
          </p:cNvPr>
          <p:cNvSpPr/>
          <p:nvPr/>
        </p:nvSpPr>
        <p:spPr>
          <a:xfrm>
            <a:off x="7247983" y="3015717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Step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5CB4AE-8413-4119-80BC-E0CCE7A542A5}"/>
              </a:ext>
            </a:extLst>
          </p:cNvPr>
          <p:cNvSpPr/>
          <p:nvPr/>
        </p:nvSpPr>
        <p:spPr>
          <a:xfrm>
            <a:off x="10381952" y="3902532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Step 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942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14BA8-5D7A-48AE-A21C-5A4877BE0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Case Study</a:t>
            </a:r>
            <a:br>
              <a:rPr lang="en-US" dirty="0"/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RVON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011BE-5746-4A39-9BD7-4A58A3866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26" y="1600200"/>
            <a:ext cx="11386589" cy="42985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xLPR Inputs</a:t>
            </a:r>
          </a:p>
          <a:p>
            <a:pPr lvl="1"/>
            <a:r>
              <a:rPr lang="en-US" dirty="0"/>
              <a:t>RPV Outlet Nozzle</a:t>
            </a:r>
          </a:p>
          <a:p>
            <a:pPr lvl="1"/>
            <a:r>
              <a:rPr lang="en-US" dirty="0"/>
              <a:t>Dimensions and loads (approximated) as per MRP-140 and xLPR Working Group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Pipe OD: 0.869 m</a:t>
            </a:r>
          </a:p>
          <a:p>
            <a:pPr lvl="2"/>
            <a:r>
              <a:rPr lang="en-US" dirty="0"/>
              <a:t>Thickness: 0.0663  m (R</a:t>
            </a:r>
            <a:r>
              <a:rPr lang="en-US" baseline="-25000" dirty="0"/>
              <a:t>i</a:t>
            </a:r>
            <a:r>
              <a:rPr lang="en-US" dirty="0"/>
              <a:t>/t = 5.55 )</a:t>
            </a:r>
          </a:p>
          <a:p>
            <a:pPr lvl="1"/>
            <a:r>
              <a:rPr lang="en-US" dirty="0"/>
              <a:t>Distribution on material </a:t>
            </a:r>
          </a:p>
          <a:p>
            <a:pPr lvl="1"/>
            <a:r>
              <a:rPr lang="en-US" dirty="0"/>
              <a:t>Probability of seismic event set to 1 </a:t>
            </a:r>
          </a:p>
          <a:p>
            <a:pPr lvl="1"/>
            <a:r>
              <a:rPr lang="en-US" dirty="0"/>
              <a:t>Realizations: aleatory: 1000, Epistemic:1</a:t>
            </a:r>
          </a:p>
          <a:p>
            <a:pPr lvl="1"/>
            <a:r>
              <a:rPr lang="en-US" dirty="0"/>
              <a:t>Constant crack growth rate and initial surface crack length</a:t>
            </a:r>
          </a:p>
          <a:p>
            <a:pPr lvl="1"/>
            <a:r>
              <a:rPr lang="en-US" dirty="0"/>
              <a:t>Initial surface crack dimensions</a:t>
            </a:r>
          </a:p>
          <a:p>
            <a:pPr lvl="2"/>
            <a:r>
              <a:rPr lang="en-US" dirty="0"/>
              <a:t>a: 0.0629 m (a/t = 0.95)</a:t>
            </a:r>
          </a:p>
          <a:p>
            <a:pPr lvl="2"/>
            <a:r>
              <a:rPr lang="en-US" dirty="0"/>
              <a:t> l: 0.126  m (total length)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2EE8E-22AE-4B34-BE42-45C3BD226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53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14BA8-5D7A-48AE-A21C-5A4877BE0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705" y="430698"/>
            <a:ext cx="11386589" cy="1402802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Case Study: Operating Conditions and Loads</a:t>
            </a:r>
            <a:br>
              <a:rPr lang="en-US" dirty="0"/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RVON</a:t>
            </a:r>
            <a:r>
              <a:rPr lang="en-US" dirty="0"/>
              <a:t>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2EE8E-22AE-4B34-BE42-45C3BD226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BE90426-888A-42BD-9B61-A495D5E82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087856"/>
              </p:ext>
            </p:extLst>
          </p:nvPr>
        </p:nvGraphicFramePr>
        <p:xfrm>
          <a:off x="1562844" y="1691254"/>
          <a:ext cx="4854906" cy="1107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69010">
                  <a:extLst>
                    <a:ext uri="{9D8B030D-6E8A-4147-A177-3AD203B41FA5}">
                      <a16:colId xmlns:a16="http://schemas.microsoft.com/office/drawing/2014/main" val="785050221"/>
                    </a:ext>
                  </a:extLst>
                </a:gridCol>
                <a:gridCol w="978034">
                  <a:extLst>
                    <a:ext uri="{9D8B030D-6E8A-4147-A177-3AD203B41FA5}">
                      <a16:colId xmlns:a16="http://schemas.microsoft.com/office/drawing/2014/main" val="2113136997"/>
                    </a:ext>
                  </a:extLst>
                </a:gridCol>
                <a:gridCol w="1107862">
                  <a:extLst>
                    <a:ext uri="{9D8B030D-6E8A-4147-A177-3AD203B41FA5}">
                      <a16:colId xmlns:a16="http://schemas.microsoft.com/office/drawing/2014/main" val="10438633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Operating Conditions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86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96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30000" dirty="0" err="1">
                          <a:latin typeface="Mathcad UniMath" panose="02000503020000020003" pitchFamily="50" charset="0"/>
                        </a:rPr>
                        <a:t>o</a:t>
                      </a:r>
                      <a:r>
                        <a:rPr lang="en-US" baseline="0" dirty="0" err="1">
                          <a:latin typeface="Mathcad UniMath" panose="02000503020000020003" pitchFamily="50" charset="0"/>
                        </a:rPr>
                        <a:t>C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59792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F88E814-B806-4FA0-BAA9-4EDEBA76F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343720"/>
              </p:ext>
            </p:extLst>
          </p:nvPr>
        </p:nvGraphicFramePr>
        <p:xfrm>
          <a:off x="1562844" y="2798694"/>
          <a:ext cx="4854906" cy="3332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69010">
                  <a:extLst>
                    <a:ext uri="{9D8B030D-6E8A-4147-A177-3AD203B41FA5}">
                      <a16:colId xmlns:a16="http://schemas.microsoft.com/office/drawing/2014/main" val="785050221"/>
                    </a:ext>
                  </a:extLst>
                </a:gridCol>
                <a:gridCol w="978034">
                  <a:extLst>
                    <a:ext uri="{9D8B030D-6E8A-4147-A177-3AD203B41FA5}">
                      <a16:colId xmlns:a16="http://schemas.microsoft.com/office/drawing/2014/main" val="2113136997"/>
                    </a:ext>
                  </a:extLst>
                </a:gridCol>
                <a:gridCol w="1107862">
                  <a:extLst>
                    <a:ext uri="{9D8B030D-6E8A-4147-A177-3AD203B41FA5}">
                      <a16:colId xmlns:a16="http://schemas.microsoft.com/office/drawing/2014/main" val="10438633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Operating Conditions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86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Fx (Dead Weight)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kN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-4.448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96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Mx (Dead Weight)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kN-m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11.298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597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 (Dead Weight)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athcad UniMath" panose="02000503020000020003" pitchFamily="50" charset="0"/>
                        </a:rPr>
                        <a:t>kN-m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14.688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68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Mz (Dead Weight)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athcad UniMath" panose="02000503020000020003" pitchFamily="50" charset="0"/>
                        </a:rPr>
                        <a:t>kN-m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-107.3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462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Fx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(Thermal Expansion)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kN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-400.3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78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Mx (Thermal Expansion)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Mathcad UniMath" panose="02000503020000020003" pitchFamily="50" charset="0"/>
                        </a:rPr>
                        <a:t>kN</a:t>
                      </a:r>
                      <a:r>
                        <a:rPr lang="en-US" dirty="0">
                          <a:latin typeface="Mathcad UniMath" panose="02000503020000020003" pitchFamily="50" charset="0"/>
                        </a:rPr>
                        <a:t>-m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338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 (Thermal Expansion)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Mathcad UniMath" panose="02000503020000020003" pitchFamily="50" charset="0"/>
                        </a:rPr>
                        <a:t>kN</a:t>
                      </a:r>
                      <a:r>
                        <a:rPr lang="en-US" dirty="0">
                          <a:latin typeface="Mathcad UniMath" panose="02000503020000020003" pitchFamily="50" charset="0"/>
                        </a:rPr>
                        <a:t>-m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676.8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016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Mz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(Thermal Expansion)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Mathcad UniMath" panose="02000503020000020003" pitchFamily="50" charset="0"/>
                        </a:rPr>
                        <a:t>kN</a:t>
                      </a:r>
                      <a:r>
                        <a:rPr lang="en-US" dirty="0">
                          <a:latin typeface="Mathcad UniMath" panose="02000503020000020003" pitchFamily="50" charset="0"/>
                        </a:rPr>
                        <a:t>-m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-4429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80641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C5C4219-CB5F-4B9F-82F8-9D7ED942B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795248"/>
              </p:ext>
            </p:extLst>
          </p:nvPr>
        </p:nvGraphicFramePr>
        <p:xfrm>
          <a:off x="6525128" y="1732227"/>
          <a:ext cx="5057272" cy="184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4430">
                  <a:extLst>
                    <a:ext uri="{9D8B030D-6E8A-4147-A177-3AD203B41FA5}">
                      <a16:colId xmlns:a16="http://schemas.microsoft.com/office/drawing/2014/main" val="785050221"/>
                    </a:ext>
                  </a:extLst>
                </a:gridCol>
                <a:gridCol w="1018801">
                  <a:extLst>
                    <a:ext uri="{9D8B030D-6E8A-4147-A177-3AD203B41FA5}">
                      <a16:colId xmlns:a16="http://schemas.microsoft.com/office/drawing/2014/main" val="2113136997"/>
                    </a:ext>
                  </a:extLst>
                </a:gridCol>
                <a:gridCol w="1154041">
                  <a:extLst>
                    <a:ext uri="{9D8B030D-6E8A-4147-A177-3AD203B41FA5}">
                      <a16:colId xmlns:a16="http://schemas.microsoft.com/office/drawing/2014/main" val="10438633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SSE Loads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86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Fx (SSE)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kN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3522.99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96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Mx (SSE)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Mathcad UniMath" panose="02000503020000020003" pitchFamily="50" charset="0"/>
                          <a:ea typeface="+mn-ea"/>
                          <a:cs typeface="+mn-cs"/>
                        </a:rPr>
                        <a:t>kN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Mathcad UniMath" panose="02000503020000020003" pitchFamily="50" charset="0"/>
                          <a:ea typeface="+mn-ea"/>
                          <a:cs typeface="+mn-cs"/>
                        </a:rPr>
                        <a:t>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319.75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597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 (SSE)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Mathcad UniMath" panose="02000503020000020003" pitchFamily="50" charset="0"/>
                          <a:ea typeface="+mn-ea"/>
                          <a:cs typeface="+mn-cs"/>
                        </a:rPr>
                        <a:t>kN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Mathcad UniMath" panose="02000503020000020003" pitchFamily="50" charset="0"/>
                          <a:ea typeface="+mn-ea"/>
                          <a:cs typeface="+mn-cs"/>
                        </a:rPr>
                        <a:t>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2237.10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053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Mz (SSE)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Mathcad UniMath" panose="02000503020000020003" pitchFamily="50" charset="0"/>
                          <a:ea typeface="+mn-ea"/>
                          <a:cs typeface="+mn-cs"/>
                        </a:rPr>
                        <a:t>kN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Mathcad UniMath" panose="02000503020000020003" pitchFamily="50" charset="0"/>
                          <a:ea typeface="+mn-ea"/>
                          <a:cs typeface="+mn-cs"/>
                        </a:rPr>
                        <a:t>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1762.56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050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568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95965-7B06-44C9-9B58-7BBE9FAF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 Study: Calculated Stress – Membrane and Bending</a:t>
            </a:r>
            <a:br>
              <a:rPr lang="en-US" dirty="0"/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RVON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83230-F087-4FD1-9D8E-7F01E775B6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 algn="ctr"/>
              <a:t>13</a:t>
            </a:fld>
            <a:endParaRPr lang="en-US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842BCF81-9157-454A-B7F2-CCF0F5583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616113"/>
              </p:ext>
            </p:extLst>
          </p:nvPr>
        </p:nvGraphicFramePr>
        <p:xfrm>
          <a:off x="429127" y="1847255"/>
          <a:ext cx="5666872" cy="3332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32117">
                  <a:extLst>
                    <a:ext uri="{9D8B030D-6E8A-4147-A177-3AD203B41FA5}">
                      <a16:colId xmlns:a16="http://schemas.microsoft.com/office/drawing/2014/main" val="2987230007"/>
                    </a:ext>
                  </a:extLst>
                </a:gridCol>
                <a:gridCol w="1141607">
                  <a:extLst>
                    <a:ext uri="{9D8B030D-6E8A-4147-A177-3AD203B41FA5}">
                      <a16:colId xmlns:a16="http://schemas.microsoft.com/office/drawing/2014/main" val="2953581072"/>
                    </a:ext>
                  </a:extLst>
                </a:gridCol>
                <a:gridCol w="1293148">
                  <a:extLst>
                    <a:ext uri="{9D8B030D-6E8A-4147-A177-3AD203B41FA5}">
                      <a16:colId xmlns:a16="http://schemas.microsoft.com/office/drawing/2014/main" val="3737202870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Pressure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177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Pressure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258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Crack Face 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19963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Stress due to Deadweight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640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DW Membrane Stress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85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DW Bending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143.77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88639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Stress due to Thermal Expansion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561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 Membrane Stress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348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 Bending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43.77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73772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0D0848-50E5-4723-AC26-4295B6323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110457"/>
              </p:ext>
            </p:extLst>
          </p:nvPr>
        </p:nvGraphicFramePr>
        <p:xfrm>
          <a:off x="6239116" y="1838574"/>
          <a:ext cx="5666872" cy="1107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32117">
                  <a:extLst>
                    <a:ext uri="{9D8B030D-6E8A-4147-A177-3AD203B41FA5}">
                      <a16:colId xmlns:a16="http://schemas.microsoft.com/office/drawing/2014/main" val="785050221"/>
                    </a:ext>
                  </a:extLst>
                </a:gridCol>
                <a:gridCol w="1141607">
                  <a:extLst>
                    <a:ext uri="{9D8B030D-6E8A-4147-A177-3AD203B41FA5}">
                      <a16:colId xmlns:a16="http://schemas.microsoft.com/office/drawing/2014/main" val="2113136997"/>
                    </a:ext>
                  </a:extLst>
                </a:gridCol>
                <a:gridCol w="1293148">
                  <a:extLst>
                    <a:ext uri="{9D8B030D-6E8A-4147-A177-3AD203B41FA5}">
                      <a16:colId xmlns:a16="http://schemas.microsoft.com/office/drawing/2014/main" val="10438633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Total Stress due to NOC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86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Membrane Stress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96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Bending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147.26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59792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BEAA23F-12BF-4044-B143-1A11379F00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177476"/>
              </p:ext>
            </p:extLst>
          </p:nvPr>
        </p:nvGraphicFramePr>
        <p:xfrm>
          <a:off x="6239116" y="3123662"/>
          <a:ext cx="5666872" cy="1107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32117">
                  <a:extLst>
                    <a:ext uri="{9D8B030D-6E8A-4147-A177-3AD203B41FA5}">
                      <a16:colId xmlns:a16="http://schemas.microsoft.com/office/drawing/2014/main" val="785050221"/>
                    </a:ext>
                  </a:extLst>
                </a:gridCol>
                <a:gridCol w="1141607">
                  <a:extLst>
                    <a:ext uri="{9D8B030D-6E8A-4147-A177-3AD203B41FA5}">
                      <a16:colId xmlns:a16="http://schemas.microsoft.com/office/drawing/2014/main" val="2113136997"/>
                    </a:ext>
                  </a:extLst>
                </a:gridCol>
                <a:gridCol w="1293148">
                  <a:extLst>
                    <a:ext uri="{9D8B030D-6E8A-4147-A177-3AD203B41FA5}">
                      <a16:colId xmlns:a16="http://schemas.microsoft.com/office/drawing/2014/main" val="10438633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Stress due to SSE Loads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86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SSE Membrane Stress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96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SSE Bending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athcad UniMath" panose="02000503020000020003" pitchFamily="50" charset="0"/>
                        </a:rPr>
                        <a:t>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91.85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597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351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A4319-36CF-48C5-8CA7-957D3951F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 Study: Crack Morphology and Leak Rate</a:t>
            </a:r>
            <a:br>
              <a:rPr lang="en-US" dirty="0"/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RVON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344E6D-F1D1-434F-90F9-D375C7868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 algn="ctr"/>
              <a:t>14</a:t>
            </a:fld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0200F66-3A8E-4A28-923F-07395C3FC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967415"/>
              </p:ext>
            </p:extLst>
          </p:nvPr>
        </p:nvGraphicFramePr>
        <p:xfrm>
          <a:off x="807720" y="2153920"/>
          <a:ext cx="9794238" cy="221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90160">
                  <a:extLst>
                    <a:ext uri="{9D8B030D-6E8A-4147-A177-3AD203B41FA5}">
                      <a16:colId xmlns:a16="http://schemas.microsoft.com/office/drawing/2014/main" val="2987230007"/>
                    </a:ext>
                  </a:extLst>
                </a:gridCol>
                <a:gridCol w="1424092">
                  <a:extLst>
                    <a:ext uri="{9D8B030D-6E8A-4147-A177-3AD203B41FA5}">
                      <a16:colId xmlns:a16="http://schemas.microsoft.com/office/drawing/2014/main" val="1336354157"/>
                    </a:ext>
                  </a:extLst>
                </a:gridCol>
                <a:gridCol w="3279986">
                  <a:extLst>
                    <a:ext uri="{9D8B030D-6E8A-4147-A177-3AD203B41FA5}">
                      <a16:colId xmlns:a16="http://schemas.microsoft.com/office/drawing/2014/main" val="112904551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Leak Rate Parameters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177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Global Roughness, </a:t>
                      </a:r>
                      <a:r>
                        <a:rPr lang="en-US" dirty="0" err="1"/>
                        <a:t>mu_G</a:t>
                      </a:r>
                      <a:r>
                        <a:rPr lang="en-US" dirty="0"/>
                        <a:t> (PWSCC)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latin typeface="Mathcad UniMath" panose="02000503020000020003" pitchFamily="50" charset="0"/>
                        </a:rPr>
                        <a:t>μ</a:t>
                      </a:r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258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Local Roughness,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mu_L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(PWSCC)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>
                          <a:latin typeface="Mathcad UniMath" panose="02000503020000020003" pitchFamily="50" charset="0"/>
                        </a:rPr>
                        <a:t>μ</a:t>
                      </a:r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199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Turns,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eta_tL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(PWSCC)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Mathcad UniMath" panose="02000503020000020003" pitchFamily="50" charset="0"/>
                        </a:rPr>
                        <a:t>m</a:t>
                      </a:r>
                      <a:r>
                        <a:rPr lang="en-US" baseline="30000" dirty="0">
                          <a:latin typeface="Mathcad UniMath" panose="02000503020000020003" pitchFamily="50" charset="0"/>
                        </a:rPr>
                        <a:t>-1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640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Global Path Dev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Fact,K_G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(PWSCC)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1.009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85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Local Path Dev Fact, K_G_L (PWSCC)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1.243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886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462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8798F-1D19-4E08-986B-49194AECC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Study: Deterministic Results</a:t>
            </a:r>
            <a:br>
              <a:rPr lang="en-US" dirty="0"/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RVON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57128-2C1B-45D9-9682-197D9A930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leak detection rate of 10</a:t>
            </a:r>
          </a:p>
          <a:p>
            <a:r>
              <a:rPr lang="en-US" dirty="0"/>
              <a:t>Critical flaw size calculated based on SRP 3.6.3 outside xLPR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DEEFF-7967-4814-82A5-7120B7B33B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 algn="ctr"/>
              <a:t>15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27F4349-601E-4ACB-874E-8AC6FA3B3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79678"/>
              </p:ext>
            </p:extLst>
          </p:nvPr>
        </p:nvGraphicFramePr>
        <p:xfrm>
          <a:off x="1021080" y="3113243"/>
          <a:ext cx="9460668" cy="1402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53556">
                  <a:extLst>
                    <a:ext uri="{9D8B030D-6E8A-4147-A177-3AD203B41FA5}">
                      <a16:colId xmlns:a16="http://schemas.microsoft.com/office/drawing/2014/main" val="4126999303"/>
                    </a:ext>
                  </a:extLst>
                </a:gridCol>
                <a:gridCol w="3153556">
                  <a:extLst>
                    <a:ext uri="{9D8B030D-6E8A-4147-A177-3AD203B41FA5}">
                      <a16:colId xmlns:a16="http://schemas.microsoft.com/office/drawing/2014/main" val="232061710"/>
                    </a:ext>
                  </a:extLst>
                </a:gridCol>
                <a:gridCol w="3153556">
                  <a:extLst>
                    <a:ext uri="{9D8B030D-6E8A-4147-A177-3AD203B41FA5}">
                      <a16:colId xmlns:a16="http://schemas.microsoft.com/office/drawing/2014/main" val="28046160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Critical Flaw Size 2a</a:t>
                      </a:r>
                      <a:r>
                        <a:rPr lang="en-US" sz="2000" baseline="-25000" dirty="0"/>
                        <a:t>c </a:t>
                      </a:r>
                      <a:r>
                        <a:rPr lang="en-US" sz="2000" baseline="0" dirty="0"/>
                        <a:t>(mm)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Leakage Flaw Size 2a</a:t>
                      </a:r>
                      <a:r>
                        <a:rPr lang="en-US" sz="2000" baseline="-25000" dirty="0"/>
                        <a:t>l </a:t>
                      </a:r>
                      <a:r>
                        <a:rPr lang="en-US" sz="2000" baseline="0" dirty="0"/>
                        <a:t>(mm)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Margin a</a:t>
                      </a:r>
                      <a:r>
                        <a:rPr lang="en-US" sz="2000" baseline="-25000" dirty="0"/>
                        <a:t>c</a:t>
                      </a:r>
                      <a:r>
                        <a:rPr lang="en-US" sz="2000" baseline="0" dirty="0"/>
                        <a:t>/</a:t>
                      </a:r>
                      <a:r>
                        <a:rPr lang="en-US" sz="2000" dirty="0"/>
                        <a:t>a</a:t>
                      </a:r>
                      <a:r>
                        <a:rPr lang="en-US" sz="2000" baseline="-25000" dirty="0"/>
                        <a:t>l </a:t>
                      </a:r>
                      <a:endParaRPr lang="en-US" sz="2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78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542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2.89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700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47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9EA52-E274-40A8-95BD-5A7349F9A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Case Study: Probabilistic Results</a:t>
            </a:r>
            <a:br>
              <a:rPr lang="en-US" dirty="0"/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RVON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7A743-8483-4BF5-A98C-E3B0B358F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26" y="1671147"/>
            <a:ext cx="9759903" cy="12573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Critical Crack Length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Mean: 0.61 m (</a:t>
            </a:r>
            <a:r>
              <a:rPr lang="en-US" dirty="0" err="1"/>
              <a:t>a</a:t>
            </a:r>
            <a:r>
              <a:rPr lang="en-US" baseline="-25000" dirty="0" err="1"/>
              <a:t>c,m</a:t>
            </a:r>
            <a:r>
              <a:rPr lang="en-US" dirty="0"/>
              <a:t>) – approximately 27% of pipe circumference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Std Deviation: 0.057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5A7157-5538-4EDB-AB66-D8806D032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5D2A94A-85F3-4C59-B217-4A68043D8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479469"/>
              </p:ext>
            </p:extLst>
          </p:nvPr>
        </p:nvGraphicFramePr>
        <p:xfrm>
          <a:off x="880337" y="3062325"/>
          <a:ext cx="10059802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633">
                  <a:extLst>
                    <a:ext uri="{9D8B030D-6E8A-4147-A177-3AD203B41FA5}">
                      <a16:colId xmlns:a16="http://schemas.microsoft.com/office/drawing/2014/main" val="1578279889"/>
                    </a:ext>
                  </a:extLst>
                </a:gridCol>
                <a:gridCol w="2357927">
                  <a:extLst>
                    <a:ext uri="{9D8B030D-6E8A-4147-A177-3AD203B41FA5}">
                      <a16:colId xmlns:a16="http://schemas.microsoft.com/office/drawing/2014/main" val="3830456229"/>
                    </a:ext>
                  </a:extLst>
                </a:gridCol>
                <a:gridCol w="2939143">
                  <a:extLst>
                    <a:ext uri="{9D8B030D-6E8A-4147-A177-3AD203B41FA5}">
                      <a16:colId xmlns:a16="http://schemas.microsoft.com/office/drawing/2014/main" val="604828280"/>
                    </a:ext>
                  </a:extLst>
                </a:gridCol>
                <a:gridCol w="1730829">
                  <a:extLst>
                    <a:ext uri="{9D8B030D-6E8A-4147-A177-3AD203B41FA5}">
                      <a16:colId xmlns:a16="http://schemas.microsoft.com/office/drawing/2014/main" val="1193693008"/>
                    </a:ext>
                  </a:extLst>
                </a:gridCol>
                <a:gridCol w="1355270">
                  <a:extLst>
                    <a:ext uri="{9D8B030D-6E8A-4147-A177-3AD203B41FA5}">
                      <a16:colId xmlns:a16="http://schemas.microsoft.com/office/drawing/2014/main" val="10023148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Leak Rate (</a:t>
                      </a:r>
                      <a:r>
                        <a:rPr lang="en-US" sz="1800" b="1" kern="1200" dirty="0" err="1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gpm</a:t>
                      </a: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Mean Leakage Crack Length, a</a:t>
                      </a:r>
                      <a:r>
                        <a:rPr lang="en-US" sz="1800" b="1" kern="1200" baseline="-250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l,m  </a:t>
                      </a: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(m)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Standard Deviation on </a:t>
                      </a:r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Leakage Crack Length 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LBB Margin,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a</a:t>
                      </a:r>
                      <a:r>
                        <a:rPr lang="en-US" sz="1800" b="1" kern="1200" baseline="-250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c,m</a:t>
                      </a:r>
                      <a:r>
                        <a:rPr lang="en-US" sz="1800" b="1" kern="1200" baseline="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/</a:t>
                      </a:r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a</a:t>
                      </a:r>
                      <a:r>
                        <a:rPr lang="en-US" sz="1800" kern="1200" baseline="-250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l,m </a:t>
                      </a:r>
                      <a:r>
                        <a:rPr lang="en-US" sz="1800" b="1" kern="1200" baseline="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 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Microsoft Sans Serif" panose="020B0604020202020204" pitchFamily="34" charset="0"/>
                        <a:ea typeface="+mn-ea"/>
                        <a:cs typeface="Microsoft Sans Serif" panose="020B0604020202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Conditional P. of Rupture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7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0.153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4.91E-03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4.05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4.59E-16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77418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0.186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7.15E-03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3.32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5.50E-14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9591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0.212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8.57E-03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2.91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Microsoft Sans Serif" panose="020B0604020202020204" pitchFamily="34" charset="0"/>
                          <a:ea typeface="+mn-ea"/>
                          <a:cs typeface="Microsoft Sans Serif" panose="020B0604020202020204" pitchFamily="34" charset="0"/>
                        </a:rPr>
                        <a:t>1.78E-12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67631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122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090D-887C-4704-A0A0-EE0DA127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Case Study</a:t>
            </a:r>
            <a:r>
              <a:rPr lang="en-US" dirty="0"/>
              <a:t>: </a:t>
            </a:r>
            <a:r>
              <a:rPr lang="en-US" sz="5400" dirty="0"/>
              <a:t>Probabilistic Results</a:t>
            </a:r>
            <a:br>
              <a:rPr lang="en-US" dirty="0"/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RVON- (cont’d)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E0507-A745-407B-9248-0172890B3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26" y="1600200"/>
            <a:ext cx="11386590" cy="4191000"/>
          </a:xfrm>
        </p:spPr>
        <p:txBody>
          <a:bodyPr/>
          <a:lstStyle/>
          <a:p>
            <a:r>
              <a:rPr lang="en-US" dirty="0"/>
              <a:t>Low probability of rupture is due to tight distribution on material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0714C7-3EBD-4675-A55B-59F650F05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C29B95-A88E-4CB8-ABE5-2A2D98255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226" y="2230092"/>
            <a:ext cx="6654131" cy="381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20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090D-887C-4704-A0A0-EE0DA127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Case Study: Probabilistic Results</a:t>
            </a:r>
            <a:br>
              <a:rPr lang="en-US" dirty="0"/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RVON- (cont’d)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E0507-A745-407B-9248-0172890B3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26" y="1600200"/>
            <a:ext cx="11585396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0714C7-3EBD-4675-A55B-59F650F05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719163-0B6F-4302-BBD0-37F3A92C0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812" y="1537269"/>
            <a:ext cx="7930421" cy="432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5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7CF3-FBE1-44D9-941D-04742682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BC906-ADCB-48F6-A0AF-F69E1F879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26" y="1600200"/>
            <a:ext cx="11532719" cy="4191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approach was proposed to present the deterministic LBB in probabilistic space.</a:t>
            </a:r>
          </a:p>
          <a:p>
            <a:pPr lvl="1"/>
            <a:r>
              <a:rPr lang="en-US" dirty="0"/>
              <a:t>Conditional probability of rupture with initial through-wall crack</a:t>
            </a:r>
          </a:p>
          <a:p>
            <a:pPr lvl="1"/>
            <a:r>
              <a:rPr lang="en-US" dirty="0"/>
              <a:t>Margins on leakage crack size (10 for deterministic LBB) and critical crack size (2 for deterministic LBB) can be evaluated in a probabilistic space</a:t>
            </a:r>
          </a:p>
          <a:p>
            <a:endParaRPr lang="en-US" sz="1000" dirty="0"/>
          </a:p>
          <a:p>
            <a:r>
              <a:rPr lang="en-US" dirty="0"/>
              <a:t>Additional study underway to verify the present approach</a:t>
            </a:r>
          </a:p>
          <a:p>
            <a:endParaRPr lang="en-US" sz="1000" dirty="0"/>
          </a:p>
          <a:p>
            <a:r>
              <a:rPr lang="en-US" dirty="0"/>
              <a:t>Link to full probabilistic analysis </a:t>
            </a:r>
          </a:p>
          <a:p>
            <a:pPr lvl="1"/>
            <a:r>
              <a:rPr lang="en-US" dirty="0"/>
              <a:t>Including crack initiation, active degradation mechanism, ISI, break before leak, etc.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>
              <a:buFont typeface="Microsoft Sans Serif" panose="020B0604020202020204" pitchFamily="34" charset="0"/>
              <a:buChar char="–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DA9804-4802-40AF-95D6-2CC19D864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7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2AA1E-AB77-4DB1-89B9-9D717959B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2B8A9-C211-4037-8B69-A900E530B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Methodology and 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Case Study </a:t>
            </a:r>
          </a:p>
          <a:p>
            <a:pPr>
              <a:lnSpc>
                <a:spcPct val="150000"/>
              </a:lnSpc>
            </a:pPr>
            <a:r>
              <a:rPr lang="en-US" dirty="0"/>
              <a:t>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Summary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158DF-1FC1-4C92-BCA0-78CAF8B8DE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 dirty="0"/>
              <a:t>SLIDE</a:t>
            </a:r>
            <a:r>
              <a:rPr lang="en-US" dirty="0"/>
              <a:t> </a:t>
            </a:r>
            <a:fld id="{AED3C826-DFD6-6644-BDE2-8A58EE00947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22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0C34-B010-4CA1-A440-A6AE4BA53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F61B-13D0-469C-837A-5D12D508B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Deterministic LBB (SRP 3.6.3)</a:t>
            </a:r>
          </a:p>
          <a:p>
            <a:pPr lvl="1">
              <a:buFont typeface="Microsoft Sans Serif" panose="020B0604020202020204" pitchFamily="34" charset="0"/>
              <a:buChar char="–"/>
            </a:pPr>
            <a:r>
              <a:rPr lang="en-US" dirty="0"/>
              <a:t>Postulated through-wall crack</a:t>
            </a:r>
          </a:p>
          <a:p>
            <a:pPr lvl="1">
              <a:buFont typeface="Microsoft Sans Serif" panose="020B0604020202020204" pitchFamily="34" charset="0"/>
              <a:buChar char="–"/>
            </a:pPr>
            <a:r>
              <a:rPr lang="en-US" dirty="0"/>
              <a:t>No crack growth (no active degradation mechanism)</a:t>
            </a:r>
          </a:p>
          <a:p>
            <a:pPr lvl="2">
              <a:buFont typeface="Microsoft Sans Serif" panose="020B0604020202020204" pitchFamily="34" charset="0"/>
              <a:buChar char="–"/>
            </a:pPr>
            <a:r>
              <a:rPr lang="en-US" dirty="0"/>
              <a:t>Crack growth performed only when mechanical/thermal fatigue mechanism</a:t>
            </a:r>
          </a:p>
          <a:p>
            <a:pPr marL="914400" lvl="2" indent="0">
              <a:buNone/>
            </a:pPr>
            <a:r>
              <a:rPr lang="en-US" dirty="0"/>
              <a:t>is determined to be present but not factored into the determination of LBB margin</a:t>
            </a:r>
          </a:p>
          <a:p>
            <a:pPr lvl="1">
              <a:buFont typeface="Microsoft Sans Serif" panose="020B0604020202020204" pitchFamily="34" charset="0"/>
              <a:buChar char="–"/>
            </a:pPr>
            <a:r>
              <a:rPr lang="en-US" dirty="0"/>
              <a:t>Margin on leakage and critical crack size</a:t>
            </a:r>
          </a:p>
          <a:p>
            <a:endParaRPr lang="en-US" dirty="0"/>
          </a:p>
          <a:p>
            <a:r>
              <a:rPr lang="en-US" dirty="0"/>
              <a:t>Probabilistic LBB (e.g., </a:t>
            </a:r>
            <a:r>
              <a:rPr lang="en-US" dirty="0" err="1"/>
              <a:t>xLPR</a:t>
            </a:r>
            <a:r>
              <a:rPr lang="en-US" dirty="0"/>
              <a:t>)</a:t>
            </a:r>
          </a:p>
          <a:p>
            <a:pPr lvl="1">
              <a:buFont typeface="Microsoft Sans Serif" panose="020B0604020202020204" pitchFamily="34" charset="0"/>
              <a:buChar char="–"/>
            </a:pPr>
            <a:r>
              <a:rPr lang="en-US" dirty="0"/>
              <a:t>Crack initiation and growth (active degradation mechanism)</a:t>
            </a:r>
          </a:p>
          <a:p>
            <a:pPr lvl="1">
              <a:buFont typeface="Microsoft Sans Serif" panose="020B0604020202020204" pitchFamily="34" charset="0"/>
              <a:buChar char="–"/>
            </a:pPr>
            <a:r>
              <a:rPr lang="en-US" dirty="0"/>
              <a:t>Probability of rupture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Difficult to compare two results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5865D-8B99-4A3A-9CB9-80551880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41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0C34-B010-4CA1-A440-A6AE4BA53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F61B-13D0-469C-837A-5D12D508B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Precedent in developing a baseline probabilistic benchmark for the current deterministic LBB procedure</a:t>
            </a:r>
          </a:p>
          <a:p>
            <a:pPr lvl="1">
              <a:buFont typeface="Microsoft Sans Serif" panose="020B0604020202020204" pitchFamily="34" charset="0"/>
              <a:buChar char="–"/>
            </a:pPr>
            <a:endParaRPr lang="en-US" dirty="0"/>
          </a:p>
          <a:p>
            <a:pPr lvl="1">
              <a:buFont typeface="Microsoft Sans Serif" panose="020B0604020202020204" pitchFamily="34" charset="0"/>
              <a:buChar char="–"/>
            </a:pPr>
            <a:r>
              <a:rPr lang="en-US" dirty="0" err="1"/>
              <a:t>ProLBB</a:t>
            </a:r>
            <a:r>
              <a:rPr lang="en-US" dirty="0"/>
              <a:t> – A probabilistic Approach to Leak Before Break Determination,” SKI Report 2007:43, November 2007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5865D-8B99-4A3A-9CB9-80551880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09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0F11F-72C1-4F6D-8DDA-D964004BC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84" y="380372"/>
            <a:ext cx="10829423" cy="841457"/>
          </a:xfrm>
        </p:spPr>
        <p:txBody>
          <a:bodyPr>
            <a:noAutofit/>
          </a:bodyPr>
          <a:lstStyle/>
          <a:p>
            <a:r>
              <a:rPr lang="en-US" dirty="0"/>
              <a:t>Deterministic LBB in Probabilistic Space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80C16-BC1E-4F24-AD25-059636D70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405B27-3AF5-4B13-9938-E11179848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84" y="1585750"/>
            <a:ext cx="11329035" cy="4191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 Represent the current deterministic LBB approach in a probabilistic space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Conditional probability of rupture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Postulated idealized through-wall crack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Leak-before-break 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Break-before-leak not considered in deterministic LBB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4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2F16B-B9C3-41E8-ADC4-D91A8572D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128" y="134467"/>
            <a:ext cx="6412544" cy="1402802"/>
          </a:xfrm>
        </p:spPr>
        <p:txBody>
          <a:bodyPr/>
          <a:lstStyle/>
          <a:p>
            <a:r>
              <a:rPr lang="en-US" dirty="0"/>
              <a:t>Overall Methodology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EB5FE-FA16-446D-8E53-FA2AD68E5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26" y="1600200"/>
            <a:ext cx="4962681" cy="4191000"/>
          </a:xfrm>
        </p:spPr>
        <p:txBody>
          <a:bodyPr/>
          <a:lstStyle/>
          <a:p>
            <a:r>
              <a:rPr lang="en-US" dirty="0"/>
              <a:t>Conceptual determination of the probability of rupture for a single through-wall flaw</a:t>
            </a:r>
          </a:p>
          <a:p>
            <a:endParaRPr lang="en-US" dirty="0"/>
          </a:p>
          <a:p>
            <a:r>
              <a:rPr lang="en-US" dirty="0" err="1"/>
              <a:t>xLPR</a:t>
            </a:r>
            <a:r>
              <a:rPr lang="en-US" dirty="0"/>
              <a:t> used for PFM analysis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A55C46-5C01-4EC5-A5A3-38338D2F4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E30552-1756-45AF-97D7-D3F60163C7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4713"/>
          <a:stretch/>
        </p:blipFill>
        <p:spPr>
          <a:xfrm>
            <a:off x="3792873" y="924906"/>
            <a:ext cx="7462088" cy="505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809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FB738-59AC-409E-A56C-B856E725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Methodology (cont’d)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2A7FC-91C0-4A65-BAAB-CBDCEBE87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Postulate a through-wall or near through-wall flaw</a:t>
            </a:r>
          </a:p>
          <a:p>
            <a:r>
              <a:rPr lang="en-US" dirty="0"/>
              <a:t>Distribution on materials properties</a:t>
            </a:r>
          </a:p>
          <a:p>
            <a:r>
              <a:rPr lang="en-US" dirty="0"/>
              <a:t>Uncertainty on leakage based on </a:t>
            </a:r>
            <a:r>
              <a:rPr lang="en-US" dirty="0" err="1"/>
              <a:t>xLPR</a:t>
            </a:r>
            <a:r>
              <a:rPr lang="en-US" dirty="0"/>
              <a:t> </a:t>
            </a:r>
          </a:p>
          <a:p>
            <a:r>
              <a:rPr lang="en-US" dirty="0"/>
              <a:t>Distributions on leakage crack length (a</a:t>
            </a:r>
            <a:r>
              <a:rPr lang="en-US" baseline="-25000" dirty="0"/>
              <a:t>l</a:t>
            </a:r>
            <a:r>
              <a:rPr lang="en-US" dirty="0"/>
              <a:t>) and critical crack length (a</a:t>
            </a:r>
            <a:r>
              <a:rPr lang="en-US" baseline="-25000" dirty="0"/>
              <a:t>c</a:t>
            </a:r>
            <a:r>
              <a:rPr lang="en-US" dirty="0"/>
              <a:t>) are calculated from xLPR probabilistic analysis</a:t>
            </a:r>
          </a:p>
          <a:p>
            <a:r>
              <a:rPr lang="en-US" dirty="0"/>
              <a:t>Calculate LBB margin and conditional probability of rupture</a:t>
            </a:r>
          </a:p>
          <a:p>
            <a:pPr lvl="1"/>
            <a:r>
              <a:rPr lang="en-US" dirty="0"/>
              <a:t>Probability of rupture is calculated assuming the crack lengths are independent variables (bivariate)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D7AE0-64A4-44CF-99DD-9C047483B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05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72D08-3B6A-42E1-8DCA-E3AD7910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4C179-5852-4FBC-A569-00EAF1C94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Step1:Initial Conditions for xLPR</a:t>
            </a:r>
          </a:p>
          <a:p>
            <a:pPr lvl="2"/>
            <a:endParaRPr lang="en-US" sz="1000" dirty="0"/>
          </a:p>
          <a:p>
            <a:pPr lvl="2"/>
            <a:r>
              <a:rPr lang="en-US" sz="2400" dirty="0"/>
              <a:t>Number of flaw: 1 </a:t>
            </a:r>
          </a:p>
          <a:p>
            <a:pPr lvl="2"/>
            <a:r>
              <a:rPr lang="en-US" sz="2400" dirty="0"/>
              <a:t>Flaw type: Circumferential flaw </a:t>
            </a:r>
          </a:p>
          <a:p>
            <a:pPr lvl="2"/>
            <a:r>
              <a:rPr lang="en-US" sz="2400" dirty="0"/>
              <a:t>Leak rate uncertainty: set to 1 (“ON”)</a:t>
            </a:r>
          </a:p>
          <a:p>
            <a:pPr lvl="2"/>
            <a:r>
              <a:rPr lang="en-US" sz="2400" dirty="0"/>
              <a:t>Initial surface crack depth: 95% of thickness</a:t>
            </a:r>
          </a:p>
          <a:p>
            <a:pPr lvl="2"/>
            <a:r>
              <a:rPr lang="en-US" sz="2400" dirty="0"/>
              <a:t>Constant initial surface crack length</a:t>
            </a:r>
          </a:p>
          <a:p>
            <a:pPr lvl="2"/>
            <a:r>
              <a:rPr lang="en-US" sz="2400" dirty="0"/>
              <a:t>Probability of seismic event: 1 </a:t>
            </a:r>
          </a:p>
          <a:p>
            <a:pPr lvl="2"/>
            <a:r>
              <a:rPr lang="en-US" sz="2400" dirty="0"/>
              <a:t>All relevant input made constant except material data (weld and base materials)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E984E-573A-4AC4-B2B5-55C3E0EC0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36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DFB02-FD3C-43CA-B327-FF65D08B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63F48-C75D-444B-A1E5-185A324D6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Step2: From xLPR runs, determine distribution for</a:t>
            </a:r>
          </a:p>
          <a:p>
            <a:pPr lvl="2"/>
            <a:endParaRPr lang="en-US" sz="1000" dirty="0"/>
          </a:p>
          <a:p>
            <a:pPr lvl="2"/>
            <a:r>
              <a:rPr lang="en-US" sz="2400" dirty="0"/>
              <a:t>Leakage crack total length (a</a:t>
            </a:r>
            <a:r>
              <a:rPr lang="en-US" sz="2400" baseline="-25000" dirty="0"/>
              <a:t>l</a:t>
            </a:r>
            <a:r>
              <a:rPr lang="en-US" sz="2400" dirty="0"/>
              <a:t>)</a:t>
            </a:r>
          </a:p>
          <a:p>
            <a:pPr lvl="3"/>
            <a:r>
              <a:rPr lang="en-US" sz="2000" dirty="0"/>
              <a:t>For targeted leak rate, determine the corresponding idealized TWC length for each realization. Mean and standard deviation can be calculated from the above information for a targeted leak rate (or targeted leakage factor)</a:t>
            </a:r>
          </a:p>
          <a:p>
            <a:pPr lvl="2"/>
            <a:endParaRPr lang="en-US" sz="1000" dirty="0"/>
          </a:p>
          <a:p>
            <a:pPr lvl="2"/>
            <a:r>
              <a:rPr lang="en-US" sz="2400" dirty="0"/>
              <a:t>Critical crack total length (a</a:t>
            </a:r>
            <a:r>
              <a:rPr lang="en-US" sz="2400" baseline="-25000" dirty="0"/>
              <a:t>c</a:t>
            </a:r>
            <a:r>
              <a:rPr lang="en-US" sz="2400" dirty="0"/>
              <a:t>)</a:t>
            </a:r>
          </a:p>
          <a:p>
            <a:pPr lvl="2"/>
            <a:endParaRPr lang="en-US" sz="1000" dirty="0"/>
          </a:p>
          <a:p>
            <a:pPr lvl="2"/>
            <a:r>
              <a:rPr lang="en-US" sz="2400" dirty="0"/>
              <a:t>LBB margin (a</a:t>
            </a:r>
            <a:r>
              <a:rPr lang="en-US" sz="2400" baseline="-25000" dirty="0"/>
              <a:t>c</a:t>
            </a:r>
            <a:r>
              <a:rPr lang="en-US" sz="2400" dirty="0"/>
              <a:t>/a</a:t>
            </a:r>
            <a:r>
              <a:rPr lang="en-US" sz="2400" baseline="-25000" dirty="0"/>
              <a:t>l</a:t>
            </a:r>
            <a:r>
              <a:rPr lang="en-US" sz="2400" dirty="0"/>
              <a:t>) from each realization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D2F2A-9BA8-4A78-A1B6-D0CA8EEF2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b="1"/>
              <a:t>SLIDE</a:t>
            </a:r>
            <a:r>
              <a:rPr lang="en-US"/>
              <a:t> </a:t>
            </a:r>
            <a:fld id="{AED3C826-DFD6-6644-BDE2-8A58EE00947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54634"/>
      </p:ext>
    </p:extLst>
  </p:cSld>
  <p:clrMapOvr>
    <a:masterClrMapping/>
  </p:clrMapOvr>
</p:sld>
</file>

<file path=ppt/theme/theme1.xml><?xml version="1.0" encoding="utf-8"?>
<a:theme xmlns:a="http://schemas.openxmlformats.org/drawingml/2006/main" name="Non-Proprietary">
  <a:themeElements>
    <a:clrScheme name="SI CUSTOM">
      <a:dk1>
        <a:srgbClr val="3F3F3F"/>
      </a:dk1>
      <a:lt1>
        <a:srgbClr val="FFFFFF"/>
      </a:lt1>
      <a:dk2>
        <a:srgbClr val="757070"/>
      </a:dk2>
      <a:lt2>
        <a:srgbClr val="D8D8D8"/>
      </a:lt2>
      <a:accent1>
        <a:srgbClr val="3F3F3F"/>
      </a:accent1>
      <a:accent2>
        <a:srgbClr val="981E32"/>
      </a:accent2>
      <a:accent3>
        <a:srgbClr val="757070"/>
      </a:accent3>
      <a:accent4>
        <a:srgbClr val="A5A5A5"/>
      </a:accent4>
      <a:accent5>
        <a:srgbClr val="D8D8D8"/>
      </a:accent5>
      <a:accent6>
        <a:srgbClr val="FFFFFF"/>
      </a:accent6>
      <a:hlink>
        <a:srgbClr val="981E32"/>
      </a:hlink>
      <a:folHlink>
        <a:srgbClr val="7F7F7F"/>
      </a:folHlink>
    </a:clrScheme>
    <a:fontScheme name="SI Fonts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I_PowerPoint_Template_2018_Widescreen_Approved.potx" id="{ECA2838E-9A11-41ED-BAF9-DA17FEB64A71}" vid="{0CC2AAB0-D816-4DB9-80E0-6F273BEA161B}"/>
    </a:ext>
  </a:extLst>
</a:theme>
</file>

<file path=ppt/theme/theme2.xml><?xml version="1.0" encoding="utf-8"?>
<a:theme xmlns:a="http://schemas.openxmlformats.org/drawingml/2006/main" name="Proprietary">
  <a:themeElements>
    <a:clrScheme name="SI CUSTOM">
      <a:dk1>
        <a:srgbClr val="3F3F3F"/>
      </a:dk1>
      <a:lt1>
        <a:srgbClr val="FFFFFF"/>
      </a:lt1>
      <a:dk2>
        <a:srgbClr val="757070"/>
      </a:dk2>
      <a:lt2>
        <a:srgbClr val="D8D8D8"/>
      </a:lt2>
      <a:accent1>
        <a:srgbClr val="3F3F3F"/>
      </a:accent1>
      <a:accent2>
        <a:srgbClr val="981E32"/>
      </a:accent2>
      <a:accent3>
        <a:srgbClr val="757070"/>
      </a:accent3>
      <a:accent4>
        <a:srgbClr val="A5A5A5"/>
      </a:accent4>
      <a:accent5>
        <a:srgbClr val="D8D8D8"/>
      </a:accent5>
      <a:accent6>
        <a:srgbClr val="FFFFFF"/>
      </a:accent6>
      <a:hlink>
        <a:srgbClr val="981E32"/>
      </a:hlink>
      <a:folHlink>
        <a:srgbClr val="7F7F7F"/>
      </a:folHlink>
    </a:clrScheme>
    <a:fontScheme name="SI Fonts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I_PowerPoint_Template_2018_Widescreen_Approved.potx" id="{ECA2838E-9A11-41ED-BAF9-DA17FEB64A71}" vid="{C5A6C3BC-CBE0-4639-9E1D-A6F51352C06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6d678947-b738-4903-8e93-1c3ca57dc9d5" ContentTypeId="0x01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6E83FA98DB2C4FAB1C38C8ACD2B3F8" ma:contentTypeVersion="2" ma:contentTypeDescription="Create a new document." ma:contentTypeScope="" ma:versionID="87c9707e20cbd7ff0b19757df7f36508">
  <xsd:schema xmlns:xsd="http://www.w3.org/2001/XMLSchema" xmlns:xs="http://www.w3.org/2001/XMLSchema" xmlns:p="http://schemas.microsoft.com/office/2006/metadata/properties" xmlns:ns2="1f395f92-be5a-4860-b3b3-b2cf2ae7e06b" targetNamespace="http://schemas.microsoft.com/office/2006/metadata/properties" ma:root="true" ma:fieldsID="1a33f953064787439290ab286e8b1350" ns2:_="">
    <xsd:import namespace="1f395f92-be5a-4860-b3b3-b2cf2ae7e0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95f92-be5a-4860-b3b3-b2cf2ae7e0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17114B-271B-4B64-8D0C-E646C303ACBC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243A091-0208-44E4-9A3D-A27018B429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981158-E620-4432-995D-6865BDB55165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f395f92-be5a-4860-b3b3-b2cf2ae7e06b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CF072F06-FC74-4574-9CB1-7F9639F007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395f92-be5a-4860-b3b3-b2cf2ae7e0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SI_PowerPoint_Template_2018_Widescreen_Approved (1)</Template>
  <TotalTime>4820</TotalTime>
  <Words>1066</Words>
  <Application>Microsoft Office PowerPoint</Application>
  <PresentationFormat>Widescreen</PresentationFormat>
  <Paragraphs>262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Mathcad UniMath</vt:lpstr>
      <vt:lpstr>Microsoft Sans Serif</vt:lpstr>
      <vt:lpstr>Wingdings</vt:lpstr>
      <vt:lpstr>Non-Proprietary</vt:lpstr>
      <vt:lpstr>Proprietary</vt:lpstr>
      <vt:lpstr>PowerPoint Presentation</vt:lpstr>
      <vt:lpstr>Outline</vt:lpstr>
      <vt:lpstr>Background</vt:lpstr>
      <vt:lpstr>Background (cont’d)</vt:lpstr>
      <vt:lpstr>Deterministic LBB in Probabilistic Space</vt:lpstr>
      <vt:lpstr>Overall Methodology </vt:lpstr>
      <vt:lpstr>Overall Methodology (cont’d) </vt:lpstr>
      <vt:lpstr>Procedure</vt:lpstr>
      <vt:lpstr>Procedure (cont’d)</vt:lpstr>
      <vt:lpstr>Procedure (cont’d)</vt:lpstr>
      <vt:lpstr>Case Study RVON </vt:lpstr>
      <vt:lpstr>Case Study: Operating Conditions and Loads RVON </vt:lpstr>
      <vt:lpstr>Case Study: Calculated Stress – Membrane and Bending RVON</vt:lpstr>
      <vt:lpstr>Case Study: Crack Morphology and Leak Rate RVON</vt:lpstr>
      <vt:lpstr>Case Study: Deterministic Results RVON</vt:lpstr>
      <vt:lpstr>Case Study: Probabilistic Results RVON</vt:lpstr>
      <vt:lpstr>Case Study: Probabilistic Results RVON- (cont’d)</vt:lpstr>
      <vt:lpstr>Case Study: Probabilistic Results RVON- (cont’d)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Auvil, Bud</dc:creator>
  <cp:lastModifiedBy>Somasundaram, Deepak</cp:lastModifiedBy>
  <cp:revision>388</cp:revision>
  <dcterms:created xsi:type="dcterms:W3CDTF">2018-05-16T23:38:16Z</dcterms:created>
  <dcterms:modified xsi:type="dcterms:W3CDTF">2019-10-23T23:20:39Z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0x010100F56E83FA98DB2C4FAB1C38C8ACD2B3F8</vt:lpwstr>
  </property>
</Properties>
</file>