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84" r:id="rId5"/>
    <p:sldId id="409" r:id="rId6"/>
    <p:sldId id="410" r:id="rId7"/>
    <p:sldId id="422" r:id="rId8"/>
    <p:sldId id="416" r:id="rId9"/>
    <p:sldId id="413" r:id="rId10"/>
    <p:sldId id="423" r:id="rId11"/>
    <p:sldId id="424" r:id="rId12"/>
    <p:sldId id="425" r:id="rId13"/>
    <p:sldId id="427" r:id="rId14"/>
    <p:sldId id="430" r:id="rId15"/>
    <p:sldId id="431" r:id="rId16"/>
    <p:sldId id="432" r:id="rId17"/>
    <p:sldId id="426" r:id="rId18"/>
    <p:sldId id="429" r:id="rId19"/>
    <p:sldId id="433" r:id="rId20"/>
    <p:sldId id="434" r:id="rId21"/>
    <p:sldId id="435" r:id="rId22"/>
    <p:sldId id="438" r:id="rId23"/>
    <p:sldId id="439" r:id="rId24"/>
    <p:sldId id="421" r:id="rId2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67104" autoAdjust="0"/>
  </p:normalViewPr>
  <p:slideViewPr>
    <p:cSldViewPr>
      <p:cViewPr varScale="1">
        <p:scale>
          <a:sx n="92" d="100"/>
          <a:sy n="92" d="100"/>
        </p:scale>
        <p:origin x="-12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03/10/2019</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8389280" cy="3888680"/>
          </a:xfrm>
          <a:ln>
            <a:solidFill>
              <a:srgbClr val="FFFF00"/>
            </a:solidFill>
          </a:ln>
        </p:spPr>
        <p:txBody>
          <a:bodyPr rtlCol="0">
            <a:normAutofit/>
          </a:bodyPr>
          <a:lstStyle/>
          <a:p>
            <a:pPr>
              <a:lnSpc>
                <a:spcPct val="115000"/>
              </a:lnSpc>
              <a:spcAft>
                <a:spcPts val="0"/>
              </a:spcAft>
            </a:pPr>
            <a:r>
              <a:rPr lang="en-GB" altLang="en-US" sz="2800" dirty="0">
                <a:solidFill>
                  <a:srgbClr val="E7E200"/>
                </a:solidFill>
              </a:rPr>
              <a:t>IAEA Coordinated Research Project (I31030):</a:t>
            </a:r>
            <a:br>
              <a:rPr lang="en-GB" altLang="en-US" sz="2800" dirty="0">
                <a:solidFill>
                  <a:srgbClr val="E7E200"/>
                </a:solidFill>
              </a:rPr>
            </a:br>
            <a:r>
              <a:rPr lang="en-GB" altLang="en-US" sz="2800" dirty="0">
                <a:solidFill>
                  <a:srgbClr val="E7E200"/>
                </a:solidFill>
              </a:rPr>
              <a:t>Methodology for Developing Pipe Failure Rates for Advanced Water Cooled Reactors</a:t>
            </a:r>
            <a:br>
              <a:rPr lang="en-GB" altLang="en-US" sz="2800" dirty="0">
                <a:solidFill>
                  <a:srgbClr val="E7E200"/>
                </a:solidFill>
              </a:rPr>
            </a:br>
            <a:r>
              <a:rPr lang="en-GB" altLang="en-US" dirty="0">
                <a:solidFill>
                  <a:srgbClr val="E7E200"/>
                </a:solidFill>
              </a:rPr>
              <a:t/>
            </a:r>
            <a:br>
              <a:rPr lang="en-GB" altLang="en-US" dirty="0">
                <a:solidFill>
                  <a:srgbClr val="E7E200"/>
                </a:solidFill>
              </a:rPr>
            </a:br>
            <a: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3</a:t>
            </a:r>
            <a:r>
              <a:rPr lang="en-GB" sz="2200" baseline="300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rd</a:t>
            </a:r>
            <a: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International Seminar on Probabilistic Methodologies for Nuclear Applications</a:t>
            </a:r>
            <a:b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br>
            <a:r>
              <a:rPr lang="en-US"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October 22-24, 2019</a:t>
            </a:r>
            <a: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a:r>
            <a:br>
              <a:rPr lang="en-GB"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br>
            <a:r>
              <a:rPr lang="en-US" sz="2200" dirty="0">
                <a:solidFill>
                  <a:srgbClr val="E7E2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Rockville, MD, U.S.A</a:t>
            </a:r>
            <a:endParaRPr lang="en-GB" sz="2200" dirty="0">
              <a:solidFill>
                <a:srgbClr val="E7E200"/>
              </a:solidFill>
            </a:endParaRPr>
          </a:p>
        </p:txBody>
      </p:sp>
      <p:sp>
        <p:nvSpPr>
          <p:cNvPr id="3" name="Subtitle 2"/>
          <p:cNvSpPr>
            <a:spLocks noGrp="1"/>
          </p:cNvSpPr>
          <p:nvPr>
            <p:ph type="subTitle" idx="1"/>
          </p:nvPr>
        </p:nvSpPr>
        <p:spPr>
          <a:xfrm>
            <a:off x="5508104" y="5013176"/>
            <a:ext cx="3456385" cy="1439862"/>
          </a:xfrm>
          <a:ln>
            <a:noFill/>
          </a:ln>
        </p:spPr>
        <p:txBody>
          <a:bodyPr rtlCol="0">
            <a:noAutofit/>
          </a:bodyPr>
          <a:lstStyle/>
          <a:p>
            <a:pPr algn="r" eaLnBrk="1" fontAlgn="auto" hangingPunct="1">
              <a:spcAft>
                <a:spcPts val="0"/>
              </a:spcAft>
              <a:defRPr/>
            </a:pPr>
            <a:r>
              <a:rPr lang="en-US" sz="2000" dirty="0">
                <a:solidFill>
                  <a:srgbClr val="E7E200"/>
                </a:solidFill>
                <a:effectLst>
                  <a:outerShdw blurRad="38100" dist="38100" dir="2700000" algn="tl">
                    <a:srgbClr val="000000">
                      <a:alpha val="43137"/>
                    </a:srgbClr>
                  </a:outerShdw>
                </a:effectLst>
              </a:rPr>
              <a:t>Presented by:</a:t>
            </a:r>
            <a:br>
              <a:rPr lang="en-US" sz="2000" dirty="0">
                <a:solidFill>
                  <a:srgbClr val="E7E200"/>
                </a:solidFill>
                <a:effectLst>
                  <a:outerShdw blurRad="38100" dist="38100" dir="2700000" algn="tl">
                    <a:srgbClr val="000000">
                      <a:alpha val="43137"/>
                    </a:srgbClr>
                  </a:outerShdw>
                </a:effectLst>
              </a:rPr>
            </a:br>
            <a:r>
              <a:rPr lang="en-US" sz="2000" dirty="0">
                <a:solidFill>
                  <a:srgbClr val="E7E200"/>
                </a:solidFill>
                <a:effectLst>
                  <a:outerShdw blurRad="38100" dist="38100" dir="2700000" algn="tl">
                    <a:srgbClr val="000000">
                      <a:alpha val="43137"/>
                    </a:srgbClr>
                  </a:outerShdw>
                </a:effectLst>
              </a:rPr>
              <a:t>B.O.Y. Lydell</a:t>
            </a:r>
            <a:br>
              <a:rPr lang="en-US" sz="2000" dirty="0">
                <a:solidFill>
                  <a:srgbClr val="E7E200"/>
                </a:solidFill>
                <a:effectLst>
                  <a:outerShdw blurRad="38100" dist="38100" dir="2700000" algn="tl">
                    <a:srgbClr val="000000">
                      <a:alpha val="43137"/>
                    </a:srgbClr>
                  </a:outerShdw>
                </a:effectLst>
              </a:rPr>
            </a:br>
            <a:r>
              <a:rPr lang="en-US" sz="2000" dirty="0">
                <a:solidFill>
                  <a:srgbClr val="E7E200"/>
                </a:solidFill>
                <a:effectLst>
                  <a:outerShdw blurRad="38100" dist="38100" dir="2700000" algn="tl">
                    <a:srgbClr val="000000">
                      <a:alpha val="43137"/>
                    </a:srgbClr>
                  </a:outerShdw>
                </a:effectLst>
              </a:rPr>
              <a:t>Sigma-Phase Inc.</a:t>
            </a:r>
            <a:br>
              <a:rPr lang="en-US" sz="2000" dirty="0">
                <a:solidFill>
                  <a:srgbClr val="E7E200"/>
                </a:solidFill>
                <a:effectLst>
                  <a:outerShdw blurRad="38100" dist="38100" dir="2700000" algn="tl">
                    <a:srgbClr val="000000">
                      <a:alpha val="43137"/>
                    </a:srgbClr>
                  </a:outerShdw>
                </a:effectLst>
              </a:rPr>
            </a:br>
            <a:r>
              <a:rPr lang="en-US" sz="2000" dirty="0">
                <a:solidFill>
                  <a:srgbClr val="E7E200"/>
                </a:solidFill>
                <a:effectLst>
                  <a:outerShdw blurRad="38100" dist="38100" dir="2700000" algn="tl">
                    <a:srgbClr val="000000">
                      <a:alpha val="43137"/>
                    </a:srgbClr>
                  </a:outerShdw>
                </a:effectLst>
              </a:rPr>
              <a:t>Vero Beach, FL, U.S.A.</a:t>
            </a:r>
            <a:br>
              <a:rPr lang="en-US" sz="2000" dirty="0">
                <a:solidFill>
                  <a:srgbClr val="E7E200"/>
                </a:solidFill>
                <a:effectLst>
                  <a:outerShdw blurRad="38100" dist="38100" dir="2700000" algn="tl">
                    <a:srgbClr val="000000">
                      <a:alpha val="43137"/>
                    </a:srgbClr>
                  </a:outerShdw>
                </a:effectLst>
              </a:rPr>
            </a:br>
            <a:endParaRPr lang="en-US" sz="2000" dirty="0">
              <a:solidFill>
                <a:srgbClr val="E7E2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Analysis Framework</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10</a:t>
            </a:fld>
            <a:endParaRPr lang="en-US" altLang="en-US"/>
          </a:p>
        </p:txBody>
      </p:sp>
      <p:pic>
        <p:nvPicPr>
          <p:cNvPr id="8" name="Picture 7"/>
          <p:cNvPicPr>
            <a:picLocks noChangeAspect="1"/>
          </p:cNvPicPr>
          <p:nvPr/>
        </p:nvPicPr>
        <p:blipFill rotWithShape="1">
          <a:blip r:embed="rId3"/>
          <a:srcRect/>
          <a:stretch/>
        </p:blipFill>
        <p:spPr bwMode="auto">
          <a:xfrm>
            <a:off x="467544" y="1340768"/>
            <a:ext cx="7224152" cy="4791193"/>
          </a:xfrm>
          <a:prstGeom prst="rect">
            <a:avLst/>
          </a:prstGeom>
          <a:ln>
            <a:solidFill>
              <a:schemeClr val="accent1"/>
            </a:solidFill>
          </a:ln>
          <a:effectLst/>
        </p:spPr>
      </p:pic>
      <p:sp>
        <p:nvSpPr>
          <p:cNvPr id="7" name="TextBox 6"/>
          <p:cNvSpPr txBox="1"/>
          <p:nvPr/>
        </p:nvSpPr>
        <p:spPr>
          <a:xfrm>
            <a:off x="5076056" y="1628800"/>
            <a:ext cx="2258194" cy="1077218"/>
          </a:xfrm>
          <a:prstGeom prst="rect">
            <a:avLst/>
          </a:prstGeom>
          <a:noFill/>
          <a:ln>
            <a:solidFill>
              <a:schemeClr val="tx1"/>
            </a:solidFill>
          </a:ln>
        </p:spPr>
        <p:txBody>
          <a:bodyPr wrap="square" rtlCol="0">
            <a:spAutoFit/>
          </a:bodyPr>
          <a:lstStyle/>
          <a:p>
            <a:r>
              <a:rPr lang="en-US" sz="1600" dirty="0"/>
              <a:t>The starting point – to be refined &amp; elaborated by the CRP</a:t>
            </a:r>
          </a:p>
        </p:txBody>
      </p:sp>
    </p:spTree>
    <p:extLst>
      <p:ext uri="{BB962C8B-B14F-4D97-AF65-F5344CB8AC3E}">
        <p14:creationId xmlns:p14="http://schemas.microsoft.com/office/powerpoint/2010/main" val="393520038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17801"/>
            <a:ext cx="7623496"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Structural Integrity “Risk Triplet”</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11</a:t>
            </a:fld>
            <a:endParaRPr lang="en-US" alt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56" y="1286610"/>
            <a:ext cx="8266113"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7961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617" y="397560"/>
            <a:ext cx="7848871"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Results Presentation – An Example</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12</a:t>
            </a:fld>
            <a:endParaRPr lang="en-US"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45213"/>
            <a:ext cx="6940952" cy="5036190"/>
          </a:xfrm>
          <a:prstGeom prst="rect">
            <a:avLst/>
          </a:prstGeom>
          <a:solidFill>
            <a:schemeClr val="bg1"/>
          </a:solidFill>
          <a:ln>
            <a:noFill/>
          </a:ln>
          <a:extLst/>
        </p:spPr>
      </p:pic>
      <p:sp>
        <p:nvSpPr>
          <p:cNvPr id="2" name="TextBox 1"/>
          <p:cNvSpPr txBox="1"/>
          <p:nvPr/>
        </p:nvSpPr>
        <p:spPr>
          <a:xfrm>
            <a:off x="4548052" y="1700808"/>
            <a:ext cx="1752140" cy="1200329"/>
          </a:xfrm>
          <a:prstGeom prst="rect">
            <a:avLst/>
          </a:prstGeom>
          <a:solidFill>
            <a:schemeClr val="bg1"/>
          </a:solidFill>
          <a:ln>
            <a:solidFill>
              <a:schemeClr val="tx1">
                <a:lumMod val="60000"/>
                <a:lumOff val="40000"/>
              </a:schemeClr>
            </a:solidFill>
          </a:ln>
        </p:spPr>
        <p:txBody>
          <a:bodyPr wrap="square" rtlCol="0">
            <a:spAutoFit/>
          </a:bodyPr>
          <a:lstStyle/>
          <a:p>
            <a:r>
              <a:rPr lang="en-US" dirty="0" smtClean="0"/>
              <a:t>Thermal Stratification in PWR Excess Letdown line</a:t>
            </a:r>
            <a:endParaRPr lang="en-US" dirty="0"/>
          </a:p>
        </p:txBody>
      </p:sp>
    </p:spTree>
    <p:extLst>
      <p:ext uri="{BB962C8B-B14F-4D97-AF65-F5344CB8AC3E}">
        <p14:creationId xmlns:p14="http://schemas.microsoft.com/office/powerpoint/2010/main" val="343986714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97560"/>
            <a:ext cx="7920879"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Methods of Piping Reliability Analysis</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13</a:t>
            </a:fld>
            <a:endParaRPr lang="en-US" alt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2" y="1556792"/>
            <a:ext cx="8951913" cy="481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629712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Benchmark Analyses</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59505" y="1196752"/>
            <a:ext cx="8012983" cy="4889500"/>
          </a:xfrm>
          <a:ln>
            <a:solidFill>
              <a:srgbClr val="00B050"/>
            </a:solidFill>
          </a:ln>
        </p:spPr>
        <p:txBody>
          <a:bodyPr>
            <a:normAutofit/>
          </a:bodyPr>
          <a:lstStyle/>
          <a:p>
            <a:pPr marL="571500" indent="-514350">
              <a:spcAft>
                <a:spcPts val="0"/>
              </a:spcAft>
              <a:defRPr/>
            </a:pPr>
            <a:r>
              <a:rPr lang="en-US" sz="2200" b="1" u="sng" dirty="0" smtClean="0"/>
              <a:t>Benchmark #1</a:t>
            </a:r>
            <a:r>
              <a:rPr lang="en-US" sz="2200" b="1" dirty="0" smtClean="0"/>
              <a:t> </a:t>
            </a:r>
            <a:r>
              <a:rPr lang="en-US" sz="2200" dirty="0"/>
              <a:t>based on WCR piping system </a:t>
            </a:r>
            <a:r>
              <a:rPr lang="en-US" sz="2200" dirty="0" smtClean="0"/>
              <a:t>location</a:t>
            </a:r>
            <a:endParaRPr lang="en-US" sz="2200" dirty="0"/>
          </a:p>
          <a:p>
            <a:pPr marL="1371600" lvl="4" indent="-514350">
              <a:spcAft>
                <a:spcPts val="0"/>
              </a:spcAft>
              <a:defRPr/>
            </a:pPr>
            <a:r>
              <a:rPr lang="en-US" sz="2200" dirty="0" smtClean="0"/>
              <a:t>PWR Excess Letdown line – the benchmark is concerned with material degradation caused by thermal stratification. Ample &amp; well documented OPEX, physical phenomenon well understood</a:t>
            </a:r>
            <a:endParaRPr lang="en-US" sz="2200" dirty="0"/>
          </a:p>
          <a:p>
            <a:pPr marL="571500" indent="-514350">
              <a:spcAft>
                <a:spcPts val="0"/>
              </a:spcAft>
              <a:defRPr/>
            </a:pPr>
            <a:r>
              <a:rPr lang="en-US" sz="2200" b="1" u="sng" dirty="0"/>
              <a:t>Benchmark #2</a:t>
            </a:r>
            <a:r>
              <a:rPr lang="en-US" sz="2200" dirty="0"/>
              <a:t> based on </a:t>
            </a:r>
            <a:r>
              <a:rPr lang="en-US" sz="2200" dirty="0" smtClean="0"/>
              <a:t>two AWCR </a:t>
            </a:r>
            <a:r>
              <a:rPr lang="en-US" sz="2200" dirty="0"/>
              <a:t>evaluation </a:t>
            </a:r>
            <a:r>
              <a:rPr lang="en-US" sz="2200" dirty="0" smtClean="0"/>
              <a:t>boundaries (e.g. AP-1000)</a:t>
            </a:r>
            <a:endParaRPr lang="en-US" sz="2200" dirty="0"/>
          </a:p>
          <a:p>
            <a:pPr marL="1371600" lvl="4" indent="-514350">
              <a:defRPr/>
            </a:pPr>
            <a:r>
              <a:rPr lang="en-US" sz="2200" dirty="0"/>
              <a:t>RCS Hot Leg dissimilar metal welds</a:t>
            </a:r>
          </a:p>
          <a:p>
            <a:pPr marL="1371600" lvl="4" indent="-514350">
              <a:defRPr/>
            </a:pPr>
            <a:r>
              <a:rPr lang="en-US" sz="2200" dirty="0"/>
              <a:t>Pressurizer surge line to RCS Hot Leg branch connection</a:t>
            </a:r>
          </a:p>
          <a:p>
            <a:pPr marL="1828800" lvl="4" indent="-514350">
              <a:spcAft>
                <a:spcPts val="0"/>
              </a:spcAft>
              <a:buFont typeface="Arial" panose="020B0604020202020204" pitchFamily="34" charset="0"/>
              <a:buChar char="•"/>
              <a:defRPr/>
            </a:pPr>
            <a:r>
              <a:rPr lang="en-US" sz="2200" dirty="0" smtClean="0">
                <a:sym typeface="Wingdings" panose="05000000000000000000" pitchFamily="2" charset="2"/>
              </a:rPr>
              <a:t>The analysis teams are to perform a degradation mechanism assessment as part of the benchmarks</a:t>
            </a:r>
            <a:endParaRPr lang="en-US" sz="2200" dirty="0">
              <a:sym typeface="Wingdings" panose="05000000000000000000" pitchFamily="2" charset="2"/>
            </a:endParaRPr>
          </a:p>
        </p:txBody>
      </p:sp>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14</a:t>
            </a:fld>
            <a:endParaRPr lang="en-US" altLang="en-US"/>
          </a:p>
        </p:txBody>
      </p:sp>
    </p:spTree>
    <p:extLst>
      <p:ext uri="{BB962C8B-B14F-4D97-AF65-F5344CB8AC3E}">
        <p14:creationId xmlns:p14="http://schemas.microsoft.com/office/powerpoint/2010/main" val="174836911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87084"/>
            <a:ext cx="8148960"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Basic Concept of Benchmark Analyses</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15</a:t>
            </a:fld>
            <a:endParaRPr lang="en-US" altLang="en-US"/>
          </a:p>
        </p:txBody>
      </p:sp>
      <p:pic>
        <p:nvPicPr>
          <p:cNvPr id="8"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06523"/>
            <a:ext cx="6147392" cy="4417056"/>
          </a:xfrm>
          <a:prstGeom prst="rect">
            <a:avLst/>
          </a:prstGeom>
        </p:spPr>
      </p:pic>
      <p:sp>
        <p:nvSpPr>
          <p:cNvPr id="7" name="TextBox 6"/>
          <p:cNvSpPr txBox="1"/>
          <p:nvPr/>
        </p:nvSpPr>
        <p:spPr>
          <a:xfrm>
            <a:off x="7020272" y="3693312"/>
            <a:ext cx="1296144" cy="307777"/>
          </a:xfrm>
          <a:prstGeom prst="rect">
            <a:avLst/>
          </a:prstGeom>
          <a:noFill/>
          <a:ln>
            <a:solidFill>
              <a:schemeClr val="tx1"/>
            </a:solidFill>
          </a:ln>
        </p:spPr>
        <p:txBody>
          <a:bodyPr wrap="square" rtlCol="0">
            <a:spAutoFit/>
          </a:bodyPr>
          <a:lstStyle/>
          <a:p>
            <a:r>
              <a:rPr lang="en-US" sz="1400" dirty="0"/>
              <a:t>CFP Models</a:t>
            </a:r>
          </a:p>
        </p:txBody>
      </p:sp>
      <p:sp>
        <p:nvSpPr>
          <p:cNvPr id="10" name="Left Arrow 9"/>
          <p:cNvSpPr/>
          <p:nvPr/>
        </p:nvSpPr>
        <p:spPr>
          <a:xfrm>
            <a:off x="6686944" y="3749719"/>
            <a:ext cx="333328"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62407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620" y="529183"/>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Technical Challenges (i)</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16</a:t>
            </a:fld>
            <a:endParaRPr lang="en-US" altLang="en-US"/>
          </a:p>
        </p:txBody>
      </p:sp>
      <p:sp>
        <p:nvSpPr>
          <p:cNvPr id="12" name="Subtitle 2"/>
          <p:cNvSpPr txBox="1">
            <a:spLocks/>
          </p:cNvSpPr>
          <p:nvPr/>
        </p:nvSpPr>
        <p:spPr bwMode="auto">
          <a:xfrm>
            <a:off x="323527" y="1340768"/>
            <a:ext cx="856895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r>
              <a:rPr lang="en-US" sz="1800" b="0" dirty="0">
                <a:solidFill>
                  <a:schemeClr val="bg2">
                    <a:lumMod val="10000"/>
                  </a:schemeClr>
                </a:solidFill>
              </a:rPr>
              <a:t>“Complete” pipe failures are rare events:</a:t>
            </a:r>
          </a:p>
          <a:p>
            <a:pPr marL="1028700" lvl="1" indent="-571500">
              <a:buFont typeface="Arial" pitchFamily="34" charset="0"/>
              <a:buChar char="•"/>
            </a:pPr>
            <a:r>
              <a:rPr lang="en-US" sz="1800" b="0" dirty="0">
                <a:solidFill>
                  <a:schemeClr val="bg2">
                    <a:lumMod val="10000"/>
                  </a:schemeClr>
                </a:solidFill>
              </a:rPr>
              <a:t>The analytical issues &amp; results interpretation issues are well recognized and have been </a:t>
            </a:r>
            <a:r>
              <a:rPr lang="en-US" sz="1800" b="0" dirty="0" smtClean="0">
                <a:solidFill>
                  <a:schemeClr val="bg2">
                    <a:lumMod val="10000"/>
                  </a:schemeClr>
                </a:solidFill>
              </a:rPr>
              <a:t>debated </a:t>
            </a:r>
            <a:r>
              <a:rPr lang="en-US" sz="1800" b="0" dirty="0">
                <a:solidFill>
                  <a:schemeClr val="bg2">
                    <a:lumMod val="10000"/>
                  </a:schemeClr>
                </a:solidFill>
              </a:rPr>
              <a:t>since the dawn of the commercial nuclear industry</a:t>
            </a:r>
          </a:p>
          <a:p>
            <a:pPr marL="1028700" lvl="1" indent="-571500">
              <a:buFont typeface="Arial" pitchFamily="34" charset="0"/>
              <a:buChar char="•"/>
            </a:pPr>
            <a:r>
              <a:rPr lang="en-US" sz="1800" b="0" dirty="0">
                <a:solidFill>
                  <a:schemeClr val="bg2">
                    <a:lumMod val="10000"/>
                  </a:schemeClr>
                </a:solidFill>
              </a:rPr>
              <a:t>This debate continues to this day</a:t>
            </a:r>
          </a:p>
          <a:p>
            <a:pPr marL="571500" indent="-571500"/>
            <a:r>
              <a:rPr lang="en-US" sz="1800" b="0" dirty="0">
                <a:solidFill>
                  <a:schemeClr val="bg2">
                    <a:lumMod val="10000"/>
                  </a:schemeClr>
                </a:solidFill>
              </a:rPr>
              <a:t>Strengths &amp; limitations of the different analysis techniques</a:t>
            </a:r>
          </a:p>
          <a:p>
            <a:pPr marL="1028700" lvl="1" indent="-571500">
              <a:buFont typeface="Arial" pitchFamily="34" charset="0"/>
              <a:buChar char="•"/>
            </a:pPr>
            <a:r>
              <a:rPr lang="en-US" sz="1800" b="0" dirty="0">
                <a:solidFill>
                  <a:schemeClr val="bg2">
                    <a:lumMod val="10000"/>
                  </a:schemeClr>
                </a:solidFill>
              </a:rPr>
              <a:t>Uncertainty analysis</a:t>
            </a:r>
          </a:p>
          <a:p>
            <a:pPr marL="1028700" lvl="1" indent="-571500">
              <a:buFont typeface="Arial" pitchFamily="34" charset="0"/>
              <a:buChar char="•"/>
            </a:pPr>
            <a:r>
              <a:rPr lang="en-US" sz="1800" b="0" dirty="0">
                <a:solidFill>
                  <a:schemeClr val="bg2">
                    <a:lumMod val="10000"/>
                  </a:schemeClr>
                </a:solidFill>
              </a:rPr>
              <a:t>Model validation</a:t>
            </a:r>
          </a:p>
          <a:p>
            <a:pPr marL="1028700" lvl="1" indent="-571500">
              <a:buFont typeface="Arial" pitchFamily="34" charset="0"/>
              <a:buChar char="•"/>
            </a:pPr>
            <a:r>
              <a:rPr lang="en-US" sz="1800" b="0" dirty="0">
                <a:solidFill>
                  <a:schemeClr val="bg2">
                    <a:lumMod val="10000"/>
                  </a:schemeClr>
                </a:solidFill>
              </a:rPr>
              <a:t>Role of operating experience</a:t>
            </a:r>
          </a:p>
          <a:p>
            <a:pPr marL="571500" indent="-571500"/>
            <a:r>
              <a:rPr lang="en-US" sz="1800" b="0" dirty="0">
                <a:solidFill>
                  <a:schemeClr val="bg2">
                    <a:lumMod val="10000"/>
                  </a:schemeClr>
                </a:solidFill>
              </a:rPr>
              <a:t>Codes &amp; Standards</a:t>
            </a:r>
          </a:p>
          <a:p>
            <a:pPr marL="1028700" lvl="1" indent="-571500">
              <a:buFont typeface="Arial" pitchFamily="34" charset="0"/>
              <a:buChar char="•"/>
            </a:pPr>
            <a:r>
              <a:rPr lang="en-US" sz="1800" b="0" dirty="0">
                <a:solidFill>
                  <a:schemeClr val="bg2">
                    <a:lumMod val="10000"/>
                  </a:schemeClr>
                </a:solidFill>
              </a:rPr>
              <a:t>Continued (and increased) emphasis on risk-informing structural integrity considerations – </a:t>
            </a:r>
            <a:r>
              <a:rPr lang="en-US" sz="1800" b="0" dirty="0" smtClean="0">
                <a:solidFill>
                  <a:schemeClr val="bg2">
                    <a:lumMod val="10000"/>
                  </a:schemeClr>
                </a:solidFill>
              </a:rPr>
              <a:t>reactor regulation incl. plant </a:t>
            </a:r>
            <a:r>
              <a:rPr lang="en-US" sz="1800" b="0" dirty="0">
                <a:solidFill>
                  <a:schemeClr val="bg2">
                    <a:lumMod val="10000"/>
                  </a:schemeClr>
                </a:solidFill>
              </a:rPr>
              <a:t>life extension and new builds</a:t>
            </a:r>
          </a:p>
          <a:p>
            <a:pPr marL="1028700" lvl="1" indent="-571500">
              <a:buFont typeface="Arial" pitchFamily="34" charset="0"/>
              <a:buChar char="•"/>
            </a:pPr>
            <a:r>
              <a:rPr lang="en-US" sz="1800" b="0" dirty="0">
                <a:solidFill>
                  <a:schemeClr val="bg2">
                    <a:lumMod val="10000"/>
                  </a:schemeClr>
                </a:solidFill>
              </a:rPr>
              <a:t>Consensus guidelines</a:t>
            </a:r>
          </a:p>
          <a:p>
            <a:pPr marL="1028700" lvl="1" indent="-571500">
              <a:buFont typeface="Arial" pitchFamily="34" charset="0"/>
              <a:buChar char="•"/>
            </a:pPr>
            <a:r>
              <a:rPr lang="en-US" sz="1800" b="0" dirty="0">
                <a:solidFill>
                  <a:schemeClr val="bg2">
                    <a:lumMod val="10000"/>
                  </a:schemeClr>
                </a:solidFill>
              </a:rPr>
              <a:t>Applications</a:t>
            </a:r>
          </a:p>
          <a:p>
            <a:pPr marL="1028700" lvl="1" indent="-571500">
              <a:buFont typeface="Arial" pitchFamily="34" charset="0"/>
              <a:buChar char="•"/>
            </a:pPr>
            <a:r>
              <a:rPr lang="en-US" sz="1800" b="0" dirty="0">
                <a:solidFill>
                  <a:schemeClr val="bg2">
                    <a:lumMod val="10000"/>
                  </a:schemeClr>
                </a:solidFill>
              </a:rPr>
              <a:t>Decision-making</a:t>
            </a:r>
          </a:p>
        </p:txBody>
      </p:sp>
    </p:spTree>
    <p:extLst>
      <p:ext uri="{BB962C8B-B14F-4D97-AF65-F5344CB8AC3E}">
        <p14:creationId xmlns:p14="http://schemas.microsoft.com/office/powerpoint/2010/main" val="20834265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348" y="679741"/>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Technical Challenges (ii)</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17</a:t>
            </a:fld>
            <a:endParaRPr lang="en-US" altLang="en-US"/>
          </a:p>
        </p:txBody>
      </p:sp>
      <p:sp>
        <p:nvSpPr>
          <p:cNvPr id="7" name="Subtitle 2"/>
          <p:cNvSpPr txBox="1">
            <a:spLocks/>
          </p:cNvSpPr>
          <p:nvPr/>
        </p:nvSpPr>
        <p:spPr bwMode="auto">
          <a:xfrm>
            <a:off x="323527" y="1484784"/>
            <a:ext cx="856895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r>
              <a:rPr lang="en-US" b="0" dirty="0">
                <a:solidFill>
                  <a:schemeClr val="bg2">
                    <a:lumMod val="10000"/>
                  </a:schemeClr>
                </a:solidFill>
              </a:rPr>
              <a:t>Inconsistent use of terminology</a:t>
            </a:r>
          </a:p>
          <a:p>
            <a:pPr marL="1028700" lvl="1" indent="-571500">
              <a:buFont typeface="Arial" pitchFamily="34" charset="0"/>
              <a:buChar char="•"/>
            </a:pPr>
            <a:r>
              <a:rPr lang="en-US" b="0" dirty="0">
                <a:solidFill>
                  <a:schemeClr val="bg2">
                    <a:lumMod val="10000"/>
                  </a:schemeClr>
                </a:solidFill>
              </a:rPr>
              <a:t>Frequency vs. probability</a:t>
            </a:r>
          </a:p>
          <a:p>
            <a:pPr marL="1028700" lvl="1" indent="-571500">
              <a:buFont typeface="Arial" pitchFamily="34" charset="0"/>
              <a:buChar char="•"/>
            </a:pPr>
            <a:r>
              <a:rPr lang="en-US" b="0" dirty="0">
                <a:solidFill>
                  <a:schemeClr val="bg2">
                    <a:lumMod val="10000"/>
                  </a:schemeClr>
                </a:solidFill>
              </a:rPr>
              <a:t>Pipe “failure” definitions</a:t>
            </a:r>
          </a:p>
          <a:p>
            <a:pPr marL="571500" indent="-571500"/>
            <a:r>
              <a:rPr lang="en-US" b="0" dirty="0">
                <a:solidFill>
                  <a:schemeClr val="bg2">
                    <a:lumMod val="10000"/>
                  </a:schemeClr>
                </a:solidFill>
              </a:rPr>
              <a:t>The “stigma” of not being able to quantify complex material degradation scenarios</a:t>
            </a:r>
          </a:p>
          <a:p>
            <a:pPr marL="571500" indent="-571500"/>
            <a:r>
              <a:rPr lang="en-US" b="0" dirty="0">
                <a:solidFill>
                  <a:schemeClr val="bg2">
                    <a:lumMod val="10000"/>
                  </a:schemeClr>
                </a:solidFill>
              </a:rPr>
              <a:t>“Unfamiliarity” with the structural integrity concepts among non-experts</a:t>
            </a:r>
          </a:p>
        </p:txBody>
      </p:sp>
    </p:spTree>
    <p:extLst>
      <p:ext uri="{BB962C8B-B14F-4D97-AF65-F5344CB8AC3E}">
        <p14:creationId xmlns:p14="http://schemas.microsoft.com/office/powerpoint/2010/main" val="174300344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348" y="529885"/>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Schedule &amp; Project Status</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18</a:t>
            </a:fld>
            <a:endParaRPr lang="en-US" altLang="en-US"/>
          </a:p>
        </p:txBody>
      </p:sp>
      <p:sp>
        <p:nvSpPr>
          <p:cNvPr id="7" name="Subtitle 2"/>
          <p:cNvSpPr txBox="1">
            <a:spLocks/>
          </p:cNvSpPr>
          <p:nvPr/>
        </p:nvSpPr>
        <p:spPr bwMode="auto">
          <a:xfrm>
            <a:off x="323527" y="1484784"/>
            <a:ext cx="856895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r>
              <a:rPr lang="en-US" sz="2400" b="0" dirty="0">
                <a:solidFill>
                  <a:schemeClr val="bg2">
                    <a:lumMod val="10000"/>
                  </a:schemeClr>
                </a:solidFill>
              </a:rPr>
              <a:t>March 2017 – IAEA Consultants Meeting to define the CRP technical scope, working methods &amp; Schedule</a:t>
            </a:r>
          </a:p>
          <a:p>
            <a:pPr marL="571500" indent="-571500"/>
            <a:r>
              <a:rPr lang="en-US" sz="2400" b="0" dirty="0">
                <a:solidFill>
                  <a:schemeClr val="bg2">
                    <a:lumMod val="10000"/>
                  </a:schemeClr>
                </a:solidFill>
              </a:rPr>
              <a:t>June 2018 – the first RCM at IAEA</a:t>
            </a:r>
          </a:p>
          <a:p>
            <a:pPr marL="571500" indent="-571500"/>
            <a:r>
              <a:rPr lang="en-US" sz="2400" b="0" dirty="0">
                <a:solidFill>
                  <a:schemeClr val="bg2">
                    <a:lumMod val="10000"/>
                  </a:schemeClr>
                </a:solidFill>
              </a:rPr>
              <a:t>June 2019 – the second RCM at IAEA – presentation of results of 1</a:t>
            </a:r>
            <a:r>
              <a:rPr lang="en-US" sz="2400" b="0" baseline="30000" dirty="0">
                <a:solidFill>
                  <a:schemeClr val="bg2">
                    <a:lumMod val="10000"/>
                  </a:schemeClr>
                </a:solidFill>
              </a:rPr>
              <a:t>st</a:t>
            </a:r>
            <a:r>
              <a:rPr lang="en-US" sz="2400" b="0" dirty="0">
                <a:solidFill>
                  <a:schemeClr val="bg2">
                    <a:lumMod val="10000"/>
                  </a:schemeClr>
                </a:solidFill>
              </a:rPr>
              <a:t> Benchmark &amp; initial discussions on 2</a:t>
            </a:r>
            <a:r>
              <a:rPr lang="en-US" sz="2400" b="0" baseline="30000" dirty="0">
                <a:solidFill>
                  <a:schemeClr val="bg2">
                    <a:lumMod val="10000"/>
                  </a:schemeClr>
                </a:solidFill>
              </a:rPr>
              <a:t>nd</a:t>
            </a:r>
            <a:r>
              <a:rPr lang="en-US" sz="2400" b="0" dirty="0">
                <a:solidFill>
                  <a:schemeClr val="bg2">
                    <a:lumMod val="10000"/>
                  </a:schemeClr>
                </a:solidFill>
              </a:rPr>
              <a:t> Benchmark definition</a:t>
            </a:r>
          </a:p>
          <a:p>
            <a:pPr marL="571500" indent="-571500"/>
            <a:r>
              <a:rPr lang="en-US" sz="2400" b="0" dirty="0">
                <a:solidFill>
                  <a:schemeClr val="bg2">
                    <a:lumMod val="10000"/>
                  </a:schemeClr>
                </a:solidFill>
              </a:rPr>
              <a:t>June 2020 – the third RCM at IAEA – presentation of results of 2</a:t>
            </a:r>
            <a:r>
              <a:rPr lang="en-US" sz="2400" b="0" baseline="30000" dirty="0">
                <a:solidFill>
                  <a:schemeClr val="bg2">
                    <a:lumMod val="10000"/>
                  </a:schemeClr>
                </a:solidFill>
              </a:rPr>
              <a:t>nd</a:t>
            </a:r>
            <a:r>
              <a:rPr lang="en-US" sz="2400" b="0" dirty="0">
                <a:solidFill>
                  <a:schemeClr val="bg2">
                    <a:lumMod val="10000"/>
                  </a:schemeClr>
                </a:solidFill>
              </a:rPr>
              <a:t> benchmark – planning of remaining tasks</a:t>
            </a:r>
          </a:p>
          <a:p>
            <a:pPr marL="571500" indent="-571500"/>
            <a:r>
              <a:rPr lang="en-US" sz="2400" b="0" dirty="0">
                <a:solidFill>
                  <a:schemeClr val="bg2">
                    <a:lumMod val="10000"/>
                  </a:schemeClr>
                </a:solidFill>
              </a:rPr>
              <a:t>Drafting of TECDOC and Nuclear Energy Series report to begin during the 3</a:t>
            </a:r>
            <a:r>
              <a:rPr lang="en-US" sz="2400" b="0" baseline="30000" dirty="0">
                <a:solidFill>
                  <a:schemeClr val="bg2">
                    <a:lumMod val="10000"/>
                  </a:schemeClr>
                </a:solidFill>
              </a:rPr>
              <a:t>rd</a:t>
            </a:r>
            <a:r>
              <a:rPr lang="en-US" sz="2400" b="0" dirty="0">
                <a:solidFill>
                  <a:schemeClr val="bg2">
                    <a:lumMod val="10000"/>
                  </a:schemeClr>
                </a:solidFill>
              </a:rPr>
              <a:t> quarter of 2020</a:t>
            </a:r>
          </a:p>
        </p:txBody>
      </p:sp>
    </p:spTree>
    <p:extLst>
      <p:ext uri="{BB962C8B-B14F-4D97-AF65-F5344CB8AC3E}">
        <p14:creationId xmlns:p14="http://schemas.microsoft.com/office/powerpoint/2010/main" val="418119667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69F290B-70DB-43B3-A727-488F228B95B4}"/>
              </a:ext>
            </a:extLst>
          </p:cNvPr>
          <p:cNvSpPr txBox="1"/>
          <p:nvPr/>
        </p:nvSpPr>
        <p:spPr>
          <a:xfrm>
            <a:off x="720075" y="978102"/>
            <a:ext cx="7941325" cy="1062644"/>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4400" u="sng" kern="1200">
                <a:solidFill>
                  <a:schemeClr val="tx1"/>
                </a:solidFill>
                <a:effectLst>
                  <a:outerShdw blurRad="38100" dist="38100" dir="2700000" algn="tl">
                    <a:srgbClr val="000000">
                      <a:alpha val="43137"/>
                    </a:srgbClr>
                  </a:outerShdw>
                </a:effectLst>
                <a:latin typeface="+mj-lt"/>
                <a:ea typeface="+mj-ea"/>
                <a:cs typeface="+mj-cs"/>
              </a:rPr>
              <a:t>Concluding Remarks</a:t>
            </a:r>
          </a:p>
        </p:txBody>
      </p:sp>
      <p:cxnSp>
        <p:nvCxnSpPr>
          <p:cNvPr id="11" name="Straight Connector 10">
            <a:extLst>
              <a:ext uri="{FF2B5EF4-FFF2-40B4-BE49-F238E27FC236}">
                <a16:creationId xmlns="" xmlns:a16="http://schemas.microsoft.com/office/drawing/2014/main"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 xmlns:a16="http://schemas.microsoft.com/office/drawing/2014/main" id="{A781FCA9-6C39-488F-BF4D-7E8800DD6C9F}"/>
              </a:ext>
            </a:extLst>
          </p:cNvPr>
          <p:cNvSpPr txBox="1">
            <a:spLocks/>
          </p:cNvSpPr>
          <p:nvPr/>
        </p:nvSpPr>
        <p:spPr bwMode="auto">
          <a:xfrm>
            <a:off x="546076" y="2348880"/>
            <a:ext cx="7816582" cy="32157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Arial "/>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228600" eaLnBrk="1" hangingPunct="1">
              <a:lnSpc>
                <a:spcPct val="90000"/>
              </a:lnSpc>
            </a:pPr>
            <a:r>
              <a:rPr lang="en-US" sz="2000" b="0" dirty="0">
                <a:solidFill>
                  <a:schemeClr val="tx1"/>
                </a:solidFill>
                <a:latin typeface="+mn-lt"/>
              </a:rPr>
              <a:t>The subject IAEA CRP sets out to:</a:t>
            </a:r>
          </a:p>
          <a:p>
            <a:pPr marL="1371600" lvl="2" eaLnBrk="1" hangingPunct="1">
              <a:lnSpc>
                <a:spcPct val="90000"/>
              </a:lnSpc>
            </a:pPr>
            <a:r>
              <a:rPr lang="en-US" sz="2000" b="0" dirty="0">
                <a:solidFill>
                  <a:schemeClr val="tx1"/>
                </a:solidFill>
                <a:latin typeface="+mn-lt"/>
              </a:rPr>
              <a:t>Develop a good practices framework for the development of pipe failure rates in AWCRs</a:t>
            </a:r>
          </a:p>
          <a:p>
            <a:pPr marL="1371600" lvl="2" eaLnBrk="1" hangingPunct="1">
              <a:lnSpc>
                <a:spcPct val="90000"/>
              </a:lnSpc>
            </a:pPr>
            <a:r>
              <a:rPr lang="en-US" sz="2000" b="0" dirty="0">
                <a:solidFill>
                  <a:schemeClr val="tx1"/>
                </a:solidFill>
                <a:latin typeface="+mn-lt"/>
              </a:rPr>
              <a:t>The framework reflects a multi-disciplinary approach</a:t>
            </a:r>
          </a:p>
          <a:p>
            <a:pPr marL="2286000" lvl="4" eaLnBrk="1" hangingPunct="1">
              <a:lnSpc>
                <a:spcPct val="90000"/>
              </a:lnSpc>
              <a:buFont typeface="Arial" panose="020B0604020202020204" pitchFamily="34" charset="0"/>
              <a:buChar char="•"/>
            </a:pPr>
            <a:r>
              <a:rPr lang="en-US" b="0" dirty="0">
                <a:solidFill>
                  <a:schemeClr val="tx1"/>
                </a:solidFill>
                <a:latin typeface="+mn-lt"/>
              </a:rPr>
              <a:t>It recognizes the many synergies between different methodologies</a:t>
            </a:r>
          </a:p>
          <a:p>
            <a:pPr marL="2286000" lvl="4" eaLnBrk="1" hangingPunct="1">
              <a:lnSpc>
                <a:spcPct val="90000"/>
              </a:lnSpc>
              <a:buFont typeface="Arial" panose="020B0604020202020204" pitchFamily="34" charset="0"/>
              <a:buChar char="•"/>
            </a:pPr>
            <a:r>
              <a:rPr lang="en-US" b="0" dirty="0">
                <a:solidFill>
                  <a:schemeClr val="tx1"/>
                </a:solidFill>
                <a:latin typeface="+mn-lt"/>
              </a:rPr>
              <a:t>Establishes a consistent piping reliability analysis nomenclature</a:t>
            </a:r>
          </a:p>
          <a:p>
            <a:pPr marL="1371600" lvl="2" eaLnBrk="1" hangingPunct="1">
              <a:lnSpc>
                <a:spcPct val="90000"/>
              </a:lnSpc>
            </a:pPr>
            <a:r>
              <a:rPr lang="en-US" sz="2000" b="0" dirty="0">
                <a:solidFill>
                  <a:schemeClr val="tx1"/>
                </a:solidFill>
                <a:latin typeface="+mn-lt"/>
              </a:rPr>
              <a:t>The framework utilizes the insights &amp; results of a set of benchmark analyses</a:t>
            </a:r>
          </a:p>
        </p:txBody>
      </p:sp>
    </p:spTree>
    <p:extLst>
      <p:ext uri="{BB962C8B-B14F-4D97-AF65-F5344CB8AC3E}">
        <p14:creationId xmlns:p14="http://schemas.microsoft.com/office/powerpoint/2010/main" val="2636360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02489"/>
            <a:ext cx="8894068" cy="707886"/>
          </a:xfrm>
          <a:prstGeom prst="rect">
            <a:avLst/>
          </a:prstGeom>
          <a:noFill/>
        </p:spPr>
        <p:txBody>
          <a:bodyPr wrap="square" anchor="ctr">
            <a:spAutoFit/>
          </a:bodyPr>
          <a:lstStyle/>
          <a:p>
            <a:pPr>
              <a:defRPr/>
            </a:pPr>
            <a:r>
              <a:rPr lang="en-GB" sz="40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Presentation Outline</a:t>
            </a:r>
          </a:p>
        </p:txBody>
      </p:sp>
      <p:pic>
        <p:nvPicPr>
          <p:cNvPr id="16387"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3rd ISPMNA</a:t>
            </a:r>
            <a:endParaRPr lang="en-US" dirty="0"/>
          </a:p>
        </p:txBody>
      </p:sp>
      <p:sp>
        <p:nvSpPr>
          <p:cNvPr id="3" name="Slide Number Placeholder 2"/>
          <p:cNvSpPr>
            <a:spLocks noGrp="1"/>
          </p:cNvSpPr>
          <p:nvPr>
            <p:ph type="sldNum" sz="quarter" idx="12"/>
          </p:nvPr>
        </p:nvSpPr>
        <p:spPr/>
        <p:txBody>
          <a:bodyPr/>
          <a:lstStyle/>
          <a:p>
            <a:pPr>
              <a:defRPr/>
            </a:pPr>
            <a:fld id="{F233957B-C301-42CE-9B8C-966ED8D4C6AC}" type="slidenum">
              <a:rPr lang="en-US" altLang="en-US" smtClean="0"/>
              <a:pPr>
                <a:defRPr/>
              </a:pPr>
              <a:t>2</a:t>
            </a:fld>
            <a:endParaRPr lang="en-US" altLang="en-US"/>
          </a:p>
        </p:txBody>
      </p:sp>
      <p:sp>
        <p:nvSpPr>
          <p:cNvPr id="6" name="TextBox 5"/>
          <p:cNvSpPr txBox="1"/>
          <p:nvPr/>
        </p:nvSpPr>
        <p:spPr>
          <a:xfrm>
            <a:off x="179512" y="1268760"/>
            <a:ext cx="8712968" cy="5509200"/>
          </a:xfrm>
          <a:prstGeom prst="rect">
            <a:avLst/>
          </a:prstGeom>
          <a:noFill/>
        </p:spPr>
        <p:txBody>
          <a:bodyPr wrap="square" rtlCol="0">
            <a:spAutoFit/>
          </a:bodyPr>
          <a:lstStyle/>
          <a:p>
            <a:pPr marL="514350" indent="-514350">
              <a:buFont typeface="Arial" panose="020B0604020202020204" pitchFamily="34" charset="0"/>
              <a:buChar char="•"/>
            </a:pPr>
            <a:r>
              <a:rPr lang="en-US" sz="3200" b="0" dirty="0">
                <a:solidFill>
                  <a:schemeClr val="accent6">
                    <a:lumMod val="25000"/>
                  </a:schemeClr>
                </a:solidFill>
              </a:rPr>
              <a:t>IAEA Coordinated Research Activities (CRA)</a:t>
            </a:r>
          </a:p>
          <a:p>
            <a:pPr marL="514350" indent="-514350">
              <a:buFont typeface="Arial" panose="020B0604020202020204" pitchFamily="34" charset="0"/>
              <a:buChar char="•"/>
            </a:pPr>
            <a:r>
              <a:rPr lang="en-US" sz="3200" b="0" dirty="0">
                <a:solidFill>
                  <a:schemeClr val="accent6">
                    <a:lumMod val="25000"/>
                  </a:schemeClr>
                </a:solidFill>
              </a:rPr>
              <a:t>The IAEA Coordinated Research Project (CRP) on Piping Reliability Analysis</a:t>
            </a:r>
          </a:p>
          <a:p>
            <a:pPr lvl="3" indent="-457200">
              <a:buFont typeface="Arial" panose="020B0604020202020204" pitchFamily="34" charset="0"/>
              <a:buChar char="•"/>
            </a:pPr>
            <a:r>
              <a:rPr lang="en-US" sz="3200" b="0" dirty="0">
                <a:solidFill>
                  <a:schemeClr val="accent6">
                    <a:lumMod val="25000"/>
                  </a:schemeClr>
                </a:solidFill>
              </a:rPr>
              <a:t>Background &amp; Objectives</a:t>
            </a:r>
          </a:p>
          <a:p>
            <a:pPr lvl="3" indent="-457200">
              <a:buFont typeface="Arial" panose="020B0604020202020204" pitchFamily="34" charset="0"/>
              <a:buChar char="•"/>
            </a:pPr>
            <a:r>
              <a:rPr lang="en-US" sz="3200" b="0" dirty="0">
                <a:solidFill>
                  <a:schemeClr val="accent6">
                    <a:lumMod val="25000"/>
                  </a:schemeClr>
                </a:solidFill>
              </a:rPr>
              <a:t>Participating Organizations</a:t>
            </a:r>
          </a:p>
          <a:p>
            <a:pPr lvl="3" indent="-457200">
              <a:buFont typeface="Arial" panose="020B0604020202020204" pitchFamily="34" charset="0"/>
              <a:buChar char="•"/>
            </a:pPr>
            <a:r>
              <a:rPr lang="en-US" sz="3200" b="0" dirty="0">
                <a:solidFill>
                  <a:schemeClr val="accent6">
                    <a:lumMod val="25000"/>
                  </a:schemeClr>
                </a:solidFill>
              </a:rPr>
              <a:t>Technical Scope &amp; Working Methods</a:t>
            </a:r>
          </a:p>
          <a:p>
            <a:pPr lvl="3" indent="-457200">
              <a:buFont typeface="Arial" panose="020B0604020202020204" pitchFamily="34" charset="0"/>
              <a:buChar char="•"/>
            </a:pPr>
            <a:r>
              <a:rPr lang="en-US" sz="3200" b="0" dirty="0">
                <a:solidFill>
                  <a:schemeClr val="accent6">
                    <a:lumMod val="25000"/>
                  </a:schemeClr>
                </a:solidFill>
              </a:rPr>
              <a:t>Framework</a:t>
            </a:r>
          </a:p>
          <a:p>
            <a:pPr lvl="3" indent="-457200">
              <a:buFont typeface="Arial" panose="020B0604020202020204" pitchFamily="34" charset="0"/>
              <a:buChar char="•"/>
            </a:pPr>
            <a:r>
              <a:rPr lang="en-US" sz="3200" b="0" dirty="0">
                <a:solidFill>
                  <a:schemeClr val="accent6">
                    <a:lumMod val="25000"/>
                  </a:schemeClr>
                </a:solidFill>
              </a:rPr>
              <a:t>Benchmarks</a:t>
            </a:r>
          </a:p>
          <a:p>
            <a:pPr lvl="3" indent="-457200">
              <a:buFont typeface="Arial" panose="020B0604020202020204" pitchFamily="34" charset="0"/>
              <a:buChar char="•"/>
            </a:pPr>
            <a:r>
              <a:rPr lang="en-US" sz="3200" b="0" dirty="0">
                <a:solidFill>
                  <a:schemeClr val="accent6">
                    <a:lumMod val="25000"/>
                  </a:schemeClr>
                </a:solidFill>
              </a:rPr>
              <a:t>Schedule &amp; Project Status</a:t>
            </a:r>
          </a:p>
          <a:p>
            <a:pPr lvl="3" indent="-457200">
              <a:buFont typeface="Arial" panose="020B0604020202020204" pitchFamily="34" charset="0"/>
              <a:buChar char="•"/>
            </a:pPr>
            <a:r>
              <a:rPr lang="en-US" sz="3200" b="0" dirty="0">
                <a:solidFill>
                  <a:schemeClr val="accent6">
                    <a:lumMod val="25000"/>
                  </a:schemeClr>
                </a:solidFill>
              </a:rPr>
              <a:t>Concluding Remarks</a:t>
            </a:r>
            <a:endParaRPr lang="en-GB" sz="3200" b="0" dirty="0">
              <a:solidFill>
                <a:schemeClr val="accent6">
                  <a:lumMod val="25000"/>
                </a:schemeClr>
              </a:solidFill>
            </a:endParaRPr>
          </a:p>
          <a:p>
            <a:endParaRPr lang="en-US" sz="3200" b="0" dirty="0">
              <a:solidFill>
                <a:schemeClr val="accent6">
                  <a:lumMod val="25000"/>
                </a:schemeClr>
              </a:solidFill>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72257994-BD97-4691-8B89-198A6D2BAB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969F290B-70DB-43B3-A727-488F228B95B4}"/>
              </a:ext>
            </a:extLst>
          </p:cNvPr>
          <p:cNvSpPr txBox="1"/>
          <p:nvPr/>
        </p:nvSpPr>
        <p:spPr>
          <a:xfrm>
            <a:off x="1200150" y="4269282"/>
            <a:ext cx="6743700" cy="1264762"/>
          </a:xfrm>
          <a:prstGeom prst="rect">
            <a:avLst/>
          </a:prstGeom>
          <a:solidFill>
            <a:srgbClr val="FFFFFF"/>
          </a:solidFill>
          <a:ln w="38100">
            <a:solidFill>
              <a:srgbClr val="404040"/>
            </a:solidFill>
            <a:miter lim="800000"/>
          </a:ln>
        </p:spPr>
        <p:txBody>
          <a:bodyPr vert="horz" lIns="91440" tIns="45720" rIns="91440" bIns="45720" rtlCol="0" anchor="ctr">
            <a:normAutofit/>
          </a:bodyPr>
          <a:lstStyle/>
          <a:p>
            <a:pPr algn="ctr">
              <a:lnSpc>
                <a:spcPct val="90000"/>
              </a:lnSpc>
              <a:spcBef>
                <a:spcPct val="0"/>
              </a:spcBef>
              <a:spcAft>
                <a:spcPts val="600"/>
              </a:spcAft>
              <a:defRPr/>
            </a:pPr>
            <a:r>
              <a:rPr lang="en-US" sz="3500" u="sng" dirty="0">
                <a:solidFill>
                  <a:srgbClr val="404040"/>
                </a:solidFill>
                <a:effectLst>
                  <a:outerShdw blurRad="38100" dist="38100" dir="2700000" algn="tl">
                    <a:srgbClr val="000000">
                      <a:alpha val="43137"/>
                    </a:srgbClr>
                  </a:outerShdw>
                </a:effectLst>
                <a:latin typeface="+mj-lt"/>
                <a:ea typeface="+mj-ea"/>
                <a:cs typeface="+mj-cs"/>
              </a:rPr>
              <a:t>1</a:t>
            </a:r>
            <a:r>
              <a:rPr lang="en-US" sz="3500" u="sng" baseline="30000" dirty="0">
                <a:solidFill>
                  <a:srgbClr val="404040"/>
                </a:solidFill>
                <a:effectLst>
                  <a:outerShdw blurRad="38100" dist="38100" dir="2700000" algn="tl">
                    <a:srgbClr val="000000">
                      <a:alpha val="43137"/>
                    </a:srgbClr>
                  </a:outerShdw>
                </a:effectLst>
                <a:latin typeface="+mj-lt"/>
                <a:ea typeface="+mj-ea"/>
                <a:cs typeface="+mj-cs"/>
              </a:rPr>
              <a:t>st</a:t>
            </a:r>
            <a:r>
              <a:rPr lang="en-US" sz="3500" u="sng" dirty="0">
                <a:solidFill>
                  <a:srgbClr val="404040"/>
                </a:solidFill>
                <a:effectLst>
                  <a:outerShdw blurRad="38100" dist="38100" dir="2700000" algn="tl">
                    <a:srgbClr val="000000">
                      <a:alpha val="43137"/>
                    </a:srgbClr>
                  </a:outerShdw>
                </a:effectLst>
                <a:latin typeface="+mj-lt"/>
                <a:ea typeface="+mj-ea"/>
                <a:cs typeface="+mj-cs"/>
              </a:rPr>
              <a:t> CRP OUTPUT</a:t>
            </a:r>
            <a:endParaRPr lang="en-US" sz="3500" u="sng" kern="1200" dirty="0">
              <a:solidFill>
                <a:srgbClr val="404040"/>
              </a:solidFill>
              <a:effectLst>
                <a:outerShdw blurRad="38100" dist="38100" dir="2700000" algn="tl">
                  <a:srgbClr val="000000">
                    <a:alpha val="43137"/>
                  </a:srgbClr>
                </a:outerShdw>
              </a:effectLst>
              <a:latin typeface="+mj-lt"/>
              <a:ea typeface="+mj-ea"/>
              <a:cs typeface="+mj-cs"/>
            </a:endParaRPr>
          </a:p>
        </p:txBody>
      </p:sp>
      <p:pic>
        <p:nvPicPr>
          <p:cNvPr id="2" name="Picture 1">
            <a:extLst>
              <a:ext uri="{FF2B5EF4-FFF2-40B4-BE49-F238E27FC236}">
                <a16:creationId xmlns="" xmlns:a16="http://schemas.microsoft.com/office/drawing/2014/main" id="{3C918C03-7CB1-4CB3-AC3E-934EC8FE60B3}"/>
              </a:ext>
            </a:extLst>
          </p:cNvPr>
          <p:cNvPicPr>
            <a:picLocks noChangeAspect="1"/>
          </p:cNvPicPr>
          <p:nvPr/>
        </p:nvPicPr>
        <p:blipFill>
          <a:blip r:embed="rId2"/>
          <a:stretch>
            <a:fillRect/>
          </a:stretch>
        </p:blipFill>
        <p:spPr>
          <a:xfrm>
            <a:off x="125506" y="2564267"/>
            <a:ext cx="8892987" cy="936104"/>
          </a:xfrm>
          <a:prstGeom prst="rect">
            <a:avLst/>
          </a:prstGeom>
        </p:spPr>
      </p:pic>
    </p:spTree>
    <p:extLst>
      <p:ext uri="{BB962C8B-B14F-4D97-AF65-F5344CB8AC3E}">
        <p14:creationId xmlns:p14="http://schemas.microsoft.com/office/powerpoint/2010/main" val="3962094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700808"/>
            <a:ext cx="6696744" cy="3816424"/>
          </a:xfrm>
        </p:spPr>
        <p:txBody>
          <a:bodyPr>
            <a:noAutofit/>
          </a:bodyPr>
          <a:lstStyle/>
          <a:p>
            <a:pPr>
              <a:defRPr/>
            </a:pPr>
            <a:r>
              <a:rPr lang="en-GB" sz="9600" dirty="0">
                <a:solidFill>
                  <a:srgbClr val="FFFF00"/>
                </a:solidFill>
                <a:effectLst>
                  <a:outerShdw blurRad="38100" dist="38100" dir="2700000" algn="tl">
                    <a:srgbClr val="000000">
                      <a:alpha val="43137"/>
                    </a:srgbClr>
                  </a:outerShdw>
                </a:effectLst>
                <a:latin typeface="Freestyle Script" panose="030804020302050B0404" pitchFamily="66" charset="0"/>
              </a:rPr>
              <a:t>Thank You!</a:t>
            </a:r>
            <a:br>
              <a:rPr lang="en-GB" sz="9600" dirty="0">
                <a:solidFill>
                  <a:srgbClr val="FFFF00"/>
                </a:solidFill>
                <a:effectLst>
                  <a:outerShdw blurRad="38100" dist="38100" dir="2700000" algn="tl">
                    <a:srgbClr val="000000">
                      <a:alpha val="43137"/>
                    </a:srgbClr>
                  </a:outerShdw>
                </a:effectLst>
                <a:latin typeface="Freestyle Script" panose="030804020302050B0404" pitchFamily="66" charset="0"/>
              </a:rPr>
            </a:br>
            <a: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t>For additional information contact:</a:t>
            </a:r>
            <a:b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br>
            <a: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t>T.Jevremovic@iaea.org</a:t>
            </a:r>
            <a:b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br>
            <a: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t>M.Krause@iaea.org</a:t>
            </a:r>
            <a:br>
              <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rPr>
            </a:br>
            <a:endParaRPr lang="en-GB" sz="4800" dirty="0">
              <a:solidFill>
                <a:srgbClr val="FFFF00"/>
              </a:solidFill>
              <a:effectLst>
                <a:outerShdw blurRad="38100" dist="38100" dir="2700000" algn="tl">
                  <a:srgbClr val="000000">
                    <a:alpha val="43137"/>
                  </a:srgbClr>
                </a:outerShdw>
              </a:effectLst>
              <a:latin typeface="Freestyle Script" panose="030804020302050B04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721409"/>
            <a:ext cx="8406090"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IAEA Coordinated Research Activities</a:t>
            </a:r>
          </a:p>
        </p:txBody>
      </p:sp>
      <p:pic>
        <p:nvPicPr>
          <p:cNvPr id="17411"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3rd ISPMNA</a:t>
            </a:r>
          </a:p>
        </p:txBody>
      </p:sp>
      <p:sp>
        <p:nvSpPr>
          <p:cNvPr id="3" name="Slide Number Placeholder 2"/>
          <p:cNvSpPr>
            <a:spLocks noGrp="1"/>
          </p:cNvSpPr>
          <p:nvPr>
            <p:ph type="sldNum" sz="quarter" idx="12"/>
          </p:nvPr>
        </p:nvSpPr>
        <p:spPr/>
        <p:txBody>
          <a:bodyPr/>
          <a:lstStyle/>
          <a:p>
            <a:pPr>
              <a:defRPr/>
            </a:pPr>
            <a:fld id="{F233957B-C301-42CE-9B8C-966ED8D4C6AC}" type="slidenum">
              <a:rPr lang="en-US" altLang="en-US" smtClean="0"/>
              <a:pPr>
                <a:defRPr/>
              </a:pPr>
              <a:t>3</a:t>
            </a:fld>
            <a:endParaRPr lang="en-US" altLang="en-US"/>
          </a:p>
        </p:txBody>
      </p:sp>
      <p:sp>
        <p:nvSpPr>
          <p:cNvPr id="5" name="TextBox 4"/>
          <p:cNvSpPr txBox="1"/>
          <p:nvPr/>
        </p:nvSpPr>
        <p:spPr>
          <a:xfrm>
            <a:off x="323529" y="1988840"/>
            <a:ext cx="8496944" cy="2862322"/>
          </a:xfrm>
          <a:prstGeom prst="rect">
            <a:avLst/>
          </a:prstGeom>
          <a:noFill/>
        </p:spPr>
        <p:txBody>
          <a:bodyPr wrap="square" rtlCol="0">
            <a:spAutoFit/>
          </a:bodyPr>
          <a:lstStyle/>
          <a:p>
            <a:pPr marL="457200" indent="-457200">
              <a:buFont typeface="Arial" panose="020B0604020202020204" pitchFamily="34" charset="0"/>
              <a:buChar char="•"/>
            </a:pPr>
            <a:r>
              <a:rPr lang="en-US" b="0" dirty="0"/>
              <a:t>The IAEA Coordinated Research Activities (CRAs) bring together research institutions from around the world to collaborate on research topics of common interest under IAEA coordinated research projects (CRPs). </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This mechanism encourages the acquisition and dissemination of advanced knowledge and expertise in specific areas.</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The results of the CRPs are shared with the international scientific community through scientific and technical publications, databases, presentations at conferences, and education &amp; training</a:t>
            </a:r>
            <a:r>
              <a:rPr lang="en-US" dirty="0"/>
              <a:t> workshops.</a:t>
            </a:r>
            <a:endParaRPr lang="en-US" b="0" dirty="0"/>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59133"/>
            <a:ext cx="8406089" cy="707886"/>
          </a:xfrm>
          <a:prstGeom prst="rect">
            <a:avLst/>
          </a:prstGeom>
          <a:noFill/>
        </p:spPr>
        <p:txBody>
          <a:bodyPr wrap="square" anchor="ctr">
            <a:spAutoFit/>
          </a:bodyPr>
          <a:lstStyle/>
          <a:p>
            <a:pPr>
              <a:defRPr/>
            </a:pPr>
            <a:r>
              <a:rPr lang="en-GB" sz="40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IAEA CRP I30130: 2018-2022</a:t>
            </a:r>
          </a:p>
        </p:txBody>
      </p:sp>
      <p:pic>
        <p:nvPicPr>
          <p:cNvPr id="17411"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3rd ISPMNA</a:t>
            </a:r>
          </a:p>
        </p:txBody>
      </p:sp>
      <p:sp>
        <p:nvSpPr>
          <p:cNvPr id="3" name="Slide Number Placeholder 2"/>
          <p:cNvSpPr>
            <a:spLocks noGrp="1"/>
          </p:cNvSpPr>
          <p:nvPr>
            <p:ph type="sldNum" sz="quarter" idx="12"/>
          </p:nvPr>
        </p:nvSpPr>
        <p:spPr/>
        <p:txBody>
          <a:bodyPr/>
          <a:lstStyle/>
          <a:p>
            <a:pPr>
              <a:defRPr/>
            </a:pPr>
            <a:fld id="{F233957B-C301-42CE-9B8C-966ED8D4C6AC}" type="slidenum">
              <a:rPr lang="en-US" altLang="en-US" smtClean="0"/>
              <a:pPr>
                <a:defRPr/>
              </a:pPr>
              <a:t>4</a:t>
            </a:fld>
            <a:endParaRPr lang="en-US" altLang="en-US"/>
          </a:p>
        </p:txBody>
      </p:sp>
      <p:sp>
        <p:nvSpPr>
          <p:cNvPr id="5" name="TextBox 4"/>
          <p:cNvSpPr txBox="1"/>
          <p:nvPr/>
        </p:nvSpPr>
        <p:spPr>
          <a:xfrm>
            <a:off x="414383" y="1265912"/>
            <a:ext cx="8064896" cy="521681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1900" b="0" dirty="0"/>
              <a:t>“</a:t>
            </a:r>
            <a:r>
              <a:rPr lang="en-US" sz="1900" i="1" dirty="0"/>
              <a:t>Methodology for Assessing Pipe Failure Rates in Advanced Water Cooled Reactors</a:t>
            </a:r>
            <a:r>
              <a:rPr lang="en-US" sz="1900" b="0" dirty="0"/>
              <a:t>” </a:t>
            </a:r>
          </a:p>
          <a:p>
            <a:pPr marL="800100" lvl="1" indent="-342900">
              <a:buFont typeface="Arial" panose="020B0604020202020204" pitchFamily="34" charset="0"/>
              <a:buChar char="•"/>
            </a:pPr>
            <a:r>
              <a:rPr lang="en-US" sz="1900" b="0" dirty="0"/>
              <a:t>To provide Member States with methods &amp; techniques to develop piping reliability estimates that are applicable to advanced WCRs</a:t>
            </a:r>
          </a:p>
          <a:p>
            <a:pPr marL="1257300" lvl="2" indent="-342900">
              <a:buFont typeface="Arial" panose="020B0604020202020204" pitchFamily="34" charset="0"/>
              <a:buChar char="•"/>
            </a:pPr>
            <a:r>
              <a:rPr lang="en-US" sz="1900" b="0" dirty="0"/>
              <a:t>Utilization of the existing knowledgebase spanning more than 5 decades of commercial WCR experience</a:t>
            </a:r>
          </a:p>
          <a:p>
            <a:pPr marL="1714500" lvl="3" indent="-342900">
              <a:buFont typeface="Arial" panose="020B0604020202020204" pitchFamily="34" charset="0"/>
              <a:buChar char="•"/>
            </a:pPr>
            <a:r>
              <a:rPr lang="en-US" sz="1900" b="0" dirty="0"/>
              <a:t>Piping OPEX</a:t>
            </a:r>
          </a:p>
          <a:p>
            <a:pPr marL="1714500" lvl="3" indent="-342900">
              <a:buFont typeface="Arial" panose="020B0604020202020204" pitchFamily="34" charset="0"/>
              <a:buChar char="•"/>
            </a:pPr>
            <a:r>
              <a:rPr lang="en-US" sz="1900" b="0" dirty="0"/>
              <a:t>Materials research</a:t>
            </a:r>
          </a:p>
          <a:p>
            <a:pPr marL="1714500" lvl="3" indent="-342900">
              <a:buFont typeface="Arial" panose="020B0604020202020204" pitchFamily="34" charset="0"/>
              <a:buChar char="•"/>
            </a:pPr>
            <a:r>
              <a:rPr lang="en-US" sz="1900" b="0" dirty="0"/>
              <a:t>Reliability &amp; integrity management (RIM)</a:t>
            </a:r>
          </a:p>
          <a:p>
            <a:pPr marL="2171700" lvl="4" indent="-342900">
              <a:buFont typeface="Arial" panose="020B0604020202020204" pitchFamily="34" charset="0"/>
              <a:buChar char="•"/>
            </a:pPr>
            <a:r>
              <a:rPr lang="en-US" sz="1900" b="0" dirty="0"/>
              <a:t>ISI &amp; RIISI</a:t>
            </a:r>
          </a:p>
          <a:p>
            <a:pPr marL="2171700" lvl="4" indent="-342900">
              <a:buFont typeface="Arial" panose="020B0604020202020204" pitchFamily="34" charset="0"/>
              <a:buChar char="•"/>
            </a:pPr>
            <a:r>
              <a:rPr lang="en-US" sz="1900" b="0" dirty="0"/>
              <a:t>NDE &amp; NDE qualification (POD)Non-destructive examination</a:t>
            </a:r>
          </a:p>
          <a:p>
            <a:pPr marL="2171700" lvl="4" indent="-342900">
              <a:buFont typeface="Arial" panose="020B0604020202020204" pitchFamily="34" charset="0"/>
              <a:buChar char="•"/>
            </a:pPr>
            <a:r>
              <a:rPr lang="en-US" sz="1900" b="0" dirty="0"/>
              <a:t>Leak detection</a:t>
            </a:r>
          </a:p>
          <a:p>
            <a:pPr marL="1714500" lvl="3" indent="-342900">
              <a:buFont typeface="Arial" panose="020B0604020202020204" pitchFamily="34" charset="0"/>
              <a:buChar char="•"/>
            </a:pPr>
            <a:r>
              <a:rPr lang="en-US" sz="1900" b="0" dirty="0"/>
              <a:t>Ageing management &amp; LTO</a:t>
            </a:r>
          </a:p>
          <a:p>
            <a:pPr marL="1714500" lvl="3" indent="-342900">
              <a:buFont typeface="Arial" panose="020B0604020202020204" pitchFamily="34" charset="0"/>
              <a:buChar char="•"/>
            </a:pPr>
            <a:r>
              <a:rPr lang="en-US" sz="1900" b="0" dirty="0"/>
              <a:t>Statistical modelling insights</a:t>
            </a:r>
          </a:p>
          <a:p>
            <a:pPr marL="1714500" lvl="3" indent="-342900">
              <a:buFont typeface="Arial" panose="020B0604020202020204" pitchFamily="34" charset="0"/>
              <a:buChar char="•"/>
            </a:pPr>
            <a:r>
              <a:rPr lang="en-US" sz="1900" b="0" dirty="0"/>
              <a:t>Structural reliability modelling insights</a:t>
            </a:r>
          </a:p>
          <a:p>
            <a:endParaRPr lang="en-US" sz="1900" b="0" dirty="0"/>
          </a:p>
        </p:txBody>
      </p:sp>
    </p:spTree>
    <p:extLst>
      <p:ext uri="{BB962C8B-B14F-4D97-AF65-F5344CB8AC3E}">
        <p14:creationId xmlns:p14="http://schemas.microsoft.com/office/powerpoint/2010/main" val="40128958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3375"/>
            <a:ext cx="6415856" cy="646113"/>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Background</a:t>
            </a:r>
            <a:endParaRPr lang="en-GB" sz="3600"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9459"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67544" y="1196975"/>
            <a:ext cx="8482781" cy="5040313"/>
          </a:xfrm>
          <a:ln>
            <a:solidFill>
              <a:srgbClr val="00B050"/>
            </a:solidFill>
            <a:miter lim="800000"/>
            <a:headEnd/>
            <a:tailEnd/>
          </a:ln>
        </p:spPr>
        <p:txBody>
          <a:bodyPr/>
          <a:lstStyle/>
          <a:p>
            <a:r>
              <a:rPr lang="en-GB" altLang="en-US" sz="1800" b="1" dirty="0"/>
              <a:t>Current state-of-knowledge:</a:t>
            </a:r>
          </a:p>
          <a:p>
            <a:pPr lvl="1"/>
            <a:r>
              <a:rPr lang="en-US" altLang="en-US" sz="1400" dirty="0"/>
              <a:t>Piping systems in NPP are robustly designed and fabricated to high standards:</a:t>
            </a:r>
          </a:p>
          <a:p>
            <a:pPr lvl="2"/>
            <a:r>
              <a:rPr lang="en-US" altLang="en-US" sz="1200" dirty="0">
                <a:sym typeface="Wingdings" pitchFamily="2" charset="2"/>
              </a:rPr>
              <a:t>Major failures are rare events, and rare failure events have low frequency of occurrence: &lt;&lt;0.1 failures/plant/year</a:t>
            </a:r>
          </a:p>
          <a:p>
            <a:pPr lvl="2"/>
            <a:r>
              <a:rPr lang="en-US" altLang="en-US" sz="1200" dirty="0">
                <a:sym typeface="Wingdings" pitchFamily="2" charset="2"/>
              </a:rPr>
              <a:t>Most piping failure incidents are incipient or degraded failures with minor or no immediate impact on plant operation and safety and with relatively high frequency of occurrence: &gt;&gt; 0.1 failures/plant/year</a:t>
            </a:r>
          </a:p>
          <a:p>
            <a:pPr lvl="1"/>
            <a:r>
              <a:rPr lang="en-US" altLang="en-US" sz="1400" dirty="0">
                <a:sym typeface="Wingdings" pitchFamily="2" charset="2"/>
              </a:rPr>
              <a:t>50+ years of data on piping degradation and failures, and statistical models of piping reliability, on the basis of operating experience of the current WCRs fleet:</a:t>
            </a:r>
          </a:p>
          <a:p>
            <a:pPr lvl="2"/>
            <a:r>
              <a:rPr lang="en-US" altLang="en-US" sz="1200" dirty="0">
                <a:sym typeface="Wingdings" pitchFamily="2" charset="2"/>
              </a:rPr>
              <a:t>Comprehensive pipe failure event databases</a:t>
            </a:r>
          </a:p>
          <a:p>
            <a:pPr lvl="2"/>
            <a:r>
              <a:rPr lang="en-US" altLang="en-US" sz="1200" dirty="0">
                <a:sym typeface="Wingdings" pitchFamily="2" charset="2"/>
              </a:rPr>
              <a:t>Analysis tools to explore and analyze the body of service experience with piping from today's well over 15,000 commercial reactor operating years and  &gt; 11,000+ records on pipe degradation and failure events</a:t>
            </a:r>
          </a:p>
          <a:p>
            <a:pPr lvl="2"/>
            <a:r>
              <a:rPr lang="en-US" altLang="en-US" sz="1200" dirty="0">
                <a:sym typeface="Wingdings" pitchFamily="2" charset="2"/>
              </a:rPr>
              <a:t>Deep knowledge of effectiveness of degradation mitigation strategies</a:t>
            </a:r>
          </a:p>
          <a:p>
            <a:pPr lvl="2"/>
            <a:r>
              <a:rPr lang="en-US" altLang="en-US" sz="1200" dirty="0">
                <a:sym typeface="Wingdings" pitchFamily="2" charset="2"/>
              </a:rPr>
              <a:t>State-of-the-art PFM tools</a:t>
            </a:r>
          </a:p>
          <a:p>
            <a:pPr lvl="2"/>
            <a:r>
              <a:rPr lang="en-US" altLang="en-US" sz="1200" dirty="0">
                <a:sym typeface="Wingdings" pitchFamily="2" charset="2"/>
              </a:rPr>
              <a:t>Improved understanding of the synergies between OPEX, statistical models &amp; PFM</a:t>
            </a:r>
          </a:p>
          <a:p>
            <a:pPr lvl="2"/>
            <a:endParaRPr lang="en-US" altLang="en-US" sz="1000" dirty="0">
              <a:sym typeface="Wingdings" pitchFamily="2" charset="2"/>
            </a:endParaRPr>
          </a:p>
          <a:p>
            <a:r>
              <a:rPr lang="en-US" altLang="en-US" sz="1800" b="1" dirty="0">
                <a:sym typeface="Wingdings" pitchFamily="2" charset="2"/>
              </a:rPr>
              <a:t>Apply the existing knowledgebase to Advanced WCRs:</a:t>
            </a:r>
          </a:p>
          <a:p>
            <a:pPr lvl="1"/>
            <a:r>
              <a:rPr lang="en-US" altLang="en-US" sz="1400" dirty="0"/>
              <a:t>A successful deployment involves the development of design certification probabilistic safety assessment (PSA) studies that among other aspects must also address piping reliability in multiple contexts</a:t>
            </a:r>
          </a:p>
          <a:p>
            <a:pPr lvl="1"/>
            <a:r>
              <a:rPr lang="en-US" altLang="en-US" sz="1400" dirty="0"/>
              <a:t>Limited or no OPEX and no consensus technical approach of how to predict the pipe failure rates in advanced WCRs</a:t>
            </a:r>
          </a:p>
        </p:txBody>
      </p:sp>
      <p:sp>
        <p:nvSpPr>
          <p:cNvPr id="2" name="Footer Placeholder 1"/>
          <p:cNvSpPr>
            <a:spLocks noGrp="1"/>
          </p:cNvSpPr>
          <p:nvPr>
            <p:ph type="ftr" sz="quarter" idx="11"/>
          </p:nvPr>
        </p:nvSpPr>
        <p:spPr/>
        <p:txBody>
          <a:bodyPr/>
          <a:lstStyle/>
          <a:p>
            <a:pPr>
              <a:defRPr/>
            </a:pPr>
            <a:r>
              <a:rPr lang="en-US"/>
              <a:t>3rd ISPMNA</a:t>
            </a:r>
          </a:p>
        </p:txBody>
      </p:sp>
      <p:sp>
        <p:nvSpPr>
          <p:cNvPr id="3" name="Slide Number Placeholder 2"/>
          <p:cNvSpPr>
            <a:spLocks noGrp="1"/>
          </p:cNvSpPr>
          <p:nvPr>
            <p:ph type="sldNum" sz="quarter" idx="12"/>
          </p:nvPr>
        </p:nvSpPr>
        <p:spPr/>
        <p:txBody>
          <a:bodyPr/>
          <a:lstStyle/>
          <a:p>
            <a:pPr>
              <a:defRPr/>
            </a:pPr>
            <a:fld id="{F233957B-C301-42CE-9B8C-966ED8D4C6AC}" type="slidenum">
              <a:rPr lang="en-US" altLang="en-US" smtClean="0"/>
              <a:pPr>
                <a:defRPr/>
              </a:pPr>
              <a:t>5</a:t>
            </a:fld>
            <a:endParaRPr lang="en-US"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anim calcmode="lin" valueType="num">
                                      <p:cBhvr additive="base">
                                        <p:cTn id="5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6875"/>
            <a:ext cx="7010722" cy="647700"/>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Objectives of the CRP</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03433" y="1340768"/>
            <a:ext cx="8641085" cy="4889500"/>
          </a:xfrm>
          <a:ln>
            <a:solidFill>
              <a:srgbClr val="00B050"/>
            </a:solidFill>
          </a:ln>
        </p:spPr>
        <p:txBody>
          <a:bodyPr/>
          <a:lstStyle/>
          <a:p>
            <a:pPr>
              <a:spcAft>
                <a:spcPts val="600"/>
              </a:spcAft>
              <a:defRPr/>
            </a:pPr>
            <a:r>
              <a:rPr lang="en-US" sz="1600" dirty="0"/>
              <a:t>Building on current ‘baseline’ – transfer of the know-how from 50+ years of operating WCRs experience to advanced WCRs fostering national excellence and promoting international collaboration among IAEA Member States through the sharing of expertise and participation in benchmark calculations:</a:t>
            </a:r>
          </a:p>
          <a:p>
            <a:pPr lvl="1">
              <a:spcAft>
                <a:spcPts val="600"/>
              </a:spcAft>
              <a:defRPr/>
            </a:pPr>
            <a:r>
              <a:rPr lang="en-US" sz="1400" dirty="0"/>
              <a:t>Provide Member States with an open access to a strong technical basis for establishing plant piping reliability parameters in support of the design certification PSA studies, in-service inspection program development, and operational support</a:t>
            </a:r>
          </a:p>
          <a:p>
            <a:pPr lvl="1">
              <a:spcAft>
                <a:spcPts val="600"/>
              </a:spcAft>
              <a:defRPr/>
            </a:pPr>
            <a:r>
              <a:rPr lang="en-US" sz="1400" dirty="0">
                <a:sym typeface="Wingdings" panose="05000000000000000000" pitchFamily="2" charset="2"/>
              </a:rPr>
              <a:t>Enable objective evaluation and the benchmark studies by the participating Member States and thus will lead to new knowledge and sharing of research results relevant to prediction of pipe failure rates in newly deployable advanced WCRs</a:t>
            </a:r>
          </a:p>
          <a:p>
            <a:pPr lvl="1">
              <a:defRPr/>
            </a:pPr>
            <a:r>
              <a:rPr lang="en-US" sz="1400" dirty="0">
                <a:sym typeface="Wingdings" panose="05000000000000000000" pitchFamily="2" charset="2"/>
              </a:rPr>
              <a:t>Develop a “</a:t>
            </a:r>
            <a:r>
              <a:rPr lang="en-US" sz="1400" b="1" u="sng" dirty="0">
                <a:sym typeface="Wingdings" panose="05000000000000000000" pitchFamily="2" charset="2"/>
              </a:rPr>
              <a:t>good practices process</a:t>
            </a:r>
            <a:r>
              <a:rPr lang="en-US" sz="1400" dirty="0">
                <a:sym typeface="Wingdings" panose="05000000000000000000" pitchFamily="2" charset="2"/>
              </a:rPr>
              <a:t>” for the performance of context-centric piping reliability analyses while recognizing the strengths &amp; limitations of the different methodologies</a:t>
            </a:r>
          </a:p>
          <a:p>
            <a:pPr lvl="2">
              <a:defRPr/>
            </a:pPr>
            <a:r>
              <a:rPr lang="en-US" sz="1400" dirty="0">
                <a:sym typeface="Wingdings" panose="05000000000000000000" pitchFamily="2" charset="2"/>
              </a:rPr>
              <a:t>Design certification PSA &amp; PSA applications</a:t>
            </a:r>
          </a:p>
          <a:p>
            <a:pPr lvl="2">
              <a:defRPr/>
            </a:pPr>
            <a:r>
              <a:rPr lang="en-US" sz="1400" dirty="0">
                <a:sym typeface="Wingdings" panose="05000000000000000000" pitchFamily="2" charset="2"/>
              </a:rPr>
              <a:t>Operability determinations</a:t>
            </a:r>
          </a:p>
          <a:p>
            <a:pPr lvl="2">
              <a:defRPr/>
            </a:pPr>
            <a:r>
              <a:rPr lang="en-US" sz="1400" dirty="0">
                <a:sym typeface="Wingdings" panose="05000000000000000000" pitchFamily="2" charset="2"/>
              </a:rPr>
              <a:t>RIM program </a:t>
            </a:r>
            <a:r>
              <a:rPr lang="en-US" sz="1400" dirty="0" smtClean="0">
                <a:sym typeface="Wingdings" panose="05000000000000000000" pitchFamily="2" charset="2"/>
              </a:rPr>
              <a:t>development</a:t>
            </a:r>
          </a:p>
          <a:p>
            <a:pPr lvl="2">
              <a:spcAft>
                <a:spcPts val="600"/>
              </a:spcAft>
              <a:defRPr/>
            </a:pPr>
            <a:r>
              <a:rPr lang="en-US" sz="1400" dirty="0" smtClean="0">
                <a:sym typeface="Wingdings" panose="05000000000000000000" pitchFamily="2" charset="2"/>
              </a:rPr>
              <a:t>“Other” …….</a:t>
            </a:r>
            <a:endParaRPr lang="en-US" sz="1400" dirty="0">
              <a:sym typeface="Wingdings" panose="05000000000000000000" pitchFamily="2" charset="2"/>
            </a:endParaRPr>
          </a:p>
          <a:p>
            <a:pPr lvl="1">
              <a:defRPr/>
            </a:pPr>
            <a:r>
              <a:rPr lang="en-US" sz="1400" dirty="0">
                <a:sym typeface="Wingdings" panose="05000000000000000000" pitchFamily="2" charset="2"/>
              </a:rPr>
              <a:t>Foster national excellence and international cooperation, promote sharing of newly developed knowledge and contribute to capacity building in developing countries</a:t>
            </a:r>
          </a:p>
        </p:txBody>
      </p:sp>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6</a:t>
            </a:fld>
            <a:endParaRPr lang="en-US" altLang="en-US"/>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900320" y="136525"/>
            <a:ext cx="3789902" cy="167660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3600" kern="1200" dirty="0">
                <a:solidFill>
                  <a:schemeClr val="tx1"/>
                </a:solidFill>
                <a:effectLst>
                  <a:outerShdw blurRad="38100" dist="38100" dir="2700000" algn="tl">
                    <a:srgbClr val="000000">
                      <a:alpha val="43137"/>
                    </a:srgbClr>
                  </a:outerShdw>
                </a:effectLst>
                <a:latin typeface="+mj-lt"/>
                <a:ea typeface="+mj-ea"/>
                <a:cs typeface="+mj-cs"/>
              </a:rPr>
              <a:t>Participating Organizations</a:t>
            </a:r>
          </a:p>
        </p:txBody>
      </p:sp>
      <p:sp>
        <p:nvSpPr>
          <p:cNvPr id="72" name="Rectangle 71">
            <a:extLst>
              <a:ext uri="{FF2B5EF4-FFF2-40B4-BE49-F238E27FC236}">
                <a16:creationId xmlns="" xmlns:a16="http://schemas.microsoft.com/office/drawing/2014/main" id="{9F620FD9-5A17-4A65-B166-3E0EE820EE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72000" cy="6858000"/>
          </a:xfrm>
          <a:prstGeom prst="rect">
            <a:avLst/>
          </a:prstGeom>
          <a:solidFill>
            <a:srgbClr val="38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 xmlns:a16="http://schemas.microsoft.com/office/drawing/2014/main" id="{84F02FAD-10F5-4D80-993C-B851BF049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473" y="484632"/>
            <a:ext cx="384419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9" descr="\\MTHR-Home\MTHR-Home\GJAKONISAD\Desktop\Daniel\VECTORS\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65" r="12411" b="-6"/>
          <a:stretch/>
        </p:blipFill>
        <p:spPr bwMode="auto">
          <a:xfrm>
            <a:off x="2351844" y="803050"/>
            <a:ext cx="1624683" cy="1838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457EF7CC-48FB-440A-A5E3-69ED29B0CA15}"/>
              </a:ext>
            </a:extLst>
          </p:cNvPr>
          <p:cNvPicPr>
            <a:picLocks noChangeAspect="1"/>
          </p:cNvPicPr>
          <p:nvPr/>
        </p:nvPicPr>
        <p:blipFill rotWithShape="1">
          <a:blip r:embed="rId3"/>
          <a:srcRect l="3260" r="53260"/>
          <a:stretch/>
        </p:blipFill>
        <p:spPr>
          <a:xfrm>
            <a:off x="603504" y="2795222"/>
            <a:ext cx="3383631" cy="3112797"/>
          </a:xfrm>
          <a:prstGeom prst="rect">
            <a:avLst/>
          </a:prstGeom>
          <a:effectLst/>
        </p:spPr>
      </p:pic>
      <p:sp>
        <p:nvSpPr>
          <p:cNvPr id="6" name="Content Placeholder 5"/>
          <p:cNvSpPr>
            <a:spLocks noGrp="1"/>
          </p:cNvSpPr>
          <p:nvPr>
            <p:ph idx="1"/>
          </p:nvPr>
        </p:nvSpPr>
        <p:spPr>
          <a:xfrm>
            <a:off x="4819499" y="1659315"/>
            <a:ext cx="3789902" cy="5040560"/>
          </a:xfrm>
        </p:spPr>
        <p:txBody>
          <a:bodyPr vert="horz" lIns="91440" tIns="45720" rIns="91440" bIns="45720" rtlCol="0">
            <a:normAutofit lnSpcReduction="10000"/>
          </a:bodyPr>
          <a:lstStyle/>
          <a:p>
            <a:pPr indent="-228600">
              <a:lnSpc>
                <a:spcPct val="90000"/>
              </a:lnSpc>
              <a:spcAft>
                <a:spcPts val="0"/>
              </a:spcAft>
              <a:defRPr/>
            </a:pPr>
            <a:r>
              <a:rPr lang="en-US" sz="1400" dirty="0">
                <a:solidFill>
                  <a:schemeClr val="tx1"/>
                </a:solidFill>
                <a:latin typeface="+mn-lt"/>
              </a:rPr>
              <a:t>Canada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CANDU Energy Inc.</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Ryerson University</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Canadian Nuclear Safety Commission</a:t>
            </a:r>
          </a:p>
          <a:p>
            <a:pPr indent="-228600">
              <a:lnSpc>
                <a:spcPct val="90000"/>
              </a:lnSpc>
              <a:spcAft>
                <a:spcPts val="0"/>
              </a:spcAft>
              <a:defRPr/>
            </a:pPr>
            <a:r>
              <a:rPr lang="en-US" sz="1400" dirty="0">
                <a:solidFill>
                  <a:schemeClr val="tx1"/>
                </a:solidFill>
                <a:latin typeface="+mn-lt"/>
              </a:rPr>
              <a:t>Germany</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Gesellschaft </a:t>
            </a:r>
            <a:r>
              <a:rPr lang="en-US" sz="1400" dirty="0" err="1">
                <a:solidFill>
                  <a:schemeClr val="tx1"/>
                </a:solidFill>
                <a:latin typeface="+mn-lt"/>
              </a:rPr>
              <a:t>für</a:t>
            </a:r>
            <a:r>
              <a:rPr lang="en-US" sz="1400" dirty="0">
                <a:solidFill>
                  <a:schemeClr val="tx1"/>
                </a:solidFill>
                <a:latin typeface="+mn-lt"/>
              </a:rPr>
              <a:t> Anlagen- und </a:t>
            </a:r>
            <a:r>
              <a:rPr lang="en-US" sz="1400" dirty="0" err="1">
                <a:solidFill>
                  <a:schemeClr val="tx1"/>
                </a:solidFill>
                <a:latin typeface="+mn-lt"/>
              </a:rPr>
              <a:t>Reaktorsicherheit</a:t>
            </a:r>
            <a:r>
              <a:rPr lang="en-US" sz="1400" dirty="0">
                <a:solidFill>
                  <a:schemeClr val="tx1"/>
                </a:solidFill>
                <a:latin typeface="+mn-lt"/>
              </a:rPr>
              <a:t> (GRS) GmbH</a:t>
            </a:r>
          </a:p>
          <a:p>
            <a:pPr indent="-228600">
              <a:lnSpc>
                <a:spcPct val="90000"/>
              </a:lnSpc>
              <a:spcAft>
                <a:spcPts val="0"/>
              </a:spcAft>
              <a:defRPr/>
            </a:pPr>
            <a:r>
              <a:rPr lang="en-US" sz="1400" dirty="0">
                <a:solidFill>
                  <a:schemeClr val="tx1"/>
                </a:solidFill>
                <a:latin typeface="+mn-lt"/>
              </a:rPr>
              <a:t>Korea (Republic of)</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Korea Atomic Energy Research Institute (KAERI)</a:t>
            </a:r>
          </a:p>
          <a:p>
            <a:pPr indent="-228600">
              <a:lnSpc>
                <a:spcPct val="90000"/>
              </a:lnSpc>
              <a:spcAft>
                <a:spcPts val="0"/>
              </a:spcAft>
              <a:defRPr/>
            </a:pPr>
            <a:r>
              <a:rPr lang="en-US" sz="1400" dirty="0">
                <a:solidFill>
                  <a:schemeClr val="tx1"/>
                </a:solidFill>
                <a:latin typeface="+mn-lt"/>
              </a:rPr>
              <a:t>Lithuania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Lithuanian Energy Institute (LEI)</a:t>
            </a:r>
          </a:p>
          <a:p>
            <a:pPr indent="-228600">
              <a:lnSpc>
                <a:spcPct val="90000"/>
              </a:lnSpc>
              <a:spcAft>
                <a:spcPts val="0"/>
              </a:spcAft>
              <a:defRPr/>
            </a:pPr>
            <a:r>
              <a:rPr lang="en-US" sz="1400" dirty="0">
                <a:solidFill>
                  <a:schemeClr val="tx1"/>
                </a:solidFill>
                <a:latin typeface="+mn-lt"/>
              </a:rPr>
              <a:t>Malaysia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Malaysian Nuclear Agency (MNA)</a:t>
            </a:r>
          </a:p>
          <a:p>
            <a:pPr indent="-228600">
              <a:lnSpc>
                <a:spcPct val="90000"/>
              </a:lnSpc>
              <a:spcAft>
                <a:spcPts val="0"/>
              </a:spcAft>
              <a:defRPr/>
            </a:pPr>
            <a:r>
              <a:rPr lang="en-US" sz="1400" dirty="0">
                <a:solidFill>
                  <a:schemeClr val="tx1"/>
                </a:solidFill>
                <a:latin typeface="+mn-lt"/>
              </a:rPr>
              <a:t>Russia</a:t>
            </a:r>
          </a:p>
          <a:p>
            <a:pPr lvl="1" indent="-228600">
              <a:lnSpc>
                <a:spcPct val="90000"/>
              </a:lnSpc>
              <a:spcAft>
                <a:spcPts val="0"/>
              </a:spcAft>
              <a:buFont typeface="Arial" panose="020B0604020202020204" pitchFamily="34" charset="0"/>
              <a:buChar char="•"/>
              <a:defRPr/>
            </a:pPr>
            <a:r>
              <a:rPr lang="en-US" sz="1400" dirty="0" err="1">
                <a:solidFill>
                  <a:schemeClr val="tx1"/>
                </a:solidFill>
                <a:latin typeface="+mn-lt"/>
              </a:rPr>
              <a:t>Atomenergoproekt</a:t>
            </a:r>
            <a:r>
              <a:rPr lang="en-US" sz="1400" dirty="0">
                <a:solidFill>
                  <a:schemeClr val="tx1"/>
                </a:solidFill>
                <a:latin typeface="+mn-lt"/>
              </a:rPr>
              <a:t>, ASE Group</a:t>
            </a:r>
          </a:p>
          <a:p>
            <a:pPr indent="-228600">
              <a:lnSpc>
                <a:spcPct val="90000"/>
              </a:lnSpc>
              <a:spcAft>
                <a:spcPts val="0"/>
              </a:spcAft>
              <a:defRPr/>
            </a:pPr>
            <a:r>
              <a:rPr lang="en-US" sz="1400" dirty="0">
                <a:solidFill>
                  <a:schemeClr val="tx1"/>
                </a:solidFill>
                <a:latin typeface="+mn-lt"/>
              </a:rPr>
              <a:t>Tunisia</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Tunisian Electric and Gas Company (STEG)</a:t>
            </a:r>
          </a:p>
          <a:p>
            <a:pPr indent="-228600">
              <a:lnSpc>
                <a:spcPct val="90000"/>
              </a:lnSpc>
              <a:spcAft>
                <a:spcPts val="0"/>
              </a:spcAft>
              <a:defRPr/>
            </a:pPr>
            <a:r>
              <a:rPr lang="en-US" sz="1400" dirty="0">
                <a:solidFill>
                  <a:schemeClr val="tx1"/>
                </a:solidFill>
                <a:latin typeface="+mn-lt"/>
              </a:rPr>
              <a:t>U.S.A.</a:t>
            </a:r>
          </a:p>
          <a:p>
            <a:pPr lvl="1" indent="-228600">
              <a:lnSpc>
                <a:spcPct val="90000"/>
              </a:lnSpc>
              <a:spcAft>
                <a:spcPts val="0"/>
              </a:spcAft>
              <a:buFont typeface="Arial" panose="020B0604020202020204" pitchFamily="34" charset="0"/>
              <a:buChar char="•"/>
              <a:defRPr/>
            </a:pPr>
            <a:r>
              <a:rPr lang="en-US" sz="1400" dirty="0" smtClean="0">
                <a:solidFill>
                  <a:schemeClr val="tx1"/>
                </a:solidFill>
                <a:latin typeface="+mn-lt"/>
              </a:rPr>
              <a:t>University </a:t>
            </a:r>
            <a:r>
              <a:rPr lang="en-US" sz="1400" dirty="0">
                <a:solidFill>
                  <a:schemeClr val="tx1"/>
                </a:solidFill>
                <a:latin typeface="+mn-lt"/>
              </a:rPr>
              <a:t>of Illinois Urbana-Champaign (UIUC)</a:t>
            </a:r>
          </a:p>
          <a:p>
            <a:pPr lvl="1" indent="-228600">
              <a:lnSpc>
                <a:spcPct val="90000"/>
              </a:lnSpc>
              <a:spcAft>
                <a:spcPts val="0"/>
              </a:spcAft>
              <a:buFont typeface="Arial" panose="020B0604020202020204" pitchFamily="34" charset="0"/>
              <a:buChar char="•"/>
              <a:defRPr/>
            </a:pPr>
            <a:r>
              <a:rPr lang="en-US" sz="1400" dirty="0">
                <a:solidFill>
                  <a:schemeClr val="tx1"/>
                </a:solidFill>
                <a:latin typeface="+mn-lt"/>
              </a:rPr>
              <a:t>Sigma-Phase, Inc.</a:t>
            </a:r>
            <a:endParaRPr lang="en-US" sz="1400" dirty="0">
              <a:solidFill>
                <a:schemeClr val="tx1"/>
              </a:solidFill>
              <a:latin typeface="+mn-lt"/>
              <a:sym typeface="Wingdings" panose="05000000000000000000" pitchFamily="2" charset="2"/>
            </a:endParaRPr>
          </a:p>
        </p:txBody>
      </p:sp>
      <p:sp>
        <p:nvSpPr>
          <p:cNvPr id="5" name="Slide Number Placeholder 4"/>
          <p:cNvSpPr>
            <a:spLocks noGrp="1"/>
          </p:cNvSpPr>
          <p:nvPr>
            <p:ph type="sldNum" sz="quarter" idx="12"/>
          </p:nvPr>
        </p:nvSpPr>
        <p:spPr>
          <a:xfrm>
            <a:off x="346329" y="6356350"/>
            <a:ext cx="514350" cy="365125"/>
          </a:xfrm>
        </p:spPr>
        <p:txBody>
          <a:bodyPr vert="horz" lIns="91440" tIns="45720" rIns="91440" bIns="45720" rtlCol="0" anchor="ctr">
            <a:normAutofit/>
          </a:bodyPr>
          <a:lstStyle/>
          <a:p>
            <a:pPr algn="l">
              <a:spcAft>
                <a:spcPts val="600"/>
              </a:spcAft>
              <a:defRPr/>
            </a:pPr>
            <a:fld id="{F233957B-C301-42CE-9B8C-966ED8D4C6AC}" type="slidenum">
              <a:rPr lang="en-US" altLang="en-US" sz="1200">
                <a:solidFill>
                  <a:srgbClr val="FFFFFF"/>
                </a:solidFill>
              </a:rPr>
              <a:pPr algn="l">
                <a:spcAft>
                  <a:spcPts val="600"/>
                </a:spcAft>
                <a:defRPr/>
              </a:pPr>
              <a:t>7</a:t>
            </a:fld>
            <a:endParaRPr lang="en-US" altLang="en-US" sz="1200">
              <a:solidFill>
                <a:srgbClr val="FFFFFF"/>
              </a:solidFill>
            </a:endParaRPr>
          </a:p>
        </p:txBody>
      </p:sp>
      <p:sp>
        <p:nvSpPr>
          <p:cNvPr id="3" name="Footer Placeholder 2"/>
          <p:cNvSpPr>
            <a:spLocks noGrp="1"/>
          </p:cNvSpPr>
          <p:nvPr>
            <p:ph type="ftr" sz="quarter" idx="11"/>
          </p:nvPr>
        </p:nvSpPr>
        <p:spPr>
          <a:xfrm>
            <a:off x="3987135" y="6356350"/>
            <a:ext cx="4791105"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3rd ISPMNA</a:t>
            </a:r>
          </a:p>
        </p:txBody>
      </p:sp>
      <p:pic>
        <p:nvPicPr>
          <p:cNvPr id="2" name="Picture 1">
            <a:extLst>
              <a:ext uri="{FF2B5EF4-FFF2-40B4-BE49-F238E27FC236}">
                <a16:creationId xmlns="" xmlns:a16="http://schemas.microsoft.com/office/drawing/2014/main" id="{598465B3-59D7-4BDD-BB94-13B40AB638F6}"/>
              </a:ext>
            </a:extLst>
          </p:cNvPr>
          <p:cNvPicPr>
            <a:picLocks noChangeAspect="1"/>
          </p:cNvPicPr>
          <p:nvPr/>
        </p:nvPicPr>
        <p:blipFill rotWithShape="1">
          <a:blip r:embed="rId4"/>
          <a:srcRect l="5170" t="5500" r="10007" b="9788"/>
          <a:stretch/>
        </p:blipFill>
        <p:spPr>
          <a:xfrm>
            <a:off x="532471" y="548680"/>
            <a:ext cx="2383345" cy="2179792"/>
          </a:xfrm>
          <a:prstGeom prst="rect">
            <a:avLst/>
          </a:prstGeom>
        </p:spPr>
      </p:pic>
    </p:spTree>
    <p:extLst>
      <p:ext uri="{BB962C8B-B14F-4D97-AF65-F5344CB8AC3E}">
        <p14:creationId xmlns:p14="http://schemas.microsoft.com/office/powerpoint/2010/main" val="198942833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Technical Scope</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03433" y="1340768"/>
            <a:ext cx="8641085" cy="4889500"/>
          </a:xfrm>
          <a:ln>
            <a:solidFill>
              <a:srgbClr val="00B050"/>
            </a:solidFill>
          </a:ln>
        </p:spPr>
        <p:txBody>
          <a:bodyPr/>
          <a:lstStyle/>
          <a:p>
            <a:pPr marL="0" indent="0">
              <a:spcAft>
                <a:spcPts val="0"/>
              </a:spcAft>
              <a:buNone/>
              <a:defRPr/>
            </a:pPr>
            <a:r>
              <a:rPr lang="en-US" sz="2400" b="1" dirty="0"/>
              <a:t>Four Activities</a:t>
            </a:r>
          </a:p>
          <a:p>
            <a:pPr lvl="1">
              <a:spcAft>
                <a:spcPts val="0"/>
              </a:spcAft>
              <a:buFont typeface="+mj-lt"/>
              <a:buAutoNum type="arabicPeriod"/>
              <a:defRPr/>
            </a:pPr>
            <a:r>
              <a:rPr lang="en-US" sz="2400" dirty="0"/>
              <a:t>On the basis of the current state-of-knowledge, develop a framework for how to implement a piping reliability analysis task</a:t>
            </a:r>
          </a:p>
          <a:p>
            <a:pPr lvl="1">
              <a:spcAft>
                <a:spcPts val="0"/>
              </a:spcAft>
              <a:buFont typeface="+mj-lt"/>
              <a:buAutoNum type="arabicPeriod"/>
              <a:defRPr/>
            </a:pPr>
            <a:r>
              <a:rPr lang="en-US" sz="2400" dirty="0"/>
              <a:t>On the basis of benchmark results, develop insights &amp; recommendations w.r.t. piping reliability analysis in support of AWCR-centric applications</a:t>
            </a:r>
          </a:p>
          <a:p>
            <a:pPr lvl="1">
              <a:spcAft>
                <a:spcPts val="0"/>
              </a:spcAft>
              <a:buFont typeface="+mj-lt"/>
              <a:buAutoNum type="arabicPeriod"/>
              <a:defRPr/>
            </a:pPr>
            <a:r>
              <a:rPr lang="en-US" sz="2400" dirty="0"/>
              <a:t>Document framework and benchmark results</a:t>
            </a:r>
          </a:p>
          <a:p>
            <a:pPr lvl="2">
              <a:spcAft>
                <a:spcPts val="0"/>
              </a:spcAft>
              <a:buFont typeface="+mj-lt"/>
              <a:buAutoNum type="alphaLcPeriod"/>
              <a:defRPr/>
            </a:pPr>
            <a:r>
              <a:rPr lang="en-US" dirty="0"/>
              <a:t> IAEA TECDOC</a:t>
            </a:r>
          </a:p>
          <a:p>
            <a:pPr lvl="2">
              <a:spcAft>
                <a:spcPts val="0"/>
              </a:spcAft>
              <a:buFont typeface="+mj-lt"/>
              <a:buAutoNum type="alphaLcPeriod"/>
              <a:defRPr/>
            </a:pPr>
            <a:r>
              <a:rPr lang="en-US" dirty="0"/>
              <a:t> IAEA Nuclear Energy Series Report</a:t>
            </a:r>
          </a:p>
          <a:p>
            <a:pPr lvl="1">
              <a:spcAft>
                <a:spcPts val="0"/>
              </a:spcAft>
              <a:buFont typeface="+mj-lt"/>
              <a:buAutoNum type="arabicPeriod"/>
              <a:defRPr/>
            </a:pPr>
            <a:r>
              <a:rPr lang="en-US" sz="2400" dirty="0"/>
              <a:t>Conduct Education and Training Workshops</a:t>
            </a:r>
            <a:endParaRPr lang="en-US" sz="2400" dirty="0">
              <a:sym typeface="Wingdings" panose="05000000000000000000" pitchFamily="2" charset="2"/>
            </a:endParaRPr>
          </a:p>
        </p:txBody>
      </p:sp>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8</a:t>
            </a:fld>
            <a:endParaRPr lang="en-US" altLang="en-US"/>
          </a:p>
        </p:txBody>
      </p:sp>
    </p:spTree>
    <p:extLst>
      <p:ext uri="{BB962C8B-B14F-4D97-AF65-F5344CB8AC3E}">
        <p14:creationId xmlns:p14="http://schemas.microsoft.com/office/powerpoint/2010/main" val="157582196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97560"/>
            <a:ext cx="7010722" cy="646331"/>
          </a:xfrm>
          <a:prstGeom prst="rect">
            <a:avLst/>
          </a:prstGeom>
          <a:noFill/>
        </p:spPr>
        <p:txBody>
          <a:bodyPr wrap="square" anchor="ctr">
            <a:spAutoFit/>
          </a:bodyPr>
          <a:lstStyle/>
          <a:p>
            <a:pPr>
              <a:defRPr/>
            </a:pPr>
            <a:r>
              <a:rPr lang="en-GB" sz="3600" u="sng" dirty="0">
                <a:solidFill>
                  <a:schemeClr val="tx1">
                    <a:lumMod val="75000"/>
                  </a:schemeClr>
                </a:solidFill>
                <a:effectLst>
                  <a:outerShdw blurRad="38100" dist="38100" dir="2700000" algn="tl">
                    <a:srgbClr val="000000">
                      <a:alpha val="43137"/>
                    </a:srgbClr>
                  </a:outerShdw>
                </a:effectLst>
                <a:latin typeface="+mj-lt"/>
                <a:cs typeface="Times New Roman" panose="02020603050405020304" pitchFamily="18" charset="0"/>
              </a:rPr>
              <a:t>Working Methods</a:t>
            </a:r>
          </a:p>
        </p:txBody>
      </p:sp>
      <p:pic>
        <p:nvPicPr>
          <p:cNvPr id="20483" name="Picture 9" descr="\\MTHR-Home\MTHR-Home\GJAKONISAD\Desktop\Daniel\VECTOR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25" y="0"/>
            <a:ext cx="1206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03433" y="1340768"/>
            <a:ext cx="8641085" cy="4889500"/>
          </a:xfrm>
          <a:ln>
            <a:solidFill>
              <a:srgbClr val="00B050"/>
            </a:solidFill>
          </a:ln>
        </p:spPr>
        <p:txBody>
          <a:bodyPr/>
          <a:lstStyle/>
          <a:p>
            <a:pPr>
              <a:spcAft>
                <a:spcPts val="0"/>
              </a:spcAft>
              <a:defRPr/>
            </a:pPr>
            <a:r>
              <a:rPr lang="en-US" sz="1800" b="1" u="sng" dirty="0"/>
              <a:t>General Approach</a:t>
            </a:r>
          </a:p>
          <a:p>
            <a:pPr lvl="1">
              <a:spcAft>
                <a:spcPts val="0"/>
              </a:spcAft>
              <a:defRPr/>
            </a:pPr>
            <a:r>
              <a:rPr lang="en-US" sz="1800" dirty="0"/>
              <a:t>Apply different methodologies and computational tools to a well-defined evaluation boundary</a:t>
            </a:r>
          </a:p>
          <a:p>
            <a:pPr lvl="1">
              <a:spcAft>
                <a:spcPts val="0"/>
              </a:spcAft>
              <a:defRPr/>
            </a:pPr>
            <a:r>
              <a:rPr lang="en-US" sz="1800" dirty="0"/>
              <a:t>Develop a common understanding of the reliability metrics to be used</a:t>
            </a:r>
          </a:p>
          <a:p>
            <a:pPr lvl="1">
              <a:spcAft>
                <a:spcPts val="0"/>
              </a:spcAft>
              <a:defRPr/>
            </a:pPr>
            <a:r>
              <a:rPr lang="en-US" sz="1800" dirty="0"/>
              <a:t>Contrast-and-compare</a:t>
            </a:r>
          </a:p>
          <a:p>
            <a:pPr lvl="1">
              <a:spcAft>
                <a:spcPts val="0"/>
              </a:spcAft>
              <a:defRPr/>
            </a:pPr>
            <a:r>
              <a:rPr lang="en-US" sz="1800" dirty="0"/>
              <a:t>Two benchmark analyses</a:t>
            </a:r>
          </a:p>
          <a:p>
            <a:pPr marL="1371600" lvl="2" indent="-514350">
              <a:spcAft>
                <a:spcPts val="0"/>
              </a:spcAft>
              <a:buFont typeface="+mj-lt"/>
              <a:buAutoNum type="arabicPeriod"/>
              <a:defRPr/>
            </a:pPr>
            <a:r>
              <a:rPr lang="en-US" sz="1800" dirty="0"/>
              <a:t>“Calibration benchmark” based on WCR piping system location for which there exists extensive &amp; well-documented OPEX</a:t>
            </a:r>
          </a:p>
          <a:p>
            <a:pPr marL="2286000" lvl="4" indent="-514350">
              <a:spcAft>
                <a:spcPts val="0"/>
              </a:spcAft>
              <a:defRPr/>
            </a:pPr>
            <a:r>
              <a:rPr lang="en-US" sz="1800" dirty="0"/>
              <a:t>This benchmark was completed in 2019 – evaluation of results is ongoing</a:t>
            </a:r>
          </a:p>
          <a:p>
            <a:pPr marL="1371600" lvl="2" indent="-514350">
              <a:spcAft>
                <a:spcPts val="0"/>
              </a:spcAft>
              <a:buFont typeface="+mj-lt"/>
              <a:buAutoNum type="arabicPeriod"/>
              <a:defRPr/>
            </a:pPr>
            <a:r>
              <a:rPr lang="en-US" sz="1800" dirty="0"/>
              <a:t>Benchmark based on an AWCR evaluation boundary</a:t>
            </a:r>
          </a:p>
          <a:p>
            <a:pPr marL="1828800" lvl="3" indent="-514350">
              <a:spcAft>
                <a:spcPts val="0"/>
              </a:spcAft>
              <a:defRPr/>
            </a:pPr>
            <a:r>
              <a:rPr lang="en-US" sz="1800" dirty="0">
                <a:sym typeface="Wingdings" panose="05000000000000000000" pitchFamily="2" charset="2"/>
              </a:rPr>
              <a:t>No OPEX</a:t>
            </a:r>
          </a:p>
          <a:p>
            <a:pPr marL="1828800" lvl="3" indent="-514350">
              <a:spcAft>
                <a:spcPts val="0"/>
              </a:spcAft>
              <a:defRPr/>
            </a:pPr>
            <a:r>
              <a:rPr lang="en-US" sz="1800" dirty="0">
                <a:sym typeface="Wingdings" panose="05000000000000000000" pitchFamily="2" charset="2"/>
              </a:rPr>
              <a:t>Degradation resistant material – Alloy 690/52/152</a:t>
            </a:r>
          </a:p>
          <a:p>
            <a:pPr marL="2286000" lvl="4" indent="-514350">
              <a:spcAft>
                <a:spcPts val="0"/>
              </a:spcAft>
              <a:defRPr/>
            </a:pPr>
            <a:r>
              <a:rPr lang="en-US" sz="1800" dirty="0">
                <a:sym typeface="Wingdings" panose="05000000000000000000" pitchFamily="2" charset="2"/>
              </a:rPr>
              <a:t>This benchmark has been initiated and is scheduled to be completed during the 2</a:t>
            </a:r>
            <a:r>
              <a:rPr lang="en-US" sz="1800" baseline="30000" dirty="0">
                <a:sym typeface="Wingdings" panose="05000000000000000000" pitchFamily="2" charset="2"/>
              </a:rPr>
              <a:t>nd</a:t>
            </a:r>
            <a:r>
              <a:rPr lang="en-US" sz="1800" dirty="0">
                <a:sym typeface="Wingdings" panose="05000000000000000000" pitchFamily="2" charset="2"/>
              </a:rPr>
              <a:t> quarter 2020</a:t>
            </a:r>
          </a:p>
        </p:txBody>
      </p:sp>
      <p:sp>
        <p:nvSpPr>
          <p:cNvPr id="3" name="Footer Placeholder 2"/>
          <p:cNvSpPr>
            <a:spLocks noGrp="1"/>
          </p:cNvSpPr>
          <p:nvPr>
            <p:ph type="ftr" sz="quarter" idx="11"/>
          </p:nvPr>
        </p:nvSpPr>
        <p:spPr/>
        <p:txBody>
          <a:bodyPr/>
          <a:lstStyle/>
          <a:p>
            <a:pPr>
              <a:defRPr/>
            </a:pPr>
            <a:r>
              <a:rPr lang="en-US"/>
              <a:t>3rd ISPMNA</a:t>
            </a:r>
          </a:p>
        </p:txBody>
      </p:sp>
      <p:sp>
        <p:nvSpPr>
          <p:cNvPr id="5" name="Slide Number Placeholder 4"/>
          <p:cNvSpPr>
            <a:spLocks noGrp="1"/>
          </p:cNvSpPr>
          <p:nvPr>
            <p:ph type="sldNum" sz="quarter" idx="12"/>
          </p:nvPr>
        </p:nvSpPr>
        <p:spPr/>
        <p:txBody>
          <a:bodyPr/>
          <a:lstStyle/>
          <a:p>
            <a:pPr>
              <a:defRPr/>
            </a:pPr>
            <a:fld id="{F233957B-C301-42CE-9B8C-966ED8D4C6AC}" type="slidenum">
              <a:rPr lang="en-US" altLang="en-US" smtClean="0"/>
              <a:pPr>
                <a:defRPr/>
              </a:pPr>
              <a:t>9</a:t>
            </a:fld>
            <a:endParaRPr lang="en-US" altLang="en-US"/>
          </a:p>
        </p:txBody>
      </p:sp>
    </p:spTree>
    <p:extLst>
      <p:ext uri="{BB962C8B-B14F-4D97-AF65-F5344CB8AC3E}">
        <p14:creationId xmlns:p14="http://schemas.microsoft.com/office/powerpoint/2010/main" val="479656597"/>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1DF96F8561F8458009506135AE9E20" ma:contentTypeVersion="8" ma:contentTypeDescription="Create a new document." ma:contentTypeScope="" ma:versionID="e8cf6ccb6796d693fe2fa808bfb7c5c3">
  <xsd:schema xmlns:xsd="http://www.w3.org/2001/XMLSchema" xmlns:xs="http://www.w3.org/2001/XMLSchema" xmlns:p="http://schemas.microsoft.com/office/2006/metadata/properties" xmlns:ns3="96315bda-9932-40c8-b94f-f678d7c1bfd9" targetNamespace="http://schemas.microsoft.com/office/2006/metadata/properties" ma:root="true" ma:fieldsID="b60a9406f00765cb6aee8541bfa4ddfd" ns3:_="">
    <xsd:import namespace="96315bda-9932-40c8-b94f-f678d7c1bf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15bda-9932-40c8-b94f-f678d7c1b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B98AC-EBC2-452A-B65E-0E4196175BE6}">
  <ds:schemaRefs>
    <ds:schemaRef ds:uri="http://schemas.microsoft.com/sharepoint/v3/contenttype/forms"/>
  </ds:schemaRefs>
</ds:datastoreItem>
</file>

<file path=customXml/itemProps2.xml><?xml version="1.0" encoding="utf-8"?>
<ds:datastoreItem xmlns:ds="http://schemas.openxmlformats.org/officeDocument/2006/customXml" ds:itemID="{DED04BAB-FDFE-4063-80A3-8D2058817A37}">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6315bda-9932-40c8-b94f-f678d7c1bfd9"/>
    <ds:schemaRef ds:uri="http://purl.org/dc/terms/"/>
    <ds:schemaRef ds:uri="http://www.w3.org/XML/1998/namespace"/>
  </ds:schemaRefs>
</ds:datastoreItem>
</file>

<file path=customXml/itemProps3.xml><?xml version="1.0" encoding="utf-8"?>
<ds:datastoreItem xmlns:ds="http://schemas.openxmlformats.org/officeDocument/2006/customXml" ds:itemID="{036423BD-E0B5-4A47-B6B3-882C9EB63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15bda-9932-40c8-b94f-f678d7c1b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TotalTime>
  <Words>1299</Words>
  <Application>Microsoft Office PowerPoint</Application>
  <PresentationFormat>On-screen Show (4:3)</PresentationFormat>
  <Paragraphs>179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IAEA Coordinated Research Project (I31030): Methodology for Developing Pipe Failure Rates for Advanced Water Cooled Reactors  3rd International Seminar on Probabilistic Methodologies for Nuclear Applications October 22-24, 2019 Rockville, MD,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additional information contact: T.Jevremovic@iaea.org M.Krause@iaea.org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IAEA Coordinated Research Project (I31030): Methodology for Developing Pipe Failure Rates for Advanced Water Cooled Reactors  3rd International Seminar on Probabilistic Methodologies for Nuclear Applications October 22-24, 2019 Rockville, MD, U.S.A</dc:title>
  <dc:creator>JEVREMOVIC, Tatjana</dc:creator>
  <cp:lastModifiedBy>SIGMA-PHASE INC.</cp:lastModifiedBy>
  <cp:revision>8</cp:revision>
  <dcterms:created xsi:type="dcterms:W3CDTF">2019-10-03T14:44:44Z</dcterms:created>
  <dcterms:modified xsi:type="dcterms:W3CDTF">2019-10-03T19:05:17Z</dcterms:modified>
</cp:coreProperties>
</file>